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3"/>
  </p:notesMasterIdLst>
  <p:sldIdLst>
    <p:sldId id="381" r:id="rId2"/>
    <p:sldId id="380" r:id="rId3"/>
    <p:sldId id="295" r:id="rId4"/>
    <p:sldId id="353" r:id="rId5"/>
    <p:sldId id="354" r:id="rId6"/>
    <p:sldId id="356" r:id="rId7"/>
    <p:sldId id="360" r:id="rId8"/>
    <p:sldId id="376" r:id="rId9"/>
    <p:sldId id="377" r:id="rId10"/>
    <p:sldId id="378" r:id="rId11"/>
    <p:sldId id="379" r:id="rId12"/>
    <p:sldId id="382" r:id="rId13"/>
    <p:sldId id="361" r:id="rId14"/>
    <p:sldId id="362" r:id="rId15"/>
    <p:sldId id="366" r:id="rId16"/>
    <p:sldId id="383" r:id="rId17"/>
    <p:sldId id="384" r:id="rId18"/>
    <p:sldId id="385" r:id="rId19"/>
    <p:sldId id="373" r:id="rId20"/>
    <p:sldId id="368" r:id="rId21"/>
    <p:sldId id="37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ED401-F08B-4DED-ACE1-CDF63D3C6E58}" type="datetimeFigureOut">
              <a:rPr lang="zh-CN" altLang="en-US" smtClean="0"/>
              <a:t>2018/2/21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2B093-E959-41B2-9ACB-4B57E25C3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0" y="188236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2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2" y="-57830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0455" y="1676401"/>
            <a:ext cx="7772400" cy="1538286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861" y="3356992"/>
            <a:ext cx="5375588" cy="1752600"/>
          </a:xfrm>
        </p:spPr>
        <p:txBody>
          <a:bodyPr/>
          <a:lstStyle>
            <a:lvl1pPr marL="0" indent="0" algn="just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8145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3102622" y="4543733"/>
            <a:ext cx="3758209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2627785" y="4941170"/>
            <a:ext cx="4091779" cy="138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050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2654" indent="-272654">
              <a:buFont typeface="Wingdings" pitchFamily="2" charset="2"/>
              <a:buChar char="Ø"/>
              <a:defRPr sz="28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>
              <a:buFont typeface="Wingdings" panose="05000000000000000000" pitchFamily="2" charset="2"/>
              <a:buChar char="u"/>
              <a:defRPr sz="28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>
              <a:buFont typeface="Wingdings" panose="05000000000000000000" pitchFamily="2" charset="2"/>
              <a:buChar char="l"/>
              <a:defRPr sz="2800"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DCED7068-F2E3-4480-8C5C-A7781C578527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2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运行结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7" y="818998"/>
            <a:ext cx="8386353" cy="5935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0447" y="1267097"/>
            <a:ext cx="8125096" cy="5487642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buClr>
                <a:srgbClr val="C0504D"/>
              </a:buClr>
              <a:defRPr/>
            </a:pPr>
            <a:fld id="{42EC61B8-0277-47EA-8118-B1A038193C7B}" type="slidenum">
              <a:rPr lang="en-US" altLang="zh-CN" smtClean="0">
                <a:solidFill>
                  <a:prstClr val="black"/>
                </a:solidFill>
              </a:rPr>
              <a:pPr fontAlgn="base">
                <a:spcAft>
                  <a:spcPct val="0"/>
                </a:spcAft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6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-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  <a:prstGeom prst="rect">
            <a:avLst/>
          </a:prstGeo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7858126" y="6357938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DCED7068-F2E3-4480-8C5C-A7781C578527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033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Aft>
                <a:spcPct val="0"/>
              </a:spcAft>
              <a:buClr>
                <a:srgbClr val="C0504D"/>
              </a:buClr>
              <a:defRPr/>
            </a:pPr>
            <a:fld id="{42EC61B8-0277-47EA-8118-B1A038193C7B}" type="slidenum">
              <a:rPr lang="en-US" altLang="zh-CN" smtClean="0">
                <a:solidFill>
                  <a:prstClr val="black"/>
                </a:solidFill>
              </a:rPr>
              <a:pPr fontAlgn="base">
                <a:spcAft>
                  <a:spcPct val="0"/>
                </a:spcAft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10" name="Picture 5" descr="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05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43744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1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0" y="426310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3" y="3789040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ctangle 8"/>
          <p:cNvSpPr/>
          <p:nvPr/>
        </p:nvSpPr>
        <p:spPr>
          <a:xfrm>
            <a:off x="2476500" y="4543425"/>
            <a:ext cx="50101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529121" y="1009781"/>
            <a:ext cx="7772400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4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44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章  数  组</a:t>
            </a:r>
            <a:endParaRPr lang="zh-CN" altLang="en-US" sz="4400" b="1" dirty="0">
              <a:solidFill>
                <a:srgbClr val="BB130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副标题 4"/>
          <p:cNvSpPr txBox="1">
            <a:spLocks/>
          </p:cNvSpPr>
          <p:nvPr/>
        </p:nvSpPr>
        <p:spPr>
          <a:xfrm>
            <a:off x="2364805" y="2621355"/>
            <a:ext cx="4101031" cy="892279"/>
          </a:xfrm>
          <a:prstGeom prst="rect">
            <a:avLst/>
          </a:prstGeom>
        </p:spPr>
        <p:txBody>
          <a:bodyPr/>
          <a:lstStyle>
            <a:lvl1pPr marL="201216" indent="-201216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7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73869" indent="-130969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25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807244" indent="-12144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7.5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经典算法</a:t>
            </a:r>
            <a:endParaRPr lang="zh-CN" altLang="en-US" sz="3600" b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2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7667625" y="2492375"/>
            <a:ext cx="5048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b="1">
                <a:solidFill>
                  <a:srgbClr val="FF0000"/>
                </a:solidFill>
              </a:rPr>
              <a:t>第</a:t>
            </a:r>
            <a:r>
              <a:rPr kumimoji="1" lang="zh-CN" altLang="en-US" b="1">
                <a:solidFill>
                  <a:srgbClr val="FF0000"/>
                </a:solidFill>
              </a:rPr>
              <a:t>三轮</a:t>
            </a:r>
            <a:endParaRPr kumimoji="1" lang="zh-CN" altLang="zh-CN" b="1">
              <a:solidFill>
                <a:srgbClr val="FF0000"/>
              </a:solidFill>
            </a:endParaRPr>
          </a:p>
          <a:p>
            <a:r>
              <a:rPr kumimoji="1" lang="zh-CN" altLang="zh-CN" b="1">
                <a:solidFill>
                  <a:srgbClr val="FF0000"/>
                </a:solidFill>
              </a:rPr>
              <a:t>比较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117725" y="2449513"/>
            <a:ext cx="3857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979613" y="5229225"/>
            <a:ext cx="768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15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095500" y="3192463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078038" y="3895725"/>
            <a:ext cx="38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116138" y="180022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8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098675" y="4497388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9</a:t>
            </a:r>
          </a:p>
        </p:txBody>
      </p:sp>
      <p:sp>
        <p:nvSpPr>
          <p:cNvPr id="22" name="AutoShape 4"/>
          <p:cNvSpPr>
            <a:spLocks/>
          </p:cNvSpPr>
          <p:nvPr/>
        </p:nvSpPr>
        <p:spPr bwMode="auto">
          <a:xfrm>
            <a:off x="2479675" y="2028825"/>
            <a:ext cx="76200" cy="719138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2627313" y="1778000"/>
            <a:ext cx="5048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>
                <a:solidFill>
                  <a:srgbClr val="FF0000"/>
                </a:solidFill>
                <a:ea typeface="宋体" charset="-122"/>
              </a:rPr>
              <a:t>第</a:t>
            </a:r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1次</a:t>
            </a:r>
            <a:endParaRPr kumimoji="1" lang="en-US" altLang="zh-CN" sz="2000" b="1">
              <a:solidFill>
                <a:srgbClr val="FF0000"/>
              </a:solidFill>
              <a:ea typeface="宋体" charset="-122"/>
            </a:endParaRPr>
          </a:p>
          <a:p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比较</a:t>
            </a:r>
            <a:endParaRPr kumimoji="1" lang="zh-CN" altLang="zh-CN" sz="2000" b="1">
              <a:solidFill>
                <a:srgbClr val="FF0000"/>
              </a:solidFill>
              <a:ea typeface="宋体" charset="-122"/>
            </a:endParaRPr>
          </a:p>
          <a:p>
            <a:endParaRPr kumimoji="1" lang="zh-CN" altLang="en-US" sz="2000" b="1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227388" y="5176838"/>
            <a:ext cx="768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15</a:t>
            </a: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341688" y="3141663"/>
            <a:ext cx="385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325813" y="3843338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3346450" y="4446588"/>
            <a:ext cx="384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9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322638" y="2473325"/>
            <a:ext cx="38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8</a:t>
            </a: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322638" y="1844675"/>
            <a:ext cx="38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32" name="AutoShape 4"/>
          <p:cNvSpPr>
            <a:spLocks/>
          </p:cNvSpPr>
          <p:nvPr/>
        </p:nvSpPr>
        <p:spPr bwMode="auto">
          <a:xfrm>
            <a:off x="3703638" y="2747963"/>
            <a:ext cx="76200" cy="719137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3851275" y="2498725"/>
            <a:ext cx="5048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>
                <a:solidFill>
                  <a:srgbClr val="FF0000"/>
                </a:solidFill>
                <a:ea typeface="宋体" charset="-122"/>
              </a:rPr>
              <a:t>第</a:t>
            </a:r>
            <a:r>
              <a:rPr kumimoji="1" lang="en-US" altLang="zh-CN" sz="2000" b="1">
                <a:solidFill>
                  <a:srgbClr val="FF0000"/>
                </a:solidFill>
                <a:ea typeface="宋体" charset="-122"/>
              </a:rPr>
              <a:t>2</a:t>
            </a:r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次</a:t>
            </a:r>
            <a:endParaRPr kumimoji="1" lang="en-US" altLang="zh-CN" sz="2000" b="1">
              <a:solidFill>
                <a:srgbClr val="FF0000"/>
              </a:solidFill>
              <a:ea typeface="宋体" charset="-122"/>
            </a:endParaRPr>
          </a:p>
          <a:p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比较</a:t>
            </a:r>
            <a:endParaRPr kumimoji="1" lang="zh-CN" altLang="zh-CN" sz="2000" b="1">
              <a:solidFill>
                <a:srgbClr val="FF0000"/>
              </a:solidFill>
              <a:ea typeface="宋体" charset="-122"/>
            </a:endParaRPr>
          </a:p>
          <a:p>
            <a:endParaRPr kumimoji="1" lang="zh-CN" altLang="en-US" sz="2000" b="1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4378325" y="5138738"/>
            <a:ext cx="7699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15</a:t>
            </a: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475163" y="2449513"/>
            <a:ext cx="384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4478338" y="3803650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4497388" y="4406900"/>
            <a:ext cx="3857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9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4475163" y="3141663"/>
            <a:ext cx="384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8</a:t>
            </a: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475163" y="1804988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46" name="AutoShape 4"/>
          <p:cNvSpPr>
            <a:spLocks/>
          </p:cNvSpPr>
          <p:nvPr/>
        </p:nvSpPr>
        <p:spPr bwMode="auto">
          <a:xfrm>
            <a:off x="4868863" y="3357563"/>
            <a:ext cx="76200" cy="719137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5135563" y="3135313"/>
            <a:ext cx="5048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>
                <a:solidFill>
                  <a:srgbClr val="FF0000"/>
                </a:solidFill>
                <a:ea typeface="宋体" charset="-122"/>
              </a:rPr>
              <a:t>第</a:t>
            </a:r>
            <a:r>
              <a:rPr kumimoji="1" lang="en-US" altLang="zh-CN" sz="2000" b="1">
                <a:solidFill>
                  <a:srgbClr val="FF0000"/>
                </a:solidFill>
                <a:ea typeface="宋体" charset="-122"/>
              </a:rPr>
              <a:t>3</a:t>
            </a:r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次</a:t>
            </a:r>
            <a:endParaRPr kumimoji="1" lang="en-US" altLang="zh-CN" sz="2000" b="1">
              <a:solidFill>
                <a:srgbClr val="FF0000"/>
              </a:solidFill>
              <a:ea typeface="宋体" charset="-122"/>
            </a:endParaRPr>
          </a:p>
          <a:p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比较</a:t>
            </a:r>
            <a:endParaRPr kumimoji="1" lang="zh-CN" altLang="zh-CN" sz="2000" b="1">
              <a:solidFill>
                <a:srgbClr val="FF0000"/>
              </a:solidFill>
              <a:ea typeface="宋体" charset="-122"/>
            </a:endParaRPr>
          </a:p>
          <a:p>
            <a:endParaRPr kumimoji="1" lang="zh-CN" altLang="en-US" sz="2000" b="1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099902" y="5830888"/>
            <a:ext cx="7624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dirty="0"/>
              <a:t>第</a:t>
            </a:r>
            <a:r>
              <a:rPr lang="zh-CN" altLang="en-US" dirty="0" smtClean="0"/>
              <a:t>三轮：</a:t>
            </a:r>
            <a:r>
              <a:rPr lang="en-US" altLang="zh-CN" dirty="0" smtClean="0"/>
              <a:t>4</a:t>
            </a:r>
            <a:r>
              <a:rPr lang="zh-CN" altLang="en-US" dirty="0"/>
              <a:t>个未排序</a:t>
            </a:r>
            <a:r>
              <a:rPr lang="zh-CN" altLang="en-US" dirty="0" smtClean="0"/>
              <a:t>数比较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次得出一个最大数</a:t>
            </a:r>
            <a:endParaRPr lang="zh-CN" altLang="en-US" dirty="0"/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1099902" y="2571809"/>
            <a:ext cx="649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B050"/>
                </a:solidFill>
              </a:rPr>
              <a:t>未排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1099902" y="4610440"/>
            <a:ext cx="649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B050"/>
                </a:solidFill>
              </a:rPr>
              <a:t>已排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42" name="标题 3"/>
          <p:cNvSpPr txBox="1">
            <a:spLocks/>
          </p:cNvSpPr>
          <p:nvPr/>
        </p:nvSpPr>
        <p:spPr>
          <a:xfrm>
            <a:off x="543262" y="628832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7.5.2 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冒泡法排序算法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66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76 -4.44444E-6 C -0.01493 0.00255 -0.01944 0.00301 -0.02378 0.00463 C -0.02708 0.00834 -0.03177 0.01227 -0.0342 0.01806 C -0.03559 0.02084 -0.03767 0.02709 -0.03767 0.02732 C -0.03698 0.04468 -0.03976 0.05255 -0.03246 0.06065 C -0.03055 0.06551 -0.02812 0.06922 -0.02552 0.07292 C -0.02378 0.075 -0.02031 0.07894 -0.02031 0.07917 C -0.01736 0.08612 -0.01163 0.08727 -0.00729 0.09098 C -0.00434 0.09352 -0.00469 0.09075 -0.00469 0.09422 " pathEditMode="relative" rAng="0" ptsTypes="ffffffff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" y="469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-0.00023 C 0.00538 0.00394 0.00018 0.00347 0.01077 0.00139 C 0.0132 -0.00046 0.01615 -0.00093 0.01858 -0.00324 C 0.01962 -0.0044 0.01997 -0.00671 0.02118 -0.00787 C 0.02344 -0.01018 0.02656 -0.01065 0.02899 -0.0125 C 0.03073 -0.01875 0.03611 -0.02431 0.0408 -0.02801 C 0.04531 -0.04352 0.0441 -0.05718 0.0342 -0.06829 C 0.02726 -0.08588 0.02031 -0.08681 0.00556 -0.09167 C -0.00451 -0.09491 0.00052 -0.09491 -0.00364 -0.09491 " pathEditMode="relative" rAng="0" ptsTypes="ffffffff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926 C -0.00938 -0.01111 -0.01458 -0.01273 -0.02622 -0.00926 C -0.02795 -0.0088 -0.02847 -0.00579 -0.02986 -0.0044 C -0.03212 -0.00208 -0.03698 0.00185 -0.03698 0.00208 C -0.03854 0.00509 -0.04011 0.0081 -0.04167 0.01134 C -0.04254 0.01296 -0.0441 0.0162 -0.0441 0.01643 C -0.04375 0.02361 -0.04566 0.05046 -0.03941 0.06065 C -0.03594 0.0662 -0.02986 0.07454 -0.025 0.07801 C -0.02274 0.07963 -0.01788 0.08125 -0.01788 0.08148 C -0.01233 0.08634 -0.0158 0.08403 -0.00729 0.0875 C -0.00538 0.08842 -0.0033 0.08842 -0.00122 0.08912 C 1.66667E-6 0.08958 0.00226 0.09074 0.00226 0.09097 " pathEditMode="relative" rAng="0" ptsTypes="fffffffffffA">
                                      <p:cBhvr>
                                        <p:cTn id="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" y="481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34 -0.00393 0.00938 -0.00764 0.01441 -0.00949 C 0.01684 -0.01157 0.0191 -0.01389 0.02153 -0.01597 C 0.02274 -0.01713 0.025 -0.01921 0.025 -0.01921 C 0.02587 -0.02083 0.02639 -0.02245 0.02743 -0.02384 C 0.02847 -0.02523 0.03021 -0.02569 0.03108 -0.02708 C 0.03472 -0.0331 0.03698 -0.04815 0.0382 -0.05555 C 0.03733 -0.06991 0.03802 -0.07963 0.02865 -0.08727 C 0.02674 -0.09468 0.02222 -0.09977 0.01667 -0.10162 C 0.01129 -0.10671 0.00538 -0.10648 -0.00104 -0.10648 " pathEditMode="relative" ptsTypes="fffffffffA">
                                      <p:cBhvr>
                                        <p:cTn id="5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0046 -0.00712 0.00046 -0.01059 0.00162 C -0.01354 0.00255 -0.0151 0.00648 -0.01667 0.00949 C -0.02101 0.01829 -0.02309 0.0294 -0.025 0.03958 C -0.02465 0.05116 -0.02483 0.06296 -0.02379 0.07454 C -0.0224 0.08912 0.00087 0.09792 0.00833 0.10324 " pathEditMode="relative" ptsTypes="fffffA">
                                      <p:cBhvr>
                                        <p:cTn id="8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761 -0.00139 0.03299 0.00787 0.04046 -0.0206 C 0.03924 -0.04907 0.03698 -0.07708 0.01667 -0.09213 C 0.01146 -0.09607 0.00782 -0.10162 0.00122 -0.10162 " pathEditMode="relative" ptsTypes="fffA">
                                      <p:cBhvr>
                                        <p:cTn id="8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8" grpId="0"/>
      <p:bldP spid="19" grpId="0"/>
      <p:bldP spid="20" grpId="0"/>
      <p:bldP spid="20" grpId="1"/>
      <p:bldP spid="20" grpId="2"/>
      <p:bldP spid="21" grpId="0"/>
      <p:bldP spid="22" grpId="0" animBg="1"/>
      <p:bldP spid="23" grpId="0"/>
      <p:bldP spid="26" grpId="0"/>
      <p:bldP spid="27" grpId="0"/>
      <p:bldP spid="27" grpId="1"/>
      <p:bldP spid="28" grpId="0"/>
      <p:bldP spid="29" grpId="0"/>
      <p:bldP spid="30" grpId="0"/>
      <p:bldP spid="30" grpId="1"/>
      <p:bldP spid="31" grpId="0"/>
      <p:bldP spid="32" grpId="0" animBg="1"/>
      <p:bldP spid="33" grpId="0"/>
      <p:bldP spid="34" grpId="0"/>
      <p:bldP spid="35" grpId="0"/>
      <p:bldP spid="36" grpId="0"/>
      <p:bldP spid="36" grpId="1"/>
      <p:bldP spid="37" grpId="0"/>
      <p:bldP spid="38" grpId="0"/>
      <p:bldP spid="38" grpId="1"/>
      <p:bldP spid="39" grpId="0"/>
      <p:bldP spid="46" grpId="0" animBg="1"/>
      <p:bldP spid="47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5540281" y="2303848"/>
            <a:ext cx="5048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b="1" dirty="0">
                <a:solidFill>
                  <a:srgbClr val="FF0000"/>
                </a:solidFill>
              </a:rPr>
              <a:t>第</a:t>
            </a:r>
            <a:r>
              <a:rPr kumimoji="1" lang="zh-CN" altLang="en-US" b="1" dirty="0">
                <a:solidFill>
                  <a:srgbClr val="FF0000"/>
                </a:solidFill>
              </a:rPr>
              <a:t>四轮</a:t>
            </a:r>
            <a:endParaRPr kumimoji="1" lang="zh-CN" altLang="zh-CN" b="1" dirty="0">
              <a:solidFill>
                <a:srgbClr val="FF0000"/>
              </a:solidFill>
            </a:endParaRPr>
          </a:p>
          <a:p>
            <a:r>
              <a:rPr kumimoji="1" lang="zh-CN" altLang="zh-CN" b="1" dirty="0">
                <a:solidFill>
                  <a:srgbClr val="FF0000"/>
                </a:solidFill>
              </a:rPr>
              <a:t>比较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731994" y="5005773"/>
            <a:ext cx="7699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15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828831" y="2316548"/>
            <a:ext cx="384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824069" y="3080136"/>
            <a:ext cx="38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851056" y="4273936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9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851056" y="3656398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8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828831" y="1673611"/>
            <a:ext cx="384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31" name="AutoShape 4"/>
          <p:cNvSpPr>
            <a:spLocks/>
          </p:cNvSpPr>
          <p:nvPr/>
        </p:nvSpPr>
        <p:spPr bwMode="auto">
          <a:xfrm>
            <a:off x="3236819" y="1895861"/>
            <a:ext cx="76200" cy="719137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3384456" y="1645036"/>
            <a:ext cx="5048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>
                <a:solidFill>
                  <a:srgbClr val="FF0000"/>
                </a:solidFill>
                <a:ea typeface="宋体" charset="-122"/>
              </a:rPr>
              <a:t>第</a:t>
            </a:r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1次</a:t>
            </a:r>
            <a:endParaRPr kumimoji="1" lang="en-US" altLang="zh-CN" sz="2000" b="1">
              <a:solidFill>
                <a:srgbClr val="FF0000"/>
              </a:solidFill>
              <a:ea typeface="宋体" charset="-122"/>
            </a:endParaRPr>
          </a:p>
          <a:p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比较</a:t>
            </a:r>
            <a:endParaRPr kumimoji="1" lang="zh-CN" altLang="zh-CN" sz="2000" b="1">
              <a:solidFill>
                <a:srgbClr val="FF0000"/>
              </a:solidFill>
              <a:ea typeface="宋体" charset="-122"/>
            </a:endParaRPr>
          </a:p>
          <a:p>
            <a:endParaRPr kumimoji="1" lang="zh-CN" altLang="en-US" sz="2000" b="1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763869" y="5005773"/>
            <a:ext cx="7683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15</a:t>
            </a: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3859119" y="2316548"/>
            <a:ext cx="3857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6</a:t>
            </a: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855944" y="3080136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3882931" y="4273936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9</a:t>
            </a: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882931" y="3656398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8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3859119" y="1673611"/>
            <a:ext cx="385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39" name="AutoShape 4"/>
          <p:cNvSpPr>
            <a:spLocks/>
          </p:cNvSpPr>
          <p:nvPr/>
        </p:nvSpPr>
        <p:spPr bwMode="auto">
          <a:xfrm>
            <a:off x="4240119" y="2616586"/>
            <a:ext cx="76200" cy="719137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4387756" y="2365761"/>
            <a:ext cx="5048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>
                <a:solidFill>
                  <a:srgbClr val="FF0000"/>
                </a:solidFill>
                <a:ea typeface="宋体" charset="-122"/>
              </a:rPr>
              <a:t>第</a:t>
            </a:r>
            <a:r>
              <a:rPr kumimoji="1" lang="en-US" altLang="zh-CN" sz="2000" b="1">
                <a:solidFill>
                  <a:srgbClr val="FF0000"/>
                </a:solidFill>
                <a:ea typeface="宋体" charset="-122"/>
              </a:rPr>
              <a:t>2</a:t>
            </a:r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次</a:t>
            </a:r>
            <a:endParaRPr kumimoji="1" lang="en-US" altLang="zh-CN" sz="2000" b="1">
              <a:solidFill>
                <a:srgbClr val="FF0000"/>
              </a:solidFill>
              <a:ea typeface="宋体" charset="-122"/>
            </a:endParaRPr>
          </a:p>
          <a:p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比较</a:t>
            </a:r>
            <a:endParaRPr kumimoji="1" lang="zh-CN" altLang="zh-CN" sz="2000" b="1">
              <a:solidFill>
                <a:srgbClr val="FF0000"/>
              </a:solidFill>
              <a:ea typeface="宋体" charset="-122"/>
            </a:endParaRPr>
          </a:p>
          <a:p>
            <a:endParaRPr kumimoji="1" lang="zh-CN" altLang="en-US" sz="2000" b="1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806824" y="5789613"/>
            <a:ext cx="7713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dirty="0"/>
              <a:t>第四</a:t>
            </a:r>
            <a:r>
              <a:rPr lang="zh-CN" altLang="en-US" dirty="0" smtClean="0"/>
              <a:t>轮：</a:t>
            </a:r>
            <a:r>
              <a:rPr lang="en-US" altLang="zh-CN" dirty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/>
              <a:t>未排序数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zh-CN" altLang="en-US" dirty="0"/>
              <a:t>得出一个最大数</a:t>
            </a: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2170346" y="2058126"/>
            <a:ext cx="649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B050"/>
                </a:solidFill>
              </a:rPr>
              <a:t>未排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2170346" y="4096757"/>
            <a:ext cx="649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B050"/>
                </a:solidFill>
              </a:rPr>
              <a:t>已排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46" name="标题 3"/>
          <p:cNvSpPr txBox="1">
            <a:spLocks/>
          </p:cNvSpPr>
          <p:nvPr/>
        </p:nvSpPr>
        <p:spPr>
          <a:xfrm>
            <a:off x="543262" y="628832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7.5.2 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冒泡法排序算法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04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33 0.0007 -0.02222 -0.00116 -0.02968 0.00787 C -0.03229 0.01088 -0.03437 0.01435 -0.0368 0.01759 C -0.03889 0.02037 -0.04166 0.02708 -0.04166 0.02708 C -0.04062 0.05139 -0.04201 0.06458 -0.02968 0.08102 C -0.02743 0.09005 -0.02656 0.09329 -0.02135 0.1 C -0.01857 0.11111 -0.01337 0.10949 -0.0059 0.11273 C 0.00035 0.11111 -0.00208 0.11111 0.00122 0.11111 " pathEditMode="relative" ptsTypes="fffffffA">
                                      <p:cBhvr>
                                        <p:cTn id="5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441 0.00533 0.00538 0.00324 0.02743 0.00139 C 0.03472 -0.00324 0.0309 -0.0044 0.03698 -0.00972 C 0.04288 -0.02083 0.04687 -0.03264 0.04896 -0.04606 C 0.04861 -0.05509 0.04844 -0.06412 0.04774 -0.07315 C 0.04739 -0.07893 0.04166 -0.08889 0.04166 -0.08889 C 0.03646 -0.11366 0.0151 -0.11435 0 -0.11435 " pathEditMode="relative" ptsTypes="ffffffA">
                                      <p:cBhvr>
                                        <p:cTn id="6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9" grpId="0"/>
      <p:bldP spid="20" grpId="0"/>
      <p:bldP spid="20" grpId="1"/>
      <p:bldP spid="21" grpId="0"/>
      <p:bldP spid="22" grpId="0"/>
      <p:bldP spid="23" grpId="0"/>
      <p:bldP spid="24" grpId="0"/>
      <p:bldP spid="31" grpId="0" animBg="1"/>
      <p:bldP spid="32" grpId="0"/>
      <p:bldP spid="33" grpId="0"/>
      <p:bldP spid="34" grpId="0"/>
      <p:bldP spid="34" grpId="1"/>
      <p:bldP spid="35" grpId="0"/>
      <p:bldP spid="35" grpId="1"/>
      <p:bldP spid="36" grpId="0"/>
      <p:bldP spid="37" grpId="0"/>
      <p:bldP spid="38" grpId="0"/>
      <p:bldP spid="39" grpId="0" animBg="1"/>
      <p:bldP spid="40" grpId="0"/>
      <p:bldP spid="43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4166682" y="2046872"/>
            <a:ext cx="5048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b="1" dirty="0">
                <a:solidFill>
                  <a:srgbClr val="FF0000"/>
                </a:solidFill>
              </a:rPr>
              <a:t>第</a:t>
            </a:r>
            <a:r>
              <a:rPr kumimoji="1" lang="zh-CN" altLang="en-US" b="1" dirty="0">
                <a:solidFill>
                  <a:srgbClr val="FF0000"/>
                </a:solidFill>
              </a:rPr>
              <a:t>五轮</a:t>
            </a:r>
            <a:endParaRPr kumimoji="1" lang="zh-CN" altLang="zh-CN" b="1" dirty="0">
              <a:solidFill>
                <a:srgbClr val="FF0000"/>
              </a:solidFill>
            </a:endParaRPr>
          </a:p>
          <a:p>
            <a:r>
              <a:rPr kumimoji="1" lang="zh-CN" altLang="zh-CN" b="1" dirty="0">
                <a:solidFill>
                  <a:srgbClr val="FF0000"/>
                </a:solidFill>
              </a:rPr>
              <a:t>比较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2879220" y="4895642"/>
            <a:ext cx="768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15</a:t>
            </a: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2964945" y="3004929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6</a:t>
            </a: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2998282" y="2298492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2998282" y="4190792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9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2998282" y="3573254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8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998282" y="1590467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41" name="AutoShape 4"/>
          <p:cNvSpPr>
            <a:spLocks/>
          </p:cNvSpPr>
          <p:nvPr/>
        </p:nvSpPr>
        <p:spPr bwMode="auto">
          <a:xfrm>
            <a:off x="3374520" y="1853992"/>
            <a:ext cx="76200" cy="719137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3523745" y="1603167"/>
            <a:ext cx="5048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>
                <a:solidFill>
                  <a:srgbClr val="FF0000"/>
                </a:solidFill>
                <a:ea typeface="宋体" charset="-122"/>
              </a:rPr>
              <a:t>第</a:t>
            </a:r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1次</a:t>
            </a:r>
            <a:endParaRPr kumimoji="1" lang="en-US" altLang="zh-CN" sz="2000" b="1">
              <a:solidFill>
                <a:srgbClr val="FF0000"/>
              </a:solidFill>
              <a:ea typeface="宋体" charset="-122"/>
            </a:endParaRPr>
          </a:p>
          <a:p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比较</a:t>
            </a:r>
            <a:endParaRPr kumimoji="1" lang="zh-CN" altLang="zh-CN" sz="2000" b="1">
              <a:solidFill>
                <a:srgbClr val="FF0000"/>
              </a:solidFill>
              <a:ea typeface="宋体" charset="-122"/>
            </a:endParaRPr>
          </a:p>
          <a:p>
            <a:endParaRPr kumimoji="1" lang="zh-CN" altLang="en-US" sz="2000" b="1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935914" y="5678861"/>
            <a:ext cx="75948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dirty="0"/>
              <a:t>第五</a:t>
            </a:r>
            <a:r>
              <a:rPr lang="zh-CN" altLang="en-US" dirty="0" smtClean="0"/>
              <a:t>轮</a:t>
            </a:r>
            <a:r>
              <a:rPr lang="en-US" altLang="zh-CN" dirty="0" smtClean="0"/>
              <a:t>:2</a:t>
            </a:r>
            <a:r>
              <a:rPr lang="zh-CN" altLang="en-US" dirty="0" smtClean="0"/>
              <a:t>个</a:t>
            </a:r>
            <a:r>
              <a:rPr lang="zh-CN" altLang="en-US" dirty="0"/>
              <a:t>未排序数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r>
              <a:rPr lang="zh-CN" altLang="en-US" dirty="0"/>
              <a:t>得出一个最</a:t>
            </a:r>
            <a:r>
              <a:rPr lang="zh-CN" altLang="en-US" dirty="0" smtClean="0"/>
              <a:t>大数</a:t>
            </a:r>
            <a:endParaRPr lang="zh-CN" altLang="en-US" dirty="0"/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2220501" y="1796560"/>
            <a:ext cx="649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B050"/>
                </a:solidFill>
              </a:rPr>
              <a:t>未排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2220501" y="3835191"/>
            <a:ext cx="649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B050"/>
                </a:solidFill>
              </a:rPr>
              <a:t>已排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4941094" y="4900125"/>
            <a:ext cx="768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15</a:t>
            </a: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5026819" y="300941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6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5060156" y="230297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5</a:t>
            </a:r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5060156" y="419527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9</a:t>
            </a:r>
          </a:p>
        </p:txBody>
      </p:sp>
      <p:sp>
        <p:nvSpPr>
          <p:cNvPr id="56" name="矩形 55"/>
          <p:cNvSpPr>
            <a:spLocks noChangeArrowheads="1"/>
          </p:cNvSpPr>
          <p:nvPr/>
        </p:nvSpPr>
        <p:spPr bwMode="auto">
          <a:xfrm>
            <a:off x="5060156" y="357773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8</a:t>
            </a:r>
          </a:p>
        </p:txBody>
      </p: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5060156" y="159495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5869857" y="2375965"/>
            <a:ext cx="6492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B050"/>
                </a:solidFill>
              </a:rPr>
              <a:t>排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B050"/>
                </a:solidFill>
              </a:rPr>
              <a:t>序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B050"/>
                </a:solidFill>
              </a:rPr>
              <a:t>结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B050"/>
                </a:solidFill>
              </a:rPr>
              <a:t>果</a:t>
            </a:r>
          </a:p>
        </p:txBody>
      </p:sp>
      <p:sp>
        <p:nvSpPr>
          <p:cNvPr id="46" name="标题 3"/>
          <p:cNvSpPr txBox="1">
            <a:spLocks/>
          </p:cNvSpPr>
          <p:nvPr/>
        </p:nvSpPr>
        <p:spPr>
          <a:xfrm>
            <a:off x="543262" y="628832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7.5.2 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冒泡法排序算法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22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7" grpId="0"/>
      <p:bldP spid="25" grpId="0"/>
      <p:bldP spid="26" grpId="0"/>
      <p:bldP spid="27" grpId="0"/>
      <p:bldP spid="27" grpId="1"/>
      <p:bldP spid="28" grpId="0"/>
      <p:bldP spid="29" grpId="0"/>
      <p:bldP spid="30" grpId="0"/>
      <p:bldP spid="41" grpId="0" animBg="1"/>
      <p:bldP spid="42" grpId="0"/>
      <p:bldP spid="44" grpId="0"/>
      <p:bldP spid="50" grpId="0"/>
      <p:bldP spid="51" grpId="0"/>
      <p:bldP spid="52" grpId="0"/>
      <p:bldP spid="53" grpId="0"/>
      <p:bldP spid="54" grpId="0"/>
      <p:bldP spid="54" grpId="1"/>
      <p:bldP spid="55" grpId="0"/>
      <p:bldP spid="56" grpId="0"/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071" y="1253621"/>
            <a:ext cx="8229600" cy="5348885"/>
          </a:xfrm>
        </p:spPr>
        <p:txBody>
          <a:bodyPr/>
          <a:lstStyle/>
          <a:p>
            <a:r>
              <a:rPr lang="zh-CN" altLang="en-US" dirty="0"/>
              <a:t>归纳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N</a:t>
            </a:r>
            <a:r>
              <a:rPr lang="zh-CN" altLang="en-US" dirty="0"/>
              <a:t>个数排序，要进行</a:t>
            </a:r>
            <a:r>
              <a:rPr lang="en-US" altLang="zh-CN" dirty="0"/>
              <a:t>N-1</a:t>
            </a:r>
            <a:r>
              <a:rPr lang="zh-CN" altLang="en-US" dirty="0"/>
              <a:t>轮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C00000"/>
                </a:solidFill>
              </a:rPr>
              <a:t>冒泡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设每轮未</a:t>
            </a:r>
            <a:r>
              <a:rPr lang="zh-CN" altLang="en-US" dirty="0" smtClean="0"/>
              <a:t>排序元素个数为</a:t>
            </a:r>
            <a:r>
              <a:rPr lang="en-US" altLang="zh-CN" dirty="0" smtClean="0"/>
              <a:t>n, </a:t>
            </a:r>
            <a:r>
              <a:rPr lang="zh-CN" altLang="en-US" dirty="0" smtClean="0"/>
              <a:t>则每轮相邻</a:t>
            </a:r>
            <a:r>
              <a:rPr lang="zh-CN" altLang="en-US" dirty="0"/>
              <a:t>两</a:t>
            </a:r>
            <a:r>
              <a:rPr lang="zh-CN" altLang="en-US" dirty="0" smtClean="0"/>
              <a:t>数两两比较</a:t>
            </a:r>
            <a:r>
              <a:rPr lang="en-US" altLang="zh-CN" dirty="0" smtClean="0"/>
              <a:t>n-</a:t>
            </a:r>
            <a:r>
              <a:rPr lang="en-US" altLang="zh-CN" dirty="0"/>
              <a:t>1</a:t>
            </a:r>
            <a:r>
              <a:rPr lang="zh-CN" altLang="en-US" dirty="0" smtClean="0"/>
              <a:t>次；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未排序</a:t>
            </a:r>
            <a:r>
              <a:rPr lang="zh-CN" altLang="en-US" dirty="0"/>
              <a:t>元素</a:t>
            </a:r>
            <a:r>
              <a:rPr lang="zh-CN" altLang="en-US" dirty="0" smtClean="0"/>
              <a:t>个数：</a:t>
            </a:r>
            <a:r>
              <a:rPr lang="en-US" altLang="zh-CN" dirty="0" smtClean="0">
                <a:solidFill>
                  <a:srgbClr val="C00000"/>
                </a:solidFill>
              </a:rPr>
              <a:t>n=N-</a:t>
            </a: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 smtClean="0"/>
              <a:t>。</a:t>
            </a:r>
            <a:endParaRPr lang="zh-CN" altLang="en-US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532895" y="2382570"/>
            <a:ext cx="2947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for (</a:t>
            </a:r>
            <a:r>
              <a:rPr lang="en-US" altLang="zh-CN" b="1" dirty="0" err="1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=0; </a:t>
            </a:r>
            <a:r>
              <a:rPr lang="en-US" altLang="zh-CN" b="1" dirty="0" err="1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&lt;N-1</a:t>
            </a:r>
            <a:r>
              <a:rPr lang="en-US" altLang="zh-CN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r>
              <a:rPr lang="en-US" altLang="zh-CN" b="1" dirty="0" err="1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++)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528969" y="4074545"/>
            <a:ext cx="5040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for (j=0; </a:t>
            </a:r>
            <a:r>
              <a:rPr lang="en-US" altLang="zh-CN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j&lt;n-1</a:t>
            </a:r>
            <a:r>
              <a:rPr lang="en-US" altLang="zh-CN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j++)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045312" y="4694586"/>
            <a:ext cx="2378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a[j]&gt;a[j+1]</a:t>
            </a:r>
            <a:endParaRPr lang="zh-CN" altLang="en-US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标题 3"/>
          <p:cNvSpPr txBox="1">
            <a:spLocks/>
          </p:cNvSpPr>
          <p:nvPr/>
        </p:nvSpPr>
        <p:spPr>
          <a:xfrm>
            <a:off x="543262" y="628832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7.5.2 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冒泡法排序算法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92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796" y="1094380"/>
            <a:ext cx="8448531" cy="594112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/>
              <a:t>【</a:t>
            </a:r>
            <a:r>
              <a:rPr lang="zh-CN" altLang="en-US" sz="1800" dirty="0" smtClean="0"/>
              <a:t>例</a:t>
            </a:r>
            <a:r>
              <a:rPr lang="en-US" altLang="zh-CN" sz="1800" dirty="0" smtClean="0"/>
              <a:t>7-14】 </a:t>
            </a:r>
            <a:r>
              <a:rPr lang="zh-CN" altLang="en-US" sz="1800" dirty="0" smtClean="0"/>
              <a:t>任意</a:t>
            </a:r>
            <a:r>
              <a:rPr lang="zh-CN" altLang="en-US" sz="1800" dirty="0"/>
              <a:t>输入</a:t>
            </a:r>
            <a:r>
              <a:rPr lang="en-US" altLang="zh-CN" sz="1800" dirty="0"/>
              <a:t>10</a:t>
            </a:r>
            <a:r>
              <a:rPr lang="zh-CN" altLang="en-US" sz="1800" dirty="0"/>
              <a:t>个数，请按升序排序输出。</a:t>
            </a:r>
            <a:endParaRPr lang="en-US" altLang="zh-CN" sz="1800" dirty="0" smtClean="0"/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808080"/>
                </a:solidFill>
              </a:rPr>
              <a:t>#</a:t>
            </a:r>
            <a:r>
              <a:rPr lang="en-US" altLang="zh-CN" sz="1800" dirty="0">
                <a:solidFill>
                  <a:srgbClr val="808080"/>
                </a:solidFill>
              </a:rPr>
              <a:t>include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A31515"/>
                </a:solidFill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</a:rPr>
              <a:t>stdio.h</a:t>
            </a:r>
            <a:r>
              <a:rPr lang="en-US" altLang="zh-CN" sz="1800" dirty="0">
                <a:solidFill>
                  <a:srgbClr val="A31515"/>
                </a:solidFill>
              </a:rPr>
              <a:t>&gt;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808080"/>
                </a:solidFill>
              </a:rPr>
              <a:t>#define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6F008A"/>
                </a:solidFill>
              </a:rPr>
              <a:t>N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10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0000FF"/>
                </a:solidFill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</a:rPr>
              <a:t> main()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{ </a:t>
            </a:r>
            <a:r>
              <a:rPr lang="pt-BR" altLang="zh-CN" sz="1800" dirty="0" smtClean="0">
                <a:solidFill>
                  <a:srgbClr val="0000FF"/>
                </a:solidFill>
              </a:rPr>
              <a:t> 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zh-CN" sz="1800" dirty="0">
                <a:solidFill>
                  <a:srgbClr val="0000FF"/>
                </a:solidFill>
              </a:rPr>
              <a:t> </a:t>
            </a:r>
            <a:r>
              <a:rPr lang="pt-BR" altLang="zh-CN" sz="1800" dirty="0" smtClean="0">
                <a:solidFill>
                  <a:srgbClr val="0000FF"/>
                </a:solidFill>
              </a:rPr>
              <a:t>  int</a:t>
            </a:r>
            <a:r>
              <a:rPr lang="pt-BR" altLang="zh-CN" sz="1800" dirty="0" smtClean="0">
                <a:solidFill>
                  <a:srgbClr val="000000"/>
                </a:solidFill>
              </a:rPr>
              <a:t> </a:t>
            </a:r>
            <a:r>
              <a:rPr lang="pt-BR" altLang="zh-CN" sz="1800" dirty="0">
                <a:solidFill>
                  <a:srgbClr val="000000"/>
                </a:solidFill>
              </a:rPr>
              <a:t>a[</a:t>
            </a:r>
            <a:r>
              <a:rPr lang="pt-BR" altLang="zh-CN" sz="1800" dirty="0">
                <a:solidFill>
                  <a:srgbClr val="6F008A"/>
                </a:solidFill>
              </a:rPr>
              <a:t>N</a:t>
            </a:r>
            <a:r>
              <a:rPr lang="pt-BR" altLang="zh-CN" sz="1800" dirty="0">
                <a:solidFill>
                  <a:srgbClr val="000000"/>
                </a:solidFill>
              </a:rPr>
              <a:t>], i, j</a:t>
            </a:r>
            <a:r>
              <a:rPr lang="pt-BR" altLang="zh-CN" sz="1800" dirty="0" smtClean="0">
                <a:solidFill>
                  <a:srgbClr val="000000"/>
                </a:solidFill>
              </a:rPr>
              <a:t>,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n,</a:t>
            </a:r>
            <a:r>
              <a:rPr lang="pt-BR" altLang="zh-CN" sz="1800" dirty="0" smtClean="0">
                <a:solidFill>
                  <a:srgbClr val="000000"/>
                </a:solidFill>
              </a:rPr>
              <a:t> </a:t>
            </a:r>
            <a:r>
              <a:rPr lang="pt-BR" altLang="zh-CN" sz="1800" dirty="0">
                <a:solidFill>
                  <a:srgbClr val="000000"/>
                </a:solidFill>
              </a:rPr>
              <a:t>t;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>
                <a:solidFill>
                  <a:srgbClr val="A31515"/>
                </a:solidFill>
              </a:rPr>
              <a:t>"input 10 numbers:\n"</a:t>
            </a:r>
            <a:r>
              <a:rPr lang="en-US" altLang="zh-CN" sz="1800" dirty="0">
                <a:solidFill>
                  <a:srgbClr val="000000"/>
                </a:solidFill>
              </a:rPr>
              <a:t>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</a:rPr>
              <a:t>   for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</a:rPr>
              <a:t>i</a:t>
            </a:r>
            <a:r>
              <a:rPr lang="en-US" altLang="zh-CN" sz="1800" dirty="0">
                <a:solidFill>
                  <a:srgbClr val="000000"/>
                </a:solidFill>
              </a:rPr>
              <a:t> = 0; </a:t>
            </a:r>
            <a:r>
              <a:rPr lang="en-US" altLang="zh-CN" sz="1800" dirty="0" err="1">
                <a:solidFill>
                  <a:srgbClr val="000000"/>
                </a:solidFill>
              </a:rPr>
              <a:t>i</a:t>
            </a:r>
            <a:r>
              <a:rPr lang="en-US" altLang="zh-CN" sz="1800" dirty="0">
                <a:solidFill>
                  <a:srgbClr val="000000"/>
                </a:solidFill>
              </a:rPr>
              <a:t>&lt;</a:t>
            </a:r>
            <a:r>
              <a:rPr lang="en-US" altLang="zh-CN" sz="1800" dirty="0">
                <a:solidFill>
                  <a:srgbClr val="6F008A"/>
                </a:solidFill>
              </a:rPr>
              <a:t>N</a:t>
            </a:r>
            <a:r>
              <a:rPr lang="en-US" altLang="zh-CN" sz="1800" dirty="0">
                <a:solidFill>
                  <a:srgbClr val="000000"/>
                </a:solidFill>
              </a:rPr>
              <a:t>; </a:t>
            </a:r>
            <a:r>
              <a:rPr lang="en-US" altLang="zh-CN" sz="1800" dirty="0" err="1">
                <a:solidFill>
                  <a:srgbClr val="000000"/>
                </a:solidFill>
              </a:rPr>
              <a:t>i</a:t>
            </a:r>
            <a:r>
              <a:rPr lang="en-US" altLang="zh-CN" sz="1800" dirty="0">
                <a:solidFill>
                  <a:srgbClr val="000000"/>
                </a:solidFill>
              </a:rPr>
              <a:t>++)  </a:t>
            </a:r>
            <a:r>
              <a:rPr lang="en-US" altLang="zh-CN" sz="1800" dirty="0">
                <a:solidFill>
                  <a:srgbClr val="008000"/>
                </a:solidFill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</a:rPr>
              <a:t>输入</a:t>
            </a:r>
            <a:r>
              <a:rPr lang="en-US" altLang="zh-CN" sz="1800" dirty="0">
                <a:solidFill>
                  <a:srgbClr val="008000"/>
                </a:solidFill>
              </a:rPr>
              <a:t>N</a:t>
            </a:r>
            <a:r>
              <a:rPr lang="zh-CN" altLang="en-US" sz="1800" dirty="0">
                <a:solidFill>
                  <a:srgbClr val="008000"/>
                </a:solidFill>
              </a:rPr>
              <a:t>个元素*</a:t>
            </a:r>
            <a:r>
              <a:rPr lang="en-US" altLang="zh-CN" sz="1800" dirty="0">
                <a:solidFill>
                  <a:srgbClr val="008000"/>
                </a:solidFill>
              </a:rPr>
              <a:t>/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	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scanf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>
                <a:solidFill>
                  <a:srgbClr val="A31515"/>
                </a:solidFill>
              </a:rPr>
              <a:t>"%d"</a:t>
            </a:r>
            <a:r>
              <a:rPr lang="en-US" altLang="zh-CN" sz="1800" dirty="0">
                <a:solidFill>
                  <a:srgbClr val="000000"/>
                </a:solidFill>
              </a:rPr>
              <a:t>, &amp;a[</a:t>
            </a:r>
            <a:r>
              <a:rPr lang="en-US" altLang="zh-CN" sz="1800" dirty="0" err="1">
                <a:solidFill>
                  <a:srgbClr val="000000"/>
                </a:solidFill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</a:rPr>
              <a:t>]);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</a:rPr>
              <a:t>   for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</a:rPr>
              <a:t>i</a:t>
            </a:r>
            <a:r>
              <a:rPr lang="en-US" altLang="zh-CN" sz="1800" dirty="0">
                <a:solidFill>
                  <a:srgbClr val="000000"/>
                </a:solidFill>
              </a:rPr>
              <a:t> = 0; </a:t>
            </a:r>
            <a:r>
              <a:rPr lang="en-US" altLang="zh-CN" sz="1800" dirty="0" err="1">
                <a:solidFill>
                  <a:srgbClr val="000000"/>
                </a:solidFill>
              </a:rPr>
              <a:t>i</a:t>
            </a:r>
            <a:r>
              <a:rPr lang="en-US" altLang="zh-CN" sz="1800" dirty="0">
                <a:solidFill>
                  <a:srgbClr val="000000"/>
                </a:solidFill>
              </a:rPr>
              <a:t> &lt; </a:t>
            </a:r>
            <a:r>
              <a:rPr lang="en-US" altLang="zh-CN" sz="1800" dirty="0">
                <a:solidFill>
                  <a:srgbClr val="6F008A"/>
                </a:solidFill>
              </a:rPr>
              <a:t>N</a:t>
            </a:r>
            <a:r>
              <a:rPr lang="en-US" altLang="zh-CN" sz="1800" dirty="0">
                <a:solidFill>
                  <a:srgbClr val="000000"/>
                </a:solidFill>
              </a:rPr>
              <a:t> - 1; </a:t>
            </a:r>
            <a:r>
              <a:rPr lang="en-US" altLang="zh-CN" sz="1800" dirty="0" err="1">
                <a:solidFill>
                  <a:srgbClr val="000000"/>
                </a:solidFill>
              </a:rPr>
              <a:t>i</a:t>
            </a:r>
            <a:r>
              <a:rPr lang="en-US" altLang="zh-CN" sz="1800" dirty="0">
                <a:solidFill>
                  <a:srgbClr val="000000"/>
                </a:solidFill>
              </a:rPr>
              <a:t>++)     </a:t>
            </a:r>
            <a:r>
              <a:rPr lang="en-US" altLang="zh-CN" sz="1800" dirty="0">
                <a:solidFill>
                  <a:srgbClr val="008000"/>
                </a:solidFill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</a:rPr>
              <a:t>要进行</a:t>
            </a:r>
            <a:r>
              <a:rPr lang="en-US" altLang="zh-CN" sz="1800" dirty="0">
                <a:solidFill>
                  <a:srgbClr val="008000"/>
                </a:solidFill>
              </a:rPr>
              <a:t>N-1</a:t>
            </a:r>
            <a:r>
              <a:rPr lang="zh-CN" altLang="en-US" sz="1800" dirty="0">
                <a:solidFill>
                  <a:srgbClr val="008000"/>
                </a:solidFill>
              </a:rPr>
              <a:t>轮的排序*</a:t>
            </a:r>
            <a:r>
              <a:rPr lang="en-US" altLang="zh-CN" sz="1800" dirty="0">
                <a:solidFill>
                  <a:srgbClr val="008000"/>
                </a:solidFill>
              </a:rPr>
              <a:t>/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{</a:t>
            </a:r>
            <a:r>
              <a:rPr lang="en-US" altLang="zh-CN" sz="1800" dirty="0" smtClean="0">
                <a:solidFill>
                  <a:srgbClr val="0000FF"/>
                </a:solidFill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n = </a:t>
            </a:r>
            <a:r>
              <a:rPr lang="en-US" altLang="zh-CN" sz="1800" dirty="0">
                <a:solidFill>
                  <a:srgbClr val="6F008A"/>
                </a:solidFill>
              </a:rPr>
              <a:t>N</a:t>
            </a:r>
            <a:r>
              <a:rPr lang="en-US" altLang="zh-CN" sz="1800" dirty="0">
                <a:solidFill>
                  <a:srgbClr val="000000"/>
                </a:solidFill>
              </a:rPr>
              <a:t> - </a:t>
            </a:r>
            <a:r>
              <a:rPr lang="en-US" altLang="zh-CN" sz="1800" dirty="0" err="1">
                <a:solidFill>
                  <a:srgbClr val="000000"/>
                </a:solidFill>
              </a:rPr>
              <a:t>i</a:t>
            </a:r>
            <a:r>
              <a:rPr lang="en-US" altLang="zh-CN" sz="1800" dirty="0">
                <a:solidFill>
                  <a:srgbClr val="000000"/>
                </a:solidFill>
              </a:rPr>
              <a:t>; 		 </a:t>
            </a:r>
            <a:r>
              <a:rPr lang="en-US" altLang="zh-CN" sz="1800" dirty="0">
                <a:solidFill>
                  <a:srgbClr val="008000"/>
                </a:solidFill>
              </a:rPr>
              <a:t>/</a:t>
            </a:r>
            <a:r>
              <a:rPr lang="zh-CN" altLang="en-US" sz="1800" dirty="0">
                <a:solidFill>
                  <a:srgbClr val="008000"/>
                </a:solidFill>
              </a:rPr>
              <a:t>*未排序元素的个数*</a:t>
            </a:r>
            <a:r>
              <a:rPr lang="en-US" altLang="zh-CN" sz="1800" dirty="0">
                <a:solidFill>
                  <a:srgbClr val="008000"/>
                </a:solidFill>
              </a:rPr>
              <a:t>/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 	for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(j = 0; j &lt;n- 1; </a:t>
            </a:r>
            <a:r>
              <a:rPr lang="en-US" altLang="zh-CN" sz="1800" dirty="0" err="1">
                <a:solidFill>
                  <a:srgbClr val="000000"/>
                </a:solidFill>
              </a:rPr>
              <a:t>j++</a:t>
            </a:r>
            <a:r>
              <a:rPr lang="en-US" altLang="zh-CN" sz="1800" dirty="0">
                <a:solidFill>
                  <a:srgbClr val="000000"/>
                </a:solidFill>
              </a:rPr>
              <a:t>) </a:t>
            </a:r>
            <a:r>
              <a:rPr lang="en-US" altLang="zh-CN" sz="1800" dirty="0">
                <a:solidFill>
                  <a:srgbClr val="008000"/>
                </a:solidFill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</a:rPr>
              <a:t>每轮排序要比较</a:t>
            </a:r>
            <a:r>
              <a:rPr lang="en-US" altLang="zh-CN" sz="1800" dirty="0">
                <a:solidFill>
                  <a:srgbClr val="008000"/>
                </a:solidFill>
              </a:rPr>
              <a:t>n-1</a:t>
            </a:r>
            <a:r>
              <a:rPr lang="zh-CN" altLang="en-US" sz="1800" dirty="0">
                <a:solidFill>
                  <a:srgbClr val="008000"/>
                </a:solidFill>
              </a:rPr>
              <a:t>次*</a:t>
            </a:r>
            <a:r>
              <a:rPr lang="en-US" altLang="zh-CN" sz="1800" dirty="0">
                <a:solidFill>
                  <a:srgbClr val="008000"/>
                </a:solidFill>
              </a:rPr>
              <a:t>/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 	     if</a:t>
            </a:r>
            <a:r>
              <a:rPr lang="en-US" altLang="zh-CN" sz="1800" dirty="0">
                <a:solidFill>
                  <a:srgbClr val="000000"/>
                </a:solidFill>
              </a:rPr>
              <a:t> (a[j] &gt; a[ j+1])   </a:t>
            </a:r>
            <a:r>
              <a:rPr lang="en-US" altLang="zh-CN" sz="1800" dirty="0">
                <a:solidFill>
                  <a:srgbClr val="008000"/>
                </a:solidFill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</a:rPr>
              <a:t>相邻两数比较*</a:t>
            </a:r>
            <a:r>
              <a:rPr lang="en-US" altLang="zh-CN" sz="1800" dirty="0">
                <a:solidFill>
                  <a:srgbClr val="008000"/>
                </a:solidFill>
              </a:rPr>
              <a:t>/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zh-CN" sz="1800" dirty="0">
                <a:solidFill>
                  <a:srgbClr val="000000"/>
                </a:solidFill>
              </a:rPr>
              <a:t> 	</a:t>
            </a:r>
            <a:r>
              <a:rPr lang="pt-BR" altLang="zh-CN" sz="1800" dirty="0" smtClean="0">
                <a:solidFill>
                  <a:srgbClr val="000000"/>
                </a:solidFill>
              </a:rPr>
              <a:t>         {</a:t>
            </a:r>
            <a:r>
              <a:rPr lang="pt-BR" altLang="zh-CN" sz="1800" dirty="0">
                <a:solidFill>
                  <a:srgbClr val="000000"/>
                </a:solidFill>
              </a:rPr>
              <a:t>t = a[j]; a[j] = a[ j+1]; a[ j+1] = t;}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}</a:t>
            </a:r>
          </a:p>
          <a:p>
            <a:pPr marL="342900" lvl="1" indent="0">
              <a:buNone/>
            </a:pPr>
            <a:r>
              <a:rPr lang="en-US" altLang="zh-CN" sz="1800" dirty="0" err="1">
                <a:solidFill>
                  <a:srgbClr val="000000"/>
                </a:solidFill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>
                <a:solidFill>
                  <a:srgbClr val="A31515"/>
                </a:solidFill>
              </a:rPr>
              <a:t>"The sorted numbers:\n"</a:t>
            </a:r>
            <a:r>
              <a:rPr lang="en-US" altLang="zh-CN" sz="1800" dirty="0">
                <a:solidFill>
                  <a:srgbClr val="000000"/>
                </a:solidFill>
              </a:rPr>
              <a:t>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altLang="zh-CN" sz="1800" dirty="0">
                <a:solidFill>
                  <a:srgbClr val="0000FF"/>
                </a:solidFill>
              </a:rPr>
              <a:t>for</a:t>
            </a:r>
            <a:r>
              <a:rPr lang="nn-NO" altLang="zh-CN" sz="1800" dirty="0">
                <a:solidFill>
                  <a:srgbClr val="000000"/>
                </a:solidFill>
              </a:rPr>
              <a:t> (i = 0; i&lt;</a:t>
            </a:r>
            <a:r>
              <a:rPr lang="nn-NO" altLang="zh-CN" sz="1800" dirty="0">
                <a:solidFill>
                  <a:srgbClr val="6F008A"/>
                </a:solidFill>
              </a:rPr>
              <a:t>N</a:t>
            </a:r>
            <a:r>
              <a:rPr lang="nn-NO" altLang="zh-CN" sz="1800" dirty="0">
                <a:solidFill>
                  <a:srgbClr val="000000"/>
                </a:solidFill>
              </a:rPr>
              <a:t>; i++)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>
                <a:solidFill>
                  <a:srgbClr val="A31515"/>
                </a:solidFill>
              </a:rPr>
              <a:t>"%-5d "</a:t>
            </a:r>
            <a:r>
              <a:rPr lang="en-US" altLang="zh-CN" sz="1800" dirty="0">
                <a:solidFill>
                  <a:srgbClr val="000000"/>
                </a:solidFill>
              </a:rPr>
              <a:t>, a[</a:t>
            </a:r>
            <a:r>
              <a:rPr lang="en-US" altLang="zh-CN" sz="1800" dirty="0" err="1">
                <a:solidFill>
                  <a:srgbClr val="000000"/>
                </a:solidFill>
              </a:rPr>
              <a:t>i</a:t>
            </a:r>
            <a:r>
              <a:rPr lang="en-US" altLang="zh-CN" sz="1800" dirty="0">
                <a:solidFill>
                  <a:srgbClr val="000000"/>
                </a:solidFill>
              </a:rPr>
              <a:t>]);   </a:t>
            </a:r>
            <a:r>
              <a:rPr lang="en-US" altLang="zh-CN" sz="1800" dirty="0">
                <a:solidFill>
                  <a:srgbClr val="008000"/>
                </a:solidFill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</a:rPr>
              <a:t>左对齐输出*</a:t>
            </a:r>
            <a:r>
              <a:rPr lang="en-US" altLang="zh-CN" sz="1800" dirty="0">
                <a:solidFill>
                  <a:srgbClr val="008000"/>
                </a:solidFill>
              </a:rPr>
              <a:t>/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0;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}</a:t>
            </a:r>
            <a:endParaRPr lang="zh-CN" altLang="en-US" sz="1800" dirty="0"/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 smtClean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dirty="0"/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dirty="0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543262" y="575042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7.5.2 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冒泡法排序算法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0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8716" y="671863"/>
            <a:ext cx="8229600" cy="766763"/>
          </a:xfrm>
        </p:spPr>
        <p:txBody>
          <a:bodyPr/>
          <a:lstStyle/>
          <a:p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7.5.3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选择法排序算法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8314" y="1646257"/>
            <a:ext cx="8229600" cy="4033781"/>
          </a:xfrm>
        </p:spPr>
        <p:txBody>
          <a:bodyPr/>
          <a:lstStyle/>
          <a:p>
            <a:r>
              <a:rPr lang="zh-CN" altLang="en-US" dirty="0"/>
              <a:t>选择排序算法的基本思想</a:t>
            </a:r>
          </a:p>
          <a:p>
            <a:pPr lvl="1"/>
            <a:r>
              <a:rPr lang="zh-CN" altLang="en-US" dirty="0"/>
              <a:t>将待排序的数据分为：</a:t>
            </a:r>
            <a:r>
              <a:rPr lang="zh-CN" altLang="en-US" dirty="0">
                <a:solidFill>
                  <a:srgbClr val="C00000"/>
                </a:solidFill>
              </a:rPr>
              <a:t>已排序</a:t>
            </a:r>
            <a:r>
              <a:rPr lang="zh-CN" altLang="en-US" dirty="0" smtClean="0">
                <a:solidFill>
                  <a:srgbClr val="C00000"/>
                </a:solidFill>
              </a:rPr>
              <a:t>部分和</a:t>
            </a:r>
            <a:r>
              <a:rPr lang="zh-CN" altLang="en-US" dirty="0">
                <a:solidFill>
                  <a:srgbClr val="C00000"/>
                </a:solidFill>
              </a:rPr>
              <a:t>未</a:t>
            </a:r>
            <a:r>
              <a:rPr lang="zh-CN" altLang="en-US" dirty="0" smtClean="0">
                <a:solidFill>
                  <a:srgbClr val="C00000"/>
                </a:solidFill>
              </a:rPr>
              <a:t>排序部分；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从未</a:t>
            </a:r>
            <a:r>
              <a:rPr lang="zh-CN" altLang="en-US" dirty="0"/>
              <a:t>排序部分选择一个</a:t>
            </a:r>
            <a:r>
              <a:rPr lang="zh-CN" altLang="en-US" dirty="0" smtClean="0"/>
              <a:t>最小元（</a:t>
            </a:r>
            <a:r>
              <a:rPr lang="zh-CN" altLang="en-US" dirty="0"/>
              <a:t>或</a:t>
            </a:r>
            <a:r>
              <a:rPr lang="zh-CN" altLang="en-US" dirty="0" smtClean="0"/>
              <a:t>最大元）</a:t>
            </a:r>
            <a:r>
              <a:rPr lang="en-US" altLang="zh-CN" dirty="0" smtClean="0"/>
              <a:t>, </a:t>
            </a:r>
            <a:r>
              <a:rPr lang="zh-CN" altLang="en-US" dirty="0">
                <a:solidFill>
                  <a:srgbClr val="C00000"/>
                </a:solidFill>
              </a:rPr>
              <a:t>放</a:t>
            </a:r>
            <a:r>
              <a:rPr lang="zh-CN" altLang="en-US" dirty="0" smtClean="0">
                <a:solidFill>
                  <a:srgbClr val="C00000"/>
                </a:solidFill>
              </a:rPr>
              <a:t>入</a:t>
            </a:r>
            <a:r>
              <a:rPr lang="zh-CN" altLang="en-US" dirty="0">
                <a:solidFill>
                  <a:srgbClr val="C00000"/>
                </a:solidFill>
              </a:rPr>
              <a:t>未排序</a:t>
            </a:r>
            <a:r>
              <a:rPr lang="zh-CN" altLang="en-US" dirty="0" smtClean="0">
                <a:solidFill>
                  <a:srgbClr val="C00000"/>
                </a:solidFill>
              </a:rPr>
              <a:t>部分的前面</a:t>
            </a:r>
            <a:r>
              <a:rPr lang="en-US" altLang="zh-CN" dirty="0" smtClean="0">
                <a:solidFill>
                  <a:srgbClr val="C00000"/>
                </a:solidFill>
              </a:rPr>
              <a:t>;</a:t>
            </a:r>
          </a:p>
          <a:p>
            <a:r>
              <a:rPr lang="zh-CN" altLang="en-US" dirty="0" smtClean="0"/>
              <a:t>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可用擂台法选取最小元（或最大元）。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34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8280680" y="2059781"/>
            <a:ext cx="5048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第一</a:t>
            </a:r>
            <a:r>
              <a:rPr kumimoji="1"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轮</a:t>
            </a:r>
            <a:endParaRPr kumimoji="1" lang="zh-CN" altLang="zh-CN" sz="28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kumimoji="1" lang="zh-CN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比较</a:t>
            </a:r>
            <a:endParaRPr kumimoji="1" lang="zh-CN" altLang="en-US" sz="28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919663" y="1890713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第</a:t>
            </a:r>
            <a:r>
              <a:rPr kumimoji="1" lang="zh-CN" altLang="en-US" sz="20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1次比较</a:t>
            </a: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3563938" y="1890713"/>
            <a:ext cx="5032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3194050" y="17478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k</a:t>
            </a:r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4627563" y="1792288"/>
            <a:ext cx="76200" cy="719137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41991" name="Text Box 36"/>
          <p:cNvSpPr txBox="1">
            <a:spLocks noChangeArrowheads="1"/>
          </p:cNvSpPr>
          <p:nvPr/>
        </p:nvSpPr>
        <p:spPr bwMode="auto">
          <a:xfrm>
            <a:off x="3011583" y="712600"/>
            <a:ext cx="3311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选择法排序</a:t>
            </a:r>
          </a:p>
        </p:txBody>
      </p:sp>
      <p:sp>
        <p:nvSpPr>
          <p:cNvPr id="41993" name="TextBox 6"/>
          <p:cNvSpPr txBox="1">
            <a:spLocks noChangeArrowheads="1"/>
          </p:cNvSpPr>
          <p:nvPr/>
        </p:nvSpPr>
        <p:spPr bwMode="auto">
          <a:xfrm>
            <a:off x="328894" y="712600"/>
            <a:ext cx="26603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C00000"/>
                </a:solidFill>
              </a:rPr>
              <a:t>用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K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记录最小元素的下标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6154" name="TextBox 1"/>
          <p:cNvSpPr txBox="1">
            <a:spLocks noChangeArrowheads="1"/>
          </p:cNvSpPr>
          <p:nvPr/>
        </p:nvSpPr>
        <p:spPr bwMode="auto">
          <a:xfrm>
            <a:off x="4021138" y="1628775"/>
            <a:ext cx="50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1995" name="TextBox 14"/>
          <p:cNvSpPr txBox="1">
            <a:spLocks noChangeArrowheads="1"/>
          </p:cNvSpPr>
          <p:nvPr/>
        </p:nvSpPr>
        <p:spPr bwMode="auto">
          <a:xfrm>
            <a:off x="3986213" y="2187575"/>
            <a:ext cx="503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41996" name="TextBox 15"/>
          <p:cNvSpPr txBox="1">
            <a:spLocks noChangeArrowheads="1"/>
          </p:cNvSpPr>
          <p:nvPr/>
        </p:nvSpPr>
        <p:spPr bwMode="auto">
          <a:xfrm>
            <a:off x="3971925" y="2833688"/>
            <a:ext cx="625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/>
              <a:t>15</a:t>
            </a:r>
            <a:endParaRPr lang="zh-CN" altLang="en-US"/>
          </a:p>
        </p:txBody>
      </p:sp>
      <p:sp>
        <p:nvSpPr>
          <p:cNvPr id="6157" name="TextBox 16"/>
          <p:cNvSpPr txBox="1">
            <a:spLocks noChangeArrowheads="1"/>
          </p:cNvSpPr>
          <p:nvPr/>
        </p:nvSpPr>
        <p:spPr bwMode="auto">
          <a:xfrm>
            <a:off x="3935413" y="3429000"/>
            <a:ext cx="50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998" name="TextBox 17"/>
          <p:cNvSpPr txBox="1">
            <a:spLocks noChangeArrowheads="1"/>
          </p:cNvSpPr>
          <p:nvPr/>
        </p:nvSpPr>
        <p:spPr bwMode="auto">
          <a:xfrm>
            <a:off x="3935413" y="4076700"/>
            <a:ext cx="50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1999" name="TextBox 18"/>
          <p:cNvSpPr txBox="1">
            <a:spLocks noChangeArrowheads="1"/>
          </p:cNvSpPr>
          <p:nvPr/>
        </p:nvSpPr>
        <p:spPr bwMode="auto">
          <a:xfrm>
            <a:off x="3935413" y="4829175"/>
            <a:ext cx="50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3524250" y="2438400"/>
            <a:ext cx="5032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203575" y="23241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charset="-122"/>
              </a:rPr>
              <a:t>k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159000" y="5661025"/>
            <a:ext cx="482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第一轮</a:t>
            </a:r>
            <a:r>
              <a:rPr lang="en-US" altLang="zh-CN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个数两两比较了</a:t>
            </a:r>
            <a:r>
              <a:rPr lang="en-US" altLang="zh-CN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次</a:t>
            </a:r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3492500" y="2420938"/>
            <a:ext cx="503238" cy="0"/>
          </a:xfrm>
          <a:prstGeom prst="line">
            <a:avLst/>
          </a:prstGeom>
          <a:noFill/>
          <a:ln w="38100">
            <a:solidFill>
              <a:srgbClr val="00CC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205163" y="2271713"/>
            <a:ext cx="822325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6732587" y="2524872"/>
            <a:ext cx="50482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未排序数</a:t>
            </a:r>
            <a:endParaRPr kumimoji="1" lang="zh-CN" altLang="en-US" sz="2800" b="1" dirty="0">
              <a:solidFill>
                <a:srgbClr val="0000CC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>
            <a:off x="3528080" y="2433076"/>
            <a:ext cx="5032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3158192" y="2290201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k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4937593" y="2513758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 dirty="0" smtClean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第</a:t>
            </a:r>
            <a:r>
              <a:rPr kumimoji="1" lang="en-US" altLang="zh-CN" sz="2000" b="1" dirty="0" smtClean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次</a:t>
            </a:r>
            <a:r>
              <a:rPr kumimoji="1" lang="zh-CN" altLang="en-US" sz="20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比较</a:t>
            </a:r>
          </a:p>
        </p:txBody>
      </p:sp>
      <p:sp>
        <p:nvSpPr>
          <p:cNvPr id="43" name="AutoShape 4"/>
          <p:cNvSpPr>
            <a:spLocks/>
          </p:cNvSpPr>
          <p:nvPr/>
        </p:nvSpPr>
        <p:spPr bwMode="auto">
          <a:xfrm>
            <a:off x="4645493" y="2415333"/>
            <a:ext cx="76200" cy="719137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4968970" y="2988886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 dirty="0" smtClean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第</a:t>
            </a:r>
            <a:r>
              <a:rPr kumimoji="1" lang="en-US" altLang="zh-CN" sz="20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3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次</a:t>
            </a:r>
            <a:r>
              <a:rPr kumimoji="1" lang="zh-CN" altLang="en-US" sz="20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比较</a:t>
            </a:r>
          </a:p>
        </p:txBody>
      </p:sp>
      <p:sp>
        <p:nvSpPr>
          <p:cNvPr id="49" name="AutoShape 4"/>
          <p:cNvSpPr>
            <a:spLocks/>
          </p:cNvSpPr>
          <p:nvPr/>
        </p:nvSpPr>
        <p:spPr bwMode="auto">
          <a:xfrm>
            <a:off x="4663423" y="2448719"/>
            <a:ext cx="76200" cy="1343352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3519116" y="3674683"/>
            <a:ext cx="5032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3149228" y="353180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k</a:t>
            </a: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874936" y="4117048"/>
            <a:ext cx="15887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zh-CN" sz="2000" b="1" dirty="0" smtClean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第</a:t>
            </a:r>
            <a:r>
              <a:rPr kumimoji="1" lang="en-US" altLang="zh-CN" sz="2000" b="1" dirty="0" smtClean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4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次</a:t>
            </a:r>
            <a:r>
              <a:rPr kumimoji="1" lang="zh-CN" altLang="en-US" sz="20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比较</a:t>
            </a:r>
          </a:p>
        </p:txBody>
      </p:sp>
      <p:sp>
        <p:nvSpPr>
          <p:cNvPr id="57" name="AutoShape 4"/>
          <p:cNvSpPr>
            <a:spLocks/>
          </p:cNvSpPr>
          <p:nvPr/>
        </p:nvSpPr>
        <p:spPr bwMode="auto">
          <a:xfrm>
            <a:off x="4667906" y="3596197"/>
            <a:ext cx="71717" cy="744557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4863321" y="4102391"/>
            <a:ext cx="2184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zh-CN" sz="2000" b="1" dirty="0" smtClean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第</a:t>
            </a:r>
            <a:r>
              <a:rPr kumimoji="1" lang="en-US" altLang="zh-CN" sz="20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5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次</a:t>
            </a:r>
            <a:r>
              <a:rPr kumimoji="1" lang="zh-CN" altLang="en-US" sz="20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比较</a:t>
            </a:r>
          </a:p>
        </p:txBody>
      </p:sp>
      <p:sp>
        <p:nvSpPr>
          <p:cNvPr id="63" name="AutoShape 4"/>
          <p:cNvSpPr>
            <a:spLocks/>
          </p:cNvSpPr>
          <p:nvPr/>
        </p:nvSpPr>
        <p:spPr bwMode="auto">
          <a:xfrm>
            <a:off x="4645493" y="3596197"/>
            <a:ext cx="98613" cy="1594368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866775" y="3521075"/>
            <a:ext cx="2162175" cy="400050"/>
          </a:xfrm>
          <a:prstGeom prst="rect">
            <a:avLst/>
          </a:prstGeom>
          <a:solidFill>
            <a:srgbClr val="00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kumimoji="1" lang="en-US" altLang="zh-CN" sz="20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kumimoji="1" lang="zh-CN" altLang="en-US" sz="20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轮的最小数</a:t>
            </a:r>
          </a:p>
        </p:txBody>
      </p:sp>
      <p:sp>
        <p:nvSpPr>
          <p:cNvPr id="65" name="TextBox 16"/>
          <p:cNvSpPr txBox="1">
            <a:spLocks noChangeArrowheads="1"/>
          </p:cNvSpPr>
          <p:nvPr/>
        </p:nvSpPr>
        <p:spPr bwMode="auto">
          <a:xfrm>
            <a:off x="3986213" y="1627981"/>
            <a:ext cx="503237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2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9335" y="966040"/>
            <a:ext cx="6320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已排序</a:t>
            </a:r>
            <a:endParaRPr lang="zh-CN" altLang="en-US" sz="2800" b="1" dirty="0">
              <a:solidFill>
                <a:srgbClr val="0000CC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22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5.55556E-6 C -0.0118 -0.00948 -0.02396 -0.01203 -0.0368 -0.01758 C -0.04566 -0.02522 -0.05469 -0.03448 -0.06476 -0.03934 C -0.07222 -0.04907 -0.08073 -0.05555 -0.08837 -0.06481 C -0.09149 -0.06851 -0.09722 -0.07661 -0.09722 -0.07661 C -0.10017 -0.08471 -0.1026 -0.08981 -0.10746 -0.09606 C -0.1092 -0.10346 -0.1118 -0.10994 -0.11337 -0.11758 C -0.11285 -0.13726 -0.11371 -0.15717 -0.1118 -0.17661 C -0.11163 -0.17893 -0.10851 -0.17846 -0.10746 -0.18032 C -0.1026 -0.18795 -0.0993 -0.19814 -0.09427 -0.20601 C -0.09062 -0.2118 -0.0809 -0.21967 -0.0809 -0.21967 C -0.07708 -0.22707 -0.07257 -0.22893 -0.06771 -0.23541 C -0.06319 -0.24143 -0.06233 -0.24444 -0.0559 -0.24698 C -0.05451 -0.24837 -0.05312 -0.24976 -0.05156 -0.25092 C -0.05017 -0.25184 -0.04844 -0.25184 -0.04722 -0.253 C -0.04548 -0.25462 -0.04444 -0.2574 -0.04271 -0.25879 C -0.03246 -0.26643 -0.00989 -0.26481 0.00139 -0.26481 " pathEditMode="relative" ptsTypes="ffffffffffffffffA">
                                      <p:cBhvr>
                                        <p:cTn id="96" dur="2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556E-6 C 0.02136 0.01737 -0.00572 -0.00393 0.01476 0.00996 C 0.01806 0.01228 0.02431 0.01968 0.02657 0.02177 C 0.03438 0.02848 0.03282 0.02223 0.04115 0.03334 C 0.04705 0.04121 0.05209 0.04885 0.05886 0.0551 C 0.0625 0.06876 0.0665 0.08265 0.07066 0.09607 C 0.07171 0.10464 0.07257 0.1132 0.07362 0.12177 C 0.07414 0.1257 0.075 0.13334 0.075 0.13334 C 0.07431 0.14839 0.07553 0.17339 0.0691 0.18843 C 0.06598 0.19561 0.06146 0.2014 0.05747 0.20788 C 0.04983 0.22038 0.04341 0.23334 0.03091 0.23728 C 0.0257 0.24191 0.02066 0.2426 0.01476 0.24515 C 0.00487 0.25418 -0.00173 0.24746 -0.0118 0.26089 " pathEditMode="relative" ptsTypes="ffffffffffffA">
                                      <p:cBhvr>
                                        <p:cTn id="98" dur="2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17413" grpId="0"/>
      <p:bldP spid="17413" grpId="1"/>
      <p:bldP spid="17419" grpId="0" animBg="1"/>
      <p:bldP spid="17419" grpId="1" animBg="1"/>
      <p:bldP spid="17420" grpId="0"/>
      <p:bldP spid="17420" grpId="1"/>
      <p:bldP spid="11268" grpId="0" animBg="1"/>
      <p:bldP spid="11268" grpId="1" animBg="1"/>
      <p:bldP spid="41993" grpId="0"/>
      <p:bldP spid="6154" grpId="0"/>
      <p:bldP spid="6157" grpId="0"/>
      <p:bldP spid="36" grpId="0"/>
      <p:bldP spid="40" grpId="0" animBg="1"/>
      <p:bldP spid="40" grpId="1" animBg="1"/>
      <p:bldP spid="41" grpId="0"/>
      <p:bldP spid="41" grpId="1"/>
      <p:bldP spid="42" grpId="0"/>
      <p:bldP spid="42" grpId="1"/>
      <p:bldP spid="43" grpId="0" animBg="1"/>
      <p:bldP spid="43" grpId="1" animBg="1"/>
      <p:bldP spid="48" grpId="0"/>
      <p:bldP spid="48" grpId="1"/>
      <p:bldP spid="49" grpId="0" animBg="1"/>
      <p:bldP spid="49" grpId="1" animBg="1"/>
      <p:bldP spid="50" grpId="0" animBg="1"/>
      <p:bldP spid="50" grpId="1" animBg="1"/>
      <p:bldP spid="51" grpId="0"/>
      <p:bldP spid="51" grpId="1"/>
      <p:bldP spid="56" grpId="0"/>
      <p:bldP spid="56" grpId="1"/>
      <p:bldP spid="57" grpId="0" animBg="1"/>
      <p:bldP spid="57" grpId="1" animBg="1"/>
      <p:bldP spid="62" grpId="0"/>
      <p:bldP spid="63" grpId="0" animBg="1"/>
      <p:bldP spid="64" grpId="0" animBg="1"/>
      <p:bldP spid="64" grpId="1" animBg="1"/>
      <p:bldP spid="65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8280680" y="2059781"/>
            <a:ext cx="50482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二轮</a:t>
            </a:r>
            <a:endParaRPr kumimoji="1" lang="zh-CN" altLang="zh-CN" sz="28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kumimoji="1" lang="zh-CN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比较</a:t>
            </a:r>
            <a:endParaRPr kumimoji="1" lang="zh-CN" altLang="en-US" sz="28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1991" name="Text Box 36"/>
          <p:cNvSpPr txBox="1">
            <a:spLocks noChangeArrowheads="1"/>
          </p:cNvSpPr>
          <p:nvPr/>
        </p:nvSpPr>
        <p:spPr bwMode="auto">
          <a:xfrm>
            <a:off x="3011583" y="712600"/>
            <a:ext cx="3311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选择法排序</a:t>
            </a:r>
          </a:p>
        </p:txBody>
      </p:sp>
      <p:sp>
        <p:nvSpPr>
          <p:cNvPr id="41995" name="TextBox 14"/>
          <p:cNvSpPr txBox="1">
            <a:spLocks noChangeArrowheads="1"/>
          </p:cNvSpPr>
          <p:nvPr/>
        </p:nvSpPr>
        <p:spPr bwMode="auto">
          <a:xfrm>
            <a:off x="3986213" y="2187575"/>
            <a:ext cx="503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1996" name="TextBox 15"/>
          <p:cNvSpPr txBox="1">
            <a:spLocks noChangeArrowheads="1"/>
          </p:cNvSpPr>
          <p:nvPr/>
        </p:nvSpPr>
        <p:spPr bwMode="auto">
          <a:xfrm>
            <a:off x="3971925" y="2833688"/>
            <a:ext cx="625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/>
              <a:t>15</a:t>
            </a:r>
            <a:endParaRPr lang="zh-CN" altLang="en-US"/>
          </a:p>
        </p:txBody>
      </p:sp>
      <p:sp>
        <p:nvSpPr>
          <p:cNvPr id="6157" name="TextBox 16"/>
          <p:cNvSpPr txBox="1">
            <a:spLocks noChangeArrowheads="1"/>
          </p:cNvSpPr>
          <p:nvPr/>
        </p:nvSpPr>
        <p:spPr bwMode="auto">
          <a:xfrm>
            <a:off x="3935413" y="3429000"/>
            <a:ext cx="50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1998" name="TextBox 17"/>
          <p:cNvSpPr txBox="1">
            <a:spLocks noChangeArrowheads="1"/>
          </p:cNvSpPr>
          <p:nvPr/>
        </p:nvSpPr>
        <p:spPr bwMode="auto">
          <a:xfrm>
            <a:off x="3935413" y="4076700"/>
            <a:ext cx="50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1999" name="TextBox 18"/>
          <p:cNvSpPr txBox="1">
            <a:spLocks noChangeArrowheads="1"/>
          </p:cNvSpPr>
          <p:nvPr/>
        </p:nvSpPr>
        <p:spPr bwMode="auto">
          <a:xfrm>
            <a:off x="3935413" y="4829175"/>
            <a:ext cx="50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3524250" y="2438400"/>
            <a:ext cx="5032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203575" y="23241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charset="-122"/>
              </a:rPr>
              <a:t>k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478462" y="5685678"/>
            <a:ext cx="482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第二轮</a:t>
            </a:r>
            <a:r>
              <a:rPr lang="en-US" altLang="zh-CN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个数</a:t>
            </a:r>
            <a:r>
              <a:rPr lang="zh-CN" altLang="en-US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两两比较</a:t>
            </a:r>
            <a:r>
              <a:rPr lang="zh-CN" altLang="en-US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了</a:t>
            </a:r>
            <a:r>
              <a:rPr lang="en-US" altLang="zh-CN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次</a:t>
            </a:r>
            <a:endParaRPr lang="zh-CN" altLang="en-US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3492500" y="2420938"/>
            <a:ext cx="503238" cy="0"/>
          </a:xfrm>
          <a:prstGeom prst="line">
            <a:avLst/>
          </a:prstGeom>
          <a:noFill/>
          <a:ln w="38100">
            <a:solidFill>
              <a:srgbClr val="00CC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205163" y="2271713"/>
            <a:ext cx="822325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6732587" y="2524872"/>
            <a:ext cx="50482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未排序数</a:t>
            </a:r>
            <a:endParaRPr kumimoji="1" lang="zh-CN" altLang="en-US" sz="2800" b="1" dirty="0">
              <a:solidFill>
                <a:srgbClr val="0000CC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>
            <a:off x="3528080" y="2433076"/>
            <a:ext cx="5032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3158192" y="2290201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k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4842717" y="2518801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 dirty="0" smtClean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第</a:t>
            </a:r>
            <a:r>
              <a:rPr kumimoji="1" lang="en-US" altLang="zh-CN" sz="2000" b="1" dirty="0" smtClean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kumimoji="1" lang="zh-CN" altLang="en-US" sz="2000" b="1" dirty="0" smtClean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次</a:t>
            </a:r>
            <a:r>
              <a:rPr kumimoji="1" lang="zh-CN" altLang="en-US" sz="20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比较</a:t>
            </a:r>
          </a:p>
        </p:txBody>
      </p:sp>
      <p:sp>
        <p:nvSpPr>
          <p:cNvPr id="43" name="AutoShape 4"/>
          <p:cNvSpPr>
            <a:spLocks/>
          </p:cNvSpPr>
          <p:nvPr/>
        </p:nvSpPr>
        <p:spPr bwMode="auto">
          <a:xfrm>
            <a:off x="4645493" y="2415333"/>
            <a:ext cx="76200" cy="719137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651622" y="4930296"/>
            <a:ext cx="2162175" cy="400050"/>
          </a:xfrm>
          <a:prstGeom prst="rect">
            <a:avLst/>
          </a:prstGeom>
          <a:solidFill>
            <a:srgbClr val="00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kumimoji="1" lang="en-US" altLang="zh-CN" sz="20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kumimoji="1" lang="zh-CN" altLang="en-US" sz="20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轮</a:t>
            </a:r>
            <a:r>
              <a:rPr kumimoji="1" lang="zh-CN" altLang="en-US" sz="20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的最小数</a:t>
            </a:r>
          </a:p>
        </p:txBody>
      </p:sp>
      <p:sp>
        <p:nvSpPr>
          <p:cNvPr id="65" name="TextBox 16"/>
          <p:cNvSpPr txBox="1">
            <a:spLocks noChangeArrowheads="1"/>
          </p:cNvSpPr>
          <p:nvPr/>
        </p:nvSpPr>
        <p:spPr bwMode="auto">
          <a:xfrm>
            <a:off x="3998822" y="1526288"/>
            <a:ext cx="503237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2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3647" y="1489260"/>
            <a:ext cx="168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已排序</a:t>
            </a:r>
            <a:endParaRPr lang="zh-CN" altLang="en-US" sz="2800" b="1" dirty="0">
              <a:solidFill>
                <a:srgbClr val="0000CC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>
            <a:off x="3451881" y="5073171"/>
            <a:ext cx="5032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3081993" y="4930296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k</a:t>
            </a:r>
          </a:p>
        </p:txBody>
      </p:sp>
      <p:sp>
        <p:nvSpPr>
          <p:cNvPr id="46" name="TextBox 16"/>
          <p:cNvSpPr txBox="1">
            <a:spLocks noChangeArrowheads="1"/>
          </p:cNvSpPr>
          <p:nvPr/>
        </p:nvSpPr>
        <p:spPr bwMode="auto">
          <a:xfrm>
            <a:off x="3989200" y="2122721"/>
            <a:ext cx="503237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9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9 -1.11111E-6 C -0.00695 -0.00208 -0.00799 -0.0044 -0.00973 -0.00602 C -0.01077 -0.00717 -0.01268 -0.00671 -0.01372 -0.0081 C -0.01563 -0.01088 -0.01632 -0.01505 -0.01789 -0.01805 C -0.01893 -0.02014 -0.02084 -0.02176 -0.02188 -0.02407 C -0.02483 -0.02917 -0.02743 -0.03472 -0.03004 -0.04005 C -0.03351 -0.04676 -0.03646 -0.05324 -0.03959 -0.06018 C -0.04063 -0.06204 -0.04236 -0.06597 -0.04236 -0.06574 C -0.04497 -0.08241 -0.04115 -0.06643 -0.04914 -0.08032 C -0.05105 -0.08356 -0.05157 -0.08819 -0.0533 -0.09213 C -0.05591 -0.1118 -0.05799 -0.13727 -0.06146 -0.15602 C -0.06094 -0.20509 -0.07414 -0.26157 -0.05608 -0.30231 C -0.05261 -0.32407 -0.05556 -0.31505 -0.04914 -0.33032 C -0.04757 -0.33819 -0.04566 -0.35579 -0.04098 -0.36018 C -0.03559 -0.36551 -0.02969 -0.37014 -0.02309 -0.37222 C -0.0191 -0.37847 -0.01546 -0.38079 -0.00973 -0.38241 C -0.00608 -0.38333 0.00139 -0.38426 0.00139 -0.38403 " pathEditMode="relative" rAng="0" ptsTypes="ffffffffffffffffA">
                                      <p:cBhvr>
                                        <p:cTn id="47" dur="20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8" y="-1921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5.18519E-6 C 0.01198 0.00371 0.01875 0.02408 0.02952 0.03334 C 0.0309 0.03589 0.03212 0.0389 0.03386 0.04121 C 0.03611 0.04422 0.03924 0.04584 0.04132 0.04885 C 0.04323 0.05163 0.04393 0.0558 0.04566 0.05881 C 0.06597 0.09237 0.04792 0.05765 0.05747 0.0764 C 0.06181 0.09469 0.05452 0.06691 0.06337 0.0882 C 0.06597 0.09445 0.06736 0.10117 0.0691 0.10788 C 0.07361 0.12501 0.07379 0.14353 0.07795 0.16066 C 0.08125 0.1889 0.07934 0.17779 0.08247 0.19399 C 0.08195 0.23774 0.08854 0.28404 0.07795 0.32547 C 0.07535 0.33566 0.06736 0.34052 0.06181 0.347 C 0.04618 0.36552 0.0467 0.36714 0.025 0.37061 C 0.01649 0.37431 0.00139 0.38219 -0.00729 0.38219 " pathEditMode="relative" ptsTypes="fffffffffffffA">
                                      <p:cBhvr>
                                        <p:cTn id="49" dur="20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95" grpId="0"/>
      <p:bldP spid="41999" grpId="0"/>
      <p:bldP spid="36" grpId="0"/>
      <p:bldP spid="40" grpId="0" animBg="1"/>
      <p:bldP spid="40" grpId="1" animBg="1"/>
      <p:bldP spid="41" grpId="0"/>
      <p:bldP spid="41" grpId="1"/>
      <p:bldP spid="42" grpId="0"/>
      <p:bldP spid="42" grpId="1"/>
      <p:bldP spid="43" grpId="0" animBg="1"/>
      <p:bldP spid="43" grpId="1" animBg="1"/>
      <p:bldP spid="64" grpId="0" animBg="1"/>
      <p:bldP spid="64" grpId="1" animBg="1"/>
      <p:bldP spid="38" grpId="0" animBg="1"/>
      <p:bldP spid="38" grpId="1" animBg="1"/>
      <p:bldP spid="45" grpId="0"/>
      <p:bldP spid="45" grpId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Text Box 36"/>
          <p:cNvSpPr txBox="1">
            <a:spLocks noChangeArrowheads="1"/>
          </p:cNvSpPr>
          <p:nvPr/>
        </p:nvSpPr>
        <p:spPr bwMode="auto">
          <a:xfrm>
            <a:off x="3011583" y="712600"/>
            <a:ext cx="3311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选择法排序</a:t>
            </a:r>
          </a:p>
        </p:txBody>
      </p:sp>
      <p:sp>
        <p:nvSpPr>
          <p:cNvPr id="41995" name="TextBox 14"/>
          <p:cNvSpPr txBox="1">
            <a:spLocks noChangeArrowheads="1"/>
          </p:cNvSpPr>
          <p:nvPr/>
        </p:nvSpPr>
        <p:spPr bwMode="auto">
          <a:xfrm>
            <a:off x="1428200" y="4708151"/>
            <a:ext cx="503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1996" name="TextBox 15"/>
          <p:cNvSpPr txBox="1">
            <a:spLocks noChangeArrowheads="1"/>
          </p:cNvSpPr>
          <p:nvPr/>
        </p:nvSpPr>
        <p:spPr bwMode="auto">
          <a:xfrm>
            <a:off x="1352374" y="3979769"/>
            <a:ext cx="625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/>
              <a:t>15</a:t>
            </a:r>
            <a:endParaRPr lang="zh-CN" altLang="en-US"/>
          </a:p>
        </p:txBody>
      </p:sp>
      <p:sp>
        <p:nvSpPr>
          <p:cNvPr id="6157" name="TextBox 16"/>
          <p:cNvSpPr txBox="1">
            <a:spLocks noChangeArrowheads="1"/>
          </p:cNvSpPr>
          <p:nvPr/>
        </p:nvSpPr>
        <p:spPr bwMode="auto">
          <a:xfrm>
            <a:off x="1474612" y="3429000"/>
            <a:ext cx="50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1998" name="TextBox 17"/>
          <p:cNvSpPr txBox="1">
            <a:spLocks noChangeArrowheads="1"/>
          </p:cNvSpPr>
          <p:nvPr/>
        </p:nvSpPr>
        <p:spPr bwMode="auto">
          <a:xfrm>
            <a:off x="1474612" y="2781300"/>
            <a:ext cx="50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4419103" y="2261067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charset="-122"/>
              </a:rPr>
              <a:t>k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89965" y="5473005"/>
            <a:ext cx="225910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第三轮</a:t>
            </a:r>
            <a:r>
              <a:rPr lang="en-US" altLang="zh-CN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个数两两比较</a:t>
            </a:r>
            <a:r>
              <a:rPr lang="en-US" altLang="zh-CN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次</a:t>
            </a:r>
            <a:endParaRPr lang="zh-CN" altLang="en-US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420691" y="2208680"/>
            <a:ext cx="822325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" name="TextBox 16"/>
          <p:cNvSpPr txBox="1">
            <a:spLocks noChangeArrowheads="1"/>
          </p:cNvSpPr>
          <p:nvPr/>
        </p:nvSpPr>
        <p:spPr bwMode="auto">
          <a:xfrm>
            <a:off x="1538021" y="1526288"/>
            <a:ext cx="503237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2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6" name="TextBox 16"/>
          <p:cNvSpPr txBox="1">
            <a:spLocks noChangeArrowheads="1"/>
          </p:cNvSpPr>
          <p:nvPr/>
        </p:nvSpPr>
        <p:spPr bwMode="auto">
          <a:xfrm>
            <a:off x="1515327" y="2066458"/>
            <a:ext cx="503237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4455492" y="4668321"/>
            <a:ext cx="503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TextBox 15"/>
          <p:cNvSpPr txBox="1">
            <a:spLocks noChangeArrowheads="1"/>
          </p:cNvSpPr>
          <p:nvPr/>
        </p:nvSpPr>
        <p:spPr bwMode="auto">
          <a:xfrm>
            <a:off x="4379666" y="3939939"/>
            <a:ext cx="625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/>
              <a:t>15</a:t>
            </a:r>
            <a:endParaRPr lang="zh-CN" altLang="en-US"/>
          </a:p>
        </p:txBody>
      </p:sp>
      <p:sp>
        <p:nvSpPr>
          <p:cNvPr id="27" name="TextBox 16"/>
          <p:cNvSpPr txBox="1">
            <a:spLocks noChangeArrowheads="1"/>
          </p:cNvSpPr>
          <p:nvPr/>
        </p:nvSpPr>
        <p:spPr bwMode="auto">
          <a:xfrm>
            <a:off x="4501904" y="3389170"/>
            <a:ext cx="50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17"/>
          <p:cNvSpPr txBox="1">
            <a:spLocks noChangeArrowheads="1"/>
          </p:cNvSpPr>
          <p:nvPr/>
        </p:nvSpPr>
        <p:spPr bwMode="auto">
          <a:xfrm>
            <a:off x="4501904" y="2829156"/>
            <a:ext cx="50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6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9" name="TextBox 16"/>
          <p:cNvSpPr txBox="1">
            <a:spLocks noChangeArrowheads="1"/>
          </p:cNvSpPr>
          <p:nvPr/>
        </p:nvSpPr>
        <p:spPr bwMode="auto">
          <a:xfrm>
            <a:off x="4565313" y="1574144"/>
            <a:ext cx="503237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2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0" name="TextBox 16"/>
          <p:cNvSpPr txBox="1">
            <a:spLocks noChangeArrowheads="1"/>
          </p:cNvSpPr>
          <p:nvPr/>
        </p:nvSpPr>
        <p:spPr bwMode="auto">
          <a:xfrm>
            <a:off x="4542619" y="2114314"/>
            <a:ext cx="503237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505450" y="5484706"/>
            <a:ext cx="225910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第四轮</a:t>
            </a:r>
            <a:r>
              <a:rPr lang="en-US" altLang="zh-CN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个数两两比较</a:t>
            </a:r>
            <a:r>
              <a:rPr lang="en-US" altLang="zh-CN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次</a:t>
            </a:r>
            <a:endParaRPr lang="zh-CN" altLang="en-US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2" name="TextBox 14"/>
          <p:cNvSpPr txBox="1">
            <a:spLocks noChangeArrowheads="1"/>
          </p:cNvSpPr>
          <p:nvPr/>
        </p:nvSpPr>
        <p:spPr bwMode="auto">
          <a:xfrm>
            <a:off x="6829688" y="4695215"/>
            <a:ext cx="821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3" name="TextBox 15"/>
          <p:cNvSpPr txBox="1">
            <a:spLocks noChangeArrowheads="1"/>
          </p:cNvSpPr>
          <p:nvPr/>
        </p:nvSpPr>
        <p:spPr bwMode="auto">
          <a:xfrm>
            <a:off x="6847603" y="3939939"/>
            <a:ext cx="625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6876100" y="3416064"/>
            <a:ext cx="50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0000CC"/>
                </a:solidFill>
              </a:rPr>
              <a:t>8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5" name="TextBox 17"/>
          <p:cNvSpPr txBox="1">
            <a:spLocks noChangeArrowheads="1"/>
          </p:cNvSpPr>
          <p:nvPr/>
        </p:nvSpPr>
        <p:spPr bwMode="auto">
          <a:xfrm>
            <a:off x="6876100" y="2856050"/>
            <a:ext cx="50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6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6939509" y="1601038"/>
            <a:ext cx="503237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2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TextBox 16"/>
          <p:cNvSpPr txBox="1">
            <a:spLocks noChangeArrowheads="1"/>
          </p:cNvSpPr>
          <p:nvPr/>
        </p:nvSpPr>
        <p:spPr bwMode="auto">
          <a:xfrm>
            <a:off x="6916815" y="2141208"/>
            <a:ext cx="503237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038880" y="5473004"/>
            <a:ext cx="225910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第五轮</a:t>
            </a:r>
            <a:r>
              <a:rPr lang="en-US" altLang="zh-CN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个数两两比较</a:t>
            </a:r>
            <a:r>
              <a:rPr lang="en-US" altLang="zh-CN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次</a:t>
            </a:r>
            <a:endParaRPr lang="zh-CN" altLang="en-US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83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" grpId="0"/>
      <p:bldP spid="41996" grpId="0"/>
      <p:bldP spid="6157" grpId="0"/>
      <p:bldP spid="41998" grpId="0"/>
      <p:bldP spid="18" grpId="0"/>
      <p:bldP spid="36" grpId="0"/>
      <p:bldP spid="2" grpId="0" animBg="1"/>
      <p:bldP spid="65" grpId="0" animBg="1"/>
      <p:bldP spid="46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7" grpId="0" animBg="1"/>
      <p:bldP spid="47" grpId="0" animBg="1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478716" y="671863"/>
            <a:ext cx="8229600" cy="766763"/>
          </a:xfrm>
        </p:spPr>
        <p:txBody>
          <a:bodyPr/>
          <a:lstStyle/>
          <a:p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7.5.3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选择法排序算法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612199" y="2488671"/>
            <a:ext cx="2947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for (</a:t>
            </a:r>
            <a:r>
              <a:rPr lang="en-US" altLang="zh-CN" b="1" dirty="0" err="1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=0; </a:t>
            </a:r>
            <a:r>
              <a:rPr lang="en-US" altLang="zh-CN" b="1" dirty="0" err="1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&lt;N-1</a:t>
            </a:r>
            <a:r>
              <a:rPr lang="en-US" altLang="zh-CN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r>
              <a:rPr lang="en-US" altLang="zh-CN" b="1" dirty="0" err="1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++)</a:t>
            </a:r>
          </a:p>
        </p:txBody>
      </p:sp>
      <p:sp>
        <p:nvSpPr>
          <p:cNvPr id="8" name="矩形 7"/>
          <p:cNvSpPr/>
          <p:nvPr/>
        </p:nvSpPr>
        <p:spPr>
          <a:xfrm>
            <a:off x="2893213" y="4767392"/>
            <a:ext cx="3368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for (j = </a:t>
            </a:r>
            <a:r>
              <a:rPr lang="en-US" altLang="zh-CN" sz="2800" b="1" dirty="0" err="1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+ 1; j&lt;N; j++)</a:t>
            </a:r>
            <a:endParaRPr lang="zh-CN" altLang="en-US" sz="28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67651" y="5401926"/>
            <a:ext cx="1619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a[j]&lt;a[k]) </a:t>
            </a:r>
            <a:endParaRPr lang="zh-CN" altLang="en-US" sz="28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458" y="1465293"/>
            <a:ext cx="79606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归纳：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914400" lvl="1" indent="-457200">
              <a:buClr>
                <a:srgbClr val="006600"/>
              </a:buClr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个数排序，要进行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N-1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轮的</a:t>
            </a: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选择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0478" y="3110770"/>
            <a:ext cx="7910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spcBef>
                <a:spcPts val="1200"/>
              </a:spcBef>
              <a:buClr>
                <a:srgbClr val="006600"/>
              </a:buClr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未排序元素为：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a[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]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～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a[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Ｎ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-1]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之间的元素。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37960" y="4108394"/>
            <a:ext cx="7372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rgbClr val="006600"/>
              </a:buClr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从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a[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]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开始找最小元，记录最小元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下标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k=</a:t>
            </a:r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67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79927" y="1404827"/>
            <a:ext cx="79203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位歌手参加轻歌赛，他们的出场顺序由组委会决定，现在有一位歌手想知道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自己第几个出场，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请你编写个程序帮他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查查看。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9927" y="3523130"/>
            <a:ext cx="79203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位歌手参加轻歌赛，比赛结果出来后他们很想知道自己排在第几名。请你编写个程序帮他查查看。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MH_Title_1"/>
          <p:cNvSpPr/>
          <p:nvPr>
            <p:custDataLst>
              <p:tags r:id="rId1"/>
            </p:custDataLst>
          </p:nvPr>
        </p:nvSpPr>
        <p:spPr>
          <a:xfrm rot="19813765">
            <a:off x="358261" y="764019"/>
            <a:ext cx="2106612" cy="687201"/>
          </a:xfrm>
          <a:prstGeom prst="homePlate">
            <a:avLst/>
          </a:prstGeom>
          <a:solidFill>
            <a:srgbClr val="E15438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问题导入</a:t>
            </a:r>
          </a:p>
        </p:txBody>
      </p:sp>
    </p:spTree>
    <p:extLst>
      <p:ext uri="{BB962C8B-B14F-4D97-AF65-F5344CB8AC3E}">
        <p14:creationId xmlns:p14="http://schemas.microsoft.com/office/powerpoint/2010/main" val="373299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077" y="465605"/>
            <a:ext cx="8742923" cy="632516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C00000"/>
                </a:solidFill>
              </a:rPr>
              <a:t>【</a:t>
            </a:r>
            <a:r>
              <a:rPr lang="zh-CN" altLang="en-US" sz="2400" dirty="0" smtClean="0">
                <a:solidFill>
                  <a:srgbClr val="C00000"/>
                </a:solidFill>
              </a:rPr>
              <a:t>例</a:t>
            </a:r>
            <a:r>
              <a:rPr lang="en-US" altLang="zh-CN" sz="2400" dirty="0" smtClean="0">
                <a:solidFill>
                  <a:srgbClr val="C00000"/>
                </a:solidFill>
              </a:rPr>
              <a:t>7-15】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任意输入</a:t>
            </a:r>
            <a:r>
              <a:rPr lang="en-US" altLang="zh-CN" sz="2400" dirty="0"/>
              <a:t>10</a:t>
            </a:r>
            <a:r>
              <a:rPr lang="zh-CN" altLang="en-US" sz="2400" dirty="0"/>
              <a:t>个数，请选择法按升序排序输出。</a:t>
            </a:r>
            <a:endParaRPr lang="en-US" altLang="zh-CN" sz="2400" dirty="0"/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808080"/>
                </a:solidFill>
              </a:rPr>
              <a:t>#</a:t>
            </a:r>
            <a:r>
              <a:rPr lang="en-US" altLang="zh-CN" sz="2400" dirty="0">
                <a:solidFill>
                  <a:srgbClr val="808080"/>
                </a:solidFill>
              </a:rPr>
              <a:t>include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A31515"/>
                </a:solidFill>
              </a:rPr>
              <a:t>&lt;</a:t>
            </a:r>
            <a:r>
              <a:rPr lang="en-US" altLang="zh-CN" sz="2400" dirty="0" err="1">
                <a:solidFill>
                  <a:srgbClr val="A31515"/>
                </a:solidFill>
              </a:rPr>
              <a:t>stdio.h</a:t>
            </a:r>
            <a:r>
              <a:rPr lang="en-US" altLang="zh-CN" sz="2400" dirty="0">
                <a:solidFill>
                  <a:srgbClr val="A31515"/>
                </a:solidFill>
              </a:rPr>
              <a:t>&gt;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808080"/>
                </a:solidFill>
              </a:rPr>
              <a:t>#define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6F008A"/>
                </a:solidFill>
              </a:rPr>
              <a:t>N</a:t>
            </a:r>
            <a:r>
              <a:rPr lang="en-US" altLang="zh-CN" sz="2400" dirty="0">
                <a:solidFill>
                  <a:srgbClr val="000000"/>
                </a:solidFill>
              </a:rPr>
              <a:t> 10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</a:rPr>
              <a:t> main()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{</a:t>
            </a:r>
            <a:r>
              <a:rPr lang="en-US" altLang="zh-CN" sz="2400" dirty="0" smtClean="0">
                <a:solidFill>
                  <a:srgbClr val="0000FF"/>
                </a:solidFill>
              </a:rPr>
              <a:t> 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a[10],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, j, </a:t>
            </a:r>
            <a:r>
              <a:rPr lang="en-US" altLang="zh-CN" sz="2400" dirty="0" smtClean="0">
                <a:solidFill>
                  <a:srgbClr val="000000"/>
                </a:solidFill>
              </a:rPr>
              <a:t>k, </a:t>
            </a:r>
            <a:r>
              <a:rPr lang="en-US" altLang="zh-CN" sz="2400" dirty="0">
                <a:solidFill>
                  <a:srgbClr val="000000"/>
                </a:solidFill>
              </a:rPr>
              <a:t>t;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	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>
                <a:solidFill>
                  <a:srgbClr val="A31515"/>
                </a:solidFill>
              </a:rPr>
              <a:t>"input 10 numbers:\n"</a:t>
            </a:r>
            <a:r>
              <a:rPr lang="en-US" altLang="zh-CN" sz="2400" dirty="0">
                <a:solidFill>
                  <a:srgbClr val="000000"/>
                </a:solidFill>
              </a:rPr>
              <a:t>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altLang="zh-CN" sz="2400" dirty="0" smtClean="0">
                <a:solidFill>
                  <a:srgbClr val="0000FF"/>
                </a:solidFill>
              </a:rPr>
              <a:t> 	for</a:t>
            </a:r>
            <a:r>
              <a:rPr lang="nn-NO" altLang="zh-CN" sz="2400" dirty="0" smtClean="0">
                <a:solidFill>
                  <a:srgbClr val="000000"/>
                </a:solidFill>
              </a:rPr>
              <a:t> </a:t>
            </a:r>
            <a:r>
              <a:rPr lang="nn-NO" altLang="zh-CN" sz="2400" dirty="0">
                <a:solidFill>
                  <a:srgbClr val="000000"/>
                </a:solidFill>
              </a:rPr>
              <a:t>(i = 0; i&lt;</a:t>
            </a:r>
            <a:r>
              <a:rPr lang="nn-NO" altLang="zh-CN" sz="2400" dirty="0">
                <a:solidFill>
                  <a:srgbClr val="6F008A"/>
                </a:solidFill>
              </a:rPr>
              <a:t>N</a:t>
            </a:r>
            <a:r>
              <a:rPr lang="nn-NO" altLang="zh-CN" sz="2400" dirty="0">
                <a:solidFill>
                  <a:srgbClr val="000000"/>
                </a:solidFill>
              </a:rPr>
              <a:t>; i++)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	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scanf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>
                <a:solidFill>
                  <a:srgbClr val="A31515"/>
                </a:solidFill>
              </a:rPr>
              <a:t>"%d"</a:t>
            </a:r>
            <a:r>
              <a:rPr lang="en-US" altLang="zh-CN" sz="2400" dirty="0">
                <a:solidFill>
                  <a:srgbClr val="000000"/>
                </a:solidFill>
              </a:rPr>
              <a:t>, &amp;a[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</a:rPr>
              <a:t>]);</a:t>
            </a:r>
          </a:p>
          <a:p>
            <a:pPr marL="342900" lvl="1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      for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 = 0;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en-US" altLang="zh-CN" sz="2400" dirty="0">
                <a:solidFill>
                  <a:srgbClr val="6F008A"/>
                </a:solidFill>
              </a:rPr>
              <a:t>N</a:t>
            </a:r>
            <a:r>
              <a:rPr lang="en-US" altLang="zh-CN" sz="2400" dirty="0">
                <a:solidFill>
                  <a:srgbClr val="000000"/>
                </a:solidFill>
              </a:rPr>
              <a:t>-1;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++)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</a:t>
            </a:r>
            <a:r>
              <a:rPr lang="en-US" altLang="zh-CN" sz="2400" dirty="0" smtClean="0">
                <a:solidFill>
                  <a:srgbClr val="008000"/>
                </a:solidFill>
              </a:rPr>
              <a:t>/*</a:t>
            </a:r>
            <a:r>
              <a:rPr lang="zh-CN" altLang="en-US" sz="2400" dirty="0">
                <a:solidFill>
                  <a:srgbClr val="008000"/>
                </a:solidFill>
              </a:rPr>
              <a:t>进行</a:t>
            </a:r>
            <a:r>
              <a:rPr lang="en-US" altLang="zh-CN" sz="2400" dirty="0">
                <a:solidFill>
                  <a:srgbClr val="008000"/>
                </a:solidFill>
              </a:rPr>
              <a:t>N-1</a:t>
            </a:r>
            <a:r>
              <a:rPr lang="zh-CN" altLang="en-US" sz="2400" dirty="0">
                <a:solidFill>
                  <a:srgbClr val="008000"/>
                </a:solidFill>
              </a:rPr>
              <a:t>轮的选择*</a:t>
            </a:r>
            <a:r>
              <a:rPr lang="en-US" altLang="zh-CN" sz="2400" dirty="0">
                <a:solidFill>
                  <a:srgbClr val="008000"/>
                </a:solidFill>
              </a:rPr>
              <a:t>/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342900" lvl="1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400" dirty="0" smtClean="0">
                <a:solidFill>
                  <a:srgbClr val="C00000"/>
                </a:solidFill>
              </a:rPr>
              <a:t>{</a:t>
            </a:r>
            <a:r>
              <a:rPr lang="en-US" altLang="zh-CN" sz="2400" dirty="0" smtClean="0">
                <a:solidFill>
                  <a:srgbClr val="000000"/>
                </a:solidFill>
              </a:rPr>
              <a:t>   </a:t>
            </a:r>
            <a:r>
              <a:rPr lang="en-US" altLang="zh-CN" sz="2400" dirty="0">
                <a:solidFill>
                  <a:srgbClr val="008000"/>
                </a:solidFill>
              </a:rPr>
              <a:t>/</a:t>
            </a:r>
            <a:r>
              <a:rPr lang="zh-CN" altLang="en-US" sz="2400" dirty="0">
                <a:solidFill>
                  <a:srgbClr val="008000"/>
                </a:solidFill>
              </a:rPr>
              <a:t>*擂台法选择最小元*</a:t>
            </a:r>
            <a:r>
              <a:rPr lang="en-US" altLang="zh-CN" sz="2400" dirty="0">
                <a:solidFill>
                  <a:srgbClr val="008000"/>
                </a:solidFill>
              </a:rPr>
              <a:t>/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342900" lvl="1" indent="0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	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k </a:t>
            </a:r>
            <a:r>
              <a:rPr lang="en-US" altLang="zh-CN" sz="2400" dirty="0">
                <a:solidFill>
                  <a:srgbClr val="000000"/>
                </a:solidFill>
              </a:rPr>
              <a:t>=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;    </a:t>
            </a:r>
            <a:r>
              <a:rPr lang="en-US" altLang="zh-CN" sz="2400" dirty="0" smtClean="0">
                <a:solidFill>
                  <a:srgbClr val="008000"/>
                </a:solidFill>
              </a:rPr>
              <a:t>/*</a:t>
            </a:r>
            <a:r>
              <a:rPr lang="zh-CN" altLang="en-US" sz="2400" dirty="0" smtClean="0">
                <a:solidFill>
                  <a:srgbClr val="008000"/>
                </a:solidFill>
              </a:rPr>
              <a:t>记录每</a:t>
            </a:r>
            <a:r>
              <a:rPr lang="zh-CN" altLang="en-US" sz="2400" dirty="0">
                <a:solidFill>
                  <a:srgbClr val="008000"/>
                </a:solidFill>
              </a:rPr>
              <a:t>轮的第</a:t>
            </a:r>
            <a:r>
              <a:rPr lang="en-US" altLang="zh-CN" sz="2400" dirty="0">
                <a:solidFill>
                  <a:srgbClr val="008000"/>
                </a:solidFill>
              </a:rPr>
              <a:t>1</a:t>
            </a:r>
            <a:r>
              <a:rPr lang="zh-CN" altLang="en-US" sz="2400" dirty="0">
                <a:solidFill>
                  <a:srgbClr val="008000"/>
                </a:solidFill>
              </a:rPr>
              <a:t>个数的</a:t>
            </a:r>
            <a:r>
              <a:rPr lang="zh-CN" altLang="en-US" sz="2400" dirty="0" smtClean="0">
                <a:solidFill>
                  <a:srgbClr val="008000"/>
                </a:solidFill>
              </a:rPr>
              <a:t>下标*</a:t>
            </a:r>
            <a:r>
              <a:rPr lang="en-US" altLang="zh-CN" sz="2400" dirty="0" smtClean="0">
                <a:solidFill>
                  <a:srgbClr val="008000"/>
                </a:solidFill>
              </a:rPr>
              <a:t>/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342900" lvl="1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</a:rPr>
              <a:t> (j =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 + 1; j&lt;</a:t>
            </a:r>
            <a:r>
              <a:rPr lang="en-US" altLang="zh-CN" sz="2400" dirty="0">
                <a:solidFill>
                  <a:srgbClr val="6F008A"/>
                </a:solidFill>
              </a:rPr>
              <a:t>N</a:t>
            </a:r>
            <a:r>
              <a:rPr lang="en-US" altLang="zh-CN" sz="2400" dirty="0">
                <a:solidFill>
                  <a:srgbClr val="000000"/>
                </a:solidFill>
              </a:rPr>
              <a:t>; j++)</a:t>
            </a:r>
          </a:p>
          <a:p>
            <a:pPr marL="342900" lvl="1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</a:t>
            </a:r>
            <a:r>
              <a:rPr lang="en-US" altLang="zh-CN" sz="2400" dirty="0">
                <a:solidFill>
                  <a:srgbClr val="0000FF"/>
                </a:solidFill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</a:rPr>
              <a:t> (a[j]&lt;</a:t>
            </a:r>
            <a:r>
              <a:rPr lang="en-US" altLang="zh-CN" sz="2400" dirty="0" smtClean="0">
                <a:solidFill>
                  <a:srgbClr val="000000"/>
                </a:solidFill>
              </a:rPr>
              <a:t>a[k])  k= </a:t>
            </a:r>
            <a:r>
              <a:rPr lang="en-US" altLang="zh-CN" sz="2400" dirty="0">
                <a:solidFill>
                  <a:srgbClr val="000000"/>
                </a:solidFill>
              </a:rPr>
              <a:t>j; </a:t>
            </a:r>
            <a:r>
              <a:rPr lang="en-US" altLang="zh-CN" sz="2400" dirty="0">
                <a:solidFill>
                  <a:srgbClr val="008000"/>
                </a:solidFill>
              </a:rPr>
              <a:t>/*</a:t>
            </a:r>
            <a:r>
              <a:rPr lang="zh-CN" altLang="en-US" sz="2400" dirty="0">
                <a:solidFill>
                  <a:srgbClr val="008000"/>
                </a:solidFill>
              </a:rPr>
              <a:t>更小元的</a:t>
            </a:r>
            <a:r>
              <a:rPr lang="zh-CN" altLang="en-US" sz="2400" dirty="0" smtClean="0">
                <a:solidFill>
                  <a:srgbClr val="008000"/>
                </a:solidFill>
              </a:rPr>
              <a:t>下标*</a:t>
            </a:r>
            <a:r>
              <a:rPr lang="en-US" altLang="zh-CN" sz="2400" dirty="0" smtClean="0">
                <a:solidFill>
                  <a:srgbClr val="008000"/>
                </a:solidFill>
              </a:rPr>
              <a:t>/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   t </a:t>
            </a:r>
            <a:r>
              <a:rPr lang="en-US" altLang="zh-CN" sz="2400" dirty="0">
                <a:solidFill>
                  <a:srgbClr val="000000"/>
                </a:solidFill>
              </a:rPr>
              <a:t>= a[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]; a[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 = a[min]; a[min] = t</a:t>
            </a:r>
            <a:r>
              <a:rPr lang="en-US" altLang="zh-CN" sz="2400" dirty="0" smtClean="0">
                <a:solidFill>
                  <a:srgbClr val="000000"/>
                </a:solidFill>
              </a:rPr>
              <a:t>; </a:t>
            </a:r>
            <a:r>
              <a:rPr lang="en-US" altLang="zh-CN" sz="1800" dirty="0">
                <a:solidFill>
                  <a:srgbClr val="C00000"/>
                </a:solidFill>
              </a:rPr>
              <a:t>/*</a:t>
            </a:r>
            <a:r>
              <a:rPr lang="zh-CN" altLang="en-US" sz="1800" dirty="0">
                <a:solidFill>
                  <a:srgbClr val="C00000"/>
                </a:solidFill>
              </a:rPr>
              <a:t>最小元放入未</a:t>
            </a:r>
            <a:r>
              <a:rPr lang="zh-CN" altLang="en-US" sz="1800" dirty="0" smtClean="0">
                <a:solidFill>
                  <a:srgbClr val="C00000"/>
                </a:solidFill>
              </a:rPr>
              <a:t>排序</a:t>
            </a:r>
            <a:r>
              <a:rPr lang="zh-CN" altLang="en-US" sz="1800" dirty="0">
                <a:solidFill>
                  <a:srgbClr val="C00000"/>
                </a:solidFill>
              </a:rPr>
              <a:t>元素</a:t>
            </a:r>
            <a:r>
              <a:rPr lang="zh-CN" altLang="en-US" sz="1800" dirty="0" smtClean="0">
                <a:solidFill>
                  <a:srgbClr val="C00000"/>
                </a:solidFill>
              </a:rPr>
              <a:t>的</a:t>
            </a:r>
            <a:r>
              <a:rPr lang="zh-CN" altLang="en-US" sz="1800" dirty="0">
                <a:solidFill>
                  <a:srgbClr val="C00000"/>
                </a:solidFill>
              </a:rPr>
              <a:t>前面*</a:t>
            </a:r>
            <a:r>
              <a:rPr lang="en-US" altLang="zh-CN" sz="1800" dirty="0">
                <a:solidFill>
                  <a:srgbClr val="C00000"/>
                </a:solidFill>
              </a:rPr>
              <a:t>/</a:t>
            </a:r>
          </a:p>
          <a:p>
            <a:pPr marL="342900" lvl="1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400" dirty="0" smtClean="0">
                <a:solidFill>
                  <a:srgbClr val="C00000"/>
                </a:solidFill>
              </a:rPr>
              <a:t> }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607540"/>
            <a:ext cx="8229600" cy="501794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7-15 </a:t>
            </a:r>
            <a:r>
              <a:rPr lang="zh-CN" altLang="en-US" dirty="0">
                <a:solidFill>
                  <a:srgbClr val="C00000"/>
                </a:solidFill>
              </a:rPr>
              <a:t>选择排序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	</a:t>
            </a:r>
            <a:r>
              <a:rPr lang="en-US" altLang="zh-CN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>
                <a:solidFill>
                  <a:srgbClr val="A31515"/>
                </a:solidFill>
              </a:rPr>
              <a:t>"The sorted numbers:\n"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</a:p>
          <a:p>
            <a:pPr marL="342900" lvl="1" indent="0">
              <a:buNone/>
            </a:pPr>
            <a:r>
              <a:rPr lang="nn-NO" altLang="zh-CN" dirty="0" smtClean="0">
                <a:solidFill>
                  <a:srgbClr val="0000FF"/>
                </a:solidFill>
              </a:rPr>
              <a:t> 	for</a:t>
            </a:r>
            <a:r>
              <a:rPr lang="nn-NO" altLang="zh-CN" dirty="0" smtClean="0">
                <a:solidFill>
                  <a:srgbClr val="000000"/>
                </a:solidFill>
              </a:rPr>
              <a:t> </a:t>
            </a:r>
            <a:r>
              <a:rPr lang="nn-NO" altLang="zh-CN" dirty="0">
                <a:solidFill>
                  <a:srgbClr val="000000"/>
                </a:solidFill>
              </a:rPr>
              <a:t>(i = 0; i&lt;</a:t>
            </a:r>
            <a:r>
              <a:rPr lang="nn-NO" altLang="zh-CN" dirty="0">
                <a:solidFill>
                  <a:srgbClr val="6F008A"/>
                </a:solidFill>
              </a:rPr>
              <a:t>N</a:t>
            </a:r>
            <a:r>
              <a:rPr lang="nn-NO" altLang="zh-CN" dirty="0">
                <a:solidFill>
                  <a:srgbClr val="000000"/>
                </a:solidFill>
              </a:rPr>
              <a:t>; i++)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		</a:t>
            </a:r>
            <a:r>
              <a:rPr lang="en-US" altLang="zh-CN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>
                <a:solidFill>
                  <a:srgbClr val="A31515"/>
                </a:solidFill>
              </a:rPr>
              <a:t>"%-5d "</a:t>
            </a:r>
            <a:r>
              <a:rPr lang="en-US" altLang="zh-CN" dirty="0">
                <a:solidFill>
                  <a:srgbClr val="000000"/>
                </a:solidFill>
              </a:rPr>
              <a:t>, a[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]);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 	</a:t>
            </a:r>
            <a:r>
              <a:rPr lang="en-US" altLang="zh-CN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>
                <a:solidFill>
                  <a:srgbClr val="A31515"/>
                </a:solidFill>
              </a:rPr>
              <a:t>"\n"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	return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0;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645152" y="4497466"/>
            <a:ext cx="7149223" cy="225603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input 10 numbers: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6 5 1 8 9 12 3 7 2 4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The sorted numbers: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1     2     3     4     5     6     7     8     9     12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请按任意键继续</a:t>
            </a:r>
            <a:r>
              <a:rPr lang="en-US" altLang="zh-CN" dirty="0" smtClean="0">
                <a:solidFill>
                  <a:schemeClr val="bg1"/>
                </a:solidFill>
              </a:rPr>
              <a:t>. . 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6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57" y="585803"/>
            <a:ext cx="8229600" cy="766763"/>
          </a:xfrm>
        </p:spPr>
        <p:txBody>
          <a:bodyPr/>
          <a:lstStyle/>
          <a:p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7.5.1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顺序查找算法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6789" y="1492962"/>
            <a:ext cx="8242965" cy="406605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查找</a:t>
            </a:r>
            <a:r>
              <a:rPr lang="zh-CN" altLang="en-US" dirty="0"/>
              <a:t>算法</a:t>
            </a:r>
          </a:p>
          <a:p>
            <a:pPr lvl="1"/>
            <a:r>
              <a:rPr lang="zh-CN" altLang="en-US" dirty="0"/>
              <a:t>查找</a:t>
            </a:r>
            <a:r>
              <a:rPr lang="en-US" altLang="zh-CN" dirty="0"/>
              <a:t>(Search), </a:t>
            </a:r>
            <a:r>
              <a:rPr lang="zh-CN" altLang="en-US" dirty="0"/>
              <a:t>也称检索，是在大量的数据元素中找出某个特定的数据元素而进行的工作。查找是一种操作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常用</a:t>
            </a:r>
            <a:r>
              <a:rPr lang="zh-CN" altLang="en-US" dirty="0" smtClean="0"/>
              <a:t>的查找方法：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有</a:t>
            </a:r>
            <a:r>
              <a:rPr lang="zh-CN" altLang="en-US" dirty="0"/>
              <a:t>顺序查找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二</a:t>
            </a:r>
            <a:r>
              <a:rPr lang="zh-CN" altLang="en-US" dirty="0"/>
              <a:t>分查找</a:t>
            </a:r>
            <a:r>
              <a:rPr lang="zh-CN" altLang="en-US" dirty="0" smtClean="0"/>
              <a:t>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本</a:t>
            </a:r>
            <a:r>
              <a:rPr lang="zh-CN" altLang="en-US" dirty="0"/>
              <a:t>讲</a:t>
            </a:r>
            <a:r>
              <a:rPr lang="zh-CN" altLang="en-US" dirty="0" smtClean="0"/>
              <a:t>仅</a:t>
            </a:r>
            <a:r>
              <a:rPr lang="zh-CN" altLang="en-US" dirty="0"/>
              <a:t>介绍顺序</a:t>
            </a:r>
            <a:r>
              <a:rPr lang="zh-CN" altLang="en-US" dirty="0" smtClean="0"/>
              <a:t>查找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4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57" y="1352566"/>
            <a:ext cx="8229600" cy="4345752"/>
          </a:xfrm>
        </p:spPr>
        <p:txBody>
          <a:bodyPr/>
          <a:lstStyle/>
          <a:p>
            <a:r>
              <a:rPr lang="zh-CN" altLang="en-US" dirty="0"/>
              <a:t>顺序查找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zh-CN" altLang="en-US" dirty="0"/>
              <a:t>顺序查找算法的基本思想：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从查找表的一端开始</a:t>
            </a:r>
            <a:r>
              <a:rPr lang="en-US" altLang="zh-CN" dirty="0"/>
              <a:t>,</a:t>
            </a:r>
            <a:r>
              <a:rPr lang="zh-CN" altLang="en-US" dirty="0"/>
              <a:t>逐个将记录的</a:t>
            </a:r>
            <a:r>
              <a:rPr lang="zh-CN" altLang="en-US" dirty="0">
                <a:solidFill>
                  <a:srgbClr val="C00000"/>
                </a:solidFill>
              </a:rPr>
              <a:t>关键字值和给定值进行比较</a:t>
            </a:r>
            <a:r>
              <a:rPr lang="en-US" altLang="zh-CN" dirty="0"/>
              <a:t>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如果某个记录的关键字值和给定值</a:t>
            </a:r>
            <a:r>
              <a:rPr lang="zh-CN" altLang="en-US" dirty="0">
                <a:solidFill>
                  <a:srgbClr val="C00000"/>
                </a:solidFill>
              </a:rPr>
              <a:t>相等</a:t>
            </a:r>
            <a:r>
              <a:rPr lang="en-US" altLang="zh-CN" dirty="0"/>
              <a:t>,</a:t>
            </a:r>
            <a:r>
              <a:rPr lang="zh-CN" altLang="en-US" dirty="0"/>
              <a:t>则称</a:t>
            </a:r>
            <a:r>
              <a:rPr lang="zh-CN" altLang="en-US" dirty="0">
                <a:solidFill>
                  <a:srgbClr val="C00000"/>
                </a:solidFill>
              </a:rPr>
              <a:t>查找成功；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否则</a:t>
            </a:r>
            <a:r>
              <a:rPr lang="en-US" altLang="zh-CN" dirty="0"/>
              <a:t>,</a:t>
            </a:r>
            <a:r>
              <a:rPr lang="zh-CN" altLang="en-US" dirty="0"/>
              <a:t>说明查找表中不存在关键字值为给定值的记录</a:t>
            </a:r>
            <a:r>
              <a:rPr lang="en-US" altLang="zh-CN" dirty="0"/>
              <a:t>,</a:t>
            </a:r>
            <a:r>
              <a:rPr lang="zh-CN" altLang="en-US" dirty="0"/>
              <a:t>则称查找失败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67957" y="585803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7.5.1  </a:t>
            </a:r>
            <a:r>
              <a:rPr lang="zh-CN" altLang="en-US" sz="2800" b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顺序查找算法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2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941" y="656553"/>
            <a:ext cx="8686800" cy="55721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【</a:t>
            </a:r>
            <a:r>
              <a:rPr lang="zh-CN" altLang="en-US" dirty="0" smtClean="0">
                <a:solidFill>
                  <a:srgbClr val="008000"/>
                </a:solidFill>
              </a:rPr>
              <a:t>例</a:t>
            </a:r>
            <a:r>
              <a:rPr lang="en-US" altLang="zh-CN" dirty="0" smtClean="0">
                <a:solidFill>
                  <a:srgbClr val="008000"/>
                </a:solidFill>
              </a:rPr>
              <a:t>7-13】 </a:t>
            </a:r>
            <a:r>
              <a:rPr lang="zh-CN" altLang="en-US" dirty="0" smtClean="0">
                <a:solidFill>
                  <a:srgbClr val="008000"/>
                </a:solidFill>
              </a:rPr>
              <a:t>在</a:t>
            </a:r>
            <a:r>
              <a:rPr lang="zh-CN" altLang="en-US" dirty="0">
                <a:solidFill>
                  <a:srgbClr val="008000"/>
                </a:solidFill>
              </a:rPr>
              <a:t>数组中查找一个给定的</a:t>
            </a:r>
            <a:r>
              <a:rPr lang="zh-CN" altLang="en-US" dirty="0" smtClean="0">
                <a:solidFill>
                  <a:srgbClr val="008000"/>
                </a:solidFill>
              </a:rPr>
              <a:t>数，若找到显示其第一次出现的位置，否则显示查无此数。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808080"/>
                </a:solidFill>
              </a:rPr>
              <a:t>#include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A31515"/>
                </a:solidFill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</a:rPr>
              <a:t>stdio.h</a:t>
            </a:r>
            <a:r>
              <a:rPr lang="en-US" altLang="zh-CN" dirty="0">
                <a:solidFill>
                  <a:srgbClr val="A31515"/>
                </a:solidFill>
              </a:rPr>
              <a:t>&gt;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main()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  <a:r>
              <a:rPr lang="en-US" altLang="zh-CN" dirty="0">
                <a:solidFill>
                  <a:srgbClr val="0000FF"/>
                </a:solidFill>
              </a:rPr>
              <a:t> 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, x, a[10] = { 9,6,4,5,12,3,8,21,</a:t>
            </a:r>
            <a:r>
              <a:rPr lang="en-US" altLang="zh-CN" dirty="0">
                <a:solidFill>
                  <a:srgbClr val="C00000"/>
                </a:solidFill>
              </a:rPr>
              <a:t>12</a:t>
            </a:r>
            <a:r>
              <a:rPr lang="en-US" altLang="zh-CN" dirty="0">
                <a:solidFill>
                  <a:srgbClr val="000000"/>
                </a:solidFill>
              </a:rPr>
              <a:t>,7 };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0000"/>
                </a:solidFill>
              </a:rPr>
              <a:t> 	</a:t>
            </a: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>
                <a:solidFill>
                  <a:srgbClr val="A31515"/>
                </a:solidFill>
              </a:rPr>
              <a:t>"%d"</a:t>
            </a:r>
            <a:r>
              <a:rPr lang="en-US" altLang="zh-CN" dirty="0">
                <a:solidFill>
                  <a:srgbClr val="000000"/>
                </a:solidFill>
              </a:rPr>
              <a:t>, &amp;x);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altLang="zh-CN" dirty="0">
                <a:solidFill>
                  <a:srgbClr val="0000FF"/>
                </a:solidFill>
              </a:rPr>
              <a:t> 	for</a:t>
            </a:r>
            <a:r>
              <a:rPr lang="nn-NO" altLang="zh-CN" dirty="0">
                <a:solidFill>
                  <a:srgbClr val="000000"/>
                </a:solidFill>
              </a:rPr>
              <a:t> (i = 0; i&lt;10; i++)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00FF"/>
                </a:solidFill>
              </a:rPr>
              <a:t> 	</a:t>
            </a:r>
            <a:r>
              <a:rPr lang="zh-CN" altLang="en-US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</a:rPr>
              <a:t>if</a:t>
            </a:r>
            <a:r>
              <a:rPr lang="en-US" altLang="zh-CN" dirty="0">
                <a:solidFill>
                  <a:srgbClr val="000000"/>
                </a:solidFill>
              </a:rPr>
              <a:t> (x == a[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])  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	        { </a:t>
            </a:r>
            <a:r>
              <a:rPr lang="en-US" altLang="zh-CN" dirty="0" err="1">
                <a:solidFill>
                  <a:srgbClr val="000000"/>
                </a:solidFill>
              </a:rPr>
              <a:t>printf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>
                <a:solidFill>
                  <a:srgbClr val="A31515"/>
                </a:solidFill>
              </a:rPr>
              <a:t>"%d</a:t>
            </a:r>
            <a:r>
              <a:rPr lang="zh-CN" altLang="en-US" dirty="0">
                <a:solidFill>
                  <a:srgbClr val="A31515"/>
                </a:solidFill>
              </a:rPr>
              <a:t>位于数组第</a:t>
            </a:r>
            <a:r>
              <a:rPr lang="en-US" altLang="zh-CN" dirty="0">
                <a:solidFill>
                  <a:srgbClr val="A31515"/>
                </a:solidFill>
              </a:rPr>
              <a:t>%d</a:t>
            </a:r>
            <a:r>
              <a:rPr lang="zh-CN" altLang="en-US" dirty="0">
                <a:solidFill>
                  <a:srgbClr val="A31515"/>
                </a:solidFill>
              </a:rPr>
              <a:t>个位置</a:t>
            </a:r>
            <a:r>
              <a:rPr lang="en-US" altLang="zh-CN" dirty="0">
                <a:solidFill>
                  <a:srgbClr val="A31515"/>
                </a:solidFill>
              </a:rPr>
              <a:t>\n"</a:t>
            </a:r>
            <a:r>
              <a:rPr lang="en-US" altLang="zh-CN" dirty="0">
                <a:solidFill>
                  <a:srgbClr val="000000"/>
                </a:solidFill>
              </a:rPr>
              <a:t>, x,i+1);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          </a:t>
            </a:r>
            <a:r>
              <a:rPr lang="en-US" altLang="zh-CN" dirty="0">
                <a:solidFill>
                  <a:srgbClr val="C00000"/>
                </a:solidFill>
              </a:rPr>
              <a:t>break;</a:t>
            </a:r>
            <a:r>
              <a:rPr lang="en-US" altLang="zh-CN" dirty="0">
                <a:solidFill>
                  <a:srgbClr val="000000"/>
                </a:solidFill>
              </a:rPr>
              <a:t> }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00FF"/>
                </a:solidFill>
              </a:rPr>
              <a:t> 	if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&gt;= 10) </a:t>
            </a:r>
            <a:r>
              <a:rPr lang="en-US" altLang="zh-CN" dirty="0" err="1">
                <a:solidFill>
                  <a:srgbClr val="000000"/>
                </a:solidFill>
              </a:rPr>
              <a:t>printf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>
                <a:solidFill>
                  <a:srgbClr val="A31515"/>
                </a:solidFill>
              </a:rPr>
              <a:t>"</a:t>
            </a:r>
            <a:r>
              <a:rPr lang="zh-CN" altLang="en-US" dirty="0">
                <a:solidFill>
                  <a:srgbClr val="A31515"/>
                </a:solidFill>
              </a:rPr>
              <a:t>查无此数！</a:t>
            </a:r>
            <a:r>
              <a:rPr lang="en-US" altLang="zh-CN" dirty="0">
                <a:solidFill>
                  <a:srgbClr val="A31515"/>
                </a:solidFill>
              </a:rPr>
              <a:t>"</a:t>
            </a:r>
            <a:r>
              <a:rPr lang="en-US" altLang="zh-CN" dirty="0">
                <a:solidFill>
                  <a:srgbClr val="000000"/>
                </a:solidFill>
              </a:rPr>
              <a:t>); </a:t>
            </a:r>
            <a:endParaRPr lang="zh-CN" altLang="en-US" dirty="0">
              <a:solidFill>
                <a:srgbClr val="000000"/>
              </a:solidFill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00FF"/>
                </a:solidFill>
              </a:rPr>
              <a:t> 	return</a:t>
            </a:r>
            <a:r>
              <a:rPr lang="en-US" altLang="zh-CN" dirty="0">
                <a:solidFill>
                  <a:srgbClr val="000000"/>
                </a:solidFill>
              </a:rPr>
              <a:t> 0;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endParaRPr lang="zh-CN" alt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366377" y="5314279"/>
            <a:ext cx="5777623" cy="151144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2654" indent="-27265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1pPr>
            <a:lvl2pPr marL="604838" indent="-261938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2pPr>
            <a:lvl3pPr marL="877491" indent="-191691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12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</a:rPr>
              <a:t>位于数组第</a:t>
            </a:r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</a:rPr>
              <a:t>个位置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请按任意键继续</a:t>
            </a:r>
            <a:r>
              <a:rPr lang="en-US" altLang="zh-CN" dirty="0" smtClean="0">
                <a:solidFill>
                  <a:schemeClr val="bg1"/>
                </a:solidFill>
              </a:rPr>
              <a:t>. . 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5341" y="758413"/>
            <a:ext cx="32004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思考：若想查找多次出现的位置，程序该如何修改？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3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43262" y="628832"/>
            <a:ext cx="8229600" cy="766763"/>
          </a:xfrm>
        </p:spPr>
        <p:txBody>
          <a:bodyPr/>
          <a:lstStyle/>
          <a:p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7.5.2  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冒泡法排序算法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8313" y="1560195"/>
            <a:ext cx="8229600" cy="43349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冒泡法排序算法的基本思路是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将要排序的数据分为：</a:t>
            </a:r>
            <a:r>
              <a:rPr lang="zh-CN" altLang="en-US" dirty="0" smtClean="0">
                <a:solidFill>
                  <a:srgbClr val="C00000"/>
                </a:solidFill>
              </a:rPr>
              <a:t>已排序部分和未排序部分；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对于</a:t>
            </a:r>
            <a:r>
              <a:rPr lang="zh-CN" altLang="en-US" dirty="0" smtClean="0"/>
              <a:t>未排序</a:t>
            </a:r>
            <a:r>
              <a:rPr lang="zh-CN" altLang="en-US" dirty="0"/>
              <a:t>部分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C00000"/>
                </a:solidFill>
              </a:rPr>
              <a:t>依次比较</a:t>
            </a:r>
            <a:r>
              <a:rPr lang="zh-CN" altLang="en-US" dirty="0">
                <a:solidFill>
                  <a:srgbClr val="C00000"/>
                </a:solidFill>
              </a:rPr>
              <a:t>相邻的两个数</a:t>
            </a:r>
            <a:r>
              <a:rPr lang="en-US" altLang="zh-CN" dirty="0"/>
              <a:t>, </a:t>
            </a:r>
            <a:r>
              <a:rPr lang="zh-CN" altLang="en-US" dirty="0"/>
              <a:t>如果不满足排序顺序</a:t>
            </a:r>
            <a:r>
              <a:rPr lang="en-US" altLang="zh-CN" dirty="0"/>
              <a:t>, </a:t>
            </a:r>
            <a:r>
              <a:rPr lang="zh-CN" altLang="en-US" dirty="0"/>
              <a:t>交换这两个数</a:t>
            </a:r>
            <a:r>
              <a:rPr lang="en-US" altLang="zh-CN" dirty="0"/>
              <a:t>; </a:t>
            </a:r>
            <a:r>
              <a:rPr lang="zh-CN" altLang="en-US" dirty="0"/>
              <a:t>如果满足排序顺序</a:t>
            </a:r>
            <a:r>
              <a:rPr lang="en-US" altLang="zh-CN" dirty="0"/>
              <a:t>, </a:t>
            </a:r>
            <a:r>
              <a:rPr lang="zh-CN" altLang="en-US" dirty="0"/>
              <a:t>不交换次序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662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69995" y="1395595"/>
            <a:ext cx="8476240" cy="838759"/>
          </a:xfrm>
        </p:spPr>
        <p:txBody>
          <a:bodyPr/>
          <a:lstStyle/>
          <a:p>
            <a:r>
              <a:rPr lang="zh-CN" altLang="en-US" spc="-150" dirty="0"/>
              <a:t>以</a:t>
            </a:r>
            <a:r>
              <a:rPr lang="en-US" altLang="zh-CN" spc="-150" dirty="0" smtClean="0"/>
              <a:t>{9,8,15,2,6,5}</a:t>
            </a:r>
            <a:r>
              <a:rPr lang="zh-CN" altLang="en-US" spc="-150" dirty="0" smtClean="0"/>
              <a:t>为例，说明</a:t>
            </a:r>
            <a:r>
              <a:rPr lang="en-US" altLang="zh-CN" spc="-150" dirty="0" smtClean="0"/>
              <a:t>N</a:t>
            </a:r>
            <a:r>
              <a:rPr lang="zh-CN" altLang="en-US" spc="-150" dirty="0" smtClean="0"/>
              <a:t>个元素按升序排序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408115" y="2667487"/>
            <a:ext cx="4572000" cy="2031325"/>
          </a:xfrm>
          <a:prstGeom prst="rect">
            <a:avLst/>
          </a:prstGeom>
          <a:solidFill>
            <a:srgbClr val="00B050"/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问题导入：</a:t>
            </a:r>
            <a:endParaRPr lang="en-US" altLang="zh-CN" sz="2800" b="1" dirty="0" smtClean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①</a:t>
            </a:r>
            <a:r>
              <a:rPr lang="zh-CN" altLang="en-US" sz="28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要</a:t>
            </a:r>
            <a:r>
              <a:rPr lang="zh-CN" altLang="en-US" sz="28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进行</a:t>
            </a:r>
            <a:r>
              <a:rPr lang="zh-CN" altLang="en-US" sz="28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几</a:t>
            </a:r>
            <a:r>
              <a:rPr lang="zh-CN" altLang="en-US" sz="28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轮排序</a:t>
            </a:r>
            <a:r>
              <a:rPr lang="zh-CN" altLang="en-US" sz="28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？</a:t>
            </a:r>
            <a:endParaRPr lang="en-US" altLang="zh-CN" sz="28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②</a:t>
            </a:r>
            <a:r>
              <a:rPr lang="zh-CN" altLang="en-US" sz="28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每轮排序要比较多少次？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2" y="2183392"/>
            <a:ext cx="3727076" cy="359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3"/>
          <p:cNvSpPr txBox="1">
            <a:spLocks/>
          </p:cNvSpPr>
          <p:nvPr/>
        </p:nvSpPr>
        <p:spPr>
          <a:xfrm>
            <a:off x="543262" y="628832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7.5.2  </a:t>
            </a:r>
            <a:r>
              <a:rPr lang="zh-CN" altLang="en-US" sz="2800" b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冒泡法排序算法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74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4"/>
          <p:cNvSpPr>
            <a:spLocks/>
          </p:cNvSpPr>
          <p:nvPr/>
        </p:nvSpPr>
        <p:spPr bwMode="auto">
          <a:xfrm>
            <a:off x="1944688" y="2054225"/>
            <a:ext cx="76200" cy="719138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7632700" y="2593975"/>
            <a:ext cx="5048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b="1">
                <a:solidFill>
                  <a:srgbClr val="FF0000"/>
                </a:solidFill>
              </a:rPr>
              <a:t>第一</a:t>
            </a:r>
            <a:r>
              <a:rPr kumimoji="1" lang="zh-CN" altLang="en-US" b="1">
                <a:solidFill>
                  <a:srgbClr val="FF0000"/>
                </a:solidFill>
              </a:rPr>
              <a:t>轮</a:t>
            </a:r>
            <a:endParaRPr kumimoji="1" lang="zh-CN" altLang="zh-CN" b="1">
              <a:solidFill>
                <a:srgbClr val="FF0000"/>
              </a:solidFill>
            </a:endParaRPr>
          </a:p>
          <a:p>
            <a:r>
              <a:rPr kumimoji="1" lang="zh-CN" altLang="zh-CN" b="1">
                <a:solidFill>
                  <a:srgbClr val="FF0000"/>
                </a:solidFill>
              </a:rPr>
              <a:t>比较</a:t>
            </a:r>
            <a:endParaRPr kumimoji="1" lang="zh-CN" altLang="en-US" b="1">
              <a:solidFill>
                <a:srgbClr val="FF0000"/>
              </a:solidFill>
            </a:endParaRP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2187575" y="1955800"/>
            <a:ext cx="2159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>
                <a:solidFill>
                  <a:srgbClr val="FF0000"/>
                </a:solidFill>
                <a:ea typeface="宋体" charset="-122"/>
              </a:rPr>
              <a:t>第</a:t>
            </a:r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1次比较</a:t>
            </a:r>
          </a:p>
        </p:txBody>
      </p:sp>
      <p:sp>
        <p:nvSpPr>
          <p:cNvPr id="31751" name="Text Box 17"/>
          <p:cNvSpPr txBox="1">
            <a:spLocks noChangeArrowheads="1"/>
          </p:cNvSpPr>
          <p:nvPr/>
        </p:nvSpPr>
        <p:spPr bwMode="auto">
          <a:xfrm>
            <a:off x="575469" y="2948165"/>
            <a:ext cx="649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B050"/>
                </a:solidFill>
              </a:rPr>
              <a:t>未排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31752" name="矩形 5"/>
          <p:cNvSpPr>
            <a:spLocks noChangeArrowheads="1"/>
          </p:cNvSpPr>
          <p:nvPr/>
        </p:nvSpPr>
        <p:spPr bwMode="auto">
          <a:xfrm>
            <a:off x="1449388" y="3770313"/>
            <a:ext cx="385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403350" y="1844675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9</a:t>
            </a:r>
          </a:p>
        </p:txBody>
      </p:sp>
      <p:sp>
        <p:nvSpPr>
          <p:cNvPr id="31754" name="矩形 24"/>
          <p:cNvSpPr>
            <a:spLocks noChangeArrowheads="1"/>
          </p:cNvSpPr>
          <p:nvPr/>
        </p:nvSpPr>
        <p:spPr bwMode="auto">
          <a:xfrm>
            <a:off x="1354138" y="3063875"/>
            <a:ext cx="7699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15</a:t>
            </a:r>
          </a:p>
        </p:txBody>
      </p:sp>
      <p:sp>
        <p:nvSpPr>
          <p:cNvPr id="31755" name="矩形 25"/>
          <p:cNvSpPr>
            <a:spLocks noChangeArrowheads="1"/>
          </p:cNvSpPr>
          <p:nvPr/>
        </p:nvSpPr>
        <p:spPr bwMode="auto">
          <a:xfrm>
            <a:off x="1476375" y="4406900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398588" y="2436813"/>
            <a:ext cx="38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8</a:t>
            </a:r>
          </a:p>
        </p:txBody>
      </p:sp>
      <p:sp>
        <p:nvSpPr>
          <p:cNvPr id="31757" name="矩形 28"/>
          <p:cNvSpPr>
            <a:spLocks noChangeArrowheads="1"/>
          </p:cNvSpPr>
          <p:nvPr/>
        </p:nvSpPr>
        <p:spPr bwMode="auto">
          <a:xfrm>
            <a:off x="1450975" y="5065713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651125" y="3770313"/>
            <a:ext cx="3857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2555875" y="3049588"/>
            <a:ext cx="768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15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2676525" y="4418013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651125" y="5065713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2603500" y="184467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8</a:t>
            </a: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2603500" y="247332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9</a:t>
            </a:r>
          </a:p>
        </p:txBody>
      </p:sp>
      <p:sp>
        <p:nvSpPr>
          <p:cNvPr id="37" name="AutoShape 4"/>
          <p:cNvSpPr>
            <a:spLocks/>
          </p:cNvSpPr>
          <p:nvPr/>
        </p:nvSpPr>
        <p:spPr bwMode="auto">
          <a:xfrm>
            <a:off x="3127375" y="2638425"/>
            <a:ext cx="76200" cy="719138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3348038" y="2108200"/>
            <a:ext cx="2159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>
                <a:solidFill>
                  <a:srgbClr val="FF0000"/>
                </a:solidFill>
                <a:ea typeface="宋体" charset="-122"/>
              </a:rPr>
              <a:t>第</a:t>
            </a:r>
            <a:r>
              <a:rPr kumimoji="1" lang="en-US" altLang="zh-CN" sz="2000" b="1">
                <a:solidFill>
                  <a:srgbClr val="FF0000"/>
                </a:solidFill>
                <a:ea typeface="宋体" charset="-122"/>
              </a:rPr>
              <a:t>2</a:t>
            </a:r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次比较</a:t>
            </a: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995738" y="3770313"/>
            <a:ext cx="385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814408" y="3049588"/>
            <a:ext cx="769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15</a:t>
            </a: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3995738" y="4411663"/>
            <a:ext cx="38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3970338" y="5060950"/>
            <a:ext cx="3857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3922713" y="1839913"/>
            <a:ext cx="384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8</a:t>
            </a: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922713" y="247332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9</a:t>
            </a:r>
          </a:p>
        </p:txBody>
      </p:sp>
      <p:sp>
        <p:nvSpPr>
          <p:cNvPr id="46" name="AutoShape 4"/>
          <p:cNvSpPr>
            <a:spLocks/>
          </p:cNvSpPr>
          <p:nvPr/>
        </p:nvSpPr>
        <p:spPr bwMode="auto">
          <a:xfrm>
            <a:off x="4424363" y="3192463"/>
            <a:ext cx="76200" cy="719137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4643438" y="2662238"/>
            <a:ext cx="2159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>
                <a:solidFill>
                  <a:srgbClr val="FF0000"/>
                </a:solidFill>
                <a:ea typeface="宋体" charset="-122"/>
              </a:rPr>
              <a:t>第</a:t>
            </a:r>
            <a:r>
              <a:rPr kumimoji="1" lang="en-US" altLang="zh-CN" sz="2000" b="1">
                <a:solidFill>
                  <a:srgbClr val="FF0000"/>
                </a:solidFill>
                <a:ea typeface="宋体" charset="-122"/>
              </a:rPr>
              <a:t>3</a:t>
            </a:r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次比较</a:t>
            </a:r>
          </a:p>
        </p:txBody>
      </p:sp>
      <p:sp>
        <p:nvSpPr>
          <p:cNvPr id="31774" name="TextBox 6"/>
          <p:cNvSpPr txBox="1">
            <a:spLocks noChangeArrowheads="1"/>
          </p:cNvSpPr>
          <p:nvPr/>
        </p:nvSpPr>
        <p:spPr bwMode="auto">
          <a:xfrm>
            <a:off x="5461000" y="2328863"/>
            <a:ext cx="576263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5076825" y="3065463"/>
            <a:ext cx="384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5003800" y="3770313"/>
            <a:ext cx="7699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15</a:t>
            </a:r>
          </a:p>
        </p:txBody>
      </p:sp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5146675" y="4418013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5122863" y="5065713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5073650" y="184467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8</a:t>
            </a:r>
          </a:p>
        </p:txBody>
      </p: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5073650" y="2479675"/>
            <a:ext cx="384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9</a:t>
            </a:r>
          </a:p>
        </p:txBody>
      </p:sp>
      <p:sp>
        <p:nvSpPr>
          <p:cNvPr id="63" name="AutoShape 4"/>
          <p:cNvSpPr>
            <a:spLocks/>
          </p:cNvSpPr>
          <p:nvPr/>
        </p:nvSpPr>
        <p:spPr bwMode="auto">
          <a:xfrm>
            <a:off x="5508625" y="3984625"/>
            <a:ext cx="76200" cy="719138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5748338" y="3681413"/>
            <a:ext cx="2174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>
                <a:solidFill>
                  <a:srgbClr val="FF0000"/>
                </a:solidFill>
                <a:ea typeface="宋体" charset="-122"/>
              </a:rPr>
              <a:t>第</a:t>
            </a:r>
            <a:r>
              <a:rPr kumimoji="1" lang="en-US" altLang="zh-CN" sz="2000" b="1">
                <a:solidFill>
                  <a:srgbClr val="FF0000"/>
                </a:solidFill>
                <a:ea typeface="宋体" charset="-122"/>
              </a:rPr>
              <a:t>4</a:t>
            </a:r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比较</a:t>
            </a: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6180138" y="3065463"/>
            <a:ext cx="384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6040438" y="4433888"/>
            <a:ext cx="769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15</a:t>
            </a: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6156325" y="3770313"/>
            <a:ext cx="384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6224588" y="5065713"/>
            <a:ext cx="38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6176963" y="184467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8</a:t>
            </a:r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6176963" y="2479675"/>
            <a:ext cx="384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9</a:t>
            </a:r>
          </a:p>
        </p:txBody>
      </p:sp>
      <p:sp>
        <p:nvSpPr>
          <p:cNvPr id="71" name="AutoShape 4"/>
          <p:cNvSpPr>
            <a:spLocks/>
          </p:cNvSpPr>
          <p:nvPr/>
        </p:nvSpPr>
        <p:spPr bwMode="auto">
          <a:xfrm>
            <a:off x="6562725" y="4640263"/>
            <a:ext cx="76200" cy="719137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6804025" y="4337050"/>
            <a:ext cx="2159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>
                <a:solidFill>
                  <a:srgbClr val="FF0000"/>
                </a:solidFill>
                <a:ea typeface="宋体" charset="-122"/>
              </a:rPr>
              <a:t>第</a:t>
            </a:r>
            <a:r>
              <a:rPr kumimoji="1" lang="en-US" altLang="zh-CN" sz="2000" b="1">
                <a:solidFill>
                  <a:srgbClr val="FF0000"/>
                </a:solidFill>
                <a:ea typeface="宋体" charset="-122"/>
              </a:rPr>
              <a:t>5</a:t>
            </a:r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比较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224757" y="5916949"/>
            <a:ext cx="74243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dirty="0"/>
              <a:t>第一</a:t>
            </a:r>
            <a:r>
              <a:rPr lang="zh-CN" altLang="en-US" dirty="0" smtClean="0"/>
              <a:t>轮：</a:t>
            </a:r>
            <a:r>
              <a:rPr lang="en-US" altLang="zh-CN" dirty="0" smtClean="0"/>
              <a:t>6</a:t>
            </a:r>
            <a:r>
              <a:rPr lang="zh-CN" altLang="en-US" dirty="0"/>
              <a:t>个未排序</a:t>
            </a:r>
            <a:r>
              <a:rPr lang="zh-CN" altLang="en-US" dirty="0" smtClean="0"/>
              <a:t>数比较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次得出一个最大数</a:t>
            </a:r>
            <a:endParaRPr lang="zh-CN" altLang="en-US" dirty="0"/>
          </a:p>
        </p:txBody>
      </p:sp>
      <p:sp>
        <p:nvSpPr>
          <p:cNvPr id="49" name="标题 3"/>
          <p:cNvSpPr txBox="1">
            <a:spLocks/>
          </p:cNvSpPr>
          <p:nvPr/>
        </p:nvSpPr>
        <p:spPr>
          <a:xfrm>
            <a:off x="543262" y="628832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7.5.2 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冒泡法排序算法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01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01204 C 0.01406 0.01042 0.02465 0.00718 0.03576 0.00579 C 0.04809 -0.00347 0.05659 -0.02153 0.0618 -0.03704 C 0.06093 -0.04398 0.06093 -0.05417 0.05625 -0.06018 C 0.05538 -0.06134 0.0533 -0.06204 0.05208 -0.06319 C 0.03646 -0.07801 0.02482 -0.08102 0.00434 -0.08102 " pathEditMode="relative" rAng="0" ptsTypes="fffff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-465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3.33333E-6 C -0.00539 0.00116 -0.01025 0.00255 -0.01546 0.00486 C -0.01962 0.0088 -0.02483 0.01227 -0.02969 0.01435 C -0.03334 0.01921 -0.0356 0.02176 -0.04046 0.02384 C -0.04671 0.04907 -0.03629 0.07755 -0.01771 0.08588 C -0.01702 0.0875 -0.01667 0.08958 -0.01546 0.09051 C -0.01198 0.09329 -0.00157 0.09838 0.00243 0.09838 " pathEditMode="relative" ptsTypes="ffffff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667 -0.00764 -0.03351 0.00046 -0.03924 0.02222 C -0.03889 0.03125 -0.03906 0.04028 -0.03802 0.0493 C -0.03715 0.0581 -0.02674 0.07731 -0.02257 0.08264 C -0.01927 0.0868 -0.01719 0.09259 -0.01302 0.09537 C -0.00955 0.09745 -0.00226 0.1 -0.00226 0.1 C 0 0.10208 0.00712 0.10787 0.00955 0.10787 " pathEditMode="relative" ptsTypes="ffffffA">
                                      <p:cBhvr>
                                        <p:cTn id="8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C 0.01025 -0.00509 0.00452 -0.00324 0.01771 -0.00509 C 0.02153 -0.01088 0.02518 -0.01759 0.02743 -0.02546 C 0.02813 -0.02847 0.0283 -0.03194 0.02969 -0.03495 C 0.03178 -0.03912 0.03403 -0.04907 0.03403 -0.04907 C 0.03438 -0.05278 0.03525 -0.05648 0.03525 -0.06018 C 0.03525 -0.07106 0.03525 -0.08218 0.03403 -0.09329 C 0.03351 -0.10046 0.02414 -0.10255 0.02084 -0.1044 C 0.01112 -0.10903 -0.00191 -0.10555 -0.01076 -0.1118 " pathEditMode="relative" rAng="0" ptsTypes="ffffffffA">
                                      <p:cBhvr>
                                        <p:cTn id="8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-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25 0.00231 0.01233 0.00139 0.01788 0.00625 C 0.02292 0.0162 0.02865 0.01458 0.03212 0.02847 C 0.03177 0.03264 0.03229 0.03727 0.0309 0.0412 C 0.02934 0.04514 0.02378 0.05069 0.02378 0.05069 C 0.02309 0.05301 0.01927 0.06944 0.01788 0.0713 C 0.01667 0.07292 0.01458 0.07338 0.01302 0.07454 C 0.00486 0.08079 -0.00208 0.08889 -0.01198 0.08889 " pathEditMode="relative" ptsTypes="fffffffA">
                                      <p:cBhvr>
                                        <p:cTn id="11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64 -0.00347 -0.01354 -0.00764 -0.02153 -0.00949 C -0.02396 -0.01065 -0.02621 -0.01158 -0.02865 -0.01273 C -0.02986 -0.0132 -0.02951 -0.01574 -0.02986 -0.01736 C -0.03142 -0.02431 -0.03125 -0.0257 -0.03212 -0.03333 C -0.03177 -0.03958 -0.03229 -0.0463 -0.03108 -0.05232 C -0.02969 -0.0588 -0.02135 -0.07245 -0.01667 -0.07454 C -0.01354 -0.07894 -0.01076 -0.08357 -0.00608 -0.08565 C -0.00486 -0.08611 -0.00243 -0.08727 -0.00243 -0.08727 " pathEditMode="relative" ptsTypes="ffffffffA">
                                      <p:cBhvr>
                                        <p:cTn id="11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46 -0.00255 0.01493 -0.00486 0.02257 -0.00648 C 0.02673 -0.01042 0.02691 -0.01366 0.02968 -0.01921 C 0.02934 -0.03611 0.03003 -0.05324 0.02847 -0.06991 C 0.02743 -0.07986 0.02604 -0.0794 0.02257 -0.0794 C 0.01892 -0.09398 -0.00052 -0.09051 -0.00834 -0.09051 " pathEditMode="relative" ptsTypes="fffffA">
                                      <p:cBhvr>
                                        <p:cTn id="14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2 0.00162 C -0.02587 0.00301 -0.02726 -0.00162 -0.0342 0.01273 C -0.03907 0.04491 -0.03594 0.05926 -0.0224 0.08102 C -0.0191 0.08635 -0.01719 0.08797 -0.01164 0.08912 C -0.00643 0.09005 0.00382 0.09213 0.00382 0.09236 " pathEditMode="relative" rAng="0" ptsTypes="ffffA">
                                      <p:cBhvr>
                                        <p:cTn id="14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07533" grpId="0"/>
      <p:bldP spid="9230" grpId="0"/>
      <p:bldP spid="24" grpId="0"/>
      <p:bldP spid="24" grpId="1"/>
      <p:bldP spid="27" grpId="0"/>
      <p:bldP spid="30" grpId="0"/>
      <p:bldP spid="31" grpId="0"/>
      <p:bldP spid="31" grpId="1"/>
      <p:bldP spid="32" grpId="0"/>
      <p:bldP spid="33" grpId="0"/>
      <p:bldP spid="34" grpId="0"/>
      <p:bldP spid="35" grpId="0"/>
      <p:bldP spid="35" grpId="1"/>
      <p:bldP spid="37" grpId="0" animBg="1"/>
      <p:bldP spid="39" grpId="0"/>
      <p:bldP spid="40" grpId="0"/>
      <p:bldP spid="40" grpId="1"/>
      <p:bldP spid="41" grpId="0"/>
      <p:bldP spid="41" grpId="1"/>
      <p:bldP spid="42" grpId="0"/>
      <p:bldP spid="43" grpId="0"/>
      <p:bldP spid="44" grpId="0"/>
      <p:bldP spid="45" grpId="0"/>
      <p:bldP spid="46" grpId="0" animBg="1"/>
      <p:bldP spid="47" grpId="0"/>
      <p:bldP spid="57" grpId="0"/>
      <p:bldP spid="58" grpId="0"/>
      <p:bldP spid="58" grpId="1"/>
      <p:bldP spid="59" grpId="0"/>
      <p:bldP spid="59" grpId="1"/>
      <p:bldP spid="60" grpId="0"/>
      <p:bldP spid="61" grpId="0"/>
      <p:bldP spid="62" grpId="0"/>
      <p:bldP spid="63" grpId="0" animBg="1"/>
      <p:bldP spid="64" grpId="0"/>
      <p:bldP spid="65" grpId="0"/>
      <p:bldP spid="66" grpId="0"/>
      <p:bldP spid="66" grpId="1"/>
      <p:bldP spid="66" grpId="2"/>
      <p:bldP spid="67" grpId="0"/>
      <p:bldP spid="68" grpId="0"/>
      <p:bldP spid="68" grpId="1"/>
      <p:bldP spid="69" grpId="0"/>
      <p:bldP spid="70" grpId="0"/>
      <p:bldP spid="71" grpId="0" animBg="1"/>
      <p:bldP spid="72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4"/>
          <p:cNvSpPr>
            <a:spLocks/>
          </p:cNvSpPr>
          <p:nvPr/>
        </p:nvSpPr>
        <p:spPr bwMode="auto">
          <a:xfrm>
            <a:off x="1687513" y="1833563"/>
            <a:ext cx="76200" cy="719137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32771" name="Rectangle 10"/>
          <p:cNvSpPr>
            <a:spLocks noChangeArrowheads="1"/>
          </p:cNvSpPr>
          <p:nvPr/>
        </p:nvSpPr>
        <p:spPr bwMode="auto">
          <a:xfrm>
            <a:off x="6877050" y="2046288"/>
            <a:ext cx="504825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3200" b="1">
                <a:solidFill>
                  <a:srgbClr val="FF0000"/>
                </a:solidFill>
              </a:rPr>
              <a:t>第</a:t>
            </a:r>
            <a:r>
              <a:rPr kumimoji="1" lang="zh-CN" altLang="en-US" sz="3200" b="1">
                <a:solidFill>
                  <a:srgbClr val="FF0000"/>
                </a:solidFill>
              </a:rPr>
              <a:t>二轮</a:t>
            </a:r>
            <a:endParaRPr kumimoji="1" lang="zh-CN" altLang="zh-CN" sz="3200" b="1">
              <a:solidFill>
                <a:srgbClr val="FF0000"/>
              </a:solidFill>
            </a:endParaRPr>
          </a:p>
          <a:p>
            <a:r>
              <a:rPr kumimoji="1" lang="zh-CN" altLang="zh-CN" sz="3200" b="1">
                <a:solidFill>
                  <a:srgbClr val="FF0000"/>
                </a:solidFill>
              </a:rPr>
              <a:t>比较</a:t>
            </a:r>
            <a:endParaRPr kumimoji="1"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1835150" y="1582738"/>
            <a:ext cx="5048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>
                <a:solidFill>
                  <a:srgbClr val="FF0000"/>
                </a:solidFill>
                <a:ea typeface="宋体" charset="-122"/>
              </a:rPr>
              <a:t>第</a:t>
            </a:r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1次</a:t>
            </a:r>
            <a:endParaRPr kumimoji="1" lang="en-US" altLang="zh-CN" sz="2000" b="1">
              <a:solidFill>
                <a:srgbClr val="FF0000"/>
              </a:solidFill>
              <a:ea typeface="宋体" charset="-122"/>
            </a:endParaRPr>
          </a:p>
          <a:p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比较</a:t>
            </a:r>
            <a:endParaRPr kumimoji="1" lang="zh-CN" altLang="zh-CN" sz="2000" b="1">
              <a:solidFill>
                <a:srgbClr val="FF0000"/>
              </a:solidFill>
              <a:ea typeface="宋体" charset="-122"/>
            </a:endParaRPr>
          </a:p>
          <a:p>
            <a:endParaRPr kumimoji="1" lang="zh-CN" altLang="en-US" sz="2000" b="1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32775" name="矩形 18"/>
          <p:cNvSpPr>
            <a:spLocks noChangeArrowheads="1"/>
          </p:cNvSpPr>
          <p:nvPr/>
        </p:nvSpPr>
        <p:spPr bwMode="auto">
          <a:xfrm>
            <a:off x="1254125" y="2876550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32776" name="矩形 19"/>
          <p:cNvSpPr>
            <a:spLocks noChangeArrowheads="1"/>
          </p:cNvSpPr>
          <p:nvPr/>
        </p:nvSpPr>
        <p:spPr bwMode="auto">
          <a:xfrm>
            <a:off x="1187450" y="5138738"/>
            <a:ext cx="7699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15</a:t>
            </a:r>
          </a:p>
        </p:txBody>
      </p:sp>
      <p:sp>
        <p:nvSpPr>
          <p:cNvPr id="32777" name="矩形 20"/>
          <p:cNvSpPr>
            <a:spLocks noChangeArrowheads="1"/>
          </p:cNvSpPr>
          <p:nvPr/>
        </p:nvSpPr>
        <p:spPr bwMode="auto">
          <a:xfrm>
            <a:off x="1230313" y="3581400"/>
            <a:ext cx="38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32778" name="矩形 21"/>
          <p:cNvSpPr>
            <a:spLocks noChangeArrowheads="1"/>
          </p:cNvSpPr>
          <p:nvPr/>
        </p:nvSpPr>
        <p:spPr bwMode="auto">
          <a:xfrm>
            <a:off x="1249363" y="4367213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32779" name="矩形 22"/>
          <p:cNvSpPr>
            <a:spLocks noChangeArrowheads="1"/>
          </p:cNvSpPr>
          <p:nvPr/>
        </p:nvSpPr>
        <p:spPr bwMode="auto">
          <a:xfrm>
            <a:off x="1250950" y="1657350"/>
            <a:ext cx="385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8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250950" y="2290763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9</a:t>
            </a:r>
          </a:p>
        </p:txBody>
      </p:sp>
      <p:sp>
        <p:nvSpPr>
          <p:cNvPr id="25" name="AutoShape 4"/>
          <p:cNvSpPr>
            <a:spLocks/>
          </p:cNvSpPr>
          <p:nvPr/>
        </p:nvSpPr>
        <p:spPr bwMode="auto">
          <a:xfrm>
            <a:off x="2900363" y="2517775"/>
            <a:ext cx="76200" cy="719138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3059113" y="2138363"/>
            <a:ext cx="5048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>
                <a:solidFill>
                  <a:srgbClr val="FF0000"/>
                </a:solidFill>
                <a:ea typeface="宋体" charset="-122"/>
              </a:rPr>
              <a:t>第</a:t>
            </a:r>
            <a:r>
              <a:rPr kumimoji="1" lang="en-US" altLang="zh-CN" sz="2000" b="1">
                <a:solidFill>
                  <a:srgbClr val="FF0000"/>
                </a:solidFill>
                <a:ea typeface="宋体" charset="-122"/>
              </a:rPr>
              <a:t>2</a:t>
            </a:r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次</a:t>
            </a:r>
            <a:endParaRPr kumimoji="1" lang="en-US" altLang="zh-CN" sz="2000" b="1">
              <a:solidFill>
                <a:srgbClr val="FF0000"/>
              </a:solidFill>
              <a:ea typeface="宋体" charset="-122"/>
            </a:endParaRPr>
          </a:p>
          <a:p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比较</a:t>
            </a:r>
            <a:endParaRPr kumimoji="1" lang="zh-CN" altLang="zh-CN" sz="2000" b="1">
              <a:solidFill>
                <a:srgbClr val="FF0000"/>
              </a:solidFill>
              <a:ea typeface="宋体" charset="-122"/>
            </a:endParaRPr>
          </a:p>
          <a:p>
            <a:endParaRPr kumimoji="1" lang="zh-CN" altLang="en-US" sz="2000" b="1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2501900" y="2876550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2435225" y="5138738"/>
            <a:ext cx="768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15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2478088" y="3581400"/>
            <a:ext cx="38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495550" y="4367213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2498725" y="1657350"/>
            <a:ext cx="384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8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2498725" y="2290763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9</a:t>
            </a: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754438" y="2295525"/>
            <a:ext cx="38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3659188" y="5138738"/>
            <a:ext cx="768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15</a:t>
            </a: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702050" y="3581400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3719513" y="4367213"/>
            <a:ext cx="38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754438" y="1657350"/>
            <a:ext cx="3857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8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3708400" y="2894013"/>
            <a:ext cx="384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9</a:t>
            </a:r>
          </a:p>
        </p:txBody>
      </p:sp>
      <p:sp>
        <p:nvSpPr>
          <p:cNvPr id="39" name="AutoShape 4"/>
          <p:cNvSpPr>
            <a:spLocks/>
          </p:cNvSpPr>
          <p:nvPr/>
        </p:nvSpPr>
        <p:spPr bwMode="auto">
          <a:xfrm>
            <a:off x="4170363" y="3165475"/>
            <a:ext cx="76200" cy="719138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4354513" y="2786063"/>
            <a:ext cx="5048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>
                <a:solidFill>
                  <a:srgbClr val="FF0000"/>
                </a:solidFill>
                <a:ea typeface="宋体" charset="-122"/>
              </a:rPr>
              <a:t>第</a:t>
            </a:r>
            <a:r>
              <a:rPr kumimoji="1" lang="en-US" altLang="zh-CN" sz="2000" b="1">
                <a:solidFill>
                  <a:srgbClr val="FF0000"/>
                </a:solidFill>
                <a:ea typeface="宋体" charset="-122"/>
              </a:rPr>
              <a:t>3</a:t>
            </a:r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次</a:t>
            </a:r>
            <a:endParaRPr kumimoji="1" lang="en-US" altLang="zh-CN" sz="2000" b="1">
              <a:solidFill>
                <a:srgbClr val="FF0000"/>
              </a:solidFill>
              <a:ea typeface="宋体" charset="-122"/>
            </a:endParaRPr>
          </a:p>
          <a:p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比较</a:t>
            </a:r>
            <a:endParaRPr kumimoji="1" lang="zh-CN" altLang="zh-CN" sz="2000" b="1">
              <a:solidFill>
                <a:srgbClr val="FF0000"/>
              </a:solidFill>
              <a:ea typeface="宋体" charset="-122"/>
            </a:endParaRPr>
          </a:p>
          <a:p>
            <a:endParaRPr kumimoji="1" lang="zh-CN" altLang="en-US" sz="2000" b="1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4908550" y="227647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4841875" y="5110163"/>
            <a:ext cx="768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15</a:t>
            </a: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4884738" y="2981325"/>
            <a:ext cx="38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4902200" y="4340225"/>
            <a:ext cx="385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4905375" y="162877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8</a:t>
            </a: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4889500" y="3581400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9</a:t>
            </a:r>
          </a:p>
        </p:txBody>
      </p:sp>
      <p:sp>
        <p:nvSpPr>
          <p:cNvPr id="49" name="AutoShape 4"/>
          <p:cNvSpPr>
            <a:spLocks/>
          </p:cNvSpPr>
          <p:nvPr/>
        </p:nvSpPr>
        <p:spPr bwMode="auto">
          <a:xfrm>
            <a:off x="5249863" y="3808413"/>
            <a:ext cx="76200" cy="719137"/>
          </a:xfrm>
          <a:prstGeom prst="rightBracket">
            <a:avLst>
              <a:gd name="adj" fmla="val 7864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ea typeface="宋体" charset="-122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5435600" y="3429000"/>
            <a:ext cx="5048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zh-CN" sz="2000" b="1">
                <a:solidFill>
                  <a:srgbClr val="FF0000"/>
                </a:solidFill>
                <a:ea typeface="宋体" charset="-122"/>
              </a:rPr>
              <a:t>第</a:t>
            </a:r>
            <a:r>
              <a:rPr kumimoji="1" lang="en-US" altLang="zh-CN" sz="2000" b="1">
                <a:solidFill>
                  <a:srgbClr val="FF0000"/>
                </a:solidFill>
                <a:ea typeface="宋体" charset="-122"/>
              </a:rPr>
              <a:t>4</a:t>
            </a:r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次</a:t>
            </a:r>
            <a:endParaRPr kumimoji="1" lang="en-US" altLang="zh-CN" sz="2000" b="1">
              <a:solidFill>
                <a:srgbClr val="FF0000"/>
              </a:solidFill>
              <a:ea typeface="宋体" charset="-122"/>
            </a:endParaRPr>
          </a:p>
          <a:p>
            <a:r>
              <a:rPr kumimoji="1" lang="zh-CN" altLang="en-US" sz="2000" b="1">
                <a:solidFill>
                  <a:srgbClr val="FF0000"/>
                </a:solidFill>
                <a:ea typeface="宋体" charset="-122"/>
              </a:rPr>
              <a:t>比较</a:t>
            </a:r>
            <a:endParaRPr kumimoji="1" lang="zh-CN" altLang="zh-CN" sz="2000" b="1">
              <a:solidFill>
                <a:srgbClr val="FF0000"/>
              </a:solidFill>
              <a:ea typeface="宋体" charset="-122"/>
            </a:endParaRPr>
          </a:p>
          <a:p>
            <a:endParaRPr kumimoji="1" lang="zh-CN" altLang="en-US" sz="2000" b="1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96832" y="6041910"/>
            <a:ext cx="8175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dirty="0"/>
              <a:t>第二</a:t>
            </a:r>
            <a:r>
              <a:rPr lang="zh-CN" altLang="en-US" dirty="0" smtClean="0"/>
              <a:t>轮：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个未排序数比较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次得出</a:t>
            </a:r>
            <a:r>
              <a:rPr lang="zh-CN" altLang="en-US" dirty="0"/>
              <a:t>一个最</a:t>
            </a:r>
            <a:r>
              <a:rPr lang="zh-CN" altLang="en-US" dirty="0" smtClean="0"/>
              <a:t>大数</a:t>
            </a:r>
            <a:endParaRPr lang="zh-CN" altLang="en-US" dirty="0"/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427552" y="2263566"/>
            <a:ext cx="649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B050"/>
                </a:solidFill>
              </a:rPr>
              <a:t>未排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53" name="Text Box 17"/>
          <p:cNvSpPr txBox="1">
            <a:spLocks noChangeArrowheads="1"/>
          </p:cNvSpPr>
          <p:nvPr/>
        </p:nvSpPr>
        <p:spPr bwMode="auto">
          <a:xfrm>
            <a:off x="427552" y="4892827"/>
            <a:ext cx="649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B050"/>
                </a:solidFill>
              </a:rPr>
              <a:t>已排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51" name="标题 3"/>
          <p:cNvSpPr txBox="1">
            <a:spLocks/>
          </p:cNvSpPr>
          <p:nvPr/>
        </p:nvSpPr>
        <p:spPr>
          <a:xfrm>
            <a:off x="543262" y="628832"/>
            <a:ext cx="8229600" cy="7667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7.5.2  </a:t>
            </a: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冒泡法排序算法</a:t>
            </a:r>
            <a:endParaRPr lang="zh-CN" altLang="en-US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71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622 -0.00139 0.01944 0.00046 0.03455 -0.00625 C 0.0375 -0.01158 0.0401 -0.01598 0.04167 -0.02223 C 0.04063 -0.04815 0.04167 -0.07061 0.02031 -0.07917 C 0.0151 -0.0838 0.00903 -0.08496 0.00365 -0.08889 " pathEditMode="relative" ptsTypes="ffffA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99 0.00046 -0.01598 0.00046 -0.02379 0.00162 C -0.02622 0.00208 -0.03091 0.00486 -0.03091 0.00486 C -0.03455 0.0118 -0.03924 0.01666 -0.04289 0.02384 C -0.04549 0.03565 -0.04896 0.05393 -0.03802 0.05879 C -0.03195 0.06458 -0.02396 0.06528 -0.01667 0.06666 C -0.01407 0.06782 -0.00903 0.0699 -0.00712 0.07153 C 0.00208 0.07916 -0.00868 0.07338 0 0.0794 C 0.00191 0.08078 0.00416 0.08125 0.00607 0.08264 " pathEditMode="relative" ptsTypes="ffffffffA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6 -0.00301 -0.01458 0.00162 -0.02135 0.00324 C -0.02587 0.00694 -0.02674 0.01157 -0.02969 0.01736 C -0.03125 0.02384 -0.03281 0.03009 -0.03437 0.03657 C -0.03507 0.03981 -0.0368 0.04606 -0.0368 0.04606 C -0.03611 0.0625 -0.03715 0.08472 -0.025 0.09513 C -0.02309 0.10301 -0.0184 0.10625 -0.01302 0.10949 C -0.01076 0.11088 -0.0059 0.11273 -0.0059 0.11273 C 0.0033 0.10926 -0.00017 0.11111 0.00486 0.10787 " pathEditMode="relative" ptsTypes="ffffffffA">
                                      <p:cBhvr>
                                        <p:cTn id="6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6 0.00741 C 0.01128 0.00417 0.01181 0.00278 0.0191 0.00162 C 0.02535 -0.00208 0.02274 0.00023 0.02691 -0.0044 C 0.02726 -0.00602 0.02743 -0.00741 0.02795 -0.0088 C 0.02847 -0.01019 0.02934 -0.01157 0.02969 -0.0132 C 0.03056 -0.01597 0.0316 -0.02199 0.0316 -0.02176 C 0.0309 -0.0382 0.03056 -0.05208 0.02535 -0.06574 C 0.02431 -0.07222 0.02135 -0.0794 0.01806 -0.08333 C 0.01406 -0.09329 0.00712 -0.09491 0.00035 -0.09491 " pathEditMode="relative" rAng="0" ptsTypes="ffffffffA">
                                      <p:cBhvr>
                                        <p:cTn id="6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43 -0.00047 0.01268 -0.0007 0.0191 -0.00162 C 0.02362 -0.00232 0.02553 -0.00764 0.02987 -0.00949 C 0.03368 -0.01297 0.03681 -0.01713 0.04063 -0.02061 C 0.04306 -0.03172 0.03959 -0.01968 0.04532 -0.02848 C 0.04723 -0.03148 0.05 -0.0382 0.05 -0.0382 C 0.04966 -0.04398 0.04983 -0.04977 0.04896 -0.05556 C 0.04775 -0.06389 0.04271 -0.06968 0.0382 -0.07454 C 0.029 -0.08473 0.0198 -0.09167 0.00834 -0.09676 C 0.00087 -0.10672 0.00452 -0.10625 0 -0.10625 " pathEditMode="relative" ptsTypes="fffffffffA">
                                      <p:cBhvr>
                                        <p:cTn id="8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326 0.00231 -0.01111 -0.0007 -0.02257 0.00949 C -0.02656 0.02476 -0.03038 0.03958 -0.03212 0.05555 C -0.0309 0.06643 -0.02847 0.07175 -0.025 0.08101 C -0.02187 0.08958 -0.021 0.09907 -0.01545 0.10625 C -0.00989 0.11342 0.00348 0.11597 0.01077 0.11597 " pathEditMode="relative" ptsTypes="fffffA">
                                      <p:cBhvr>
                                        <p:cTn id="9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9227" grpId="0"/>
      <p:bldP spid="24" grpId="0"/>
      <p:bldP spid="25" grpId="0" animBg="1"/>
      <p:bldP spid="26" grpId="0"/>
      <p:bldP spid="27" grpId="0"/>
      <p:bldP spid="27" grpId="1"/>
      <p:bldP spid="28" grpId="0"/>
      <p:bldP spid="29" grpId="0"/>
      <p:bldP spid="30" grpId="0"/>
      <p:bldP spid="31" grpId="0"/>
      <p:bldP spid="32" grpId="0"/>
      <p:bldP spid="32" grpId="1"/>
      <p:bldP spid="32" grpId="2"/>
      <p:bldP spid="33" grpId="0"/>
      <p:bldP spid="34" grpId="0"/>
      <p:bldP spid="35" grpId="0"/>
      <p:bldP spid="35" grpId="1"/>
      <p:bldP spid="36" grpId="0"/>
      <p:bldP spid="37" grpId="0"/>
      <p:bldP spid="38" grpId="0"/>
      <p:bldP spid="38" grpId="1"/>
      <p:bldP spid="39" grpId="0" animBg="1"/>
      <p:bldP spid="40" grpId="0"/>
      <p:bldP spid="43" grpId="0"/>
      <p:bldP spid="44" grpId="0"/>
      <p:bldP spid="45" grpId="0"/>
      <p:bldP spid="46" grpId="0"/>
      <p:bldP spid="46" grpId="1"/>
      <p:bldP spid="47" grpId="0"/>
      <p:bldP spid="48" grpId="0"/>
      <p:bldP spid="48" grpId="1"/>
      <p:bldP spid="49" grpId="0" animBg="1"/>
      <p:bldP spid="50" grpId="0"/>
      <p:bldP spid="4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11018"/>
  <p:tag name="MH_LIBRARY" val="GRAPHIC"/>
  <p:tag name="MH_TYPE" val="Title"/>
  <p:tag name="MH_ORDER" val="1"/>
</p:tagLst>
</file>

<file path=ppt/theme/theme1.xml><?xml version="1.0" encoding="utf-8"?>
<a:theme xmlns:a="http://schemas.openxmlformats.org/drawingml/2006/main" name="2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1160</Words>
  <Application>Microsoft Office PowerPoint</Application>
  <PresentationFormat>全屏显示(4:3)</PresentationFormat>
  <Paragraphs>336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2_江西理工大学计算机教研室</vt:lpstr>
      <vt:lpstr>PowerPoint 演示文稿</vt:lpstr>
      <vt:lpstr>PowerPoint 演示文稿</vt:lpstr>
      <vt:lpstr>7.5.1  顺序查找算法</vt:lpstr>
      <vt:lpstr>PowerPoint 演示文稿</vt:lpstr>
      <vt:lpstr>PowerPoint 演示文稿</vt:lpstr>
      <vt:lpstr>7.5.2  冒泡法排序算法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7.5.3  选择法排序算法</vt:lpstr>
      <vt:lpstr>PowerPoint 演示文稿</vt:lpstr>
      <vt:lpstr>PowerPoint 演示文稿</vt:lpstr>
      <vt:lpstr>PowerPoint 演示文稿</vt:lpstr>
      <vt:lpstr>7.5.3  选择法排序算法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Chengtian Ouyang</dc:creator>
  <cp:lastModifiedBy>江西理工大学</cp:lastModifiedBy>
  <cp:revision>127</cp:revision>
  <dcterms:created xsi:type="dcterms:W3CDTF">2015-05-11T07:20:43Z</dcterms:created>
  <dcterms:modified xsi:type="dcterms:W3CDTF">2018-02-21T13:46:30Z</dcterms:modified>
</cp:coreProperties>
</file>