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5" r:id="rId1"/>
  </p:sldMasterIdLst>
  <p:notesMasterIdLst>
    <p:notesMasterId r:id="rId35"/>
  </p:notesMasterIdLst>
  <p:sldIdLst>
    <p:sldId id="800" r:id="rId2"/>
    <p:sldId id="851" r:id="rId3"/>
    <p:sldId id="850" r:id="rId4"/>
    <p:sldId id="846" r:id="rId5"/>
    <p:sldId id="837" r:id="rId6"/>
    <p:sldId id="839" r:id="rId7"/>
    <p:sldId id="838" r:id="rId8"/>
    <p:sldId id="803" r:id="rId9"/>
    <p:sldId id="805" r:id="rId10"/>
    <p:sldId id="807" r:id="rId11"/>
    <p:sldId id="808" r:id="rId12"/>
    <p:sldId id="829" r:id="rId13"/>
    <p:sldId id="828" r:id="rId14"/>
    <p:sldId id="830" r:id="rId15"/>
    <p:sldId id="831" r:id="rId16"/>
    <p:sldId id="810" r:id="rId17"/>
    <p:sldId id="812" r:id="rId18"/>
    <p:sldId id="813" r:id="rId19"/>
    <p:sldId id="814" r:id="rId20"/>
    <p:sldId id="844" r:id="rId21"/>
    <p:sldId id="849" r:id="rId22"/>
    <p:sldId id="847" r:id="rId23"/>
    <p:sldId id="817" r:id="rId24"/>
    <p:sldId id="818" r:id="rId25"/>
    <p:sldId id="819" r:id="rId26"/>
    <p:sldId id="820" r:id="rId27"/>
    <p:sldId id="822" r:id="rId28"/>
    <p:sldId id="834" r:id="rId29"/>
    <p:sldId id="835" r:id="rId30"/>
    <p:sldId id="836" r:id="rId31"/>
    <p:sldId id="824" r:id="rId32"/>
    <p:sldId id="825" r:id="rId33"/>
    <p:sldId id="845" r:id="rId34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  <a:srgbClr val="00CC00"/>
    <a:srgbClr val="FF00FF"/>
    <a:srgbClr val="3366CC"/>
    <a:srgbClr val="FF9933"/>
    <a:srgbClr val="FFFF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9" autoAdjust="0"/>
    <p:restoredTop sz="88582" autoAdjust="0"/>
  </p:normalViewPr>
  <p:slideViewPr>
    <p:cSldViewPr>
      <p:cViewPr varScale="1">
        <p:scale>
          <a:sx n="62" d="100"/>
          <a:sy n="62" d="100"/>
        </p:scale>
        <p:origin x="-15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E5DD7B-C32C-41C0-9A51-3B0F6F5CAB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489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.com/s?q=%E7%BF%BB%E8%AF%91%E5%AE%B6&amp;ie=utf-8&amp;src=internal_wenda_recommend_text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so.com/s?q=%E6%B5%99%E6%B1%9F%E6%B5%B7%E5%AE%81&amp;ie=utf-8&amp;src=internal_wenda_recommend_textn" TargetMode="External"/><Relationship Id="rId4" Type="http://schemas.openxmlformats.org/officeDocument/2006/relationships/hyperlink" Target="http://www.so.com/s?q=%E6%95%B0%E5%AD%A6%E5%AE%B6&amp;ie=utf-8&amp;src=internal_wenda_recommend_text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科技</a:t>
            </a:r>
            <a:r>
              <a:rPr lang="zh-CN" altLang="en-US" dirty="0">
                <a:hlinkClick r:id="rId3"/>
              </a:rPr>
              <a:t>翻译家</a:t>
            </a:r>
            <a:r>
              <a:rPr lang="zh-CN" altLang="en-US" dirty="0"/>
              <a:t>、</a:t>
            </a:r>
            <a:r>
              <a:rPr lang="zh-CN" altLang="en-US" dirty="0">
                <a:hlinkClick r:id="rId4"/>
              </a:rPr>
              <a:t>数学家</a:t>
            </a:r>
            <a:r>
              <a:rPr lang="zh-CN" altLang="en-US" dirty="0"/>
              <a:t>，</a:t>
            </a:r>
            <a:r>
              <a:rPr lang="zh-CN" altLang="en-US" dirty="0">
                <a:hlinkClick r:id="rId5"/>
              </a:rPr>
              <a:t>浙江海宁</a:t>
            </a:r>
            <a:r>
              <a:rPr lang="zh-CN" altLang="en-US" dirty="0"/>
              <a:t>硖石镇人。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5DD7B-C32C-41C0-9A51-3B0F6F5CAB4B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87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0" y="188236"/>
            <a:ext cx="2649423" cy="20877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62" y="4099152"/>
            <a:ext cx="3119717" cy="22430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232" y="-57830"/>
            <a:ext cx="3381375" cy="2476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0455" y="1676401"/>
            <a:ext cx="7772400" cy="1538286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861" y="3356992"/>
            <a:ext cx="5375588" cy="1752600"/>
          </a:xfrm>
        </p:spPr>
        <p:txBody>
          <a:bodyPr/>
          <a:lstStyle>
            <a:lvl1pPr marL="0" indent="0" algn="just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B212E-6121-4F76-8E57-EE33588D9BA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28145"/>
            <a:ext cx="2438400" cy="2438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3102622" y="4543733"/>
            <a:ext cx="3758209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dirty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Language Programming</a:t>
            </a:r>
          </a:p>
        </p:txBody>
      </p:sp>
    </p:spTree>
    <p:extLst>
      <p:ext uri="{BB962C8B-B14F-4D97-AF65-F5344CB8AC3E}">
        <p14:creationId xmlns:p14="http://schemas.microsoft.com/office/powerpoint/2010/main" val="72416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2654" indent="-272654">
              <a:buFont typeface="Wingdings" pitchFamily="2" charset="2"/>
              <a:buChar char="Ø"/>
              <a:defRPr sz="3200"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1pPr>
            <a:lvl2pPr marL="604838" indent="-261938">
              <a:buFont typeface="Wingdings" panose="05000000000000000000" pitchFamily="2" charset="2"/>
              <a:buChar char="u"/>
              <a:defRPr sz="2800"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2pPr>
            <a:lvl3pPr marL="877491" indent="-191691">
              <a:buFont typeface="Wingdings" panose="05000000000000000000" pitchFamily="2" charset="2"/>
              <a:buChar char="l"/>
              <a:defRPr sz="2800"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D7068-F2E3-4480-8C5C-A7781C57852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6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运行结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65539"/>
            <a:ext cx="8386353" cy="5935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  <a:prstGeom prst="rect">
            <a:avLst/>
          </a:prstGeo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C61B8-0277-47EA-8118-B1A038193C7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975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2EC61B8-0277-47EA-8118-B1A038193C7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0" name="Picture 5" descr="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03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7772400" cy="1538286"/>
          </a:xfrm>
        </p:spPr>
        <p:txBody>
          <a:bodyPr/>
          <a:lstStyle/>
          <a:p>
            <a:pPr algn="ctr"/>
            <a:r>
              <a:rPr lang="zh-CN" altLang="en-US" sz="4400" b="1" dirty="0" smtClean="0">
                <a:solidFill>
                  <a:srgbClr val="C00000"/>
                </a:solidFill>
                <a:latin typeface="+mj-ea"/>
                <a:ea typeface="+mj-ea"/>
              </a:rPr>
              <a:t>第</a:t>
            </a:r>
            <a:r>
              <a:rPr lang="en-US" altLang="zh-CN" sz="4400" b="1" dirty="0" smtClean="0">
                <a:solidFill>
                  <a:srgbClr val="C00000"/>
                </a:solidFill>
                <a:latin typeface="+mj-ea"/>
                <a:ea typeface="+mj-ea"/>
              </a:rPr>
              <a:t>8</a:t>
            </a:r>
            <a:r>
              <a:rPr lang="zh-CN" altLang="en-US" sz="4400" b="1" dirty="0" smtClean="0">
                <a:solidFill>
                  <a:srgbClr val="C00000"/>
                </a:solidFill>
                <a:latin typeface="+mj-ea"/>
                <a:ea typeface="+mj-ea"/>
              </a:rPr>
              <a:t>章   函数</a:t>
            </a:r>
            <a:endParaRPr lang="zh-CN" altLang="en-US" sz="4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83768" y="2817802"/>
            <a:ext cx="445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8.1    </a:t>
            </a:r>
            <a:r>
              <a:rPr lang="zh-CN" altLang="en-US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函数的基本概念</a:t>
            </a:r>
            <a:endParaRPr lang="zh-CN" altLang="en-US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07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548680"/>
            <a:ext cx="8374385" cy="5912692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【</a:t>
            </a:r>
            <a:r>
              <a:rPr lang="zh-CN" altLang="en-US" sz="3200" dirty="0" smtClean="0"/>
              <a:t>例</a:t>
            </a:r>
            <a:r>
              <a:rPr lang="en-US" altLang="zh-CN" sz="3200" dirty="0" smtClean="0"/>
              <a:t>8-1】 </a:t>
            </a:r>
            <a:r>
              <a:rPr lang="zh-CN" altLang="en-US" sz="3200" dirty="0" smtClean="0"/>
              <a:t>输入</a:t>
            </a:r>
            <a:r>
              <a:rPr lang="en-US" altLang="zh-CN" sz="3200" dirty="0"/>
              <a:t>2</a:t>
            </a:r>
            <a:r>
              <a:rPr lang="zh-CN" altLang="en-US" sz="3200" dirty="0"/>
              <a:t>个整数，输出最大值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marL="342900" lvl="1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008000"/>
                </a:solidFill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</a:rPr>
              <a:t>不使用自定义函数的版本：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342900" lvl="1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808080"/>
                </a:solidFill>
              </a:rPr>
              <a:t>#include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A31515"/>
                </a:solidFill>
              </a:rPr>
              <a:t>&lt;</a:t>
            </a:r>
            <a:r>
              <a:rPr lang="en-US" altLang="zh-CN" sz="2800" dirty="0" err="1">
                <a:solidFill>
                  <a:srgbClr val="A31515"/>
                </a:solidFill>
              </a:rPr>
              <a:t>stdio.h</a:t>
            </a:r>
            <a:r>
              <a:rPr lang="en-US" altLang="zh-CN" sz="2800" dirty="0">
                <a:solidFill>
                  <a:srgbClr val="A31515"/>
                </a:solidFill>
              </a:rPr>
              <a:t>&gt;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1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err="1">
                <a:solidFill>
                  <a:srgbClr val="0000FF"/>
                </a:solidFill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</a:rPr>
              <a:t> main</a:t>
            </a:r>
            <a:r>
              <a:rPr lang="en-US" altLang="zh-CN" sz="2800" dirty="0" smtClean="0">
                <a:solidFill>
                  <a:srgbClr val="000000"/>
                </a:solidFill>
              </a:rPr>
              <a:t>()</a:t>
            </a:r>
          </a:p>
          <a:p>
            <a:pPr marL="342900" lvl="1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{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    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a, b, </a:t>
            </a:r>
            <a:r>
              <a:rPr lang="en-US" altLang="zh-CN" sz="2800" dirty="0" smtClean="0">
                <a:solidFill>
                  <a:srgbClr val="000000"/>
                </a:solidFill>
              </a:rPr>
              <a:t>m;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  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>
                <a:solidFill>
                  <a:srgbClr val="A31515"/>
                </a:solidFill>
              </a:rPr>
              <a:t>"Please input two numbers:\n"</a:t>
            </a:r>
            <a:r>
              <a:rPr lang="en-US" altLang="zh-CN" sz="2800" dirty="0">
                <a:solidFill>
                  <a:srgbClr val="000000"/>
                </a:solidFill>
              </a:rPr>
              <a:t>);</a:t>
            </a:r>
          </a:p>
          <a:p>
            <a:pPr marL="0" lvl="1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  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scanf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>
                <a:solidFill>
                  <a:srgbClr val="A31515"/>
                </a:solidFill>
              </a:rPr>
              <a:t>"%</a:t>
            </a:r>
            <a:r>
              <a:rPr lang="en-US" altLang="zh-CN" sz="2800" dirty="0" err="1">
                <a:solidFill>
                  <a:srgbClr val="A31515"/>
                </a:solidFill>
              </a:rPr>
              <a:t>d%d</a:t>
            </a:r>
            <a:r>
              <a:rPr lang="en-US" altLang="zh-CN" sz="2800" dirty="0">
                <a:solidFill>
                  <a:srgbClr val="A31515"/>
                </a:solidFill>
              </a:rPr>
              <a:t>"</a:t>
            </a:r>
            <a:r>
              <a:rPr lang="en-US" altLang="zh-CN" sz="2800" dirty="0">
                <a:solidFill>
                  <a:srgbClr val="000000"/>
                </a:solidFill>
              </a:rPr>
              <a:t>, &amp;a, &amp;b);</a:t>
            </a:r>
          </a:p>
          <a:p>
            <a:pPr marL="0" lvl="1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    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(a&gt;b)</a:t>
            </a:r>
          </a:p>
          <a:p>
            <a:pPr marL="0" lvl="1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m 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a;</a:t>
            </a:r>
          </a:p>
          <a:p>
            <a:pPr marL="0" lvl="1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else</a:t>
            </a:r>
            <a:endParaRPr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1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m 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b;</a:t>
            </a:r>
          </a:p>
          <a:p>
            <a:pPr marL="0" lvl="1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  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>
                <a:solidFill>
                  <a:srgbClr val="A31515"/>
                </a:solidFill>
              </a:rPr>
              <a:t>"</a:t>
            </a:r>
            <a:r>
              <a:rPr lang="en-US" altLang="zh-CN" sz="2800" dirty="0" err="1" smtClean="0">
                <a:solidFill>
                  <a:srgbClr val="A31515"/>
                </a:solidFill>
              </a:rPr>
              <a:t>maxmum</a:t>
            </a:r>
            <a:r>
              <a:rPr lang="en-US" altLang="zh-CN" sz="2800" dirty="0" smtClean="0">
                <a:solidFill>
                  <a:srgbClr val="A31515"/>
                </a:solidFill>
              </a:rPr>
              <a:t>=%</a:t>
            </a:r>
            <a:r>
              <a:rPr lang="en-US" altLang="zh-CN" sz="2800" dirty="0">
                <a:solidFill>
                  <a:srgbClr val="A31515"/>
                </a:solidFill>
              </a:rPr>
              <a:t>d"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en-US" altLang="zh-CN" sz="2800" dirty="0" smtClean="0">
                <a:solidFill>
                  <a:srgbClr val="000000"/>
                </a:solidFill>
              </a:rPr>
              <a:t>m);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   return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0;</a:t>
            </a:r>
          </a:p>
          <a:p>
            <a:pPr marL="342900" lvl="1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}</a:t>
            </a:r>
            <a:endParaRPr lang="zh-CN" altLang="en-US" sz="2800" dirty="0"/>
          </a:p>
        </p:txBody>
      </p:sp>
      <p:sp>
        <p:nvSpPr>
          <p:cNvPr id="4" name="线形标注 1(带边框和强调线) 3"/>
          <p:cNvSpPr/>
          <p:nvPr/>
        </p:nvSpPr>
        <p:spPr>
          <a:xfrm>
            <a:off x="4788024" y="4257092"/>
            <a:ext cx="3312368" cy="648072"/>
          </a:xfrm>
          <a:prstGeom prst="accentBorderCallout1">
            <a:avLst>
              <a:gd name="adj1" fmla="val 18750"/>
              <a:gd name="adj2" fmla="val -8333"/>
              <a:gd name="adj3" fmla="val 80433"/>
              <a:gd name="adj4" fmla="val -3373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此模块可以封装为函数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683568" y="3933056"/>
            <a:ext cx="2664296" cy="1728192"/>
          </a:xfrm>
          <a:prstGeom prst="rect">
            <a:avLst/>
          </a:prstGeom>
          <a:solidFill>
            <a:srgbClr val="C00000">
              <a:alpha val="40000"/>
            </a:srgb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99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692696"/>
            <a:ext cx="8229600" cy="10881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8-1】 </a:t>
            </a:r>
            <a:r>
              <a:rPr lang="zh-CN" altLang="en-US" dirty="0"/>
              <a:t>输入</a:t>
            </a:r>
            <a:r>
              <a:rPr lang="en-US" altLang="zh-CN" dirty="0"/>
              <a:t>2</a:t>
            </a:r>
            <a:r>
              <a:rPr lang="zh-CN" altLang="en-US" dirty="0"/>
              <a:t>个整数，输出最大值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使用自定义函数的版本</a:t>
            </a:r>
            <a:r>
              <a:rPr lang="zh-CN" altLang="en-US" dirty="0" smtClean="0">
                <a:solidFill>
                  <a:srgbClr val="008000"/>
                </a:solidFill>
              </a:rPr>
              <a:t>：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988840"/>
            <a:ext cx="43924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altLang="zh-CN" dirty="0">
                <a:solidFill>
                  <a:srgbClr val="808080"/>
                </a:solidFill>
              </a:rPr>
              <a:t>#include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A31515"/>
                </a:solidFill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</a:rPr>
              <a:t>stdio.h</a:t>
            </a:r>
            <a:r>
              <a:rPr lang="en-US" altLang="zh-CN" dirty="0">
                <a:solidFill>
                  <a:srgbClr val="A31515"/>
                </a:solidFill>
              </a:rPr>
              <a:t>&gt;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lvl="1" indent="0">
              <a:buNone/>
            </a:pPr>
            <a:r>
              <a:rPr lang="fr-FR" altLang="zh-CN" dirty="0">
                <a:solidFill>
                  <a:srgbClr val="0000FF"/>
                </a:solidFill>
              </a:rPr>
              <a:t>int</a:t>
            </a:r>
            <a:r>
              <a:rPr lang="fr-FR" altLang="zh-CN" dirty="0">
                <a:solidFill>
                  <a:srgbClr val="000000"/>
                </a:solidFill>
              </a:rPr>
              <a:t> Max(</a:t>
            </a:r>
            <a:r>
              <a:rPr lang="fr-FR" altLang="zh-CN" dirty="0">
                <a:solidFill>
                  <a:srgbClr val="0000FF"/>
                </a:solidFill>
              </a:rPr>
              <a:t>int</a:t>
            </a:r>
            <a:r>
              <a:rPr lang="fr-FR" altLang="zh-CN" dirty="0">
                <a:solidFill>
                  <a:srgbClr val="000000"/>
                </a:solidFill>
              </a:rPr>
              <a:t> </a:t>
            </a:r>
            <a:r>
              <a:rPr lang="fr-FR" altLang="zh-CN" dirty="0">
                <a:solidFill>
                  <a:srgbClr val="808080"/>
                </a:solidFill>
              </a:rPr>
              <a:t>x</a:t>
            </a:r>
            <a:r>
              <a:rPr lang="fr-FR" altLang="zh-CN" dirty="0">
                <a:solidFill>
                  <a:srgbClr val="000000"/>
                </a:solidFill>
              </a:rPr>
              <a:t>, </a:t>
            </a:r>
            <a:r>
              <a:rPr lang="fr-FR" altLang="zh-CN" dirty="0">
                <a:solidFill>
                  <a:srgbClr val="0000FF"/>
                </a:solidFill>
              </a:rPr>
              <a:t>int</a:t>
            </a:r>
            <a:r>
              <a:rPr lang="fr-FR" altLang="zh-CN" dirty="0">
                <a:solidFill>
                  <a:srgbClr val="000000"/>
                </a:solidFill>
              </a:rPr>
              <a:t> </a:t>
            </a:r>
            <a:r>
              <a:rPr lang="fr-FR" altLang="zh-CN" dirty="0">
                <a:solidFill>
                  <a:srgbClr val="808080"/>
                </a:solidFill>
              </a:rPr>
              <a:t>y</a:t>
            </a:r>
            <a:r>
              <a:rPr lang="fr-FR" altLang="zh-CN" dirty="0">
                <a:solidFill>
                  <a:srgbClr val="000000"/>
                </a:solidFill>
              </a:rPr>
              <a:t>)</a:t>
            </a:r>
            <a:r>
              <a:rPr lang="en-US" altLang="zh-CN" dirty="0">
                <a:solidFill>
                  <a:srgbClr val="008000"/>
                </a:solidFill>
              </a:rPr>
              <a:t> /*</a:t>
            </a:r>
            <a:r>
              <a:rPr lang="zh-CN" altLang="en-US" dirty="0">
                <a:solidFill>
                  <a:srgbClr val="008000"/>
                </a:solidFill>
              </a:rPr>
              <a:t>函数定义*</a:t>
            </a:r>
            <a:r>
              <a:rPr lang="en-US" altLang="zh-CN" dirty="0">
                <a:solidFill>
                  <a:srgbClr val="008000"/>
                </a:solidFill>
              </a:rPr>
              <a:t>/</a:t>
            </a:r>
            <a:endParaRPr lang="fr-FR" altLang="zh-CN" dirty="0">
              <a:solidFill>
                <a:srgbClr val="000000"/>
              </a:solidFill>
            </a:endParaRPr>
          </a:p>
          <a:p>
            <a:pPr marL="0" lvl="1" indent="0">
              <a:buNone/>
            </a:pPr>
            <a:r>
              <a:rPr lang="en-US" altLang="zh-CN" dirty="0">
                <a:solidFill>
                  <a:srgbClr val="000000"/>
                </a:solidFill>
              </a:rPr>
              <a:t>{</a:t>
            </a:r>
          </a:p>
          <a:p>
            <a:pPr marL="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  if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>
                <a:solidFill>
                  <a:srgbClr val="80808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r>
              <a:rPr lang="en-US" altLang="zh-CN" dirty="0">
                <a:solidFill>
                  <a:srgbClr val="808080"/>
                </a:solidFill>
              </a:rPr>
              <a:t>y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</a:p>
          <a:p>
            <a:pPr marL="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    return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80808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marL="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  else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 return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808080"/>
                </a:solidFill>
              </a:rPr>
              <a:t>y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marL="0" lvl="1" indent="0">
              <a:buNone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427984" y="2132856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main()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0000"/>
                </a:solidFill>
              </a:rPr>
              <a:t>{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a, b, c;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printf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>
                <a:solidFill>
                  <a:srgbClr val="A31515"/>
                </a:solidFill>
              </a:rPr>
              <a:t>"Please input two numbers:\n"</a:t>
            </a:r>
            <a:r>
              <a:rPr lang="en-US" altLang="zh-CN" dirty="0">
                <a:solidFill>
                  <a:srgbClr val="000000"/>
                </a:solidFill>
              </a:rPr>
              <a:t>);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scanf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>
                <a:solidFill>
                  <a:srgbClr val="A31515"/>
                </a:solidFill>
              </a:rPr>
              <a:t>"%</a:t>
            </a:r>
            <a:r>
              <a:rPr lang="en-US" altLang="zh-CN" dirty="0" err="1">
                <a:solidFill>
                  <a:srgbClr val="A31515"/>
                </a:solidFill>
              </a:rPr>
              <a:t>d%d</a:t>
            </a:r>
            <a:r>
              <a:rPr lang="en-US" altLang="zh-CN" dirty="0">
                <a:solidFill>
                  <a:srgbClr val="A31515"/>
                </a:solidFill>
              </a:rPr>
              <a:t>"</a:t>
            </a:r>
            <a:r>
              <a:rPr lang="en-US" altLang="zh-CN" dirty="0">
                <a:solidFill>
                  <a:srgbClr val="000000"/>
                </a:solidFill>
              </a:rPr>
              <a:t>, &amp;a, &amp;b);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0000"/>
                </a:solidFill>
              </a:rPr>
              <a:t> c = Max(a, b);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/*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函数调用*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en-US" altLang="zh-CN" dirty="0">
              <a:solidFill>
                <a:srgbClr val="000000"/>
              </a:solidFill>
            </a:endParaRP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printf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>
                <a:solidFill>
                  <a:srgbClr val="A31515"/>
                </a:solidFill>
              </a:rPr>
              <a:t>"</a:t>
            </a:r>
            <a:r>
              <a:rPr lang="en-US" altLang="zh-CN" dirty="0" err="1">
                <a:solidFill>
                  <a:srgbClr val="A31515"/>
                </a:solidFill>
              </a:rPr>
              <a:t>maxmum</a:t>
            </a:r>
            <a:r>
              <a:rPr lang="en-US" altLang="zh-CN" dirty="0">
                <a:solidFill>
                  <a:srgbClr val="A31515"/>
                </a:solidFill>
              </a:rPr>
              <a:t>=%d"</a:t>
            </a:r>
            <a:r>
              <a:rPr lang="en-US" altLang="zh-CN" dirty="0">
                <a:solidFill>
                  <a:srgbClr val="000000"/>
                </a:solidFill>
              </a:rPr>
              <a:t>, c);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 return</a:t>
            </a:r>
            <a:r>
              <a:rPr lang="en-US" altLang="zh-CN" dirty="0">
                <a:solidFill>
                  <a:srgbClr val="000000"/>
                </a:solidFill>
              </a:rPr>
              <a:t> 0;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5513" y="3140968"/>
            <a:ext cx="4595164" cy="353943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问题：</a:t>
            </a:r>
            <a:endParaRPr lang="en-US" altLang="zh-CN" sz="28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实参必须有确定的值；</a:t>
            </a:r>
            <a:endParaRPr lang="en-US" altLang="zh-CN" sz="28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可以是常量、变量、表达式、函数等；</a:t>
            </a:r>
            <a:endParaRPr lang="en-US" altLang="zh-CN" sz="28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实参</a:t>
            </a:r>
            <a:r>
              <a:rPr lang="zh-CN" altLang="en-US" sz="2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和形参在数量上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、类型</a:t>
            </a:r>
            <a:r>
              <a:rPr lang="zh-CN" altLang="en-US" sz="2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上、顺序上应严格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一致；</a:t>
            </a:r>
            <a:endParaRPr lang="en-US" altLang="zh-CN" sz="28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实参与形参的作用范围要搞清楚。</a:t>
            </a:r>
            <a:endParaRPr lang="zh-CN" altLang="en-US" sz="28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2596759" y="1484784"/>
            <a:ext cx="1800200" cy="648072"/>
          </a:xfrm>
          <a:prstGeom prst="wedgeRectCallout">
            <a:avLst>
              <a:gd name="adj1" fmla="val -50065"/>
              <a:gd name="adj2" fmla="val 97082"/>
            </a:avLst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mtClean="0"/>
              <a:t>形式参数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6084168" y="5270436"/>
            <a:ext cx="1800200" cy="648072"/>
          </a:xfrm>
          <a:prstGeom prst="wedgeRectCallout">
            <a:avLst>
              <a:gd name="adj1" fmla="val -38014"/>
              <a:gd name="adj2" fmla="val -130468"/>
            </a:avLst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mtClean="0"/>
              <a:t>实际参数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2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uild="p" bldLvl="2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646013"/>
            <a:ext cx="8229600" cy="7667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8.1.1  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函数的定义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0724"/>
            <a:ext cx="8229600" cy="5480644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zh-CN" altLang="en-US" dirty="0"/>
              <a:t>函数的参数分为</a:t>
            </a:r>
            <a:r>
              <a:rPr lang="zh-CN" altLang="en-US" dirty="0">
                <a:solidFill>
                  <a:srgbClr val="C00000"/>
                </a:solidFill>
              </a:rPr>
              <a:t>形参和实参</a:t>
            </a:r>
            <a:r>
              <a:rPr lang="zh-CN" altLang="en-US" dirty="0"/>
              <a:t>两种。</a:t>
            </a:r>
          </a:p>
          <a:p>
            <a:pPr lvl="1">
              <a:lnSpc>
                <a:spcPts val="4000"/>
              </a:lnSpc>
            </a:pPr>
            <a:r>
              <a:rPr lang="zh-CN" altLang="en-US" dirty="0"/>
              <a:t>形参出现在函数定义中，在</a:t>
            </a:r>
            <a:r>
              <a:rPr lang="zh-CN" altLang="en-US" dirty="0">
                <a:solidFill>
                  <a:srgbClr val="C00000"/>
                </a:solidFill>
              </a:rPr>
              <a:t>整个函数体内</a:t>
            </a:r>
            <a:r>
              <a:rPr lang="zh-CN" altLang="en-US" dirty="0"/>
              <a:t>都可以使用，</a:t>
            </a:r>
            <a:r>
              <a:rPr lang="zh-CN" altLang="en-US" dirty="0">
                <a:solidFill>
                  <a:srgbClr val="C00000"/>
                </a:solidFill>
              </a:rPr>
              <a:t>离开该函数则不能使用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ts val="4000"/>
              </a:lnSpc>
            </a:pPr>
            <a:r>
              <a:rPr lang="zh-CN" altLang="en-US" dirty="0" smtClean="0"/>
              <a:t>实参</a:t>
            </a:r>
            <a:r>
              <a:rPr lang="zh-CN" altLang="en-US" dirty="0"/>
              <a:t>出现在主调函数中，</a:t>
            </a:r>
            <a:r>
              <a:rPr lang="zh-CN" altLang="en-US" dirty="0">
                <a:solidFill>
                  <a:srgbClr val="C00000"/>
                </a:solidFill>
              </a:rPr>
              <a:t>进入被调函数后</a:t>
            </a:r>
            <a:r>
              <a:rPr lang="zh-CN" altLang="en-US" dirty="0"/>
              <a:t>，实参变量也</a:t>
            </a:r>
            <a:r>
              <a:rPr lang="zh-CN" altLang="en-US" dirty="0" smtClean="0"/>
              <a:t>不能在被调函数中使用。</a:t>
            </a:r>
            <a:endParaRPr lang="en-US" altLang="zh-CN" dirty="0" smtClean="0"/>
          </a:p>
          <a:p>
            <a:pPr lvl="1">
              <a:lnSpc>
                <a:spcPts val="4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形参</a:t>
            </a:r>
            <a:r>
              <a:rPr lang="zh-CN" altLang="en-US" dirty="0">
                <a:solidFill>
                  <a:srgbClr val="C00000"/>
                </a:solidFill>
              </a:rPr>
              <a:t>和实参的功能是用于数据传送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ts val="4000"/>
              </a:lnSpc>
            </a:pPr>
            <a:r>
              <a:rPr lang="zh-CN" altLang="en-US" dirty="0" smtClean="0"/>
              <a:t>发生</a:t>
            </a:r>
            <a:r>
              <a:rPr lang="zh-CN" altLang="en-US" dirty="0"/>
              <a:t>函数调用时，主调函数把</a:t>
            </a:r>
            <a:r>
              <a:rPr lang="zh-CN" altLang="en-US" dirty="0">
                <a:solidFill>
                  <a:srgbClr val="C00000"/>
                </a:solidFill>
              </a:rPr>
              <a:t>实参的值传送给被调函数的形参</a:t>
            </a:r>
            <a:r>
              <a:rPr lang="zh-CN" altLang="en-US" dirty="0"/>
              <a:t>，从而实现主调函数向被调函数的数据传送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9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88716"/>
            <a:ext cx="8229600" cy="5552652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rgbClr val="C00000"/>
                </a:solidFill>
              </a:rPr>
              <a:t>函数的形参和实参具有以下</a:t>
            </a:r>
            <a:r>
              <a:rPr lang="zh-CN" altLang="en-US" sz="2800" dirty="0" smtClean="0">
                <a:solidFill>
                  <a:srgbClr val="C00000"/>
                </a:solidFill>
              </a:rPr>
              <a:t>特点：</a:t>
            </a:r>
            <a:endParaRPr lang="zh-CN" altLang="en-US" sz="2800" dirty="0">
              <a:solidFill>
                <a:srgbClr val="C00000"/>
              </a:solidFill>
            </a:endParaRPr>
          </a:p>
          <a:p>
            <a:pPr marL="857250" lvl="1" indent="-514350">
              <a:lnSpc>
                <a:spcPts val="4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rgbClr val="C00000"/>
                </a:solidFill>
              </a:rPr>
              <a:t>形参</a:t>
            </a:r>
            <a:r>
              <a:rPr lang="zh-CN" altLang="en-US" dirty="0">
                <a:solidFill>
                  <a:srgbClr val="C00000"/>
                </a:solidFill>
              </a:rPr>
              <a:t>变量只有在被调用时才分配内存单元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在调用结束时，即刻释放所分配的内存单元</a:t>
            </a:r>
            <a:r>
              <a:rPr lang="zh-CN" altLang="en-US" dirty="0"/>
              <a:t>。因此，形参只有在函数内部有效。函数调用结束返回主调函数后则不能再使用该形参变量。</a:t>
            </a:r>
          </a:p>
          <a:p>
            <a:pPr marL="857250" lvl="1" indent="-514350">
              <a:lnSpc>
                <a:spcPts val="4000"/>
              </a:lnSpc>
              <a:buFont typeface="+mj-ea"/>
              <a:buAutoNum type="circleNumDbPlain"/>
            </a:pPr>
            <a:r>
              <a:rPr lang="zh-CN" altLang="en-US" dirty="0" smtClean="0"/>
              <a:t>实参</a:t>
            </a:r>
            <a:r>
              <a:rPr lang="zh-CN" altLang="en-US" dirty="0"/>
              <a:t>可以是常量、变量、表达式、函数等，无论实参是何种类型的量，在进行函数调用时，它们都必须具有确定的值，以便把这些值传送给形参。因此应先用赋值，输入等方式使实参获得确定值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646013"/>
            <a:ext cx="8229600" cy="7667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2800" b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8.1.1  </a:t>
            </a:r>
            <a:r>
              <a:rPr lang="zh-CN" altLang="en-US" sz="2800" b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函数的定义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0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0724"/>
            <a:ext cx="8229600" cy="533662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函数的形参和实参具有以下</a:t>
            </a:r>
            <a:r>
              <a:rPr lang="zh-CN" altLang="en-US" dirty="0" smtClean="0">
                <a:solidFill>
                  <a:srgbClr val="C00000"/>
                </a:solidFill>
              </a:rPr>
              <a:t>特点：</a:t>
            </a:r>
            <a:endParaRPr lang="zh-CN" altLang="en-US" dirty="0">
              <a:solidFill>
                <a:srgbClr val="C00000"/>
              </a:solidFill>
            </a:endParaRPr>
          </a:p>
          <a:p>
            <a:pPr marL="857250" lvl="1" indent="-514350">
              <a:buFont typeface="+mj-ea"/>
              <a:buAutoNum type="circleNumDbPlain" startAt="3"/>
            </a:pPr>
            <a:r>
              <a:rPr lang="zh-CN" altLang="en-US" dirty="0" smtClean="0"/>
              <a:t>实参</a:t>
            </a:r>
            <a:r>
              <a:rPr lang="zh-CN" altLang="en-US" dirty="0"/>
              <a:t>和形参在数量上、类型上、顺序上应严格一致，否则会发生“</a:t>
            </a:r>
            <a:r>
              <a:rPr lang="zh-CN" altLang="en-US" dirty="0">
                <a:solidFill>
                  <a:srgbClr val="C00000"/>
                </a:solidFill>
              </a:rPr>
              <a:t>类型不匹配</a:t>
            </a:r>
            <a:r>
              <a:rPr lang="zh-CN" altLang="en-US" dirty="0"/>
              <a:t>”的错误。</a:t>
            </a:r>
          </a:p>
          <a:p>
            <a:pPr marL="857250" lvl="1" indent="-514350">
              <a:buFont typeface="+mj-ea"/>
              <a:buAutoNum type="circleNumDbPlain" startAt="3"/>
            </a:pPr>
            <a:r>
              <a:rPr lang="zh-CN" altLang="en-US" dirty="0" smtClean="0"/>
              <a:t>函数</a:t>
            </a:r>
            <a:r>
              <a:rPr lang="zh-CN" altLang="en-US" dirty="0"/>
              <a:t>调用时发生的数据传递方式有两种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一</a:t>
            </a:r>
            <a:r>
              <a:rPr lang="zh-CN" altLang="en-US" dirty="0"/>
              <a:t>种是</a:t>
            </a:r>
            <a:r>
              <a:rPr lang="zh-CN" altLang="en-US" dirty="0">
                <a:solidFill>
                  <a:srgbClr val="C00000"/>
                </a:solidFill>
              </a:rPr>
              <a:t>值传递</a:t>
            </a:r>
            <a:r>
              <a:rPr lang="zh-CN" altLang="en-US" dirty="0"/>
              <a:t>，即将实参的值传递给形参，这种传递是单向的，只能把实参的值传送给形参，而不能把形参的值反向地传送给实参</a:t>
            </a:r>
            <a:r>
              <a:rPr lang="zh-CN" altLang="en-US" dirty="0" smtClean="0"/>
              <a:t>。 </a:t>
            </a:r>
            <a:r>
              <a:rPr lang="zh-CN" altLang="en-US" dirty="0"/>
              <a:t>因此在函数调用过程中，形参的值发生改变，而实参中的值不会变化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另</a:t>
            </a:r>
            <a:r>
              <a:rPr lang="zh-CN" altLang="en-US" dirty="0"/>
              <a:t>一种是</a:t>
            </a:r>
            <a:r>
              <a:rPr lang="zh-CN" altLang="en-US" dirty="0">
                <a:solidFill>
                  <a:srgbClr val="C00000"/>
                </a:solidFill>
              </a:rPr>
              <a:t>地址传递</a:t>
            </a:r>
            <a:r>
              <a:rPr lang="zh-CN" altLang="en-US" dirty="0" smtClean="0"/>
              <a:t>，实例</a:t>
            </a:r>
            <a:r>
              <a:rPr lang="zh-CN" altLang="en-US" dirty="0"/>
              <a:t>详见第</a:t>
            </a:r>
            <a:r>
              <a:rPr lang="en-US" altLang="zh-CN" dirty="0"/>
              <a:t>9</a:t>
            </a:r>
            <a:r>
              <a:rPr lang="zh-CN" altLang="en-US" dirty="0"/>
              <a:t>章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646013"/>
            <a:ext cx="8229600" cy="7667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2800" b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8.1.1  </a:t>
            </a:r>
            <a:r>
              <a:rPr lang="zh-CN" altLang="en-US" sz="2800" b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函数的定义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0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7612320" cy="38244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8-2】  </a:t>
            </a:r>
            <a:r>
              <a:rPr lang="zh-CN" altLang="en-US" dirty="0" smtClean="0"/>
              <a:t>编写函数交换两个变量</a:t>
            </a:r>
            <a:r>
              <a:rPr lang="zh-CN" altLang="en-US" dirty="0"/>
              <a:t>的值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>
                <a:solidFill>
                  <a:srgbClr val="C00000"/>
                </a:solidFill>
                <a:ea typeface="新宋体" panose="02010609030101010101" pitchFamily="49" charset="-122"/>
              </a:rPr>
              <a:t>#include &lt;</a:t>
            </a:r>
            <a:r>
              <a:rPr lang="en-US" altLang="zh-CN" dirty="0" err="1">
                <a:solidFill>
                  <a:srgbClr val="C00000"/>
                </a:solidFill>
                <a:ea typeface="新宋体" panose="02010609030101010101" pitchFamily="49" charset="-122"/>
              </a:rPr>
              <a:t>stdio.h</a:t>
            </a:r>
            <a:r>
              <a:rPr lang="en-US" altLang="zh-CN" dirty="0">
                <a:solidFill>
                  <a:srgbClr val="C00000"/>
                </a:solidFill>
                <a:ea typeface="新宋体" panose="02010609030101010101" pitchFamily="49" charset="-122"/>
              </a:rPr>
              <a:t>&gt;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00FF"/>
                </a:solidFill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Swap(</a:t>
            </a:r>
            <a:r>
              <a:rPr lang="en-US" altLang="zh-CN" dirty="0" err="1">
                <a:solidFill>
                  <a:srgbClr val="0000FF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ea typeface="新宋体" panose="02010609030101010101" pitchFamily="49" charset="-122"/>
              </a:rPr>
              <a:t>y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)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{</a:t>
            </a:r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z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; 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z 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= </a:t>
            </a:r>
            <a:r>
              <a:rPr lang="en-US" altLang="zh-CN" dirty="0">
                <a:solidFill>
                  <a:srgbClr val="808080"/>
                </a:solidFill>
                <a:ea typeface="新宋体" panose="02010609030101010101" pitchFamily="49" charset="-122"/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;</a:t>
            </a:r>
            <a:r>
              <a:rPr lang="en-US" altLang="zh-CN" dirty="0" smtClean="0">
                <a:solidFill>
                  <a:srgbClr val="808080"/>
                </a:solidFill>
                <a:ea typeface="新宋体" panose="02010609030101010101" pitchFamily="49" charset="-122"/>
              </a:rPr>
              <a:t> x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= </a:t>
            </a:r>
            <a:r>
              <a:rPr lang="en-US" altLang="zh-CN" dirty="0">
                <a:solidFill>
                  <a:srgbClr val="808080"/>
                </a:solidFill>
                <a:ea typeface="新宋体" panose="02010609030101010101" pitchFamily="49" charset="-122"/>
              </a:rPr>
              <a:t>y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;</a:t>
            </a:r>
            <a:r>
              <a:rPr lang="en-US" altLang="zh-CN" dirty="0" smtClean="0">
                <a:solidFill>
                  <a:srgbClr val="808080"/>
                </a:solidFill>
                <a:ea typeface="新宋体" panose="02010609030101010101" pitchFamily="49" charset="-122"/>
              </a:rPr>
              <a:t> y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= z;</a:t>
            </a:r>
          </a:p>
          <a:p>
            <a:pPr marL="342900" lvl="1" indent="0">
              <a:buNone/>
            </a:pPr>
            <a:r>
              <a:rPr lang="es-E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printf</a:t>
            </a:r>
            <a:r>
              <a:rPr lang="es-E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(</a:t>
            </a:r>
            <a:r>
              <a:rPr lang="es-ES" altLang="zh-CN" dirty="0">
                <a:solidFill>
                  <a:srgbClr val="A31515"/>
                </a:solidFill>
                <a:ea typeface="新宋体" panose="02010609030101010101" pitchFamily="49" charset="-122"/>
              </a:rPr>
              <a:t>"x = %d, y = %d\n"</a:t>
            </a:r>
            <a:r>
              <a:rPr lang="es-E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, </a:t>
            </a:r>
            <a:r>
              <a:rPr lang="es-ES" altLang="zh-CN" dirty="0">
                <a:solidFill>
                  <a:srgbClr val="808080"/>
                </a:solidFill>
                <a:ea typeface="新宋体" panose="02010609030101010101" pitchFamily="49" charset="-122"/>
              </a:rPr>
              <a:t>x</a:t>
            </a:r>
            <a:r>
              <a:rPr lang="es-E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, </a:t>
            </a:r>
            <a:r>
              <a:rPr lang="es-ES" altLang="zh-CN" dirty="0">
                <a:solidFill>
                  <a:srgbClr val="808080"/>
                </a:solidFill>
                <a:ea typeface="新宋体" panose="02010609030101010101" pitchFamily="49" charset="-122"/>
              </a:rPr>
              <a:t>y</a:t>
            </a:r>
            <a:r>
              <a:rPr lang="es-E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);</a:t>
            </a:r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ea typeface="新宋体" panose="0201060903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139953" y="1412776"/>
            <a:ext cx="5004048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2654" indent="-27265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1pPr>
            <a:lvl2pPr marL="604838" indent="-261938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2pPr>
            <a:lvl3pPr marL="877491" indent="-191691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rgbClr val="0000FF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main()</a:t>
            </a:r>
          </a:p>
          <a:p>
            <a:pPr marL="342900" lvl="1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{</a:t>
            </a:r>
          </a:p>
          <a:p>
            <a:pPr marL="342900" lvl="1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a, b;</a:t>
            </a:r>
          </a:p>
          <a:p>
            <a:pPr marL="342900" lvl="1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ea typeface="新宋体" panose="02010609030101010101" pitchFamily="49" charset="-122"/>
              </a:rPr>
              <a:t>printf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A31515"/>
                </a:solidFill>
                <a:ea typeface="新宋体" panose="02010609030101010101" pitchFamily="49" charset="-122"/>
              </a:rPr>
              <a:t>"Please enter a, b:"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);</a:t>
            </a:r>
          </a:p>
          <a:p>
            <a:pPr marL="342900" lvl="1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ea typeface="新宋体" panose="02010609030101010101" pitchFamily="49" charset="-122"/>
              </a:rPr>
              <a:t>scanf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A31515"/>
                </a:solidFill>
                <a:ea typeface="新宋体" panose="02010609030101010101" pitchFamily="49" charset="-122"/>
              </a:rPr>
              <a:t>"%</a:t>
            </a:r>
            <a:r>
              <a:rPr lang="en-US" altLang="zh-CN" dirty="0" err="1" smtClean="0">
                <a:solidFill>
                  <a:srgbClr val="A31515"/>
                </a:solidFill>
                <a:ea typeface="新宋体" panose="02010609030101010101" pitchFamily="49" charset="-122"/>
              </a:rPr>
              <a:t>d%d</a:t>
            </a:r>
            <a:r>
              <a:rPr lang="en-US" altLang="zh-CN" dirty="0" smtClean="0">
                <a:solidFill>
                  <a:srgbClr val="A31515"/>
                </a:solidFill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, &amp;a, &amp;b);</a:t>
            </a:r>
          </a:p>
          <a:p>
            <a:pPr marL="342900" lvl="1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Swap(a, b);</a:t>
            </a:r>
          </a:p>
          <a:p>
            <a:pPr marL="342900" lvl="1" indent="0">
              <a:buFont typeface="Wingdings" panose="05000000000000000000" pitchFamily="2" charset="2"/>
              <a:buNone/>
            </a:pPr>
            <a:r>
              <a:rPr lang="pt-BR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printf(</a:t>
            </a:r>
            <a:r>
              <a:rPr lang="pt-BR" altLang="zh-CN" dirty="0" smtClean="0">
                <a:solidFill>
                  <a:srgbClr val="A31515"/>
                </a:solidFill>
                <a:ea typeface="新宋体" panose="02010609030101010101" pitchFamily="49" charset="-122"/>
              </a:rPr>
              <a:t>"a = %d, b = %d\n"</a:t>
            </a:r>
            <a:r>
              <a:rPr lang="pt-BR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, a, b);</a:t>
            </a:r>
          </a:p>
          <a:p>
            <a:pPr marL="342900" lvl="1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新宋体" panose="02010609030101010101" pitchFamily="49" charset="-122"/>
              </a:rPr>
              <a:t> return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0;</a:t>
            </a:r>
          </a:p>
          <a:p>
            <a:pPr marL="342900" lvl="1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4355976" y="1484784"/>
            <a:ext cx="0" cy="5373216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0" y="5013176"/>
            <a:ext cx="4355976" cy="1665841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216" indent="-201216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27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73869" indent="-130969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Times New Roman" panose="02020603050405020304" pitchFamily="18" charset="0"/>
              <a:buChar char="─"/>
              <a:defRPr sz="25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807244" indent="-12144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Please enter a, b:3 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x = 5, y = 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a = 3, b = 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请按任意键继续</a:t>
            </a:r>
            <a:r>
              <a:rPr lang="en-US" altLang="zh-CN" sz="2400" dirty="0" smtClean="0">
                <a:solidFill>
                  <a:schemeClr val="bg1"/>
                </a:solidFill>
              </a:rPr>
              <a:t>. . 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内容占位符 4"/>
          <p:cNvSpPr txBox="1">
            <a:spLocks/>
          </p:cNvSpPr>
          <p:nvPr/>
        </p:nvSpPr>
        <p:spPr bwMode="auto">
          <a:xfrm>
            <a:off x="241176" y="4365104"/>
            <a:ext cx="8795320" cy="24928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2654" indent="-27265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1pPr>
            <a:lvl2pPr marL="604838" indent="-261938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2pPr>
            <a:lvl3pPr marL="877491" indent="-191691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结果分析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Swap(a, b)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; </a:t>
            </a:r>
            <a:r>
              <a:rPr lang="zh-CN" altLang="en-US" dirty="0" smtClean="0"/>
              <a:t>实参</a:t>
            </a:r>
            <a:r>
              <a:rPr lang="en-US" altLang="zh-CN" dirty="0" smtClean="0"/>
              <a:t>a, b</a:t>
            </a:r>
            <a:r>
              <a:rPr lang="zh-CN" altLang="en-US" dirty="0" smtClean="0"/>
              <a:t>的值传递给形参</a:t>
            </a:r>
            <a:r>
              <a:rPr lang="en-US" altLang="zh-CN" dirty="0" smtClean="0"/>
              <a:t>x, y;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函数内部，交换的只是</a:t>
            </a:r>
            <a:r>
              <a:rPr lang="en-US" altLang="zh-CN" dirty="0" smtClean="0"/>
              <a:t>x, y</a:t>
            </a:r>
            <a:r>
              <a:rPr lang="zh-CN" altLang="en-US" dirty="0" smtClean="0"/>
              <a:t>的值，与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无关；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调用函数时只是将</a:t>
            </a:r>
            <a:r>
              <a:rPr lang="zh-CN" altLang="en-US" dirty="0" smtClean="0">
                <a:solidFill>
                  <a:srgbClr val="C00000"/>
                </a:solidFill>
              </a:rPr>
              <a:t>实参的值传递给形参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zh-CN" altLang="en-US" b="1" dirty="0" smtClean="0">
                <a:solidFill>
                  <a:srgbClr val="00B050"/>
                </a:solidFill>
              </a:rPr>
              <a:t>值传递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7200" y="476672"/>
            <a:ext cx="8229600" cy="7667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2800" b="1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8.1.1  </a:t>
            </a:r>
            <a:r>
              <a:rPr lang="zh-CN" altLang="en-US" sz="2800" b="1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函数的定义</a:t>
            </a:r>
            <a:endParaRPr lang="zh-CN" altLang="en-US" sz="28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366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574005"/>
            <a:ext cx="8229600" cy="7667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8.1.2  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函数的返回值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16708"/>
            <a:ext cx="8446393" cy="591269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函数的</a:t>
            </a:r>
            <a:r>
              <a:rPr lang="zh-CN" altLang="en-US" dirty="0" smtClean="0">
                <a:solidFill>
                  <a:srgbClr val="C00000"/>
                </a:solidFill>
              </a:rPr>
              <a:t>值通过</a:t>
            </a:r>
            <a:r>
              <a:rPr lang="en-US" altLang="zh-CN" dirty="0">
                <a:solidFill>
                  <a:srgbClr val="C00000"/>
                </a:solidFill>
              </a:rPr>
              <a:t>return</a:t>
            </a:r>
            <a:r>
              <a:rPr lang="zh-CN" altLang="en-US" dirty="0">
                <a:solidFill>
                  <a:srgbClr val="C00000"/>
                </a:solidFill>
              </a:rPr>
              <a:t>语句返回主调函数。</a:t>
            </a:r>
          </a:p>
          <a:p>
            <a:pPr lvl="1"/>
            <a:r>
              <a:rPr lang="en-US" altLang="zh-CN" dirty="0"/>
              <a:t>return  </a:t>
            </a:r>
            <a:r>
              <a:rPr lang="zh-CN" altLang="en-US" dirty="0"/>
              <a:t>语句的一般形式为：</a:t>
            </a:r>
          </a:p>
          <a:p>
            <a:pPr lvl="2"/>
            <a:r>
              <a:rPr lang="en-US" altLang="zh-CN" dirty="0" smtClean="0"/>
              <a:t> return </a:t>
            </a:r>
            <a:r>
              <a:rPr lang="zh-CN" altLang="en-US" dirty="0"/>
              <a:t>表达式</a:t>
            </a:r>
            <a:r>
              <a:rPr lang="en-US" altLang="zh-CN" dirty="0" smtClean="0"/>
              <a:t>;   </a:t>
            </a:r>
            <a:r>
              <a:rPr lang="zh-CN" altLang="en-US" dirty="0" smtClean="0">
                <a:solidFill>
                  <a:srgbClr val="C00000"/>
                </a:solidFill>
              </a:rPr>
              <a:t>或</a:t>
            </a:r>
            <a:r>
              <a:rPr lang="zh-CN" altLang="en-US" dirty="0" smtClean="0"/>
              <a:t>   </a:t>
            </a:r>
            <a:r>
              <a:rPr lang="en-US" altLang="zh-CN" dirty="0" smtClean="0"/>
              <a:t>return </a:t>
            </a:r>
            <a:r>
              <a:rPr lang="en-US" altLang="zh-CN" dirty="0"/>
              <a:t>(</a:t>
            </a:r>
            <a:r>
              <a:rPr lang="zh-CN" altLang="en-US" dirty="0"/>
              <a:t>表达式</a:t>
            </a:r>
            <a:r>
              <a:rPr lang="en-US" altLang="zh-CN" dirty="0"/>
              <a:t>);</a:t>
            </a:r>
          </a:p>
          <a:p>
            <a:pPr lvl="1"/>
            <a:r>
              <a:rPr lang="zh-CN" altLang="en-US" dirty="0"/>
              <a:t>该语句的功能是计算表达式的值，并返回给主调函数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函数中允许有多个</a:t>
            </a:r>
            <a:r>
              <a:rPr lang="en-US" altLang="zh-CN" dirty="0"/>
              <a:t>return</a:t>
            </a:r>
            <a:r>
              <a:rPr lang="zh-CN" altLang="en-US" dirty="0"/>
              <a:t>语句，但每次调用只能有一个</a:t>
            </a:r>
            <a:r>
              <a:rPr lang="en-US" altLang="zh-CN" dirty="0"/>
              <a:t>return </a:t>
            </a:r>
            <a:r>
              <a:rPr lang="zh-CN" altLang="en-US" dirty="0"/>
              <a:t>语句被执行，因此只能返回一个函数值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函数值的类型和函数定义中函数返回值类型应保持一致。如果两者不一致，则以函数定义中</a:t>
            </a:r>
            <a:r>
              <a:rPr lang="zh-CN" altLang="en-US" dirty="0" smtClean="0"/>
              <a:t>函数返回值类型</a:t>
            </a:r>
            <a:r>
              <a:rPr lang="zh-CN" altLang="en-US" dirty="0"/>
              <a:t>为准，自动进行类型转换。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59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646013"/>
            <a:ext cx="8229600" cy="7667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8.1.3  </a:t>
            </a:r>
            <a:r>
              <a:rPr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函数的调用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2" y="1260724"/>
            <a:ext cx="8352159" cy="555265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函数</a:t>
            </a:r>
            <a:r>
              <a:rPr lang="zh-CN" altLang="en-US" sz="3200" dirty="0"/>
              <a:t>调用的一般形式为：</a:t>
            </a:r>
          </a:p>
          <a:p>
            <a:pPr marL="342900" lvl="1" indent="0">
              <a:spcBef>
                <a:spcPts val="1800"/>
              </a:spcBef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      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函数</a:t>
            </a:r>
            <a:r>
              <a:rPr lang="zh-CN" altLang="en-US" sz="2800" b="1" dirty="0">
                <a:solidFill>
                  <a:srgbClr val="C00000"/>
                </a:solidFill>
              </a:rPr>
              <a:t>名</a:t>
            </a:r>
            <a:r>
              <a:rPr lang="en-US" altLang="zh-CN" sz="2800" b="1" dirty="0">
                <a:solidFill>
                  <a:srgbClr val="C00000"/>
                </a:solidFill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</a:rPr>
              <a:t>实际参数表</a:t>
            </a:r>
            <a:r>
              <a:rPr lang="en-US" altLang="zh-CN" sz="2800" b="1" dirty="0">
                <a:solidFill>
                  <a:srgbClr val="C00000"/>
                </a:solidFill>
              </a:rPr>
              <a:t>);</a:t>
            </a:r>
          </a:p>
          <a:p>
            <a:pPr>
              <a:spcBef>
                <a:spcPts val="1800"/>
              </a:spcBef>
            </a:pPr>
            <a:r>
              <a:rPr lang="zh-CN" altLang="en-US" sz="3200" dirty="0"/>
              <a:t>函数调用时同样也要考虑</a:t>
            </a:r>
            <a:r>
              <a:rPr lang="zh-CN" altLang="en-US" sz="3200" dirty="0">
                <a:solidFill>
                  <a:srgbClr val="C00000"/>
                </a:solidFill>
              </a:rPr>
              <a:t>函数的三要素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，返回值和函数功能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 smtClean="0"/>
              <a:t>如</a:t>
            </a:r>
            <a:r>
              <a:rPr lang="zh-CN" altLang="en-US" dirty="0"/>
              <a:t>函数库中的平方根函数</a:t>
            </a:r>
            <a:r>
              <a:rPr lang="en-US" altLang="zh-CN" dirty="0" err="1">
                <a:solidFill>
                  <a:srgbClr val="FF0000"/>
                </a:solidFill>
              </a:rPr>
              <a:t>sqrt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/>
              <a:t>x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，</a:t>
            </a:r>
            <a:r>
              <a:rPr lang="zh-CN" altLang="en-US" dirty="0"/>
              <a:t>自定义的求矩形面积函数</a:t>
            </a:r>
            <a:r>
              <a:rPr lang="en-US" altLang="zh-CN" dirty="0" err="1">
                <a:solidFill>
                  <a:srgbClr val="FF0000"/>
                </a:solidFill>
              </a:rPr>
              <a:t>rectarea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/>
              <a:t>a,b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和周长函数</a:t>
            </a:r>
            <a:r>
              <a:rPr lang="en-US" altLang="zh-CN" dirty="0" err="1" smtClean="0">
                <a:solidFill>
                  <a:srgbClr val="FF0000"/>
                </a:solidFill>
              </a:rPr>
              <a:t>rectround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>
                <a:solidFill>
                  <a:srgbClr val="FF0000"/>
                </a:solidFill>
              </a:rPr>
              <a:t>)。</a:t>
            </a:r>
            <a:endParaRPr lang="zh-CN" altLang="zh-CN" dirty="0"/>
          </a:p>
          <a:p>
            <a:pPr lvl="1"/>
            <a:r>
              <a:rPr lang="zh-CN" altLang="en-US" sz="2800" dirty="0" smtClean="0"/>
              <a:t>这几个函数的返回值都是</a:t>
            </a:r>
            <a:r>
              <a:rPr lang="en-US" altLang="zh-CN" sz="2800" dirty="0" smtClean="0"/>
              <a:t>double</a:t>
            </a:r>
            <a:r>
              <a:rPr lang="zh-CN" altLang="en-US" sz="2800" dirty="0" smtClean="0"/>
              <a:t>类型。</a:t>
            </a:r>
            <a:endParaRPr lang="en-US" altLang="zh-CN" sz="2800" dirty="0" smtClean="0"/>
          </a:p>
          <a:p>
            <a:pPr lvl="1"/>
            <a:endParaRPr lang="en-US" altLang="zh-CN" sz="28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1471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501997"/>
            <a:ext cx="8229600" cy="7667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8.1.3  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函数的调用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2" y="1116708"/>
            <a:ext cx="8496175" cy="555265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函数</a:t>
            </a:r>
            <a:r>
              <a:rPr lang="zh-CN" altLang="en-US" dirty="0" smtClean="0">
                <a:solidFill>
                  <a:srgbClr val="C00000"/>
                </a:solidFill>
              </a:rPr>
              <a:t>调用的方式</a:t>
            </a:r>
            <a:endParaRPr lang="zh-CN" altLang="en-US" dirty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函数</a:t>
            </a:r>
            <a:r>
              <a:rPr lang="zh-CN" altLang="en-US" dirty="0"/>
              <a:t>表达式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函数</a:t>
            </a:r>
            <a:r>
              <a:rPr lang="zh-CN" altLang="en-US" dirty="0"/>
              <a:t>作为表达式中的一项出现在表达式中，以函数返回值参与表达式的运算。这种方式要求函数是有返回值的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</a:t>
            </a:r>
            <a:r>
              <a:rPr lang="zh-CN" altLang="en-US" dirty="0"/>
              <a:t>：</a:t>
            </a:r>
            <a:r>
              <a:rPr lang="en-US" altLang="zh-CN" dirty="0"/>
              <a:t>c = Max(a</a:t>
            </a:r>
            <a:r>
              <a:rPr lang="en-US" altLang="zh-CN" dirty="0" smtClean="0"/>
              <a:t>, b</a:t>
            </a:r>
            <a:r>
              <a:rPr lang="en-US" altLang="zh-CN" dirty="0"/>
              <a:t>)</a:t>
            </a:r>
            <a:r>
              <a:rPr lang="zh-CN" altLang="en-US" dirty="0"/>
              <a:t>是一个赋值表达式，把</a:t>
            </a:r>
            <a:r>
              <a:rPr lang="en-US" altLang="zh-CN" dirty="0" smtClean="0"/>
              <a:t>Max</a:t>
            </a:r>
            <a:r>
              <a:rPr lang="zh-CN" altLang="en-US" dirty="0" smtClean="0"/>
              <a:t>函数的</a:t>
            </a:r>
            <a:r>
              <a:rPr lang="zh-CN" altLang="en-US" dirty="0"/>
              <a:t>返回值赋给</a:t>
            </a:r>
            <a:r>
              <a:rPr lang="zh-CN" altLang="en-US" dirty="0" smtClean="0"/>
              <a:t>变量</a:t>
            </a:r>
            <a:r>
              <a:rPr lang="en-US" altLang="zh-CN" dirty="0"/>
              <a:t>c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 smtClean="0"/>
              <a:t>函数</a:t>
            </a:r>
            <a:r>
              <a:rPr lang="zh-CN" altLang="en-US" dirty="0"/>
              <a:t>语句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函数</a:t>
            </a:r>
            <a:r>
              <a:rPr lang="zh-CN" altLang="en-US" dirty="0"/>
              <a:t>调用的一般形式加上分号就构成函数语句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</a:t>
            </a:r>
            <a:r>
              <a:rPr lang="zh-CN" altLang="en-US" dirty="0"/>
              <a:t>：</a:t>
            </a:r>
            <a:r>
              <a:rPr lang="en-US" altLang="zh-CN" dirty="0" err="1"/>
              <a:t>printf</a:t>
            </a:r>
            <a:r>
              <a:rPr lang="en-US" altLang="zh-CN" dirty="0"/>
              <a:t> ("%</a:t>
            </a:r>
            <a:r>
              <a:rPr lang="en-US" altLang="zh-CN" dirty="0" err="1"/>
              <a:t>d",a</a:t>
            </a:r>
            <a:r>
              <a:rPr lang="en-US" altLang="zh-CN" dirty="0" smtClean="0"/>
              <a:t>);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7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574005"/>
            <a:ext cx="8229600" cy="7667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8.1.3  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函数的调用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4726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参数的传递</a:t>
            </a:r>
            <a:r>
              <a:rPr lang="zh-CN" altLang="en-US" dirty="0" smtClean="0">
                <a:solidFill>
                  <a:srgbClr val="C00000"/>
                </a:solidFill>
              </a:rPr>
              <a:t>顺序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调用函数时参数的传递顺序是</a:t>
            </a:r>
            <a:r>
              <a:rPr lang="zh-CN" altLang="en-US" dirty="0">
                <a:solidFill>
                  <a:srgbClr val="C00000"/>
                </a:solidFill>
              </a:rPr>
              <a:t>从右向左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</a:t>
            </a:r>
            <a:r>
              <a:rPr lang="zh-CN" altLang="en-US" dirty="0"/>
              <a:t>语言之所以将传参顺序设为</a:t>
            </a:r>
            <a:r>
              <a:rPr lang="zh-CN" altLang="en-US" dirty="0">
                <a:solidFill>
                  <a:srgbClr val="C00000"/>
                </a:solidFill>
              </a:rPr>
              <a:t>从右向左</a:t>
            </a:r>
            <a:r>
              <a:rPr lang="zh-CN" altLang="en-US" dirty="0"/>
              <a:t>，是为了支持可变参数函数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参数</a:t>
            </a:r>
            <a:r>
              <a:rPr lang="zh-CN" altLang="en-US" dirty="0"/>
              <a:t>传递之前必须先计算参数的值，计算参数的值也是</a:t>
            </a:r>
            <a:r>
              <a:rPr lang="zh-CN" altLang="en-US" dirty="0">
                <a:solidFill>
                  <a:srgbClr val="C00000"/>
                </a:solidFill>
              </a:rPr>
              <a:t>自右至左</a:t>
            </a:r>
            <a:r>
              <a:rPr lang="zh-CN" altLang="en-US" dirty="0"/>
              <a:t>求值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因此</a:t>
            </a:r>
            <a:r>
              <a:rPr lang="zh-CN" altLang="en-US" dirty="0"/>
              <a:t>，必须遵循</a:t>
            </a:r>
            <a:r>
              <a:rPr lang="zh-CN" altLang="en-US" dirty="0">
                <a:solidFill>
                  <a:srgbClr val="C00000"/>
                </a:solidFill>
              </a:rPr>
              <a:t>先求值，再传递</a:t>
            </a:r>
            <a:r>
              <a:rPr lang="zh-CN" altLang="en-US" dirty="0"/>
              <a:t>的原则。</a:t>
            </a:r>
          </a:p>
        </p:txBody>
      </p:sp>
    </p:spTree>
    <p:extLst>
      <p:ext uri="{BB962C8B-B14F-4D97-AF65-F5344CB8AC3E}">
        <p14:creationId xmlns:p14="http://schemas.microsoft.com/office/powerpoint/2010/main" val="219421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496171" y="1121430"/>
            <a:ext cx="37433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C00000"/>
                </a:solidFill>
              </a:rPr>
              <a:t>本章获得的能力</a:t>
            </a: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043608" y="2040592"/>
            <a:ext cx="7429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微软雅黑" pitchFamily="34" charset="-122"/>
              </a:rPr>
              <a:t>1. </a:t>
            </a:r>
            <a:r>
              <a:rPr lang="zh-CN" altLang="en-US" sz="2800" dirty="0">
                <a:latin typeface="微软雅黑" pitchFamily="34" charset="-122"/>
              </a:rPr>
              <a:t>能够</a:t>
            </a:r>
            <a:r>
              <a:rPr lang="zh-CN" altLang="en-US" sz="2800" dirty="0" smtClean="0">
                <a:latin typeface="微软雅黑" pitchFamily="34" charset="-122"/>
              </a:rPr>
              <a:t>掌握</a:t>
            </a:r>
            <a:r>
              <a:rPr lang="zh-CN" altLang="en-US" sz="2800" dirty="0" smtClean="0">
                <a:latin typeface="微软雅黑" pitchFamily="34" charset="-122"/>
              </a:rPr>
              <a:t>函数</a:t>
            </a:r>
            <a:r>
              <a:rPr lang="zh-CN" altLang="en-US" sz="2800" dirty="0">
                <a:latin typeface="微软雅黑" pitchFamily="34" charset="-122"/>
              </a:rPr>
              <a:t>的</a:t>
            </a:r>
            <a:r>
              <a:rPr lang="zh-CN" altLang="en-US" sz="2800" dirty="0" smtClean="0">
                <a:latin typeface="微软雅黑" pitchFamily="34" charset="-122"/>
              </a:rPr>
              <a:t>基本概念和作用。</a:t>
            </a:r>
            <a:endParaRPr lang="zh-CN" altLang="en-US" sz="2800" dirty="0">
              <a:latin typeface="微软雅黑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43608" y="2851805"/>
            <a:ext cx="70691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微软雅黑" pitchFamily="34" charset="-122"/>
              </a:rPr>
              <a:t>2. </a:t>
            </a:r>
            <a:r>
              <a:rPr lang="zh-CN" altLang="en-US" sz="2800" dirty="0" smtClean="0">
                <a:latin typeface="微软雅黑" pitchFamily="34" charset="-122"/>
              </a:rPr>
              <a:t>掌握</a:t>
            </a:r>
            <a:r>
              <a:rPr lang="zh-CN" altLang="en-US" sz="2800" dirty="0" smtClean="0">
                <a:latin typeface="微软雅黑" pitchFamily="34" charset="-122"/>
              </a:rPr>
              <a:t>了模块化编程的基本</a:t>
            </a:r>
            <a:r>
              <a:rPr lang="zh-CN" altLang="en-US" sz="2800" dirty="0" smtClean="0">
                <a:latin typeface="微软雅黑" pitchFamily="34" charset="-122"/>
              </a:rPr>
              <a:t>能力。</a:t>
            </a:r>
            <a:endParaRPr lang="zh-CN" altLang="en-US" sz="28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42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0363" y="1268413"/>
            <a:ext cx="8280400" cy="43910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实参</a:t>
            </a:r>
            <a:r>
              <a:rPr kumimoji="1"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表求值顺序对结果的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影响分析：</a:t>
            </a:r>
            <a:endParaRPr kumimoji="1"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2800" b="1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kumimoji="1" lang="en-US" altLang="zh-CN" sz="28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 sum(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 x, 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 y)</a:t>
            </a:r>
          </a:p>
          <a:p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  return(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itchFamily="18" charset="0"/>
              </a:rPr>
              <a:t>x+y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endParaRPr kumimoji="1" lang="en-US" altLang="zh-CN" sz="2800" b="1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kumimoji="1" lang="en-US" altLang="zh-CN" sz="2800" b="1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kumimoji="1" lang="en-US" altLang="zh-CN" sz="2800" b="1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kumimoji="1" lang="en-US" altLang="zh-CN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00563" y="1844675"/>
            <a:ext cx="424815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 err="1"/>
              <a:t>int</a:t>
            </a:r>
            <a:r>
              <a:rPr kumimoji="1" lang="en-US" altLang="zh-CN" sz="2800" b="1" dirty="0"/>
              <a:t> main( )</a:t>
            </a:r>
          </a:p>
          <a:p>
            <a:r>
              <a:rPr kumimoji="1" lang="en-US" altLang="zh-CN" sz="2800" b="1" dirty="0"/>
              <a:t>{</a:t>
            </a:r>
          </a:p>
          <a:p>
            <a:r>
              <a:rPr kumimoji="1" lang="en-US" altLang="zh-CN" sz="2800" b="1" dirty="0"/>
              <a:t>   </a:t>
            </a:r>
            <a:r>
              <a:rPr kumimoji="1" lang="en-US" altLang="zh-CN" sz="2800" b="1" dirty="0" err="1"/>
              <a:t>int</a:t>
            </a:r>
            <a:r>
              <a:rPr kumimoji="1" lang="en-US" altLang="zh-CN" sz="2800" b="1" dirty="0"/>
              <a:t> a=6, b;</a:t>
            </a:r>
          </a:p>
          <a:p>
            <a:r>
              <a:rPr kumimoji="1" lang="en-US" altLang="zh-CN" sz="2800" b="1" dirty="0"/>
              <a:t>   b=sum(a, a+=4);</a:t>
            </a:r>
          </a:p>
          <a:p>
            <a:r>
              <a:rPr kumimoji="1" lang="en-US" altLang="zh-CN" sz="2800" b="1" dirty="0"/>
              <a:t>   </a:t>
            </a:r>
            <a:r>
              <a:rPr kumimoji="1" lang="en-US" altLang="zh-CN" sz="2800" b="1" dirty="0" err="1"/>
              <a:t>printf</a:t>
            </a:r>
            <a:r>
              <a:rPr kumimoji="1" lang="en-US" altLang="zh-CN" sz="2800" b="1" dirty="0"/>
              <a:t>("b=%d\n", b);</a:t>
            </a:r>
          </a:p>
          <a:p>
            <a:r>
              <a:rPr kumimoji="1" lang="en-US" altLang="zh-CN" sz="2800" b="1" dirty="0"/>
              <a:t>   return 0;</a:t>
            </a:r>
          </a:p>
          <a:p>
            <a:r>
              <a:rPr kumimoji="1" lang="en-US" altLang="zh-CN" sz="2800" b="1" dirty="0"/>
              <a:t> }</a:t>
            </a:r>
          </a:p>
        </p:txBody>
      </p:sp>
      <p:sp>
        <p:nvSpPr>
          <p:cNvPr id="10" name="Freeform 4"/>
          <p:cNvSpPr>
            <a:spLocks/>
          </p:cNvSpPr>
          <p:nvPr/>
        </p:nvSpPr>
        <p:spPr bwMode="auto">
          <a:xfrm>
            <a:off x="2411413" y="2060575"/>
            <a:ext cx="3672755" cy="1324769"/>
          </a:xfrm>
          <a:custGeom>
            <a:avLst/>
            <a:gdLst>
              <a:gd name="T0" fmla="*/ 2147483647 w 2343"/>
              <a:gd name="T1" fmla="*/ 2147483647 h 950"/>
              <a:gd name="T2" fmla="*/ 2147483647 w 2343"/>
              <a:gd name="T3" fmla="*/ 2147483647 h 950"/>
              <a:gd name="T4" fmla="*/ 2147483647 w 2343"/>
              <a:gd name="T5" fmla="*/ 2147483647 h 950"/>
              <a:gd name="T6" fmla="*/ 0 w 2343"/>
              <a:gd name="T7" fmla="*/ 2147483647 h 9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43" h="950">
                <a:moveTo>
                  <a:pt x="2343" y="950"/>
                </a:moveTo>
                <a:cubicBezTo>
                  <a:pt x="2199" y="849"/>
                  <a:pt x="1755" y="499"/>
                  <a:pt x="1481" y="346"/>
                </a:cubicBezTo>
                <a:cubicBezTo>
                  <a:pt x="1207" y="193"/>
                  <a:pt x="946" y="66"/>
                  <a:pt x="699" y="33"/>
                </a:cubicBezTo>
                <a:cubicBezTo>
                  <a:pt x="452" y="0"/>
                  <a:pt x="146" y="125"/>
                  <a:pt x="0" y="149"/>
                </a:cubicBezTo>
              </a:path>
            </a:pathLst>
          </a:custGeom>
          <a:noFill/>
          <a:ln w="12700" cap="flat" cmpd="sng">
            <a:solidFill>
              <a:srgbClr val="0000CC"/>
            </a:solidFill>
            <a:prstDash val="solid"/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3203575" y="2060575"/>
            <a:ext cx="3529013" cy="1081088"/>
          </a:xfrm>
          <a:custGeom>
            <a:avLst/>
            <a:gdLst>
              <a:gd name="T0" fmla="*/ 2147483647 w 2343"/>
              <a:gd name="T1" fmla="*/ 2147483647 h 950"/>
              <a:gd name="T2" fmla="*/ 2147483647 w 2343"/>
              <a:gd name="T3" fmla="*/ 2147483647 h 950"/>
              <a:gd name="T4" fmla="*/ 2147483647 w 2343"/>
              <a:gd name="T5" fmla="*/ 2147483647 h 950"/>
              <a:gd name="T6" fmla="*/ 0 w 2343"/>
              <a:gd name="T7" fmla="*/ 2147483647 h 9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43" h="950">
                <a:moveTo>
                  <a:pt x="2343" y="950"/>
                </a:moveTo>
                <a:cubicBezTo>
                  <a:pt x="2199" y="849"/>
                  <a:pt x="1755" y="499"/>
                  <a:pt x="1481" y="346"/>
                </a:cubicBezTo>
                <a:cubicBezTo>
                  <a:pt x="1207" y="193"/>
                  <a:pt x="946" y="66"/>
                  <a:pt x="699" y="33"/>
                </a:cubicBezTo>
                <a:cubicBezTo>
                  <a:pt x="452" y="0"/>
                  <a:pt x="146" y="125"/>
                  <a:pt x="0" y="149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574005"/>
            <a:ext cx="8229600" cy="7667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8.1.3  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函数的调用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4941168"/>
            <a:ext cx="86868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调用函数时</a:t>
            </a:r>
            <a:r>
              <a:rPr lang="zh-CN" altLang="en-US" sz="2800">
                <a:latin typeface="方正姚体" panose="02010601030101010101" pitchFamily="2" charset="-122"/>
                <a:ea typeface="方正姚体" panose="02010601030101010101" pitchFamily="2" charset="-122"/>
              </a:rPr>
              <a:t>参数</a:t>
            </a:r>
            <a:r>
              <a:rPr lang="zh-CN" altLang="en-US" sz="28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的计算和传递顺序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是</a:t>
            </a:r>
            <a:r>
              <a:rPr lang="zh-CN" altLang="en-US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从右向左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71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7350" y="806232"/>
            <a:ext cx="8280400" cy="310854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再如：实参</a:t>
            </a:r>
            <a:r>
              <a:rPr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求值</a:t>
            </a:r>
            <a:r>
              <a:rPr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顺序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kumimoji="1" lang="en-US" altLang="zh-CN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#</a:t>
            </a:r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include &lt;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stdio.h</a:t>
            </a:r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&gt;</a:t>
            </a:r>
          </a:p>
          <a:p>
            <a:r>
              <a:rPr kumimoji="1" lang="en-US" altLang="zh-CN" sz="2800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main()</a:t>
            </a:r>
          </a:p>
          <a:p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 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a=5;</a:t>
            </a:r>
          </a:p>
          <a:p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(“%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</a:t>
            </a:r>
            <a:r>
              <a:rPr kumimoji="1" lang="en-US" altLang="zh-CN" sz="2800" b="1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,%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</a:t>
            </a:r>
            <a:r>
              <a:rPr kumimoji="1" lang="en-US" altLang="zh-CN" sz="2800" b="1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,%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</a:t>
            </a:r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\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n”,a</a:t>
            </a:r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=a+1,a=a+2,a=a+3);</a:t>
            </a:r>
          </a:p>
          <a:p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return 0;</a:t>
            </a:r>
          </a:p>
          <a:p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4025" y="3914775"/>
            <a:ext cx="70580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如何避免这样的问题发生？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7350" y="4429125"/>
            <a:ext cx="8280400" cy="224631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en-US" altLang="zh-CN" sz="2800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main()</a:t>
            </a:r>
          </a:p>
          <a:p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 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a=5,b,c;</a:t>
            </a:r>
          </a:p>
          <a:p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a=a+1;b=a+2;c=a+3;</a:t>
            </a:r>
          </a:p>
          <a:p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(“a=%</a:t>
            </a:r>
            <a:r>
              <a:rPr kumimoji="1" lang="en-US" altLang="zh-CN" sz="2800" b="1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d,b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=%</a:t>
            </a:r>
            <a:r>
              <a:rPr kumimoji="1" lang="en-US" altLang="zh-CN" sz="2800" b="1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d,c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=%</a:t>
            </a:r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d\n”,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a,b,c</a:t>
            </a:r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r>
              <a:rPr kumimoji="1" lang="en-US" altLang="zh-CN" sz="2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return 0;}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119229" y="1068298"/>
            <a:ext cx="35290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求值是：从右向左求值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传递值：从右向左；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输出是：从左向右输出；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92080" y="325912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结果：</a:t>
            </a:r>
            <a:r>
              <a:rPr lang="en-US" altLang="zh-CN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11    11    11</a:t>
            </a:r>
            <a:endParaRPr lang="zh-CN" altLang="en-US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54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8313" y="620688"/>
            <a:ext cx="8229600" cy="5912692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【例</a:t>
            </a:r>
            <a:r>
              <a:rPr lang="en-US" altLang="zh-CN" dirty="0"/>
              <a:t>8-3</a:t>
            </a:r>
            <a:r>
              <a:rPr lang="zh-CN" altLang="zh-CN" dirty="0"/>
              <a:t>】实参求值顺序。</a:t>
            </a:r>
          </a:p>
          <a:p>
            <a:pPr marL="0" indent="0">
              <a:buNone/>
            </a:pPr>
            <a:r>
              <a:rPr lang="pt-BR" altLang="zh-CN" dirty="0"/>
              <a:t>#include &lt;stdio.h&gt;</a:t>
            </a:r>
            <a:endParaRPr lang="zh-CN" altLang="zh-CN" dirty="0"/>
          </a:p>
          <a:p>
            <a:pPr marL="0" indent="0">
              <a:buNone/>
            </a:pPr>
            <a:r>
              <a:rPr lang="pt-BR" altLang="zh-CN" dirty="0"/>
              <a:t>int main()</a:t>
            </a:r>
            <a:endParaRPr lang="zh-CN" altLang="zh-CN" dirty="0"/>
          </a:p>
          <a:p>
            <a:pPr marL="0" indent="0">
              <a:buNone/>
            </a:pPr>
            <a:r>
              <a:rPr lang="pt-BR" altLang="zh-CN" dirty="0" smtClean="0"/>
              <a:t>{  int </a:t>
            </a:r>
            <a:r>
              <a:rPr lang="pt-BR" altLang="zh-CN" dirty="0"/>
              <a:t>i = </a:t>
            </a:r>
            <a:r>
              <a:rPr lang="pt-BR" altLang="zh-CN" dirty="0" smtClean="0"/>
              <a:t> 5</a:t>
            </a:r>
            <a:r>
              <a:rPr lang="pt-BR" altLang="zh-CN" dirty="0"/>
              <a:t>;                               </a:t>
            </a:r>
            <a:endParaRPr lang="zh-CN" altLang="zh-CN" dirty="0"/>
          </a:p>
          <a:p>
            <a:pPr marL="0" indent="0">
              <a:buNone/>
            </a:pPr>
            <a:r>
              <a:rPr lang="pt-BR" altLang="zh-CN" dirty="0" smtClean="0"/>
              <a:t>   printf</a:t>
            </a:r>
            <a:r>
              <a:rPr lang="pt-BR" altLang="zh-CN" dirty="0"/>
              <a:t>("%d,%d,%d,%d\n",++i,--i,i++,i); 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return </a:t>
            </a:r>
            <a:r>
              <a:rPr lang="en-US" altLang="zh-CN" dirty="0"/>
              <a:t>0</a:t>
            </a:r>
            <a:r>
              <a:rPr lang="en-US" altLang="zh-CN" dirty="0" smtClean="0"/>
              <a:t>;                           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>
                <a:solidFill>
                  <a:srgbClr val="C00000"/>
                </a:solidFill>
              </a:rPr>
              <a:t>在</a:t>
            </a:r>
            <a:r>
              <a:rPr lang="pt-BR" altLang="zh-CN" dirty="0">
                <a:solidFill>
                  <a:srgbClr val="C00000"/>
                </a:solidFill>
              </a:rPr>
              <a:t>Code::Blocks 16.1</a:t>
            </a:r>
            <a:r>
              <a:rPr lang="zh-CN" altLang="zh-CN" dirty="0">
                <a:solidFill>
                  <a:srgbClr val="C00000"/>
                </a:solidFill>
              </a:rPr>
              <a:t>和</a:t>
            </a:r>
            <a:r>
              <a:rPr lang="pt-BR" altLang="zh-CN" dirty="0">
                <a:solidFill>
                  <a:srgbClr val="C00000"/>
                </a:solidFill>
              </a:rPr>
              <a:t>Visual C++ 2015</a:t>
            </a:r>
            <a:r>
              <a:rPr lang="zh-CN" altLang="zh-CN" dirty="0">
                <a:solidFill>
                  <a:srgbClr val="C00000"/>
                </a:solidFill>
              </a:rPr>
              <a:t>中的运行结果都为</a:t>
            </a:r>
            <a:r>
              <a:rPr lang="pt-BR" altLang="zh-CN" dirty="0">
                <a:solidFill>
                  <a:srgbClr val="C00000"/>
                </a:solidFill>
              </a:rPr>
              <a:t>: </a:t>
            </a:r>
            <a:r>
              <a:rPr lang="pt-BR" altLang="zh-CN" dirty="0" smtClean="0">
                <a:solidFill>
                  <a:srgbClr val="C00000"/>
                </a:solidFill>
              </a:rPr>
              <a:t>6,6,5,6，</a:t>
            </a:r>
            <a:r>
              <a:rPr lang="zh-CN" altLang="en-US" dirty="0" smtClean="0">
                <a:solidFill>
                  <a:srgbClr val="C00000"/>
                </a:solidFill>
              </a:rPr>
              <a:t>为什么？</a:t>
            </a:r>
            <a:endParaRPr lang="zh-CN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716017" y="764704"/>
            <a:ext cx="4320480" cy="56630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先按</a:t>
            </a:r>
            <a:r>
              <a:rPr lang="zh-CN" altLang="en-US" sz="2400" b="1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从</a:t>
            </a:r>
            <a:r>
              <a:rPr lang="zh-CN" altLang="en-US" sz="2400" b="1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右向左求</a:t>
            </a:r>
            <a:r>
              <a:rPr lang="zh-CN" altLang="en-US" sz="2400" b="1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值，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400" b="1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=6</a:t>
            </a:r>
            <a:r>
              <a:rPr lang="zh-CN" altLang="en-US" sz="2400" b="1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endParaRPr lang="en-US" altLang="zh-CN" sz="2400" b="1" dirty="0" smtClean="0">
              <a:solidFill>
                <a:srgbClr val="0000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再按从右向左传值：</a:t>
            </a:r>
            <a:endParaRPr lang="en-US" altLang="zh-CN" b="1" dirty="0" smtClean="0">
              <a:solidFill>
                <a:srgbClr val="0000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右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起第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个参数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=6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传递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进；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再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传递右起第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个参数，注意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++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是后置递增运算，因此应该传递计算前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的值，所以把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传递进去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最后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两个参数是前置递增或递减运算，也就是说要把运算后的结果传递进去，即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=6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传递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进去；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输出是：从左向右输出</a:t>
            </a:r>
            <a:r>
              <a:rPr lang="en-US" altLang="zh-CN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6,6,5,6</a:t>
            </a:r>
            <a:endParaRPr lang="zh-CN" altLang="en-US" sz="2400" b="1" dirty="0">
              <a:solidFill>
                <a:srgbClr val="0000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898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04740"/>
            <a:ext cx="8229600" cy="46885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函数的嵌套调用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</a:t>
            </a:r>
            <a:r>
              <a:rPr lang="zh-CN" altLang="en-US" dirty="0"/>
              <a:t>语言中各函数之间是平行的，不存在上一级函数和下一级函数的关系，</a:t>
            </a:r>
            <a:r>
              <a:rPr lang="zh-CN" altLang="en-US" dirty="0" smtClean="0"/>
              <a:t>因此函数不</a:t>
            </a:r>
            <a:r>
              <a:rPr lang="zh-CN" altLang="en-US" dirty="0"/>
              <a:t>允许作</a:t>
            </a:r>
            <a:r>
              <a:rPr lang="zh-CN" altLang="en-US" dirty="0" smtClean="0"/>
              <a:t>嵌套定义。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但是</a:t>
            </a:r>
            <a:r>
              <a:rPr lang="en-US" altLang="zh-CN" dirty="0"/>
              <a:t>C</a:t>
            </a:r>
            <a:r>
              <a:rPr lang="zh-CN" altLang="en-US" dirty="0"/>
              <a:t>语言允许在一个函数的定义</a:t>
            </a:r>
            <a:r>
              <a:rPr lang="zh-CN" altLang="en-US" dirty="0" smtClean="0"/>
              <a:t>中调用另</a:t>
            </a:r>
            <a:r>
              <a:rPr lang="zh-CN" altLang="en-US" dirty="0"/>
              <a:t>一个</a:t>
            </a:r>
            <a:r>
              <a:rPr lang="zh-CN" altLang="en-US" dirty="0" smtClean="0"/>
              <a:t>函数，</a:t>
            </a:r>
            <a:r>
              <a:rPr lang="zh-CN" altLang="en-US" dirty="0"/>
              <a:t>称为</a:t>
            </a:r>
            <a:r>
              <a:rPr lang="zh-CN" altLang="en-US" dirty="0" smtClean="0"/>
              <a:t>函数</a:t>
            </a:r>
            <a:r>
              <a:rPr lang="zh-CN" altLang="en-US" dirty="0"/>
              <a:t>的嵌套</a:t>
            </a:r>
            <a:r>
              <a:rPr lang="zh-CN" altLang="en-US" dirty="0" smtClean="0"/>
              <a:t>调用。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646013"/>
            <a:ext cx="8229600" cy="7667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8.1.3  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函数的调用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119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函数的嵌套调用：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91981"/>
              </p:ext>
            </p:extLst>
          </p:nvPr>
        </p:nvGraphicFramePr>
        <p:xfrm>
          <a:off x="899592" y="1660947"/>
          <a:ext cx="6589394" cy="4360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Visio" r:id="rId3" imgW="3565779" imgH="2369820" progId="Visio.Drawing.11">
                  <p:embed/>
                </p:oleObj>
              </mc:Choice>
              <mc:Fallback>
                <p:oleObj name="Visio" r:id="rId3" imgW="3565779" imgH="2369820" progId="Visio.Drawing.11">
                  <p:embed/>
                  <p:pic>
                    <p:nvPicPr>
                      <p:cNvPr id="0" name="对象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660947"/>
                        <a:ext cx="6589394" cy="43603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486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828676"/>
            <a:ext cx="8229600" cy="425650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8-4】  </a:t>
            </a:r>
            <a:r>
              <a:rPr lang="zh-CN" altLang="en-US" dirty="0" smtClean="0"/>
              <a:t>求</a:t>
            </a:r>
            <a:r>
              <a:rPr lang="en-US" altLang="zh-CN" dirty="0" smtClean="0"/>
              <a:t>sum=1!+2!+3!+…+n!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分析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dirty="0" smtClean="0"/>
              <a:t>编写</a:t>
            </a:r>
            <a:r>
              <a:rPr lang="en-US" altLang="zh-CN" dirty="0" smtClean="0"/>
              <a:t>factorial</a:t>
            </a:r>
            <a:r>
              <a:rPr lang="zh-CN" altLang="en-US" dirty="0" smtClean="0"/>
              <a:t>函数，用于求</a:t>
            </a:r>
            <a:r>
              <a:rPr lang="en-US" altLang="zh-CN" dirty="0" smtClean="0"/>
              <a:t>n!;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编写求和函数</a:t>
            </a:r>
            <a:r>
              <a:rPr lang="en-US" altLang="zh-CN" dirty="0" smtClean="0"/>
              <a:t>Summary</a:t>
            </a:r>
            <a:r>
              <a:rPr lang="zh-CN" altLang="en-US" dirty="0" smtClean="0"/>
              <a:t>，计算</a:t>
            </a:r>
            <a:r>
              <a:rPr lang="en-US" altLang="zh-CN" dirty="0"/>
              <a:t>sum=1!+2!+3</a:t>
            </a:r>
            <a:r>
              <a:rPr lang="en-US" altLang="zh-CN" dirty="0" smtClean="0"/>
              <a:t>!+…</a:t>
            </a:r>
            <a:r>
              <a:rPr lang="zh-CN" altLang="en-US" dirty="0" smtClean="0"/>
              <a:t>，在函数中嵌套调用</a:t>
            </a:r>
            <a:r>
              <a:rPr lang="en-US" altLang="zh-CN" dirty="0" smtClean="0"/>
              <a:t>factorial</a:t>
            </a:r>
            <a:r>
              <a:rPr lang="zh-CN" altLang="en-US" dirty="0" smtClean="0"/>
              <a:t>函数。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32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484784"/>
            <a:ext cx="4321249" cy="504056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marL="342900" lvl="1" indent="0">
              <a:buNone/>
            </a:pPr>
            <a:r>
              <a:rPr lang="en-US" altLang="zh-CN" dirty="0" smtClean="0">
                <a:solidFill>
                  <a:srgbClr val="808080"/>
                </a:solidFill>
              </a:rPr>
              <a:t>#include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A31515"/>
                </a:solidFill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</a:rPr>
              <a:t>stdio.h</a:t>
            </a:r>
            <a:r>
              <a:rPr lang="en-US" altLang="zh-CN" dirty="0">
                <a:solidFill>
                  <a:srgbClr val="A31515"/>
                </a:solidFill>
              </a:rPr>
              <a:t>&gt;</a:t>
            </a:r>
            <a:endParaRPr lang="en-US" altLang="zh-CN" dirty="0">
              <a:solidFill>
                <a:srgbClr val="000000"/>
              </a:solidFill>
            </a:endParaRPr>
          </a:p>
          <a:p>
            <a:pPr marL="342900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factorial(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/>
              <a:t>i</a:t>
            </a:r>
            <a:r>
              <a:rPr lang="en-US" altLang="zh-CN" dirty="0" smtClean="0">
                <a:solidFill>
                  <a:srgbClr val="000000"/>
                </a:solidFill>
              </a:rPr>
              <a:t>) </a:t>
            </a:r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{    //</a:t>
            </a:r>
            <a:r>
              <a:rPr lang="zh-CN" altLang="en-US" dirty="0">
                <a:solidFill>
                  <a:srgbClr val="C00000"/>
                </a:solidFill>
              </a:rPr>
              <a:t>设计求</a:t>
            </a:r>
            <a:r>
              <a:rPr lang="en-US" altLang="zh-CN" dirty="0">
                <a:solidFill>
                  <a:srgbClr val="C00000"/>
                </a:solidFill>
              </a:rPr>
              <a:t>n!</a:t>
            </a:r>
            <a:r>
              <a:rPr lang="zh-CN" altLang="en-US" dirty="0">
                <a:solidFill>
                  <a:srgbClr val="C00000"/>
                </a:solidFill>
              </a:rPr>
              <a:t>的函数</a:t>
            </a:r>
            <a:endParaRPr lang="en-US" altLang="zh-CN" dirty="0">
              <a:solidFill>
                <a:srgbClr val="C00000"/>
              </a:solidFill>
            </a:endParaRPr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	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fact = 1, j;</a:t>
            </a:r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	for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(j = 2; j &lt;=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>
                <a:solidFill>
                  <a:srgbClr val="000000"/>
                </a:solidFill>
              </a:rPr>
              <a:t>; </a:t>
            </a:r>
            <a:r>
              <a:rPr lang="en-US" altLang="zh-CN" dirty="0" err="1">
                <a:solidFill>
                  <a:srgbClr val="000000"/>
                </a:solidFill>
              </a:rPr>
              <a:t>j++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 		fact </a:t>
            </a:r>
            <a:r>
              <a:rPr lang="en-US" altLang="zh-CN" dirty="0">
                <a:solidFill>
                  <a:srgbClr val="000000"/>
                </a:solidFill>
              </a:rPr>
              <a:t>*= j;</a:t>
            </a:r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	return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fact;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427984" y="1476748"/>
            <a:ext cx="4679751" cy="5048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2654" indent="-27265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1pPr>
            <a:lvl2pPr marL="604838" indent="-261938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2pPr>
            <a:lvl3pPr marL="877491" indent="-191691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</a:rPr>
              <a:t> Summary(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/>
              <a:t>N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{    </a:t>
            </a:r>
            <a:r>
              <a:rPr lang="en-US" altLang="zh-CN" dirty="0" smtClean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求和函数</a:t>
            </a:r>
            <a:endParaRPr lang="pt-BR" altLang="zh-CN" dirty="0">
              <a:solidFill>
                <a:srgbClr val="0000FF"/>
              </a:solidFill>
            </a:endParaRPr>
          </a:p>
          <a:p>
            <a:pPr marL="342900" lvl="1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	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</a:rPr>
              <a:t> sum = 0, </a:t>
            </a:r>
            <a:r>
              <a:rPr lang="en-US" altLang="zh-CN" dirty="0" err="1" smtClean="0">
                <a:solidFill>
                  <a:srgbClr val="000000"/>
                </a:solidFill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</a:rPr>
              <a:t>;</a:t>
            </a:r>
          </a:p>
          <a:p>
            <a:pPr marL="342900" lvl="1" indent="0">
              <a:buFont typeface="Wingdings" panose="05000000000000000000" pitchFamily="2" charset="2"/>
              <a:buNone/>
            </a:pPr>
            <a:r>
              <a:rPr lang="nn-NO" altLang="zh-CN" dirty="0" smtClean="0">
                <a:solidFill>
                  <a:srgbClr val="0000FF"/>
                </a:solidFill>
              </a:rPr>
              <a:t> 	for</a:t>
            </a:r>
            <a:r>
              <a:rPr lang="nn-NO" altLang="zh-CN" dirty="0" smtClean="0">
                <a:solidFill>
                  <a:srgbClr val="000000"/>
                </a:solidFill>
              </a:rPr>
              <a:t> (i = 1; i &lt;= </a:t>
            </a:r>
            <a:r>
              <a:rPr lang="nn-NO" altLang="zh-CN" dirty="0" smtClean="0"/>
              <a:t>N</a:t>
            </a:r>
            <a:r>
              <a:rPr lang="nn-NO" altLang="zh-CN" dirty="0" smtClean="0">
                <a:solidFill>
                  <a:srgbClr val="000000"/>
                </a:solidFill>
              </a:rPr>
              <a:t>; i++)</a:t>
            </a:r>
          </a:p>
          <a:p>
            <a:pPr marL="342900" lvl="1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 	</a:t>
            </a:r>
            <a:r>
              <a:rPr lang="zh-CN" altLang="en-US" dirty="0" smtClean="0">
                <a:solidFill>
                  <a:srgbClr val="000000"/>
                </a:solidFill>
              </a:rPr>
              <a:t>      </a:t>
            </a:r>
            <a:r>
              <a:rPr lang="en-US" altLang="zh-CN" dirty="0" smtClean="0">
                <a:solidFill>
                  <a:srgbClr val="000000"/>
                </a:solidFill>
              </a:rPr>
              <a:t>sum += factorial(</a:t>
            </a:r>
            <a:r>
              <a:rPr lang="en-US" altLang="zh-CN" dirty="0" err="1" smtClean="0">
                <a:solidFill>
                  <a:srgbClr val="000000"/>
                </a:solidFill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</a:rPr>
              <a:t>);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pPr marL="342900" lvl="1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/*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嵌套调用*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342900" lvl="1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	return</a:t>
            </a:r>
            <a:r>
              <a:rPr lang="en-US" altLang="zh-CN" dirty="0" smtClean="0">
                <a:solidFill>
                  <a:srgbClr val="000000"/>
                </a:solidFill>
              </a:rPr>
              <a:t> sum;</a:t>
            </a:r>
          </a:p>
          <a:p>
            <a:pPr marL="342900" lvl="1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652811"/>
            <a:ext cx="5355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【</a:t>
            </a:r>
            <a:r>
              <a:rPr lang="zh-CN" altLang="pt-BR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例</a:t>
            </a:r>
            <a:r>
              <a:rPr lang="pt-BR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8-4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】</a:t>
            </a:r>
            <a:r>
              <a:rPr lang="pt-BR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pt-BR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求</a:t>
            </a:r>
            <a:r>
              <a:rPr lang="pt-BR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sum=1!+2!+3!+…+n!</a:t>
            </a:r>
          </a:p>
        </p:txBody>
      </p:sp>
    </p:spTree>
    <p:extLst>
      <p:ext uri="{BB962C8B-B14F-4D97-AF65-F5344CB8AC3E}">
        <p14:creationId xmlns:p14="http://schemas.microsoft.com/office/powerpoint/2010/main" val="333316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【</a:t>
            </a:r>
            <a:r>
              <a:rPr lang="zh-CN" altLang="pt-BR" dirty="0" smtClean="0">
                <a:solidFill>
                  <a:srgbClr val="0000FF"/>
                </a:solidFill>
              </a:rPr>
              <a:t>例</a:t>
            </a:r>
            <a:r>
              <a:rPr lang="pt-BR" altLang="zh-CN" dirty="0" smtClean="0">
                <a:solidFill>
                  <a:srgbClr val="0000FF"/>
                </a:solidFill>
              </a:rPr>
              <a:t>8-4</a:t>
            </a:r>
            <a:r>
              <a:rPr lang="en-US" altLang="zh-CN" dirty="0" smtClean="0">
                <a:solidFill>
                  <a:srgbClr val="0000FF"/>
                </a:solidFill>
              </a:rPr>
              <a:t>】</a:t>
            </a:r>
            <a:r>
              <a:rPr lang="pt-BR" altLang="zh-CN" dirty="0" smtClean="0">
                <a:solidFill>
                  <a:srgbClr val="0000FF"/>
                </a:solidFill>
              </a:rPr>
              <a:t> </a:t>
            </a:r>
            <a:r>
              <a:rPr lang="zh-CN" altLang="pt-BR" dirty="0">
                <a:solidFill>
                  <a:srgbClr val="0000FF"/>
                </a:solidFill>
              </a:rPr>
              <a:t>求</a:t>
            </a:r>
            <a:r>
              <a:rPr lang="pt-BR" altLang="zh-CN" dirty="0">
                <a:solidFill>
                  <a:srgbClr val="0000FF"/>
                </a:solidFill>
              </a:rPr>
              <a:t>sum=1!+2!+3!+…+n!</a:t>
            </a:r>
          </a:p>
          <a:p>
            <a:pPr marL="342900" lvl="1" indent="0">
              <a:buNone/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main()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0000"/>
                </a:solidFill>
              </a:rPr>
              <a:t>{</a:t>
            </a:r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	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N;</a:t>
            </a:r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 	</a:t>
            </a:r>
            <a:r>
              <a:rPr lang="en-US" altLang="zh-CN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>
                <a:solidFill>
                  <a:srgbClr val="A31515"/>
                </a:solidFill>
              </a:rPr>
              <a:t>"Please enter N:"</a:t>
            </a:r>
            <a:r>
              <a:rPr lang="en-US" altLang="zh-CN" dirty="0">
                <a:solidFill>
                  <a:srgbClr val="000000"/>
                </a:solidFill>
              </a:rPr>
              <a:t>);</a:t>
            </a:r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 	</a:t>
            </a:r>
            <a:r>
              <a:rPr lang="en-US" altLang="zh-CN" dirty="0" err="1" smtClean="0">
                <a:solidFill>
                  <a:srgbClr val="000000"/>
                </a:solidFill>
              </a:rPr>
              <a:t>scanf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>
                <a:solidFill>
                  <a:srgbClr val="A31515"/>
                </a:solidFill>
              </a:rPr>
              <a:t>"%d"</a:t>
            </a:r>
            <a:r>
              <a:rPr lang="en-US" altLang="zh-CN" dirty="0">
                <a:solidFill>
                  <a:srgbClr val="000000"/>
                </a:solidFill>
              </a:rPr>
              <a:t>, &amp;N);</a:t>
            </a:r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spc="-150" dirty="0" smtClean="0">
                <a:solidFill>
                  <a:srgbClr val="000000"/>
                </a:solidFill>
              </a:rPr>
              <a:t>	</a:t>
            </a:r>
            <a:r>
              <a:rPr lang="en-US" altLang="zh-CN" spc="-150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pc="-150" dirty="0">
                <a:solidFill>
                  <a:srgbClr val="000000"/>
                </a:solidFill>
              </a:rPr>
              <a:t>(</a:t>
            </a:r>
            <a:r>
              <a:rPr lang="en-US" altLang="zh-CN" spc="-150" dirty="0">
                <a:solidFill>
                  <a:srgbClr val="A31515"/>
                </a:solidFill>
              </a:rPr>
              <a:t>"The summary is %d\n"</a:t>
            </a:r>
            <a:r>
              <a:rPr lang="en-US" altLang="zh-CN" spc="-150" dirty="0">
                <a:solidFill>
                  <a:srgbClr val="000000"/>
                </a:solidFill>
              </a:rPr>
              <a:t>, Summary(N));</a:t>
            </a:r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	return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0;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067944" y="5214166"/>
            <a:ext cx="5040560" cy="159921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1216" indent="-201216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27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73869" indent="-130969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Times New Roman" panose="02020603050405020304" pitchFamily="18" charset="0"/>
              <a:buChar char="─"/>
              <a:defRPr sz="25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807244" indent="-12144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Please enter N:5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The summary is 153</a:t>
            </a: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请按任意键继续</a:t>
            </a:r>
            <a:r>
              <a:rPr lang="en-US" altLang="zh-CN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. . .</a:t>
            </a:r>
            <a:endParaRPr lang="en-US" altLang="zh-CN" sz="24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42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790029"/>
            <a:ext cx="8229600" cy="766763"/>
          </a:xfrm>
          <a:prstGeom prst="rect">
            <a:avLst/>
          </a:prstGeom>
        </p:spPr>
        <p:txBody>
          <a:bodyPr/>
          <a:lstStyle/>
          <a:p>
            <a:r>
              <a:rPr lang="zh-CN" altLang="en-US" sz="4000" dirty="0" smtClean="0">
                <a:solidFill>
                  <a:srgbClr val="C00000"/>
                </a:solidFill>
              </a:rPr>
              <a:t>实战题：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764780"/>
            <a:ext cx="8229600" cy="31043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任何一个整数</a:t>
            </a:r>
            <a:r>
              <a:rPr lang="en-US" altLang="zh-CN" sz="2800" dirty="0"/>
              <a:t>n</a:t>
            </a:r>
            <a:r>
              <a:rPr lang="zh-CN" altLang="en-US" sz="2800" dirty="0"/>
              <a:t>的立方都可以表示成</a:t>
            </a:r>
            <a:r>
              <a:rPr lang="en-US" altLang="zh-CN" sz="2800" dirty="0"/>
              <a:t>n</a:t>
            </a:r>
            <a:r>
              <a:rPr lang="zh-CN" altLang="en-US" sz="2800" dirty="0"/>
              <a:t>个相邻奇数之和，其中最大奇数为</a:t>
            </a:r>
            <a:r>
              <a:rPr lang="en-US" altLang="zh-CN" sz="2800" dirty="0"/>
              <a:t>d=2m-1</a:t>
            </a:r>
            <a:r>
              <a:rPr lang="zh-CN" altLang="en-US" sz="2800" dirty="0"/>
              <a:t>，而</a:t>
            </a:r>
            <a:r>
              <a:rPr lang="en-US" altLang="zh-CN" sz="2800" dirty="0"/>
              <a:t>m=1+2…+n</a:t>
            </a:r>
            <a:r>
              <a:rPr lang="zh-CN" altLang="en-US" sz="2800" dirty="0"/>
              <a:t>。试编写程序，由键盘输入</a:t>
            </a:r>
            <a:r>
              <a:rPr lang="en-US" altLang="zh-CN" sz="2800" dirty="0"/>
              <a:t>n</a:t>
            </a:r>
            <a:r>
              <a:rPr lang="zh-CN" altLang="en-US" sz="2800" dirty="0"/>
              <a:t>，求</a:t>
            </a:r>
            <a:r>
              <a:rPr lang="en-US" altLang="zh-CN" sz="2800" dirty="0"/>
              <a:t>n</a:t>
            </a:r>
            <a:r>
              <a:rPr lang="zh-CN" altLang="en-US" sz="2800" dirty="0"/>
              <a:t>的立方是哪些奇数之和。如：</a:t>
            </a:r>
            <a:r>
              <a:rPr lang="en-US" altLang="zh-CN" sz="2800" dirty="0" smtClean="0"/>
              <a:t>5</a:t>
            </a:r>
            <a:r>
              <a:rPr lang="en-US" altLang="zh-CN" sz="2800" baseline="30000" dirty="0" smtClean="0"/>
              <a:t>3</a:t>
            </a:r>
            <a:r>
              <a:rPr lang="en-US" altLang="zh-CN" sz="2800" dirty="0" smtClean="0"/>
              <a:t>=29+27+25+23+21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108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828676"/>
            <a:ext cx="8229600" cy="4976588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800" dirty="0"/>
              <a:t> </a:t>
            </a:r>
            <a:r>
              <a:rPr lang="zh-CN" altLang="en-US" sz="2800" b="1" dirty="0">
                <a:solidFill>
                  <a:srgbClr val="FF0000"/>
                </a:solidFill>
              </a:rPr>
              <a:t>算法分析：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</a:t>
            </a:r>
            <a:r>
              <a:rPr lang="zh-CN" altLang="en-US" sz="2800" dirty="0"/>
              <a:t>按</a:t>
            </a:r>
            <a:r>
              <a:rPr lang="zh-CN" altLang="en-US" sz="2800" dirty="0">
                <a:solidFill>
                  <a:srgbClr val="FF0000"/>
                </a:solidFill>
              </a:rPr>
              <a:t>自顶向下，逐步细化</a:t>
            </a:r>
            <a:r>
              <a:rPr lang="zh-CN" altLang="en-US" sz="2800" dirty="0"/>
              <a:t>的原则分析知：</a:t>
            </a:r>
            <a:r>
              <a:rPr lang="en-US" altLang="zh-CN" sz="2800" dirty="0"/>
              <a:t>n</a:t>
            </a:r>
            <a:r>
              <a:rPr lang="en-US" altLang="zh-CN" sz="2800" baseline="30000" dirty="0"/>
              <a:t>3</a:t>
            </a:r>
            <a:r>
              <a:rPr lang="en-US" altLang="zh-CN" sz="2800" dirty="0">
                <a:solidFill>
                  <a:srgbClr val="C00000"/>
                </a:solidFill>
              </a:rPr>
              <a:t>→</a:t>
            </a:r>
            <a:r>
              <a:rPr lang="en-US" altLang="zh-CN" sz="2800" dirty="0"/>
              <a:t>d </a:t>
            </a:r>
            <a:r>
              <a:rPr lang="en-US" altLang="zh-CN" sz="2800" dirty="0">
                <a:solidFill>
                  <a:srgbClr val="C00000"/>
                </a:solidFill>
              </a:rPr>
              <a:t>→</a:t>
            </a:r>
            <a:r>
              <a:rPr lang="en-US" altLang="zh-CN" sz="2800" dirty="0"/>
              <a:t>m</a:t>
            </a:r>
            <a:r>
              <a:rPr lang="zh-CN" altLang="en-US" sz="2800" dirty="0"/>
              <a:t>。</a:t>
            </a:r>
            <a:endParaRPr lang="en-US" altLang="zh-CN" sz="2800" baseline="30000" dirty="0"/>
          </a:p>
          <a:p>
            <a:pPr>
              <a:lnSpc>
                <a:spcPct val="150000"/>
              </a:lnSpc>
              <a:buNone/>
            </a:pPr>
            <a:r>
              <a:rPr lang="en-US" altLang="zh-CN" sz="2800" dirty="0"/>
              <a:t>   1</a:t>
            </a:r>
            <a:r>
              <a:rPr lang="zh-CN" altLang="en-US" sz="2800" dirty="0"/>
              <a:t>、设计</a:t>
            </a:r>
            <a:r>
              <a:rPr lang="en-US" altLang="zh-CN" sz="2800" dirty="0">
                <a:solidFill>
                  <a:srgbClr val="C00000"/>
                </a:solidFill>
              </a:rPr>
              <a:t>add</a:t>
            </a:r>
            <a:r>
              <a:rPr lang="zh-CN" altLang="en-US" sz="2800" dirty="0"/>
              <a:t>函数求</a:t>
            </a:r>
            <a:r>
              <a:rPr lang="en-US" altLang="zh-CN" sz="2800" dirty="0">
                <a:solidFill>
                  <a:srgbClr val="C00000"/>
                </a:solidFill>
              </a:rPr>
              <a:t>m</a:t>
            </a:r>
            <a:r>
              <a:rPr lang="zh-CN" altLang="en-US" sz="2800" dirty="0"/>
              <a:t>：即</a:t>
            </a:r>
            <a:r>
              <a:rPr lang="zh-CN" altLang="en-US" sz="2800" dirty="0" smtClean="0"/>
              <a:t>计算</a:t>
            </a:r>
            <a:r>
              <a:rPr lang="en-US" altLang="zh-CN" sz="2800" dirty="0" smtClean="0"/>
              <a:t>m=1+2+3</a:t>
            </a:r>
            <a:r>
              <a:rPr lang="en-US" altLang="zh-CN" sz="2800" dirty="0"/>
              <a:t>+…+</a:t>
            </a:r>
            <a:r>
              <a:rPr lang="en-US" altLang="zh-CN" sz="2800" dirty="0" smtClean="0"/>
              <a:t>n</a:t>
            </a:r>
            <a:r>
              <a:rPr lang="zh-CN" altLang="en-US" sz="2800" dirty="0"/>
              <a:t>；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/>
              <a:t>   2</a:t>
            </a:r>
            <a:r>
              <a:rPr lang="zh-CN" altLang="en-US" sz="2800" dirty="0"/>
              <a:t>、设计</a:t>
            </a:r>
            <a:r>
              <a:rPr lang="en-US" altLang="zh-CN" sz="2800" dirty="0" err="1">
                <a:solidFill>
                  <a:srgbClr val="C00000"/>
                </a:solidFill>
              </a:rPr>
              <a:t>maxodd</a:t>
            </a:r>
            <a:r>
              <a:rPr lang="zh-CN" altLang="en-US" sz="2800" dirty="0"/>
              <a:t>函数求最大奇数</a:t>
            </a:r>
            <a:r>
              <a:rPr lang="en-US" altLang="zh-CN" sz="2800" dirty="0">
                <a:solidFill>
                  <a:srgbClr val="C00000"/>
                </a:solidFill>
              </a:rPr>
              <a:t>d</a:t>
            </a:r>
            <a:r>
              <a:rPr lang="zh-CN" altLang="en-US" sz="2800" dirty="0"/>
              <a:t>：即</a:t>
            </a:r>
            <a:r>
              <a:rPr lang="en-US" altLang="zh-CN" sz="2800" dirty="0" smtClean="0"/>
              <a:t>d=2m-1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pPr>
              <a:lnSpc>
                <a:spcPct val="150000"/>
              </a:lnSpc>
              <a:buNone/>
            </a:pPr>
            <a:r>
              <a:rPr lang="zh-CN" altLang="en-US" sz="2800" dirty="0"/>
              <a:t>   其算法流程如图所示。 </a:t>
            </a:r>
          </a:p>
        </p:txBody>
      </p:sp>
    </p:spTree>
    <p:extLst>
      <p:ext uri="{BB962C8B-B14F-4D97-AF65-F5344CB8AC3E}">
        <p14:creationId xmlns:p14="http://schemas.microsoft.com/office/powerpoint/2010/main" val="36242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8"/>
            <a:ext cx="8694712" cy="470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2472" y="5661248"/>
            <a:ext cx="756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每个管理者都有自己的职责范围和权限。</a:t>
            </a:r>
            <a:endParaRPr lang="zh-CN" altLang="en-US" sz="3200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27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904875"/>
            <a:ext cx="4032250" cy="6002338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buFont typeface="Arial" charset="0"/>
              <a:buAutoNum type="arabicPeriod"/>
            </a:pPr>
            <a:r>
              <a:rPr lang="en-US" altLang="zh-CN" sz="2400" b="1">
                <a:latin typeface="方正姚体" panose="02010601030101010101" pitchFamily="2" charset="-122"/>
                <a:ea typeface="方正姚体" panose="02010601030101010101" pitchFamily="2" charset="-122"/>
              </a:rPr>
              <a:t>#include  &lt;stdio.h&gt;</a:t>
            </a:r>
          </a:p>
          <a:p>
            <a:pPr>
              <a:buFont typeface="Arial" charset="0"/>
              <a:buAutoNum type="arabicPeriod"/>
            </a:pPr>
            <a:r>
              <a:rPr lang="en-US" altLang="zh-CN" sz="2400" b="1">
                <a:latin typeface="方正姚体" panose="02010601030101010101" pitchFamily="2" charset="-122"/>
                <a:ea typeface="方正姚体" panose="02010601030101010101" pitchFamily="2" charset="-122"/>
              </a:rPr>
              <a:t>int maxodd(int n);</a:t>
            </a:r>
          </a:p>
          <a:p>
            <a:pPr>
              <a:buFont typeface="Arial" charset="0"/>
              <a:buAutoNum type="arabicPeriod"/>
            </a:pPr>
            <a:r>
              <a:rPr lang="en-US" altLang="zh-CN" sz="2400" b="1">
                <a:latin typeface="方正姚体" panose="02010601030101010101" pitchFamily="2" charset="-122"/>
                <a:ea typeface="方正姚体" panose="02010601030101010101" pitchFamily="2" charset="-122"/>
              </a:rPr>
              <a:t>int add(int n);</a:t>
            </a:r>
          </a:p>
          <a:p>
            <a:pPr>
              <a:buFont typeface="Arial" charset="0"/>
              <a:buAutoNum type="arabicPeriod"/>
            </a:pPr>
            <a:r>
              <a:rPr kumimoji="1" lang="en-US" altLang="zh-CN" sz="2400" b="1">
                <a:latin typeface="方正姚体" panose="02010601030101010101" pitchFamily="2" charset="-122"/>
                <a:ea typeface="方正姚体" panose="02010601030101010101" pitchFamily="2" charset="-122"/>
              </a:rPr>
              <a:t>int main( )</a:t>
            </a:r>
          </a:p>
          <a:p>
            <a:pPr>
              <a:buFont typeface="Arial" charset="0"/>
              <a:buAutoNum type="arabicPeriod"/>
            </a:pPr>
            <a:r>
              <a:rPr kumimoji="1" lang="en-US" altLang="zh-CN" sz="2400" b="1">
                <a:latin typeface="方正姚体" panose="02010601030101010101" pitchFamily="2" charset="-122"/>
                <a:ea typeface="方正姚体" panose="02010601030101010101" pitchFamily="2" charset="-122"/>
              </a:rPr>
              <a:t>{  </a:t>
            </a:r>
          </a:p>
          <a:p>
            <a:pPr>
              <a:buFont typeface="Arial" charset="0"/>
              <a:buAutoNum type="arabicPeriod"/>
            </a:pPr>
            <a:r>
              <a:rPr kumimoji="1" lang="en-US" altLang="zh-CN" sz="2400" b="1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kumimoji="1" lang="pt-BR" altLang="zh-CN" sz="2400" b="1">
                <a:latin typeface="方正姚体" panose="02010601030101010101" pitchFamily="2" charset="-122"/>
                <a:ea typeface="方正姚体" panose="02010601030101010101" pitchFamily="2" charset="-122"/>
              </a:rPr>
              <a:t>int n;</a:t>
            </a:r>
          </a:p>
          <a:p>
            <a:pPr>
              <a:buFont typeface="Arial" charset="0"/>
              <a:buAutoNum type="arabicPeriod"/>
            </a:pPr>
            <a:r>
              <a:rPr kumimoji="1" lang="pt-BR" altLang="zh-CN" sz="2400" b="1">
                <a:latin typeface="方正姚体" panose="02010601030101010101" pitchFamily="2" charset="-122"/>
                <a:ea typeface="方正姚体" panose="02010601030101010101" pitchFamily="2" charset="-122"/>
              </a:rPr>
              <a:t>    scanf("%d",&amp;n);</a:t>
            </a:r>
          </a:p>
          <a:p>
            <a:pPr>
              <a:buFont typeface="Arial" charset="0"/>
              <a:buAutoNum type="arabicPeriod"/>
            </a:pPr>
            <a:r>
              <a:rPr kumimoji="1" lang="pt-BR" altLang="zh-CN" sz="2400" b="1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n-US" altLang="zh-CN" sz="2400" b="1">
                <a:latin typeface="方正姚体" panose="02010601030101010101" pitchFamily="2" charset="-122"/>
                <a:ea typeface="方正姚体" panose="02010601030101010101" pitchFamily="2" charset="-122"/>
              </a:rPr>
              <a:t> d=</a:t>
            </a:r>
            <a:r>
              <a:rPr lang="en-US" altLang="zh-CN" sz="2400" b="1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maxodd(n)</a:t>
            </a:r>
            <a:r>
              <a:rPr lang="en-US" altLang="zh-CN" sz="2400" b="1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>
              <a:buFont typeface="Arial" charset="0"/>
              <a:buAutoNum type="arabicPeriod"/>
            </a:pPr>
            <a:r>
              <a:rPr lang="en-US" altLang="zh-CN" sz="2400" b="1">
                <a:latin typeface="方正姚体" panose="02010601030101010101" pitchFamily="2" charset="-122"/>
                <a:ea typeface="方正姚体" panose="02010601030101010101" pitchFamily="2" charset="-122"/>
              </a:rPr>
              <a:t>    for(i=1;i&lt;=n;i++)</a:t>
            </a:r>
          </a:p>
          <a:p>
            <a:pPr>
              <a:buFont typeface="Arial" charset="0"/>
              <a:buAutoNum type="arabicPeriod"/>
            </a:pPr>
            <a:r>
              <a:rPr lang="en-US" altLang="zh-CN" sz="2400" b="1">
                <a:latin typeface="方正姚体" panose="02010601030101010101" pitchFamily="2" charset="-122"/>
                <a:ea typeface="方正姚体" panose="02010601030101010101" pitchFamily="2" charset="-122"/>
              </a:rPr>
              <a:t>      {</a:t>
            </a:r>
          </a:p>
          <a:p>
            <a:pPr>
              <a:buFont typeface="Arial" charset="0"/>
              <a:buAutoNum type="arabicPeriod"/>
            </a:pPr>
            <a:r>
              <a:rPr lang="en-US" altLang="zh-CN" sz="2400" b="1">
                <a:latin typeface="方正姚体" panose="02010601030101010101" pitchFamily="2" charset="-122"/>
                <a:ea typeface="方正姚体" panose="02010601030101010101" pitchFamily="2" charset="-122"/>
              </a:rPr>
              <a:t>          printf("%d+",d);</a:t>
            </a:r>
          </a:p>
          <a:p>
            <a:pPr>
              <a:buFont typeface="Arial" charset="0"/>
              <a:buAutoNum type="arabicPeriod"/>
            </a:pPr>
            <a:r>
              <a:rPr lang="en-US" altLang="zh-CN" sz="2400" b="1">
                <a:latin typeface="方正姚体" panose="02010601030101010101" pitchFamily="2" charset="-122"/>
                <a:ea typeface="方正姚体" panose="02010601030101010101" pitchFamily="2" charset="-122"/>
              </a:rPr>
              <a:t>          d=d-2;</a:t>
            </a:r>
          </a:p>
          <a:p>
            <a:pPr>
              <a:buFont typeface="Arial" charset="0"/>
              <a:buAutoNum type="arabicPeriod"/>
            </a:pPr>
            <a:r>
              <a:rPr lang="en-US" altLang="zh-CN" sz="2400" b="1">
                <a:latin typeface="方正姚体" panose="02010601030101010101" pitchFamily="2" charset="-122"/>
                <a:ea typeface="方正姚体" panose="02010601030101010101" pitchFamily="2" charset="-122"/>
              </a:rPr>
              <a:t>      }</a:t>
            </a:r>
          </a:p>
          <a:p>
            <a:pPr>
              <a:buFont typeface="Arial" charset="0"/>
              <a:buAutoNum type="arabicPeriod"/>
            </a:pPr>
            <a:r>
              <a:rPr lang="en-US" altLang="zh-CN" sz="2400" b="1">
                <a:latin typeface="方正姚体" panose="02010601030101010101" pitchFamily="2" charset="-122"/>
                <a:ea typeface="方正姚体" panose="02010601030101010101" pitchFamily="2" charset="-122"/>
              </a:rPr>
              <a:t>    printf("\b ");</a:t>
            </a:r>
          </a:p>
          <a:p>
            <a:pPr>
              <a:buFont typeface="Arial" charset="0"/>
              <a:buAutoNum type="arabicPeriod"/>
            </a:pPr>
            <a:r>
              <a:rPr lang="en-US" altLang="zh-CN" sz="2400" b="1"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r>
              <a:rPr kumimoji="1" lang="en-US" altLang="zh-CN" sz="2400" b="1">
                <a:latin typeface="方正姚体" panose="02010601030101010101" pitchFamily="2" charset="-122"/>
                <a:ea typeface="方正姚体" panose="02010601030101010101" pitchFamily="2" charset="-122"/>
              </a:rPr>
              <a:t>  return 0; </a:t>
            </a:r>
          </a:p>
          <a:p>
            <a:pPr>
              <a:buFont typeface="Arial" charset="0"/>
              <a:buAutoNum type="arabicPeriod"/>
            </a:pPr>
            <a:endParaRPr kumimoji="1" lang="en-US" altLang="zh-CN" sz="2400" b="1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643438" y="3717032"/>
            <a:ext cx="4371975" cy="23082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altLang="zh-CN" sz="2400" b="1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 add(</a:t>
            </a:r>
            <a:r>
              <a:rPr lang="en-US" altLang="zh-CN" sz="2400" b="1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 n)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altLang="zh-CN" sz="2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{   </a:t>
            </a:r>
            <a:r>
              <a:rPr lang="en-US" altLang="zh-CN" sz="2400" b="1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b="1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i,s</a:t>
            </a:r>
            <a:r>
              <a:rPr lang="en-US" altLang="zh-CN" sz="24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=0</a:t>
            </a:r>
            <a:r>
              <a:rPr lang="en-US" altLang="zh-CN" sz="2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altLang="zh-CN" sz="2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    for(</a:t>
            </a:r>
            <a:r>
              <a:rPr lang="en-US" altLang="zh-CN" sz="2400" b="1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=1;i&lt;=</a:t>
            </a:r>
            <a:r>
              <a:rPr lang="en-US" altLang="zh-CN" sz="2400" b="1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n;i</a:t>
            </a:r>
            <a:r>
              <a:rPr lang="en-US" altLang="zh-CN" sz="2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++)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altLang="zh-CN" sz="2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        </a:t>
            </a:r>
            <a:r>
              <a:rPr lang="en-US" altLang="zh-CN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s</a:t>
            </a:r>
            <a:r>
              <a:rPr lang="en-US" altLang="zh-CN" sz="24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+=</a:t>
            </a:r>
            <a:r>
              <a:rPr lang="en-US" altLang="zh-CN" sz="2400" b="1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altLang="zh-CN" sz="2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    return s;;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altLang="zh-CN" sz="2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en-US" sz="24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643438" y="892175"/>
            <a:ext cx="4032250" cy="2677656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altLang="zh-CN" sz="2400" b="1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b="1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maxodd</a:t>
            </a:r>
            <a:r>
              <a:rPr lang="en-US" altLang="zh-CN" sz="2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400" b="1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 n)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altLang="zh-CN" sz="2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altLang="zh-CN" sz="2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2400" b="1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 d</a:t>
            </a:r>
            <a:r>
              <a:rPr lang="en-US" altLang="zh-CN" sz="24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altLang="zh-CN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m=</a:t>
            </a:r>
            <a:r>
              <a:rPr lang="en-US" altLang="zh-CN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add(n);</a:t>
            </a:r>
            <a:endParaRPr lang="en-US" altLang="zh-CN" sz="24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buFont typeface="Arial" charset="0"/>
              <a:buAutoNum type="arabicPeriod"/>
            </a:pPr>
            <a:r>
              <a:rPr lang="en-US" altLang="zh-CN" sz="2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24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d=2*</a:t>
            </a:r>
            <a:r>
              <a:rPr lang="en-US" altLang="zh-CN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</a:t>
            </a:r>
            <a:r>
              <a:rPr lang="en-US" altLang="zh-CN" sz="24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-1</a:t>
            </a:r>
            <a:r>
              <a:rPr lang="en-US" altLang="zh-CN" sz="2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altLang="zh-CN" sz="2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    return d;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altLang="zh-CN" sz="2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en-US" sz="24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10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Title_1"/>
          <p:cNvSpPr/>
          <p:nvPr>
            <p:custDataLst>
              <p:tags r:id="rId1"/>
            </p:custDataLst>
          </p:nvPr>
        </p:nvSpPr>
        <p:spPr>
          <a:xfrm rot="18837636">
            <a:off x="359525" y="855853"/>
            <a:ext cx="2106612" cy="594927"/>
          </a:xfrm>
          <a:prstGeom prst="homePlate">
            <a:avLst/>
          </a:prstGeom>
          <a:solidFill>
            <a:srgbClr val="E15438"/>
          </a:solidFill>
          <a:ln w="952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问题导入</a:t>
            </a:r>
          </a:p>
        </p:txBody>
      </p:sp>
      <p:sp>
        <p:nvSpPr>
          <p:cNvPr id="7" name="内容占位符 4"/>
          <p:cNvSpPr txBox="1">
            <a:spLocks/>
          </p:cNvSpPr>
          <p:nvPr/>
        </p:nvSpPr>
        <p:spPr bwMode="auto">
          <a:xfrm>
            <a:off x="1547664" y="1077963"/>
            <a:ext cx="6840760" cy="127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2654" indent="-27265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1pPr>
            <a:lvl2pPr marL="604838" indent="-261938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2pPr>
            <a:lvl3pPr marL="877491" indent="-191691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函数定义的位置可以在程序的任何地方吗？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755576" y="2625874"/>
            <a:ext cx="7767681" cy="353943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说明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en-US" altLang="zh-CN" sz="28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如果</a:t>
            </a:r>
            <a:r>
              <a:rPr lang="zh-CN" altLang="en-US" sz="2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函数定义放在函数调用之后</a:t>
            </a:r>
            <a:r>
              <a:rPr lang="en-US" altLang="zh-CN" sz="2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zh-CN" altLang="en-US" sz="2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那么调用该函数前要有函数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声明。</a:t>
            </a:r>
            <a:endParaRPr lang="en-US" altLang="zh-CN" sz="28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-342900"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对库函数的调用不需要再作声明，但必须把该函数的头文件用</a:t>
            </a:r>
            <a:r>
              <a:rPr lang="en-US" altLang="zh-CN" sz="2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include</a:t>
            </a:r>
            <a:r>
              <a:rPr lang="zh-CN" altLang="en-US" sz="2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命令包含在源文件前部， 因为头文件中已经包含了库函数的声明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8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-342900"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函数声明与函数定义的返回类型、函数名和参数表必须一致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zh-CN" altLang="en-US" sz="28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5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457200" y="574005"/>
            <a:ext cx="8229600" cy="7667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8.1.4  </a:t>
            </a:r>
            <a:r>
              <a:rPr lang="zh-CN" altLang="en-US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函数的声明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260724"/>
            <a:ext cx="8712968" cy="51926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zh-CN" altLang="en-US" sz="2800" dirty="0" smtClean="0"/>
              <a:t>函数声明的形式</a:t>
            </a:r>
            <a:r>
              <a:rPr lang="zh-CN" altLang="en-US" sz="2800" dirty="0"/>
              <a:t>为：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rgbClr val="C00000"/>
                </a:solidFill>
              </a:rPr>
              <a:t>返回</a:t>
            </a:r>
            <a:r>
              <a:rPr lang="zh-CN" altLang="en-US" dirty="0">
                <a:solidFill>
                  <a:srgbClr val="C00000"/>
                </a:solidFill>
              </a:rPr>
              <a:t>值类型 </a:t>
            </a:r>
            <a:r>
              <a:rPr lang="zh-CN" altLang="en-US" dirty="0" smtClean="0">
                <a:solidFill>
                  <a:srgbClr val="C00000"/>
                </a:solidFill>
              </a:rPr>
              <a:t>函数</a:t>
            </a:r>
            <a:r>
              <a:rPr lang="zh-CN" altLang="en-US" dirty="0">
                <a:solidFill>
                  <a:srgbClr val="C00000"/>
                </a:solidFill>
              </a:rPr>
              <a:t>名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1 </a:t>
            </a:r>
            <a:r>
              <a:rPr lang="zh-CN" altLang="en-US" dirty="0" smtClean="0">
                <a:solidFill>
                  <a:srgbClr val="C00000"/>
                </a:solidFill>
              </a:rPr>
              <a:t>形参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，类型</a:t>
            </a:r>
            <a:r>
              <a:rPr lang="en-US" altLang="zh-CN" dirty="0" smtClean="0">
                <a:solidFill>
                  <a:srgbClr val="C00000"/>
                </a:solidFill>
              </a:rPr>
              <a:t>2 </a:t>
            </a:r>
            <a:r>
              <a:rPr lang="zh-CN" altLang="en-US" dirty="0" smtClean="0">
                <a:solidFill>
                  <a:srgbClr val="C00000"/>
                </a:solidFill>
              </a:rPr>
              <a:t>形参</a:t>
            </a:r>
            <a:r>
              <a:rPr lang="en-US" altLang="zh-CN" dirty="0">
                <a:solidFill>
                  <a:srgbClr val="C00000"/>
                </a:solidFill>
              </a:rPr>
              <a:t>2…)</a:t>
            </a:r>
            <a:r>
              <a:rPr lang="zh-CN" altLang="en-US" dirty="0">
                <a:solidFill>
                  <a:srgbClr val="C00000"/>
                </a:solidFill>
              </a:rPr>
              <a:t>；</a:t>
            </a:r>
          </a:p>
          <a:p>
            <a:pPr marL="342900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或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zh-CN" altLang="en-US" dirty="0" smtClean="0"/>
              <a:t>返回</a:t>
            </a:r>
            <a:r>
              <a:rPr lang="zh-CN" altLang="en-US" dirty="0"/>
              <a:t>值类型 </a:t>
            </a:r>
            <a:r>
              <a:rPr lang="zh-CN" altLang="en-US" dirty="0" smtClean="0"/>
              <a:t>函数</a:t>
            </a:r>
            <a:r>
              <a:rPr lang="zh-CN" altLang="en-US" dirty="0"/>
              <a:t>名</a:t>
            </a:r>
            <a:r>
              <a:rPr lang="en-US" altLang="zh-CN" dirty="0"/>
              <a:t>(</a:t>
            </a:r>
            <a:r>
              <a:rPr lang="zh-CN" altLang="en-US" dirty="0"/>
              <a:t>类型</a:t>
            </a:r>
            <a:r>
              <a:rPr lang="en-US" altLang="zh-CN" dirty="0"/>
              <a:t>1</a:t>
            </a:r>
            <a:r>
              <a:rPr lang="zh-CN" altLang="en-US" dirty="0"/>
              <a:t>，类型</a:t>
            </a:r>
            <a:r>
              <a:rPr lang="en-US" altLang="zh-CN" dirty="0"/>
              <a:t>2…)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zh-CN" altLang="en-US" dirty="0" smtClean="0"/>
              <a:t>例如</a:t>
            </a:r>
            <a:endParaRPr lang="en-US" altLang="zh-CN" dirty="0" smtClean="0"/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en-US" altLang="zh-CN" dirty="0" smtClean="0"/>
              <a:t>Max</a:t>
            </a:r>
            <a:r>
              <a:rPr lang="zh-CN" altLang="en-US" dirty="0"/>
              <a:t>函数声明为：</a:t>
            </a:r>
          </a:p>
          <a:p>
            <a:pPr lvl="2">
              <a:lnSpc>
                <a:spcPct val="110000"/>
              </a:lnSpc>
              <a:spcAft>
                <a:spcPts val="0"/>
              </a:spcAft>
            </a:pPr>
            <a:r>
              <a:rPr lang="en-US" altLang="zh-CN" dirty="0" err="1"/>
              <a:t>int</a:t>
            </a:r>
            <a:r>
              <a:rPr lang="en-US" altLang="zh-CN" dirty="0"/>
              <a:t> Max(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x,int</a:t>
            </a:r>
            <a:r>
              <a:rPr lang="en-US" altLang="zh-CN" dirty="0"/>
              <a:t> y);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zh-CN" altLang="en-US" dirty="0"/>
              <a:t>或写为：</a:t>
            </a:r>
          </a:p>
          <a:p>
            <a:pPr lvl="2">
              <a:lnSpc>
                <a:spcPct val="110000"/>
              </a:lnSpc>
              <a:spcAft>
                <a:spcPts val="0"/>
              </a:spcAft>
            </a:pPr>
            <a:r>
              <a:rPr lang="en-US" altLang="zh-CN" dirty="0" err="1"/>
              <a:t>int</a:t>
            </a:r>
            <a:r>
              <a:rPr lang="en-US" altLang="zh-CN" dirty="0"/>
              <a:t> Max(</a:t>
            </a:r>
            <a:r>
              <a:rPr lang="en-US" altLang="zh-CN" dirty="0" err="1"/>
              <a:t>int,int</a:t>
            </a:r>
            <a:r>
              <a:rPr lang="en-US" altLang="zh-CN" dirty="0"/>
              <a:t>)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6512" y="1031474"/>
            <a:ext cx="4597714" cy="58539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fr-FR" altLang="zh-CN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double rectarea(double x,double y);</a:t>
            </a:r>
          </a:p>
          <a:p>
            <a:pPr>
              <a:lnSpc>
                <a:spcPct val="120000"/>
              </a:lnSpc>
            </a:pPr>
            <a:r>
              <a:rPr lang="fr-FR" altLang="zh-CN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double rectround(double x,double y);</a:t>
            </a:r>
            <a:endParaRPr lang="en-US" altLang="zh-CN" dirty="0" smtClean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#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include &lt;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stdio.h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main()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  double 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area,round,a,b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scanf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("%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lf%lf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",&amp;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a,&amp;b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  area=</a:t>
            </a:r>
            <a:r>
              <a:rPr lang="en-US" altLang="zh-CN" dirty="0" err="1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rectarea</a:t>
            </a:r>
            <a:r>
              <a:rPr lang="en-US" altLang="zh-CN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a,b</a:t>
            </a:r>
            <a:r>
              <a:rPr lang="en-US" altLang="zh-CN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  round=</a:t>
            </a:r>
            <a:r>
              <a:rPr lang="en-US" altLang="zh-CN" dirty="0" err="1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rectround</a:t>
            </a:r>
            <a:r>
              <a:rPr lang="en-US" altLang="zh-CN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a,b</a:t>
            </a:r>
            <a:r>
              <a:rPr lang="en-US" altLang="zh-CN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("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面积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是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%lf\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n",area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("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周长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是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%lf\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n",round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  return 0;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61202" y="1110704"/>
            <a:ext cx="4572000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n-US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求矩形面积函数</a:t>
            </a:r>
            <a:r>
              <a:rPr lang="en-US" altLang="zh-CN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*/</a:t>
            </a:r>
          </a:p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double 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rectarea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(double 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x,double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 y)</a:t>
            </a:r>
          </a:p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</a:p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    double area;</a:t>
            </a:r>
          </a:p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    area=x*y;</a:t>
            </a:r>
          </a:p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return area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61202" y="4063712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n-US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求</a:t>
            </a:r>
            <a:r>
              <a:rPr lang="zh-CN" altLang="en-US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矩形周长函数</a:t>
            </a:r>
            <a:r>
              <a:rPr lang="en-US" altLang="zh-CN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*/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double 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rectround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(double 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x,double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 y)</a:t>
            </a:r>
          </a:p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</a:p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    double round;</a:t>
            </a:r>
          </a:p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    round=2*(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x+y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return round;</a:t>
            </a:r>
          </a:p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" name="标题 6"/>
          <p:cNvSpPr txBox="1">
            <a:spLocks noGrp="1"/>
          </p:cNvSpPr>
          <p:nvPr>
            <p:ph type="title" idx="4294967295"/>
          </p:nvPr>
        </p:nvSpPr>
        <p:spPr>
          <a:xfrm>
            <a:off x="457200" y="457508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请编程求出下列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图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形的面积和周长。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63354" y="3356992"/>
            <a:ext cx="1973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800" b="1" dirty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泰勒公式</a:t>
            </a:r>
          </a:p>
        </p:txBody>
      </p:sp>
      <p:sp>
        <p:nvSpPr>
          <p:cNvPr id="6" name="矩形 5"/>
          <p:cNvSpPr/>
          <p:nvPr/>
        </p:nvSpPr>
        <p:spPr>
          <a:xfrm>
            <a:off x="1331639" y="2453471"/>
            <a:ext cx="74053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清代数学家李善兰在著作</a:t>
            </a:r>
            <a:r>
              <a:rPr lang="en-US" altLang="zh-CN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《</a:t>
            </a:r>
            <a:r>
              <a:rPr lang="zh-CN" altLang="en-US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代数学</a:t>
            </a:r>
            <a:r>
              <a:rPr lang="en-US" altLang="zh-CN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》</a:t>
            </a:r>
            <a:r>
              <a:rPr lang="zh-CN" altLang="en-US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中翻译的。</a:t>
            </a:r>
            <a:endParaRPr lang="zh-CN" altLang="en-US" sz="28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" name="MH_Title_1"/>
          <p:cNvSpPr/>
          <p:nvPr>
            <p:custDataLst>
              <p:tags r:id="rId1"/>
            </p:custDataLst>
          </p:nvPr>
        </p:nvSpPr>
        <p:spPr>
          <a:xfrm rot="19648112">
            <a:off x="-34550" y="562261"/>
            <a:ext cx="2106612" cy="621944"/>
          </a:xfrm>
          <a:prstGeom prst="homePlate">
            <a:avLst/>
          </a:prstGeom>
          <a:solidFill>
            <a:srgbClr val="E15438"/>
          </a:solidFill>
          <a:ln w="952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问题导入</a:t>
            </a:r>
          </a:p>
        </p:txBody>
      </p:sp>
      <p:sp>
        <p:nvSpPr>
          <p:cNvPr id="8" name="矩形 7"/>
          <p:cNvSpPr/>
          <p:nvPr/>
        </p:nvSpPr>
        <p:spPr>
          <a:xfrm>
            <a:off x="6587763" y="4365104"/>
            <a:ext cx="233429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dirty="0" smtClean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三角函数</a:t>
            </a:r>
            <a:endParaRPr lang="en-US" altLang="zh-CN" sz="2800" b="1" dirty="0" smtClean="0">
              <a:solidFill>
                <a:srgbClr val="00B05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dirty="0" smtClean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平方根公式</a:t>
            </a:r>
            <a:endParaRPr lang="zh-CN" altLang="en-US" sz="2800" b="1" dirty="0">
              <a:solidFill>
                <a:srgbClr val="00B05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5354052"/>
            <a:ext cx="8197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函数的三要素是：</a:t>
            </a:r>
            <a:r>
              <a:rPr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自变量，因变量和函数功能。</a:t>
            </a:r>
            <a:endParaRPr lang="en-US" altLang="zh-CN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971600" y="3573016"/>
                <a:ext cx="7578731" cy="15146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1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/>
                        </a:rPr>
                        <m:t>如：</m:t>
                      </m:r>
                      <m:r>
                        <a:rPr lang="pt-BR" altLang="zh-CN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altLang="zh-CN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altLang="zh-CN" i="1">
                          <a:latin typeface="Cambria Math"/>
                        </a:rPr>
                        <m:t> </m:t>
                      </m:r>
                      <m:r>
                        <a:rPr lang="en-US" altLang="zh-CN" i="1">
                          <a:latin typeface="Cambria Math"/>
                        </a:rPr>
                        <m:t>=1+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1!</m:t>
                          </m:r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2!</m:t>
                          </m:r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3!</m:t>
                          </m:r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+…,  −∞&lt;</m:t>
                      </m:r>
                      <m:r>
                        <a:rPr lang="en-US" altLang="zh-CN" i="1">
                          <a:latin typeface="Cambria Math"/>
                        </a:rPr>
                        <m:t>𝑥</m:t>
                      </m:r>
                      <m:r>
                        <a:rPr lang="en-US" altLang="zh-CN" i="1">
                          <a:latin typeface="Cambria Math"/>
                        </a:rPr>
                        <m:t>&lt;∞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lvl="1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zh-CN" altLang="en-US" dirty="0" smtClean="0"/>
                  <a:t>如：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zh-CN" altLang="en-US" i="1">
                            <a:latin typeface="Cambria Math"/>
                          </a:rPr>
                          <m:t>、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zh-CN" altLang="en-US" i="1">
                            <a:latin typeface="Cambria Math"/>
                          </a:rPr>
                          <m:t>、</m:t>
                        </m:r>
                        <m:rad>
                          <m:radPr>
                            <m:degHide m:val="on"/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</m:rad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573016"/>
                <a:ext cx="7578731" cy="1514645"/>
              </a:xfrm>
              <a:prstGeom prst="rect">
                <a:avLst/>
              </a:prstGeom>
              <a:blipFill rotWithShape="1">
                <a:blip r:embed="rId4"/>
                <a:stretch>
                  <a:fillRect b="-68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203959" y="951339"/>
                <a:ext cx="7533011" cy="12618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800" dirty="0" smtClean="0"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函数（</a:t>
                </a:r>
                <a:r>
                  <a:rPr lang="en-US" altLang="zh-CN" sz="2800" dirty="0"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function</a:t>
                </a:r>
                <a:r>
                  <a:rPr lang="zh-CN" altLang="en-US" sz="2800" dirty="0"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音译为方程</a:t>
                </a:r>
                <a:r>
                  <a:rPr lang="zh-CN" altLang="en-US" sz="2800" dirty="0" smtClean="0"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）</a:t>
                </a:r>
                <a:endParaRPr lang="en-US" altLang="zh-CN" sz="2800" dirty="0">
                  <a:solidFill>
                    <a:srgbClr val="FF000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800" dirty="0" smtClean="0"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如</a:t>
                </a:r>
                <a:r>
                  <a:rPr lang="zh-CN" altLang="en-US" sz="2800" dirty="0"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，</a:t>
                </a:r>
                <a:r>
                  <a:rPr lang="en-US" altLang="zh-CN" sz="2800" dirty="0">
                    <a:latin typeface="方正姚体" panose="02010601030101010101" pitchFamily="2" charset="-122"/>
                    <a:ea typeface="方正姚体" panose="02010601030101010101" pitchFamily="2" charset="-122"/>
                    <a:cs typeface="Tahoma" panose="020B0604030504040204" pitchFamily="34" charset="0"/>
                  </a:rPr>
                  <a:t>y</a:t>
                </a:r>
                <a:r>
                  <a:rPr lang="en-US" altLang="zh-CN" sz="2800" dirty="0"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pt-BR" altLang="zh-CN" sz="2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altLang="zh-CN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zh-CN" altLang="en-US" sz="2800" b="0" i="0" smtClean="0">
                        <a:latin typeface="Cambria Math"/>
                      </a:rPr>
                      <m:t>，</m:t>
                    </m:r>
                  </m:oMath>
                </a14:m>
                <a:r>
                  <a:rPr lang="en-US" altLang="zh-CN" sz="2800" dirty="0"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sz="2800" i="1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叫作自变量，</a:t>
                </a:r>
                <a:r>
                  <a:rPr lang="en-US" altLang="zh-CN" sz="2800" dirty="0">
                    <a:latin typeface="方正姚体" panose="02010601030101010101" pitchFamily="2" charset="-122"/>
                    <a:ea typeface="方正姚体" panose="02010601030101010101" pitchFamily="2" charset="-122"/>
                    <a:cs typeface="Tahoma" panose="020B0604030504040204" pitchFamily="34" charset="0"/>
                  </a:rPr>
                  <a:t> y</a:t>
                </a:r>
                <a:r>
                  <a:rPr lang="zh-CN" altLang="en-US" sz="2800" dirty="0"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叫因变量。</a:t>
                </a:r>
                <a:endParaRPr lang="en-US" altLang="zh-CN" sz="2800" dirty="0"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959" y="951339"/>
                <a:ext cx="7533011" cy="1261884"/>
              </a:xfrm>
              <a:prstGeom prst="rect">
                <a:avLst/>
              </a:prstGeom>
              <a:blipFill rotWithShape="1">
                <a:blip r:embed="rId5"/>
                <a:stretch>
                  <a:fillRect l="-1618" t="-483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755576" y="6002124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u"/>
            </a:pPr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C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语言的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函数三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要素：</a:t>
            </a:r>
            <a:r>
              <a:rPr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参数，返回值和函数功能。</a:t>
            </a:r>
          </a:p>
        </p:txBody>
      </p:sp>
    </p:spTree>
    <p:extLst>
      <p:ext uri="{BB962C8B-B14F-4D97-AF65-F5344CB8AC3E}">
        <p14:creationId xmlns:p14="http://schemas.microsoft.com/office/powerpoint/2010/main" val="90767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2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95345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请编程求出下列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图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形的面积和周长。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2204864"/>
            <a:ext cx="2736304" cy="1152128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0964" y="3400927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6011" y="242088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427984" y="1469544"/>
            <a:ext cx="4284984" cy="5262979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main()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double </a:t>
            </a:r>
            <a:r>
              <a:rPr lang="en-US" altLang="zh-CN" sz="2800" dirty="0" err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area,round,a,b</a:t>
            </a:r>
            <a:r>
              <a:rPr lang="en-US" altLang="zh-CN" sz="2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sz="2800" dirty="0" err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scanf</a:t>
            </a:r>
            <a:r>
              <a:rPr lang="en-US" altLang="zh-CN" sz="2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("%</a:t>
            </a:r>
            <a:r>
              <a:rPr lang="en-US" altLang="zh-CN" sz="2800" dirty="0" err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lf%lf</a:t>
            </a:r>
            <a:r>
              <a:rPr lang="en-US" altLang="zh-CN" sz="2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",&amp;</a:t>
            </a:r>
            <a:r>
              <a:rPr lang="en-US" altLang="zh-CN" sz="2800" dirty="0" err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a,&amp;b</a:t>
            </a:r>
            <a:r>
              <a:rPr lang="en-US" altLang="zh-CN" sz="2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area=a*b;  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round=2*(</a:t>
            </a:r>
            <a:r>
              <a:rPr lang="en-US" altLang="zh-CN" sz="28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a+b</a:t>
            </a:r>
            <a:r>
              <a:rPr lang="en-US" altLang="zh-CN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  <a:endParaRPr lang="en-US" altLang="zh-CN" sz="28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sz="2800" dirty="0" err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("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面积</a:t>
            </a:r>
            <a:r>
              <a:rPr lang="zh-CN" altLang="en-US" sz="2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是</a:t>
            </a:r>
            <a:r>
              <a:rPr lang="en-US" altLang="zh-CN" sz="2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%lf\</a:t>
            </a:r>
            <a:r>
              <a:rPr lang="en-US" altLang="zh-CN" sz="2800" dirty="0" err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n",area</a:t>
            </a:r>
            <a:r>
              <a:rPr lang="en-US" altLang="zh-CN" sz="2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sz="2800" dirty="0" err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("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周长</a:t>
            </a:r>
            <a:r>
              <a:rPr lang="zh-CN" altLang="en-US" sz="2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是</a:t>
            </a:r>
            <a:r>
              <a:rPr lang="en-US" altLang="zh-CN" sz="2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%lf\</a:t>
            </a:r>
            <a:r>
              <a:rPr lang="en-US" altLang="zh-CN" sz="2800" dirty="0" err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n",round</a:t>
            </a:r>
            <a:r>
              <a:rPr lang="en-US" altLang="zh-CN" sz="2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return 0;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en-US" sz="28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2" name="MH_Title_1"/>
          <p:cNvSpPr/>
          <p:nvPr>
            <p:custDataLst>
              <p:tags r:id="rId1"/>
            </p:custDataLst>
          </p:nvPr>
        </p:nvSpPr>
        <p:spPr>
          <a:xfrm rot="19648112">
            <a:off x="-81707" y="424398"/>
            <a:ext cx="2106612" cy="621944"/>
          </a:xfrm>
          <a:prstGeom prst="homePlate">
            <a:avLst/>
          </a:prstGeom>
          <a:solidFill>
            <a:srgbClr val="E15438"/>
          </a:solidFill>
          <a:ln w="952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问题导入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4365104"/>
            <a:ext cx="33852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但希望设计一个求矩形面积和周长的函数，应该如何设计呢？</a:t>
            </a:r>
            <a:endParaRPr lang="en-US" altLang="zh-CN" sz="2800" dirty="0" smtClean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72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1678" y="103937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n-US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求矩形面积函数</a:t>
            </a:r>
            <a:r>
              <a:rPr lang="en-US" altLang="zh-CN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*/</a:t>
            </a:r>
          </a:p>
          <a:p>
            <a:r>
              <a:rPr lang="en-US" altLang="zh-CN" dirty="0" smtClean="0"/>
              <a:t>double </a:t>
            </a:r>
            <a:r>
              <a:rPr lang="en-US" altLang="zh-CN" dirty="0" err="1"/>
              <a:t>rectarea</a:t>
            </a:r>
            <a:r>
              <a:rPr lang="en-US" altLang="zh-CN" dirty="0"/>
              <a:t>(double </a:t>
            </a:r>
            <a:r>
              <a:rPr lang="en-US" altLang="zh-CN" dirty="0" err="1"/>
              <a:t>x,double</a:t>
            </a:r>
            <a:r>
              <a:rPr lang="en-US" altLang="zh-CN" dirty="0"/>
              <a:t> y)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double area;</a:t>
            </a:r>
          </a:p>
          <a:p>
            <a:r>
              <a:rPr lang="en-US" altLang="zh-CN" dirty="0"/>
              <a:t>    area=x*y;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return area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899592" y="3919696"/>
            <a:ext cx="51125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n-US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求</a:t>
            </a:r>
            <a:r>
              <a:rPr lang="zh-CN" altLang="en-US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矩形周长函数</a:t>
            </a:r>
            <a:r>
              <a:rPr lang="en-US" altLang="zh-CN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*/</a:t>
            </a:r>
            <a:endParaRPr lang="en-US" altLang="zh-CN" dirty="0" smtClean="0"/>
          </a:p>
          <a:p>
            <a:r>
              <a:rPr lang="en-US" altLang="zh-CN" dirty="0" smtClean="0"/>
              <a:t>double </a:t>
            </a:r>
            <a:r>
              <a:rPr lang="en-US" altLang="zh-CN" dirty="0" err="1"/>
              <a:t>rectround</a:t>
            </a:r>
            <a:r>
              <a:rPr lang="en-US" altLang="zh-CN" dirty="0"/>
              <a:t>(double </a:t>
            </a:r>
            <a:r>
              <a:rPr lang="en-US" altLang="zh-CN" dirty="0" err="1"/>
              <a:t>x,double</a:t>
            </a:r>
            <a:r>
              <a:rPr lang="en-US" altLang="zh-CN" dirty="0"/>
              <a:t> y)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double round;</a:t>
            </a:r>
          </a:p>
          <a:p>
            <a:r>
              <a:rPr lang="en-US" altLang="zh-CN" dirty="0"/>
              <a:t>    round=2*(</a:t>
            </a:r>
            <a:r>
              <a:rPr lang="en-US" altLang="zh-CN" dirty="0" err="1"/>
              <a:t>x+y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return round;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95590" y="1975480"/>
            <a:ext cx="2861681" cy="267765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函数的三因素：</a:t>
            </a:r>
            <a:endParaRPr lang="en-US" altLang="zh-CN" sz="2800" b="1" dirty="0" smtClean="0">
              <a:solidFill>
                <a:srgbClr val="0000CC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(1) </a:t>
            </a:r>
            <a:r>
              <a:rPr lang="zh-CN" altLang="en-US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函数的参数</a:t>
            </a:r>
            <a:endParaRPr lang="en-US" altLang="zh-CN" sz="2800" b="1" dirty="0" smtClean="0">
              <a:solidFill>
                <a:srgbClr val="0000CC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(2) </a:t>
            </a:r>
            <a:r>
              <a:rPr lang="zh-CN" altLang="en-US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函数的返回值</a:t>
            </a:r>
            <a:endParaRPr lang="en-US" altLang="zh-CN" sz="2800" b="1" dirty="0" smtClean="0">
              <a:solidFill>
                <a:srgbClr val="0000CC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(3) </a:t>
            </a:r>
            <a:r>
              <a:rPr lang="zh-CN" altLang="en-US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函数的功能</a:t>
            </a:r>
            <a:endParaRPr lang="zh-CN" altLang="en-US" sz="2800" dirty="0">
              <a:solidFill>
                <a:srgbClr val="0000CC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4139952" y="1975480"/>
            <a:ext cx="2088232" cy="94946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2987824" y="3242300"/>
            <a:ext cx="3392760" cy="47473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3455876" y="2636912"/>
            <a:ext cx="2772308" cy="165618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64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457200" y="-27384"/>
            <a:ext cx="8229600" cy="7667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调用自定义函数法：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836712"/>
            <a:ext cx="5472608" cy="578004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#include &lt;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stdio.h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main()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 double 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area,round,a,b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scanf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("%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lf%lf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",&amp;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a,&amp;b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 area=</a:t>
            </a:r>
            <a:r>
              <a:rPr lang="en-US" altLang="zh-CN" sz="2800" dirty="0" err="1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rectarea</a:t>
            </a:r>
            <a:r>
              <a:rPr lang="en-US" altLang="zh-CN" sz="28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a,b</a:t>
            </a:r>
            <a:r>
              <a:rPr lang="en-US" altLang="zh-CN" sz="28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 round=</a:t>
            </a:r>
            <a:r>
              <a:rPr lang="en-US" altLang="zh-CN" sz="2800" dirty="0" err="1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rectround</a:t>
            </a:r>
            <a:r>
              <a:rPr lang="en-US" altLang="zh-CN" sz="28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a,b</a:t>
            </a:r>
            <a:r>
              <a:rPr lang="en-US" altLang="zh-CN" sz="28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("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矩形面积是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%lf\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n",area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("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矩形周长是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%lf\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n",round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 return 0;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32004" y="872811"/>
            <a:ext cx="2952328" cy="529375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 smtClean="0">
                <a:solidFill>
                  <a:schemeClr val="bg1"/>
                </a:solidFill>
              </a:rPr>
              <a:t>本讲要掌握问题：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用户如何定义一个函数？</a:t>
            </a:r>
            <a:endParaRPr lang="en-US" altLang="zh-CN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用户如何调用一个函数？</a:t>
            </a:r>
            <a:endParaRPr lang="en-US" altLang="zh-CN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如何实现调用函数与被调函数之间的数据传递？</a:t>
            </a:r>
            <a:endParaRPr lang="en-US" altLang="zh-CN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如何将函数的值返回给主调函数？</a:t>
            </a:r>
            <a:endParaRPr lang="en-US" altLang="zh-CN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如何进行函数</a:t>
            </a:r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原型声明？</a:t>
            </a:r>
            <a:endParaRPr lang="en-US" altLang="zh-CN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1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96752"/>
            <a:ext cx="8229600" cy="7667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8.1.1  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函数的定义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353642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函数定义的一般格式：</a:t>
            </a:r>
          </a:p>
          <a:p>
            <a:pPr marL="342900" lvl="1" indent="0"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返回值类型 </a:t>
            </a:r>
            <a:r>
              <a:rPr lang="zh-CN" altLang="en-US" sz="2800" b="1" dirty="0"/>
              <a:t>函数名</a:t>
            </a:r>
            <a:r>
              <a:rPr lang="en-US" altLang="zh-CN" sz="2800" dirty="0"/>
              <a:t>(</a:t>
            </a:r>
            <a:r>
              <a:rPr lang="zh-CN" altLang="en-US" sz="2800" b="1" dirty="0">
                <a:solidFill>
                  <a:srgbClr val="C00000"/>
                </a:solidFill>
              </a:rPr>
              <a:t>形式参数列表</a:t>
            </a:r>
            <a:r>
              <a:rPr lang="en-US" altLang="zh-CN" sz="2800" dirty="0"/>
              <a:t>) </a:t>
            </a:r>
            <a:r>
              <a:rPr lang="en-US" altLang="zh-CN" sz="2800" dirty="0" smtClean="0"/>
              <a:t>   </a:t>
            </a:r>
            <a:r>
              <a:rPr lang="en-US" altLang="zh-CN" sz="2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函数头*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  <a:p>
            <a:pPr marL="342900" lvl="1" indent="0">
              <a:buNone/>
            </a:pPr>
            <a:r>
              <a:rPr lang="en-US" altLang="zh-CN" sz="2800" dirty="0" smtClean="0"/>
              <a:t>{     </a:t>
            </a:r>
            <a:r>
              <a:rPr lang="en-US" altLang="zh-CN" sz="2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函数体开始*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</a:p>
          <a:p>
            <a:pPr marL="342900" lvl="1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声明部分</a:t>
            </a:r>
            <a:r>
              <a:rPr lang="en-US" altLang="zh-CN" sz="2800" dirty="0"/>
              <a:t>;</a:t>
            </a:r>
          </a:p>
          <a:p>
            <a:pPr marL="342900" lvl="1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语句</a:t>
            </a:r>
            <a:r>
              <a:rPr lang="en-US" altLang="zh-CN" sz="2800" dirty="0"/>
              <a:t>;</a:t>
            </a:r>
          </a:p>
          <a:p>
            <a:pPr marL="342900" lvl="1" indent="0">
              <a:buNone/>
            </a:pPr>
            <a:r>
              <a:rPr lang="en-US" altLang="zh-CN" sz="2800" dirty="0"/>
              <a:t>} </a:t>
            </a:r>
            <a:r>
              <a:rPr lang="en-US" altLang="zh-CN" sz="2800" dirty="0" smtClean="0"/>
              <a:t>    </a:t>
            </a:r>
            <a:r>
              <a:rPr lang="en-US" altLang="zh-CN" sz="2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函数体结束*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3779912" y="3776841"/>
            <a:ext cx="5076056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n-US" sz="280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矩形面积函数的定义</a:t>
            </a:r>
            <a:r>
              <a:rPr lang="en-US" altLang="zh-CN" sz="280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*/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</a:rPr>
              <a:t>double </a:t>
            </a:r>
            <a:r>
              <a:rPr lang="en-US" altLang="zh-CN" sz="2800" dirty="0" err="1"/>
              <a:t>rectarea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C00000"/>
                </a:solidFill>
              </a:rPr>
              <a:t>double </a:t>
            </a:r>
            <a:r>
              <a:rPr lang="en-US" altLang="zh-CN" sz="2800" dirty="0" err="1">
                <a:solidFill>
                  <a:srgbClr val="C00000"/>
                </a:solidFill>
              </a:rPr>
              <a:t>x,double</a:t>
            </a:r>
            <a:r>
              <a:rPr lang="en-US" altLang="zh-CN" sz="2800" dirty="0">
                <a:solidFill>
                  <a:srgbClr val="C00000"/>
                </a:solidFill>
              </a:rPr>
              <a:t> y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double area;</a:t>
            </a:r>
          </a:p>
          <a:p>
            <a:r>
              <a:rPr lang="en-US" altLang="zh-CN" sz="2800" dirty="0"/>
              <a:t>    area=x*y;</a:t>
            </a:r>
          </a:p>
          <a:p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FF0000"/>
                </a:solidFill>
              </a:rPr>
              <a:t>return area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 smtClean="0"/>
              <a:t>}</a:t>
            </a:r>
            <a:endParaRPr lang="en-US" altLang="zh-CN" sz="2800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23528" y="620688"/>
            <a:ext cx="8229600" cy="7667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8.1 </a:t>
            </a:r>
            <a:r>
              <a:rPr lang="zh-CN" altLang="en-US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函数</a:t>
            </a:r>
            <a:endParaRPr lang="zh-CN" altLang="en-US" sz="32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700808"/>
            <a:ext cx="8604448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定义函数时要把这三因素定义齐全：</a:t>
            </a:r>
            <a:endParaRPr lang="en-US" altLang="zh-CN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(1) 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函数的形式参数列表，简称形参；</a:t>
            </a:r>
            <a:endParaRPr lang="en-US" altLang="zh-CN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(2)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函数名：表明函数的功能，由函数体来完成。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(3)</a:t>
            </a:r>
            <a:r>
              <a:rPr lang="zh-CN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函数的返回值，由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return</a:t>
            </a:r>
            <a:r>
              <a:rPr lang="zh-CN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返回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给主调函数</a:t>
            </a:r>
            <a:r>
              <a:rPr lang="zh-CN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86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457200" y="646013"/>
            <a:ext cx="8229600" cy="7667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8.1.1  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函数的定义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64704"/>
            <a:ext cx="8496944" cy="59126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800" dirty="0" smtClean="0"/>
          </a:p>
          <a:p>
            <a:pPr marL="857250" lvl="1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 dirty="0" smtClean="0"/>
              <a:t>函数</a:t>
            </a:r>
            <a:r>
              <a:rPr lang="zh-CN" altLang="en-US" dirty="0"/>
              <a:t>名的命名由用户按标识符的命名规则命名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57250" lvl="1" indent="-51435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dirty="0"/>
              <a:t>如果不要求函数有返回值，此时函数返回值类型可以写为</a:t>
            </a:r>
            <a:r>
              <a:rPr lang="en-US" altLang="zh-CN" b="1" dirty="0">
                <a:solidFill>
                  <a:srgbClr val="C00000"/>
                </a:solidFill>
              </a:rPr>
              <a:t>void</a:t>
            </a:r>
            <a:r>
              <a:rPr lang="zh-CN" altLang="en-US" dirty="0"/>
              <a:t>。例如，</a:t>
            </a:r>
            <a:r>
              <a:rPr lang="en-US" altLang="zh-CN" dirty="0"/>
              <a:t>Hello</a:t>
            </a:r>
            <a:r>
              <a:rPr lang="zh-CN" altLang="en-US" dirty="0"/>
              <a:t>函数定义如下：</a:t>
            </a:r>
          </a:p>
          <a:p>
            <a:pPr marL="685800" lvl="2" indent="0">
              <a:spcBef>
                <a:spcPts val="1800"/>
              </a:spcBef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/>
              <a:t>Hello()</a:t>
            </a:r>
            <a:r>
              <a:rPr lang="zh-CN" altLang="en-US" dirty="0"/>
              <a:t> </a:t>
            </a:r>
            <a:r>
              <a:rPr lang="en-US" altLang="zh-CN" dirty="0"/>
              <a:t>{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en-US" altLang="zh-CN" dirty="0"/>
              <a:t>("</a:t>
            </a:r>
            <a:r>
              <a:rPr lang="en-US" altLang="zh-CN" dirty="0" err="1"/>
              <a:t>Hello,world</a:t>
            </a:r>
            <a:r>
              <a:rPr lang="en-US" altLang="zh-CN" dirty="0"/>
              <a:t> \n");  </a:t>
            </a:r>
            <a:r>
              <a:rPr lang="en-US" altLang="zh-CN" dirty="0" smtClean="0"/>
              <a:t>}</a:t>
            </a:r>
          </a:p>
          <a:p>
            <a:pPr marL="857250" lvl="1" indent="-514350">
              <a:lnSpc>
                <a:spcPct val="1100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en-US" dirty="0" smtClean="0"/>
              <a:t>如果</a:t>
            </a:r>
            <a:r>
              <a:rPr lang="zh-CN" altLang="en-US" dirty="0"/>
              <a:t>有形式参数列表，则称为有参函数；如果无参数列表，则称为无参函数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lvl="1" indent="0">
              <a:lnSpc>
                <a:spcPct val="110000"/>
              </a:lnSpc>
              <a:buNone/>
            </a:pPr>
            <a:endParaRPr lang="en-US" altLang="zh-CN" dirty="0"/>
          </a:p>
          <a:p>
            <a:pPr marL="857250" lvl="1" indent="-514350">
              <a:lnSpc>
                <a:spcPct val="110000"/>
              </a:lnSpc>
              <a:buFont typeface="+mj-ea"/>
              <a:buAutoNum type="circleNumDbPlain"/>
            </a:pPr>
            <a:endParaRPr lang="zh-CN" altLang="en-US" dirty="0"/>
          </a:p>
          <a:p>
            <a:pPr marL="857250" lvl="1" indent="-514350">
              <a:lnSpc>
                <a:spcPct val="110000"/>
              </a:lnSpc>
              <a:buFont typeface="+mj-ea"/>
              <a:buAutoNum type="circleNumDbPlain"/>
            </a:pPr>
            <a:endParaRPr lang="en-US" altLang="zh-CN" dirty="0"/>
          </a:p>
          <a:p>
            <a:endParaRPr lang="en-US" altLang="zh-CN" sz="2800" dirty="0" smtClean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39055" y="5949280"/>
            <a:ext cx="83534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数据类型符</a:t>
            </a:r>
            <a:r>
              <a:rPr lang="en-US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函数名</a:t>
            </a:r>
            <a:r>
              <a:rPr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（类型 形参</a:t>
            </a:r>
            <a:r>
              <a:rPr lang="en-US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类型  形参</a:t>
            </a:r>
            <a:r>
              <a:rPr lang="en-US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…</a:t>
            </a:r>
            <a:r>
              <a:rPr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33563" y="5174965"/>
            <a:ext cx="6526759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数据类型符</a:t>
            </a:r>
            <a:r>
              <a:rPr lang="en-US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函数名</a:t>
            </a:r>
            <a:r>
              <a:rPr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（）</a:t>
            </a:r>
            <a:endParaRPr lang="zh-CN" altLang="en-US" sz="28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6372200" y="4788036"/>
            <a:ext cx="1800200" cy="648072"/>
          </a:xfrm>
          <a:prstGeom prst="wedgeRectCallout">
            <a:avLst>
              <a:gd name="adj1" fmla="val -29797"/>
              <a:gd name="adj2" fmla="val 99849"/>
            </a:avLst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有参函数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2699792" y="4293096"/>
            <a:ext cx="1800200" cy="648072"/>
          </a:xfrm>
          <a:prstGeom prst="wedgeRectCallout">
            <a:avLst>
              <a:gd name="adj1" fmla="val 15769"/>
              <a:gd name="adj2" fmla="val 101924"/>
            </a:avLst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无</a:t>
            </a:r>
            <a:r>
              <a:rPr lang="zh-CN" altLang="en-US" dirty="0" smtClean="0">
                <a:solidFill>
                  <a:schemeClr val="bg1"/>
                </a:solidFill>
              </a:rPr>
              <a:t>参</a:t>
            </a:r>
            <a:r>
              <a:rPr lang="zh-CN" altLang="en-US" dirty="0">
                <a:solidFill>
                  <a:schemeClr val="bg1"/>
                </a:solidFill>
              </a:rPr>
              <a:t>函数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68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444e0a2e5d8539ad4b30ea219b3864b763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7111018"/>
  <p:tag name="MH_LIBRARY" val="GRAPHIC"/>
  <p:tag name="MH_TYPE" val="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7111018"/>
  <p:tag name="MH_LIBRARY" val="GRAPHIC"/>
  <p:tag name="MH_TYPE" val="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7111018"/>
  <p:tag name="MH_LIBRARY" val="GRAPHIC"/>
  <p:tag name="MH_TYPE" val="Title"/>
  <p:tag name="MH_ORDER" val="1"/>
</p:tagLst>
</file>

<file path=ppt/theme/theme1.xml><?xml version="1.0" encoding="utf-8"?>
<a:theme xmlns:a="http://schemas.openxmlformats.org/drawingml/2006/main" name="2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 Introduction to Computer Programming</Template>
  <TotalTime>7075</TotalTime>
  <Words>2790</Words>
  <Application>Microsoft Office PowerPoint</Application>
  <PresentationFormat>全屏显示(4:3)</PresentationFormat>
  <Paragraphs>378</Paragraphs>
  <Slides>33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2_江西理工大学计算机教研室</vt:lpstr>
      <vt:lpstr>Visio</vt:lpstr>
      <vt:lpstr>第8章   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调用自定义函数法：</vt:lpstr>
      <vt:lpstr>8.1.1  函数的定义</vt:lpstr>
      <vt:lpstr>8.1.1  函数的定义</vt:lpstr>
      <vt:lpstr>PowerPoint 演示文稿</vt:lpstr>
      <vt:lpstr>PowerPoint 演示文稿</vt:lpstr>
      <vt:lpstr>8.1.1  函数的定义</vt:lpstr>
      <vt:lpstr>PowerPoint 演示文稿</vt:lpstr>
      <vt:lpstr>PowerPoint 演示文稿</vt:lpstr>
      <vt:lpstr>PowerPoint 演示文稿</vt:lpstr>
      <vt:lpstr>8.1.2  函数的返回值</vt:lpstr>
      <vt:lpstr>8.1.3  函数的调用</vt:lpstr>
      <vt:lpstr>8.1.3  函数的调用</vt:lpstr>
      <vt:lpstr>8.1.3  函数的调用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实战题：</vt:lpstr>
      <vt:lpstr>PowerPoint 演示文稿</vt:lpstr>
      <vt:lpstr>PowerPoint 演示文稿</vt:lpstr>
      <vt:lpstr>PowerPoint 演示文稿</vt:lpstr>
      <vt:lpstr>8.1.4  函数的声明</vt:lpstr>
      <vt:lpstr>请编程求出下列图形的面积和周长。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Chengtian Ouyang</dc:creator>
  <cp:lastModifiedBy>江西理工大学</cp:lastModifiedBy>
  <cp:revision>532</cp:revision>
  <dcterms:created xsi:type="dcterms:W3CDTF">1601-01-01T00:00:00Z</dcterms:created>
  <dcterms:modified xsi:type="dcterms:W3CDTF">2018-03-01T07:54:54Z</dcterms:modified>
</cp:coreProperties>
</file>