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8"/>
  </p:notesMasterIdLst>
  <p:sldIdLst>
    <p:sldId id="800" r:id="rId2"/>
    <p:sldId id="826" r:id="rId3"/>
    <p:sldId id="801" r:id="rId4"/>
    <p:sldId id="716" r:id="rId5"/>
    <p:sldId id="830" r:id="rId6"/>
    <p:sldId id="718" r:id="rId7"/>
    <p:sldId id="719" r:id="rId8"/>
    <p:sldId id="837" r:id="rId9"/>
    <p:sldId id="829" r:id="rId10"/>
    <p:sldId id="832" r:id="rId11"/>
    <p:sldId id="835" r:id="rId12"/>
    <p:sldId id="833" r:id="rId13"/>
    <p:sldId id="802" r:id="rId14"/>
    <p:sldId id="803" r:id="rId15"/>
    <p:sldId id="810" r:id="rId16"/>
    <p:sldId id="811" r:id="rId17"/>
    <p:sldId id="812" r:id="rId18"/>
    <p:sldId id="813" r:id="rId19"/>
    <p:sldId id="827" r:id="rId20"/>
    <p:sldId id="818" r:id="rId21"/>
    <p:sldId id="819" r:id="rId22"/>
    <p:sldId id="820" r:id="rId23"/>
    <p:sldId id="821" r:id="rId24"/>
    <p:sldId id="824" r:id="rId25"/>
    <p:sldId id="825" r:id="rId26"/>
    <p:sldId id="834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00CC00"/>
    <a:srgbClr val="FF00FF"/>
    <a:srgbClr val="3366CC"/>
    <a:srgbClr val="FF9933"/>
    <a:srgbClr val="FF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424" autoAdjust="0"/>
  </p:normalViewPr>
  <p:slideViewPr>
    <p:cSldViewPr>
      <p:cViewPr varScale="1">
        <p:scale>
          <a:sx n="71" d="100"/>
          <a:sy n="71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E5DD7B-C32C-41C0-9A51-3B0F6F5CAB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89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F43C38-0529-49EF-A313-6C2778DD9B73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081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" y="188236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2" y="-5783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212E-6121-4F76-8E57-EE33588D9B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627784" y="4307266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907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36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2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142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-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pitchFamily="2" charset="2"/>
              <a:buChar char="Ø"/>
              <a:defRPr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>
              <a:defRPr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>
              <a:defRPr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7858126" y="6357938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11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99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691680" y="548680"/>
            <a:ext cx="5357769" cy="1538286"/>
          </a:xfrm>
        </p:spPr>
        <p:txBody>
          <a:bodyPr/>
          <a:lstStyle/>
          <a:p>
            <a:pPr algn="ctr"/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+mj-ea"/>
                <a:ea typeface="+mj-ea"/>
              </a:rPr>
              <a:t>8</a:t>
            </a:r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章  函数</a:t>
            </a:r>
            <a:endParaRPr lang="zh-CN" altLang="en-US" sz="4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843808" y="2852936"/>
            <a:ext cx="5375588" cy="936104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36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递归函数</a:t>
            </a:r>
            <a:endParaRPr lang="zh-CN" altLang="en-US" sz="36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0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331186"/>
            <a:ext cx="5019653" cy="4978134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#include &lt;</a:t>
            </a:r>
            <a:r>
              <a:rPr lang="en-US" altLang="zh-CN" sz="2800" b="1" dirty="0" err="1" smtClean="0"/>
              <a:t>stdio.h</a:t>
            </a:r>
            <a:r>
              <a:rPr lang="en-US" altLang="zh-CN" sz="2800" b="1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main(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{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long fact(</a:t>
            </a:r>
            <a:r>
              <a:rPr kumimoji="1" lang="en-US" altLang="zh-CN" sz="2800" b="1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 n);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n;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long 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scanf</a:t>
            </a:r>
            <a:r>
              <a:rPr lang="en-US" altLang="zh-CN" sz="2800" b="1" dirty="0" smtClean="0"/>
              <a:t>("%</a:t>
            </a:r>
            <a:r>
              <a:rPr lang="en-US" altLang="zh-CN" sz="2800" b="1" dirty="0" err="1" smtClean="0"/>
              <a:t>d",&amp;n</a:t>
            </a:r>
            <a:r>
              <a:rPr lang="en-US" altLang="zh-CN" sz="2800" b="1" dirty="0" smtClean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p=fact(n);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("%d!=%</a:t>
            </a:r>
            <a:r>
              <a:rPr lang="en-US" altLang="zh-CN" sz="2800" b="1" dirty="0" err="1" smtClean="0"/>
              <a:t>ld</a:t>
            </a:r>
            <a:r>
              <a:rPr lang="en-US" altLang="zh-CN" sz="2800" b="1" dirty="0" smtClean="0"/>
              <a:t>\n", n, p);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}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24525" y="1377312"/>
            <a:ext cx="3239964" cy="378618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 type="none" w="sm" len="sm"/>
            <a:tailEnd type="none" w="med" len="lg"/>
          </a:ln>
          <a:extLst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long fact(</a:t>
            </a:r>
            <a:r>
              <a:rPr kumimoji="1" lang="en-US" altLang="zh-CN" sz="2400" b="1" dirty="0" err="1"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n)</a:t>
            </a:r>
          </a:p>
          <a:p>
            <a:pPr eaLnBrk="0" hangingPunct="0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{</a:t>
            </a:r>
          </a:p>
          <a:p>
            <a:pPr eaLnBrk="0" hangingPunct="0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 long k;</a:t>
            </a:r>
          </a:p>
          <a:p>
            <a:pPr eaLnBrk="0" hangingPunct="0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 if (n==0||n==1)  </a:t>
            </a:r>
          </a:p>
          <a:p>
            <a:pPr eaLnBrk="0" hangingPunct="0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     k=1;</a:t>
            </a:r>
          </a:p>
          <a:p>
            <a:pPr eaLnBrk="0" hangingPunct="0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 else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k=n*fact(n–1);</a:t>
            </a:r>
          </a:p>
          <a:p>
            <a:pPr eaLnBrk="0" hangingPunct="0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 return k;</a:t>
            </a:r>
          </a:p>
          <a:p>
            <a:pPr eaLnBrk="0" hangingPunct="0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}</a:t>
            </a:r>
          </a:p>
          <a:p>
            <a:pPr eaLnBrk="0" hangingPunct="0"/>
            <a:endParaRPr kumimoji="1" lang="en-US" altLang="zh-CN" sz="2400" b="1" dirty="0">
              <a:latin typeface="Times New Roman" pitchFamily="18" charset="0"/>
              <a:ea typeface="宋体" charset="-122"/>
            </a:endParaRPr>
          </a:p>
          <a:p>
            <a:pPr eaLnBrk="0" hangingPunct="0"/>
            <a:endParaRPr kumimoji="1" lang="en-US" altLang="zh-CN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1" y="5568914"/>
            <a:ext cx="547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思考：当</a:t>
            </a:r>
            <a:r>
              <a:rPr lang="en-US" altLang="zh-CN" sz="36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36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为负数怎么办？</a:t>
            </a:r>
            <a:endParaRPr lang="zh-CN" altLang="en-US" sz="36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29989"/>
            <a:ext cx="8229600" cy="7667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课堂练习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55767" y="764704"/>
            <a:ext cx="7056784" cy="6093296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#include &lt;</a:t>
            </a:r>
            <a:r>
              <a:rPr lang="en-US" altLang="zh-CN" sz="2800" b="1" dirty="0" err="1" smtClean="0"/>
              <a:t>stdio.h</a:t>
            </a:r>
            <a:r>
              <a:rPr lang="en-US" altLang="zh-CN" sz="2800" b="1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main(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{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long fact(</a:t>
            </a:r>
            <a:r>
              <a:rPr kumimoji="1" lang="en-US" altLang="zh-CN" sz="2800" b="1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 n);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n;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long 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do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{   </a:t>
            </a:r>
            <a:r>
              <a:rPr lang="en-US" altLang="zh-CN" sz="2800" b="1" dirty="0" err="1" smtClean="0"/>
              <a:t>scanf</a:t>
            </a:r>
            <a:r>
              <a:rPr lang="en-US" altLang="zh-CN" sz="2800" b="1" dirty="0" smtClean="0"/>
              <a:t>("%</a:t>
            </a:r>
            <a:r>
              <a:rPr lang="en-US" altLang="zh-CN" sz="2800" b="1" dirty="0" err="1" smtClean="0"/>
              <a:t>d",&amp;n</a:t>
            </a:r>
            <a:r>
              <a:rPr lang="en-US" altLang="zh-CN" sz="2800" b="1" dirty="0" smtClean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   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("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dataerror,retry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n&gt;=0");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}while (n&lt;0);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p=fact(n);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("%d!=%</a:t>
            </a:r>
            <a:r>
              <a:rPr lang="en-US" altLang="zh-CN" sz="2800" b="1" dirty="0" err="1" smtClean="0"/>
              <a:t>ld</a:t>
            </a:r>
            <a:r>
              <a:rPr lang="en-US" altLang="zh-CN" sz="2800" b="1" dirty="0" smtClean="0"/>
              <a:t>\n", n, p);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  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502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95536" y="892388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</a:rPr>
              <a:t>写出下列程序的运行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</a:rPr>
              <a:t>结果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67086" y="1688695"/>
            <a:ext cx="6286500" cy="47525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#include&lt;</a:t>
            </a:r>
            <a:r>
              <a:rPr lang="en-US" altLang="zh-CN" sz="2400" b="1" dirty="0" err="1" smtClean="0"/>
              <a:t>stdio.h</a:t>
            </a:r>
            <a:r>
              <a:rPr lang="en-US" altLang="zh-CN" sz="2400" b="1" dirty="0" smtClean="0"/>
              <a:t>&gt;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fun(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x)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{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p 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   if(x==0||x==1)   return(3) 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   p=x-fun(x-2) ;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   return p 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}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main( )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{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("%d\</a:t>
            </a:r>
            <a:r>
              <a:rPr lang="en-US" altLang="zh-CN" sz="2400" b="1" dirty="0" err="1" smtClean="0"/>
              <a:t>n",fun</a:t>
            </a:r>
            <a:r>
              <a:rPr lang="en-US" altLang="zh-CN" sz="2400" b="1" dirty="0" smtClean="0"/>
              <a:t>(4) ) ;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    return 0;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 smtClean="0"/>
              <a:t>}</a:t>
            </a:r>
            <a:endParaRPr lang="zh-CN" altLang="en-US" sz="2400" b="1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29989"/>
            <a:ext cx="8229600" cy="7667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课堂练习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548680"/>
            <a:ext cx="8229600" cy="368044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8-6】 </a:t>
            </a:r>
            <a:r>
              <a:rPr lang="en-US" altLang="zh-CN" sz="3200" dirty="0" smtClean="0"/>
              <a:t>Fibonacci</a:t>
            </a:r>
            <a:r>
              <a:rPr lang="zh-CN" altLang="en-US" sz="3200" dirty="0"/>
              <a:t>为</a:t>
            </a:r>
            <a:r>
              <a:rPr lang="en-US" altLang="zh-CN" sz="3200" dirty="0"/>
              <a:t>1200</a:t>
            </a:r>
            <a:r>
              <a:rPr lang="zh-CN" altLang="en-US" sz="3200" dirty="0"/>
              <a:t>年代的欧洲</a:t>
            </a:r>
            <a:r>
              <a:rPr lang="zh-CN" altLang="en-US" sz="3200" dirty="0" smtClean="0"/>
              <a:t>数学家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他曾经</a:t>
            </a:r>
            <a:r>
              <a:rPr lang="zh-CN" altLang="en-US" sz="3200" dirty="0"/>
              <a:t>提到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3135235" lvl="1" indent="-358766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/>
              <a:t>已知</a:t>
            </a:r>
            <a:r>
              <a:rPr lang="en-US" altLang="zh-CN" sz="2800" dirty="0"/>
              <a:t>1</a:t>
            </a:r>
            <a:r>
              <a:rPr lang="zh-CN" altLang="en-US" sz="2800" dirty="0"/>
              <a:t>对大兔子一个月可以生一对小兔子，小兔子则需要一个月才能长大成大兔子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135235" lvl="1" indent="-358766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 smtClean="0"/>
              <a:t>假设</a:t>
            </a:r>
            <a:r>
              <a:rPr lang="zh-CN" altLang="en-US" sz="2800" dirty="0"/>
              <a:t>年初有一对大兔子，问每个月底有多少对兔子？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2779033" cy="218452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57113"/>
              </p:ext>
            </p:extLst>
          </p:nvPr>
        </p:nvGraphicFramePr>
        <p:xfrm>
          <a:off x="468313" y="4675206"/>
          <a:ext cx="8374384" cy="177048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3563">
                  <a:extLst>
                    <a:ext uri="{9D8B030D-6E8A-4147-A177-3AD203B41FA5}">
                      <a16:colId xmlns:a16="http://schemas.microsoft.com/office/drawing/2014/main" xmlns="" val="3323689389"/>
                    </a:ext>
                  </a:extLst>
                </a:gridCol>
                <a:gridCol w="589831">
                  <a:extLst>
                    <a:ext uri="{9D8B030D-6E8A-4147-A177-3AD203B41FA5}">
                      <a16:colId xmlns:a16="http://schemas.microsoft.com/office/drawing/2014/main" xmlns="" val="1515617736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xmlns="" val="273533529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xmlns="" val="2151610037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xmlns="" val="2804119387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xmlns="" val="129869876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xmlns="" val="1312057295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xmlns="" val="2762101999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xmlns="" val="3365421439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xmlns="" val="2710476332"/>
                    </a:ext>
                  </a:extLst>
                </a:gridCol>
                <a:gridCol w="781212">
                  <a:extLst>
                    <a:ext uri="{9D8B030D-6E8A-4147-A177-3AD203B41FA5}">
                      <a16:colId xmlns:a16="http://schemas.microsoft.com/office/drawing/2014/main" xmlns="" val="1824849666"/>
                    </a:ext>
                  </a:extLst>
                </a:gridCol>
                <a:gridCol w="756991">
                  <a:extLst>
                    <a:ext uri="{9D8B030D-6E8A-4147-A177-3AD203B41FA5}">
                      <a16:colId xmlns:a16="http://schemas.microsoft.com/office/drawing/2014/main" xmlns="" val="827706826"/>
                    </a:ext>
                  </a:extLst>
                </a:gridCol>
                <a:gridCol w="708843">
                  <a:extLst>
                    <a:ext uri="{9D8B030D-6E8A-4147-A177-3AD203B41FA5}">
                      <a16:colId xmlns:a16="http://schemas.microsoft.com/office/drawing/2014/main" xmlns="" val="408116507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1</a:t>
                      </a:r>
                      <a:r>
                        <a:rPr lang="zh-CN" sz="2600" kern="100" dirty="0">
                          <a:effectLst/>
                        </a:rPr>
                        <a:t>月</a:t>
                      </a:r>
                      <a:endParaRPr lang="zh-CN" sz="260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755861200"/>
                  </a:ext>
                </a:extLst>
              </a:tr>
              <a:tr h="58176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6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大兔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667397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328976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sz="2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3989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2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29989"/>
            <a:ext cx="8229600" cy="766763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8.2 </a:t>
            </a:r>
            <a:r>
              <a:rPr lang="zh-CN" altLang="en-US" dirty="0">
                <a:latin typeface="+mj-ea"/>
                <a:ea typeface="+mj-ea"/>
              </a:rPr>
              <a:t>递归函数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16708"/>
            <a:ext cx="8229600" cy="2384300"/>
          </a:xfrm>
        </p:spPr>
        <p:txBody>
          <a:bodyPr/>
          <a:lstStyle/>
          <a:p>
            <a:r>
              <a:rPr lang="en-US" altLang="zh-CN" sz="2800" dirty="0" smtClean="0"/>
              <a:t>Fibonacci</a:t>
            </a:r>
            <a:r>
              <a:rPr lang="zh-CN" altLang="en-US" sz="2800" dirty="0" smtClean="0"/>
              <a:t>数列</a:t>
            </a:r>
            <a:r>
              <a:rPr lang="en-US" altLang="zh-CN" sz="2800" dirty="0" smtClean="0"/>
              <a:t>:</a:t>
            </a:r>
          </a:p>
          <a:p>
            <a:pPr marL="342900" lvl="1" indent="0">
              <a:buNone/>
            </a:pPr>
            <a:r>
              <a:rPr lang="zh-CN" altLang="en-US" sz="2800" dirty="0" smtClean="0"/>
              <a:t>斐波那契数列指的是这样一个数列：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21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……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i="1" dirty="0" smtClean="0"/>
              <a:t>fib</a:t>
            </a:r>
            <a:r>
              <a:rPr lang="en-US" altLang="zh-CN" sz="2800" dirty="0" smtClean="0"/>
              <a:t>[1]=1, fib[2]=1, fib[n]=fib[n-1]+fib[n-2], n&gt;=3;</a:t>
            </a:r>
            <a:endParaRPr lang="zh-CN" alt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3477747"/>
            <a:ext cx="8374385" cy="28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大兔子、小兔子、兔子总数都符合</a:t>
            </a:r>
            <a:r>
              <a:rPr lang="en-US" altLang="zh-CN" sz="2800" dirty="0" smtClean="0"/>
              <a:t>Fibonacci</a:t>
            </a:r>
            <a:r>
              <a:rPr lang="zh-CN" altLang="en-US" sz="2800" dirty="0" smtClean="0"/>
              <a:t>数列的规律，只是初始值不同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zh-CN" altLang="en-US" sz="2800" dirty="0" smtClean="0"/>
              <a:t>大兔子：  </a:t>
            </a:r>
            <a:r>
              <a:rPr lang="en-US" altLang="zh-CN" sz="2800" dirty="0" smtClean="0"/>
              <a:t>fib[1]=1, fib[2]=1,   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小兔子：  </a:t>
            </a:r>
            <a:r>
              <a:rPr lang="en-US" altLang="zh-CN" sz="2800" dirty="0" smtClean="0"/>
              <a:t>fib[1]=0, fib[2]=1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兔子总数</a:t>
            </a:r>
            <a:r>
              <a:rPr lang="en-US" altLang="zh-CN" sz="2800" dirty="0" smtClean="0"/>
              <a:t>: fib[1]=1, fib[2]=2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39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989"/>
            <a:ext cx="8229600" cy="76676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递归函数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44700"/>
            <a:ext cx="8229600" cy="10881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8-6】 </a:t>
            </a:r>
            <a:r>
              <a:rPr lang="zh-CN" altLang="en-US" sz="2800" dirty="0" smtClean="0"/>
              <a:t>兔子总数的斐波那契数列：</a:t>
            </a:r>
            <a:endParaRPr lang="en-US" altLang="zh-CN" sz="2800" dirty="0" smtClean="0"/>
          </a:p>
          <a:p>
            <a:pPr lvl="1"/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5" name="Cloud Callout 4"/>
          <p:cNvSpPr/>
          <p:nvPr/>
        </p:nvSpPr>
        <p:spPr>
          <a:xfrm>
            <a:off x="6250531" y="1485201"/>
            <a:ext cx="1843391" cy="936104"/>
          </a:xfrm>
          <a:prstGeom prst="cloudCallout">
            <a:avLst>
              <a:gd name="adj1" fmla="val -84621"/>
              <a:gd name="adj2" fmla="val 36916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终止条件</a:t>
            </a:r>
            <a:endParaRPr lang="zh-CN" altLang="en-US" sz="2800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332594" y="4108722"/>
            <a:ext cx="1699118" cy="936104"/>
          </a:xfrm>
          <a:prstGeom prst="cloudCallout">
            <a:avLst>
              <a:gd name="adj1" fmla="val -87613"/>
              <a:gd name="adj2" fmla="val -7465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递归方程</a:t>
            </a:r>
            <a:endParaRPr lang="zh-CN" altLang="en-US" sz="2800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56074" y="2420888"/>
                <a:ext cx="4952030" cy="146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−1]+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−2]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≥3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4" y="2420888"/>
                <a:ext cx="4952030" cy="1467966"/>
              </a:xfrm>
              <a:prstGeom prst="rect">
                <a:avLst/>
              </a:prstGeom>
              <a:blipFill rotWithShape="1">
                <a:blip r:embed="rId3"/>
                <a:stretch>
                  <a:fillRect r="-31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5526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B050"/>
                </a:solidFill>
              </a:rPr>
              <a:t>/*</a:t>
            </a:r>
            <a:r>
              <a:rPr lang="zh-CN" altLang="en-US" sz="3200" dirty="0" smtClean="0">
                <a:solidFill>
                  <a:srgbClr val="00B050"/>
                </a:solidFill>
              </a:rPr>
              <a:t>例</a:t>
            </a:r>
            <a:r>
              <a:rPr lang="en-US" altLang="zh-CN" sz="3200" dirty="0">
                <a:solidFill>
                  <a:srgbClr val="00B050"/>
                </a:solidFill>
              </a:rPr>
              <a:t>8-6 </a:t>
            </a:r>
            <a:r>
              <a:rPr lang="zh-CN" altLang="en-US" sz="3200" dirty="0" smtClean="0">
                <a:solidFill>
                  <a:srgbClr val="00B050"/>
                </a:solidFill>
              </a:rPr>
              <a:t>斐波那契数列</a:t>
            </a:r>
            <a:r>
              <a:rPr lang="en-US" altLang="zh-CN" sz="3200" dirty="0" smtClean="0">
                <a:solidFill>
                  <a:srgbClr val="00B050"/>
                </a:solidFill>
              </a:rPr>
              <a:t>*/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808080"/>
                </a:solidFill>
              </a:rPr>
              <a:t>#</a:t>
            </a:r>
            <a:r>
              <a:rPr lang="en-US" altLang="zh-CN" sz="2800" dirty="0">
                <a:solidFill>
                  <a:srgbClr val="808080"/>
                </a:solidFill>
              </a:rPr>
              <a:t>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fib(</a:t>
            </a: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808080"/>
                </a:solidFill>
              </a:rPr>
              <a:t>n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if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808080"/>
                </a:solidFill>
              </a:rPr>
              <a:t>n</a:t>
            </a:r>
            <a:r>
              <a:rPr lang="en-US" altLang="zh-CN" sz="2800" dirty="0">
                <a:solidFill>
                  <a:srgbClr val="000000"/>
                </a:solidFill>
              </a:rPr>
              <a:t> == 1)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     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1;        </a:t>
            </a:r>
            <a:r>
              <a:rPr lang="en-US" altLang="zh-CN" sz="2800" dirty="0">
                <a:solidFill>
                  <a:srgbClr val="008000"/>
                </a:solidFill>
              </a:rPr>
              <a:t>/*fib(n)=1*/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else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olidFill>
                  <a:srgbClr val="808080"/>
                </a:solidFill>
              </a:rPr>
              <a:t>n</a:t>
            </a:r>
            <a:r>
              <a:rPr lang="en-US" altLang="zh-CN" sz="2800" dirty="0">
                <a:solidFill>
                  <a:srgbClr val="000000"/>
                </a:solidFill>
              </a:rPr>
              <a:t> == 2)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           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2;  </a:t>
            </a:r>
            <a:r>
              <a:rPr lang="en-US" altLang="zh-CN" sz="2800" dirty="0" smtClean="0">
                <a:solidFill>
                  <a:srgbClr val="000000"/>
                </a:solidFill>
              </a:rPr>
              <a:t>		</a:t>
            </a:r>
            <a:r>
              <a:rPr lang="en-US" altLang="zh-CN" sz="2800" dirty="0" smtClean="0">
                <a:solidFill>
                  <a:srgbClr val="008000"/>
                </a:solidFill>
              </a:rPr>
              <a:t>/*</a:t>
            </a:r>
            <a:r>
              <a:rPr lang="en-US" altLang="zh-CN" sz="2800" dirty="0">
                <a:solidFill>
                  <a:srgbClr val="008000"/>
                </a:solidFill>
              </a:rPr>
              <a:t>fib(n)=1*/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       else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zh-CN" sz="2800" dirty="0" smtClean="0">
                <a:solidFill>
                  <a:srgbClr val="0000FF"/>
                </a:solidFill>
              </a:rPr>
              <a:t> 		 return</a:t>
            </a:r>
            <a:r>
              <a:rPr lang="pt-BR" altLang="zh-CN" sz="2800" dirty="0" smtClean="0">
                <a:solidFill>
                  <a:srgbClr val="000000"/>
                </a:solidFill>
              </a:rPr>
              <a:t> fib(</a:t>
            </a:r>
            <a:r>
              <a:rPr lang="pt-BR" altLang="zh-CN" sz="2800" dirty="0" smtClean="0">
                <a:solidFill>
                  <a:srgbClr val="808080"/>
                </a:solidFill>
              </a:rPr>
              <a:t>n</a:t>
            </a:r>
            <a:r>
              <a:rPr lang="pt-BR" altLang="zh-CN" sz="2800" dirty="0" smtClean="0">
                <a:solidFill>
                  <a:srgbClr val="000000"/>
                </a:solidFill>
              </a:rPr>
              <a:t>-1)+fib(</a:t>
            </a:r>
            <a:r>
              <a:rPr lang="pt-BR" altLang="zh-CN" sz="2800" dirty="0" smtClean="0">
                <a:solidFill>
                  <a:srgbClr val="808080"/>
                </a:solidFill>
              </a:rPr>
              <a:t>n</a:t>
            </a:r>
            <a:r>
              <a:rPr lang="pt-BR" altLang="zh-CN" sz="2800" dirty="0" smtClean="0">
                <a:solidFill>
                  <a:srgbClr val="000000"/>
                </a:solidFill>
              </a:rPr>
              <a:t>-2</a:t>
            </a:r>
            <a:r>
              <a:rPr lang="pt-BR" altLang="zh-CN" sz="2800" dirty="0">
                <a:solidFill>
                  <a:srgbClr val="000000"/>
                </a:solidFill>
              </a:rPr>
              <a:t>); </a:t>
            </a:r>
            <a:endParaRPr lang="pt-BR" altLang="zh-CN" sz="2800" dirty="0" smtClean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zh-CN" sz="2800" dirty="0">
                <a:solidFill>
                  <a:srgbClr val="000000"/>
                </a:solidFill>
              </a:rPr>
              <a:t> </a:t>
            </a:r>
            <a:r>
              <a:rPr lang="pt-BR" altLang="zh-CN" sz="2800" dirty="0" smtClean="0">
                <a:solidFill>
                  <a:srgbClr val="000000"/>
                </a:solidFill>
              </a:rPr>
              <a:t>     		</a:t>
            </a:r>
            <a:r>
              <a:rPr lang="pt-BR" altLang="zh-CN" sz="2800" dirty="0" smtClean="0">
                <a:solidFill>
                  <a:srgbClr val="008000"/>
                </a:solidFill>
              </a:rPr>
              <a:t>/*</a:t>
            </a:r>
            <a:r>
              <a:rPr lang="pt-BR" altLang="zh-CN" sz="2800" dirty="0">
                <a:solidFill>
                  <a:srgbClr val="008000"/>
                </a:solidFill>
              </a:rPr>
              <a:t>fib(n)=fib(n-1)+fib(n-2</a:t>
            </a:r>
            <a:r>
              <a:rPr lang="pt-BR" altLang="zh-CN" sz="2800" dirty="0" smtClean="0">
                <a:solidFill>
                  <a:srgbClr val="008000"/>
                </a:solidFill>
              </a:rPr>
              <a:t>)*/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}</a:t>
            </a:r>
            <a:endParaRPr lang="pt-BR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28676"/>
            <a:ext cx="8229600" cy="53366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rgbClr val="0000FF"/>
                </a:solidFill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</a:rPr>
              <a:t>8-6 </a:t>
            </a:r>
            <a:r>
              <a:rPr lang="zh-CN" altLang="en-US" sz="3200" dirty="0">
                <a:solidFill>
                  <a:srgbClr val="0000FF"/>
                </a:solidFill>
              </a:rPr>
              <a:t>斐波那契数列</a:t>
            </a:r>
          </a:p>
          <a:p>
            <a:pPr marL="342900" lvl="1" indent="0">
              <a:buNone/>
            </a:pPr>
            <a:r>
              <a:rPr lang="en-US" altLang="zh-CN" sz="3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main()</a:t>
            </a:r>
          </a:p>
          <a:p>
            <a:pPr marL="342900" lvl="1" indent="0">
              <a:buNone/>
            </a:pPr>
            <a:r>
              <a:rPr lang="en-US" altLang="zh-CN" sz="32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	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</a:rPr>
              <a:t>i</a:t>
            </a:r>
            <a:r>
              <a:rPr lang="en-US" altLang="zh-CN" sz="3200" dirty="0">
                <a:solidFill>
                  <a:srgbClr val="000000"/>
                </a:solidFill>
              </a:rPr>
              <a:t>;</a:t>
            </a:r>
          </a:p>
          <a:p>
            <a:pPr marL="342900" lvl="1" indent="0">
              <a:buNone/>
            </a:pPr>
            <a:r>
              <a:rPr lang="nn-NO" altLang="zh-CN" sz="3200" dirty="0" smtClean="0">
                <a:solidFill>
                  <a:srgbClr val="0000FF"/>
                </a:solidFill>
              </a:rPr>
              <a:t> 	for</a:t>
            </a:r>
            <a:r>
              <a:rPr lang="nn-NO" altLang="zh-CN" sz="3200" dirty="0" smtClean="0">
                <a:solidFill>
                  <a:srgbClr val="000000"/>
                </a:solidFill>
              </a:rPr>
              <a:t> </a:t>
            </a:r>
            <a:r>
              <a:rPr lang="nn-NO" altLang="zh-CN" sz="3200" dirty="0">
                <a:solidFill>
                  <a:srgbClr val="000000"/>
                </a:solidFill>
              </a:rPr>
              <a:t>(i = 1; i &lt;= 12; i++)</a:t>
            </a:r>
          </a:p>
          <a:p>
            <a:pPr marL="342900" lvl="1" indent="0">
              <a:buNone/>
            </a:pPr>
            <a:r>
              <a:rPr lang="en-US" altLang="zh-CN" sz="3200" dirty="0" smtClean="0">
                <a:solidFill>
                  <a:srgbClr val="000000"/>
                </a:solidFill>
              </a:rPr>
              <a:t> 		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en-US" altLang="zh-CN" sz="3200" dirty="0">
                <a:solidFill>
                  <a:srgbClr val="A31515"/>
                </a:solidFill>
              </a:rPr>
              <a:t>"%d</a:t>
            </a:r>
            <a:r>
              <a:rPr lang="zh-CN" altLang="en-US" sz="3200" dirty="0">
                <a:solidFill>
                  <a:srgbClr val="A31515"/>
                </a:solidFill>
              </a:rPr>
              <a:t>月</a:t>
            </a:r>
            <a:r>
              <a:rPr lang="en-US" altLang="zh-CN" sz="3200" dirty="0">
                <a:solidFill>
                  <a:srgbClr val="A31515"/>
                </a:solidFill>
              </a:rPr>
              <a:t>%d</a:t>
            </a:r>
            <a:r>
              <a:rPr lang="zh-CN" altLang="en-US" sz="3200" dirty="0">
                <a:solidFill>
                  <a:srgbClr val="A31515"/>
                </a:solidFill>
              </a:rPr>
              <a:t>对</a:t>
            </a:r>
            <a:r>
              <a:rPr lang="en-US" altLang="zh-CN" sz="3200" dirty="0">
                <a:solidFill>
                  <a:srgbClr val="A31515"/>
                </a:solidFill>
              </a:rPr>
              <a:t>\n"</a:t>
            </a:r>
            <a:r>
              <a:rPr lang="en-US" altLang="zh-CN" sz="3200" dirty="0">
                <a:solidFill>
                  <a:srgbClr val="000000"/>
                </a:solidFill>
              </a:rPr>
              <a:t>, </a:t>
            </a:r>
            <a:r>
              <a:rPr lang="en-US" altLang="zh-CN" sz="3200" dirty="0" err="1">
                <a:solidFill>
                  <a:srgbClr val="000000"/>
                </a:solidFill>
              </a:rPr>
              <a:t>i</a:t>
            </a:r>
            <a:r>
              <a:rPr lang="en-US" altLang="zh-CN" sz="3200" dirty="0">
                <a:solidFill>
                  <a:srgbClr val="000000"/>
                </a:solidFill>
              </a:rPr>
              <a:t>, fib(</a:t>
            </a:r>
            <a:r>
              <a:rPr lang="en-US" altLang="zh-CN" sz="3200" dirty="0" err="1">
                <a:solidFill>
                  <a:srgbClr val="000000"/>
                </a:solidFill>
              </a:rPr>
              <a:t>i</a:t>
            </a:r>
            <a:r>
              <a:rPr lang="en-US" altLang="zh-CN" sz="3200" dirty="0">
                <a:solidFill>
                  <a:srgbClr val="000000"/>
                </a:solidFill>
              </a:rPr>
              <a:t>));</a:t>
            </a:r>
          </a:p>
          <a:p>
            <a:pPr marL="34290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	return</a:t>
            </a: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buNone/>
            </a:pPr>
            <a:r>
              <a:rPr lang="en-US" altLang="zh-CN" sz="32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99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递归函数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月     </a:t>
            </a:r>
            <a:r>
              <a:rPr lang="en-US" altLang="zh-CN" dirty="0"/>
              <a:t>1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月     </a:t>
            </a:r>
            <a:r>
              <a:rPr lang="en-US" altLang="zh-CN" dirty="0"/>
              <a:t>2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月     </a:t>
            </a:r>
            <a:r>
              <a:rPr lang="en-US" altLang="zh-CN" dirty="0"/>
              <a:t>3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月     </a:t>
            </a:r>
            <a:r>
              <a:rPr lang="en-US" altLang="zh-CN" dirty="0"/>
              <a:t>5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月     </a:t>
            </a:r>
            <a:r>
              <a:rPr lang="en-US" altLang="zh-CN" dirty="0"/>
              <a:t>8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月     </a:t>
            </a:r>
            <a:r>
              <a:rPr lang="en-US" altLang="zh-CN" dirty="0"/>
              <a:t>13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月     </a:t>
            </a:r>
            <a:r>
              <a:rPr lang="en-US" altLang="zh-CN" dirty="0"/>
              <a:t>21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月     </a:t>
            </a:r>
            <a:r>
              <a:rPr lang="en-US" altLang="zh-CN" dirty="0"/>
              <a:t>34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月     </a:t>
            </a:r>
            <a:r>
              <a:rPr lang="en-US" altLang="zh-CN" dirty="0"/>
              <a:t>55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月    </a:t>
            </a:r>
            <a:r>
              <a:rPr lang="en-US" altLang="zh-CN" dirty="0"/>
              <a:t>89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月    </a:t>
            </a:r>
            <a:r>
              <a:rPr lang="en-US" altLang="zh-CN" dirty="0"/>
              <a:t>144</a:t>
            </a:r>
            <a:r>
              <a:rPr lang="zh-CN" altLang="en-US" dirty="0"/>
              <a:t>对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月    </a:t>
            </a:r>
            <a:r>
              <a:rPr lang="en-US" altLang="zh-CN" dirty="0"/>
              <a:t>233</a:t>
            </a:r>
            <a:r>
              <a:rPr lang="zh-CN" altLang="en-US" dirty="0"/>
              <a:t>对</a:t>
            </a:r>
          </a:p>
          <a:p>
            <a:r>
              <a:rPr lang="zh-CN" altLang="en-US" dirty="0"/>
              <a:t>请按任意键继续</a:t>
            </a:r>
            <a:r>
              <a:rPr lang="en-US" altLang="zh-CN" dirty="0"/>
              <a:t>. . 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7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Grp="1" noChangeArrowheads="1"/>
          </p:cNvSpPr>
          <p:nvPr>
            <p:ph idx="1"/>
          </p:nvPr>
        </p:nvSpPr>
        <p:spPr bwMode="auto">
          <a:xfrm>
            <a:off x="468313" y="1037436"/>
            <a:ext cx="8229600" cy="577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一位法国数学家曾编写过一个印度的古老传说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世界中心贝拿勒斯（在印度北部）的圣庙里，一块黄铜板上插着</a:t>
            </a:r>
            <a:r>
              <a:rPr lang="zh-CN" altLang="en-US" sz="2400" dirty="0">
                <a:solidFill>
                  <a:srgbClr val="FF0000"/>
                </a:solidFill>
              </a:rPr>
              <a:t>三根宝石针</a:t>
            </a:r>
            <a:r>
              <a:rPr lang="zh-CN" altLang="en-US" sz="2400" dirty="0"/>
              <a:t>。印度教的主神梵天在创造世界的时候，在</a:t>
            </a:r>
            <a:r>
              <a:rPr lang="zh-CN" altLang="en-US" sz="2400" dirty="0">
                <a:solidFill>
                  <a:srgbClr val="FF0000"/>
                </a:solidFill>
              </a:rPr>
              <a:t>其中一根针上从下到上地穿好了由大到小的</a:t>
            </a:r>
            <a:r>
              <a:rPr lang="en-US" altLang="zh-CN" sz="2400" dirty="0">
                <a:solidFill>
                  <a:srgbClr val="FF0000"/>
                </a:solidFill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</a:rPr>
              <a:t>片金片</a:t>
            </a:r>
            <a:r>
              <a:rPr lang="zh-CN" altLang="en-US" sz="2400" dirty="0"/>
              <a:t>，这就是所谓的汉诺塔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不论</a:t>
            </a:r>
            <a:r>
              <a:rPr lang="zh-CN" altLang="en-US" sz="2400" dirty="0"/>
              <a:t>白天黑夜，总有一个僧侣在按照下面的法则移动这些金片：</a:t>
            </a:r>
            <a:r>
              <a:rPr lang="zh-CN" altLang="en-US" sz="2400" dirty="0">
                <a:solidFill>
                  <a:srgbClr val="FF0000"/>
                </a:solidFill>
              </a:rPr>
              <a:t>一次只移动一片</a:t>
            </a:r>
            <a:r>
              <a:rPr lang="zh-CN" altLang="en-US" sz="2400" dirty="0"/>
              <a:t>，不管在哪根针上，小片必须在大片上面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僧侣们</a:t>
            </a:r>
            <a:r>
              <a:rPr lang="zh-CN" altLang="en-US" sz="2400" dirty="0"/>
              <a:t>预言，当所有的金片都从梵天穿好的那根针上移到另外一根针上时，</a:t>
            </a:r>
            <a:r>
              <a:rPr lang="zh-CN" altLang="en-US" sz="2400" dirty="0">
                <a:solidFill>
                  <a:srgbClr val="FF0000"/>
                </a:solidFill>
              </a:rPr>
              <a:t>世界就将在一声霹雳中消灭</a:t>
            </a:r>
            <a:r>
              <a:rPr lang="zh-CN" altLang="en-US" sz="2400" dirty="0"/>
              <a:t>，而梵塔、庙宇和众生也都将同归于尽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不管这个传说的可信度有多大，如果考虑一下把</a:t>
            </a:r>
            <a:r>
              <a:rPr lang="en-US" altLang="zh-CN" sz="2400" dirty="0"/>
              <a:t>64</a:t>
            </a:r>
            <a:r>
              <a:rPr lang="zh-CN" altLang="en-US" sz="2400" dirty="0"/>
              <a:t>片金片，由一根针上移到另一根针上，并且始终保持上小下大的顺序。</a:t>
            </a:r>
            <a:r>
              <a:rPr lang="zh-CN" altLang="en-US" sz="2400" dirty="0">
                <a:solidFill>
                  <a:srgbClr val="C00000"/>
                </a:solidFill>
              </a:rPr>
              <a:t>这需要多少次移动呢</a:t>
            </a:r>
            <a:r>
              <a:rPr lang="en-US" altLang="zh-CN" sz="2400" dirty="0" smtClean="0">
                <a:solidFill>
                  <a:srgbClr val="C00000"/>
                </a:solidFill>
              </a:rPr>
              <a:t>?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57200" y="357981"/>
            <a:ext cx="8229600" cy="766763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8.2 </a:t>
            </a:r>
            <a:r>
              <a:rPr lang="zh-CN" altLang="en-US" dirty="0" smtClean="0">
                <a:latin typeface="+mj-ea"/>
                <a:ea typeface="+mj-ea"/>
              </a:rPr>
              <a:t>递归函数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92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2952328" cy="766763"/>
          </a:xfrm>
        </p:spPr>
        <p:txBody>
          <a:bodyPr/>
          <a:lstStyle/>
          <a:p>
            <a:pPr algn="ctr"/>
            <a:r>
              <a:rPr lang="zh-CN" altLang="en-US" dirty="0" smtClean="0"/>
              <a:t>递归现</a:t>
            </a:r>
            <a:r>
              <a:rPr lang="zh-CN" altLang="en-US" dirty="0"/>
              <a:t>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3179415" cy="279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764704"/>
            <a:ext cx="3454801" cy="249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http://p2.so.qhmsg.com/bdr/_240_/t01974628707955c6c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68960"/>
            <a:ext cx="3271800" cy="28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/>
          <p:cNvSpPr>
            <a:spLocks noGrp="1"/>
          </p:cNvSpPr>
          <p:nvPr>
            <p:ph type="title"/>
          </p:nvPr>
        </p:nvSpPr>
        <p:spPr>
          <a:xfrm>
            <a:off x="457200" y="429989"/>
            <a:ext cx="8229600" cy="7667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8.2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递归函数</a:t>
            </a:r>
          </a:p>
        </p:txBody>
      </p:sp>
      <p:sp>
        <p:nvSpPr>
          <p:cNvPr id="60419" name="内容占位符 40"/>
          <p:cNvSpPr>
            <a:spLocks noGrp="1"/>
          </p:cNvSpPr>
          <p:nvPr>
            <p:ph idx="1"/>
          </p:nvPr>
        </p:nvSpPr>
        <p:spPr>
          <a:xfrm>
            <a:off x="294968" y="1056873"/>
            <a:ext cx="8657303" cy="35242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8-7 </a:t>
            </a:r>
            <a:r>
              <a:rPr lang="zh-CN" altLang="en-US" dirty="0" smtClean="0"/>
              <a:t>汉诺塔</a:t>
            </a:r>
            <a:r>
              <a:rPr lang="zh-CN" altLang="en-US" dirty="0"/>
              <a:t>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zh-CN" altLang="zh-CN" dirty="0" smtClean="0"/>
              <a:t>老和尚这样做：</a:t>
            </a:r>
            <a:endParaRPr lang="en-US" altLang="zh-CN" dirty="0" smtClean="0"/>
          </a:p>
          <a:p>
            <a:pPr marL="971526" lvl="1" indent="-514338">
              <a:buFont typeface="+mj-lt"/>
              <a:buAutoNum type="arabicPeriod"/>
            </a:pPr>
            <a:r>
              <a:rPr lang="zh-CN" altLang="zh-CN" dirty="0" smtClean="0"/>
              <a:t>命令第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</a:t>
            </a:r>
            <a:r>
              <a:rPr lang="zh-CN" altLang="en-US" dirty="0" smtClean="0"/>
              <a:t>人</a:t>
            </a:r>
            <a:r>
              <a:rPr lang="zh-CN" altLang="zh-CN" dirty="0" smtClean="0"/>
              <a:t>将</a:t>
            </a:r>
            <a:r>
              <a:rPr lang="en-US" altLang="zh-CN" dirty="0" smtClean="0"/>
              <a:t>63</a:t>
            </a:r>
            <a:r>
              <a:rPr lang="zh-CN" altLang="zh-CN" dirty="0" smtClean="0"/>
              <a:t>个盘子从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柱</a:t>
            </a:r>
            <a:r>
              <a:rPr lang="zh-CN" altLang="zh-CN" dirty="0" smtClean="0"/>
              <a:t>移到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柱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 marL="971526" lvl="1" indent="-514338">
              <a:buFont typeface="+mj-lt"/>
              <a:buAutoNum type="arabicPeriod"/>
            </a:pPr>
            <a:r>
              <a:rPr lang="zh-CN" altLang="zh-CN" dirty="0" smtClean="0"/>
              <a:t>自己将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个盘子（最底下的、最大的盘子）从</a:t>
            </a:r>
            <a:r>
              <a:rPr lang="en-US" altLang="zh-CN" dirty="0"/>
              <a:t>A</a:t>
            </a:r>
            <a:r>
              <a:rPr lang="zh-CN" altLang="en-US" dirty="0" smtClean="0"/>
              <a:t>柱</a:t>
            </a:r>
            <a:r>
              <a:rPr lang="zh-CN" altLang="zh-CN" dirty="0" smtClean="0"/>
              <a:t>移到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柱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 marL="971526" lvl="1" indent="-514338">
              <a:buFont typeface="+mj-lt"/>
              <a:buAutoNum type="arabicPeriod"/>
            </a:pPr>
            <a:r>
              <a:rPr lang="zh-CN" altLang="zh-CN" dirty="0" smtClean="0"/>
              <a:t>再命令第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</a:t>
            </a:r>
            <a:r>
              <a:rPr lang="zh-CN" altLang="en-US" dirty="0" smtClean="0"/>
              <a:t>人</a:t>
            </a:r>
            <a:r>
              <a:rPr lang="zh-CN" altLang="zh-CN" dirty="0" smtClean="0"/>
              <a:t>将</a:t>
            </a:r>
            <a:r>
              <a:rPr lang="en-US" altLang="zh-CN" dirty="0" smtClean="0"/>
              <a:t>63</a:t>
            </a:r>
            <a:r>
              <a:rPr lang="zh-CN" altLang="zh-CN" dirty="0" smtClean="0"/>
              <a:t>个盘子从</a:t>
            </a:r>
            <a:r>
              <a:rPr lang="en-US" altLang="zh-CN" dirty="0"/>
              <a:t>B</a:t>
            </a:r>
            <a:r>
              <a:rPr lang="zh-CN" altLang="en-US" dirty="0" smtClean="0"/>
              <a:t>柱</a:t>
            </a:r>
            <a:r>
              <a:rPr lang="zh-CN" altLang="zh-CN" dirty="0" smtClean="0"/>
              <a:t>移到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柱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C0504D"/>
              </a:buClr>
              <a:defRPr/>
            </a:pPr>
            <a:fld id="{D05A8D91-75B6-4832-B12C-6FD254A6FE6E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20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25" name="流程图: 过程 10"/>
          <p:cNvSpPr>
            <a:spLocks noChangeArrowheads="1"/>
          </p:cNvSpPr>
          <p:nvPr/>
        </p:nvSpPr>
        <p:spPr bwMode="auto">
          <a:xfrm>
            <a:off x="1273175" y="5856027"/>
            <a:ext cx="1614488" cy="304800"/>
          </a:xfrm>
          <a:prstGeom prst="flowChartProcess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2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prstClr val="white"/>
                </a:solidFill>
              </a:rPr>
              <a:t>64</a:t>
            </a:r>
            <a:endParaRPr lang="zh-CN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408115" y="4608266"/>
            <a:ext cx="1344612" cy="1219200"/>
            <a:chOff x="1407758" y="4238631"/>
            <a:chExt cx="1344882" cy="1219208"/>
          </a:xfrm>
        </p:grpSpPr>
        <p:sp>
          <p:nvSpPr>
            <p:cNvPr id="26" name="流程图: 过程 25"/>
            <p:cNvSpPr>
              <a:spLocks noChangeArrowheads="1"/>
            </p:cNvSpPr>
            <p:nvPr/>
          </p:nvSpPr>
          <p:spPr bwMode="auto">
            <a:xfrm>
              <a:off x="1407758" y="5153037"/>
              <a:ext cx="1344882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63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流程图: 过程 27"/>
            <p:cNvSpPr>
              <a:spLocks noChangeArrowheads="1"/>
            </p:cNvSpPr>
            <p:nvPr/>
          </p:nvSpPr>
          <p:spPr bwMode="auto">
            <a:xfrm>
              <a:off x="1542722" y="4848235"/>
              <a:ext cx="1074954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……..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流程图: 过程 28"/>
            <p:cNvSpPr>
              <a:spLocks noChangeArrowheads="1"/>
            </p:cNvSpPr>
            <p:nvPr/>
          </p:nvSpPr>
          <p:spPr bwMode="auto">
            <a:xfrm>
              <a:off x="1676099" y="4543433"/>
              <a:ext cx="808200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2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流程图: 过程 29"/>
            <p:cNvSpPr>
              <a:spLocks noChangeArrowheads="1"/>
            </p:cNvSpPr>
            <p:nvPr/>
          </p:nvSpPr>
          <p:spPr bwMode="auto">
            <a:xfrm>
              <a:off x="1811064" y="4238631"/>
              <a:ext cx="538270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1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0423" name="组合 41"/>
          <p:cNvGrpSpPr>
            <a:grpSpLocks/>
          </p:cNvGrpSpPr>
          <p:nvPr/>
        </p:nvGrpSpPr>
        <p:grpSpPr bwMode="auto">
          <a:xfrm>
            <a:off x="1071563" y="4255827"/>
            <a:ext cx="6286500" cy="2286000"/>
            <a:chOff x="1071538" y="3857628"/>
            <a:chExt cx="6286544" cy="2286016"/>
          </a:xfrm>
        </p:grpSpPr>
        <p:cxnSp>
          <p:nvCxnSpPr>
            <p:cNvPr id="60435" name="直接连接符 6"/>
            <p:cNvCxnSpPr>
              <a:cxnSpLocks noChangeShapeType="1"/>
            </p:cNvCxnSpPr>
            <p:nvPr/>
          </p:nvCxnSpPr>
          <p:spPr bwMode="auto">
            <a:xfrm rot="5400000" flipH="1" flipV="1">
              <a:off x="1127693" y="4810135"/>
              <a:ext cx="19050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0436" name="直接连接符 5"/>
            <p:cNvCxnSpPr>
              <a:cxnSpLocks noChangeShapeType="1"/>
            </p:cNvCxnSpPr>
            <p:nvPr/>
          </p:nvCxnSpPr>
          <p:spPr bwMode="auto">
            <a:xfrm>
              <a:off x="1071538" y="5762641"/>
              <a:ext cx="201732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1" name="内容占位符 2"/>
            <p:cNvSpPr txBox="1">
              <a:spLocks/>
            </p:cNvSpPr>
            <p:nvPr/>
          </p:nvSpPr>
          <p:spPr bwMode="auto">
            <a:xfrm>
              <a:off x="1822430" y="5857892"/>
              <a:ext cx="51594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891" indent="-342891" algn="ctr" eaLnBrk="0" fontAlgn="base" hangingPunct="0">
                <a:lnSpc>
                  <a:spcPts val="24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 smtClean="0">
                  <a:solidFill>
                    <a:prstClr val="black"/>
                  </a:solidFill>
                </a:rPr>
                <a:t>A</a:t>
              </a:r>
              <a:endParaRPr lang="zh-CN" altLang="en-US" sz="1600" b="1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60438" name="直接连接符 21"/>
            <p:cNvCxnSpPr>
              <a:cxnSpLocks noChangeShapeType="1"/>
            </p:cNvCxnSpPr>
            <p:nvPr/>
          </p:nvCxnSpPr>
          <p:spPr bwMode="auto">
            <a:xfrm>
              <a:off x="3206148" y="5762641"/>
              <a:ext cx="201732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0439" name="直接连接符 22"/>
            <p:cNvCxnSpPr>
              <a:cxnSpLocks noChangeShapeType="1"/>
            </p:cNvCxnSpPr>
            <p:nvPr/>
          </p:nvCxnSpPr>
          <p:spPr bwMode="auto">
            <a:xfrm rot="5400000" flipH="1" flipV="1">
              <a:off x="3262303" y="4810135"/>
              <a:ext cx="19050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4" name="内容占位符 2"/>
            <p:cNvSpPr txBox="1">
              <a:spLocks/>
            </p:cNvSpPr>
            <p:nvPr/>
          </p:nvSpPr>
          <p:spPr bwMode="auto">
            <a:xfrm>
              <a:off x="3956045" y="5857892"/>
              <a:ext cx="517529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891" indent="-342891" algn="ctr" eaLnBrk="0" fontAlgn="base" hangingPunct="0">
                <a:lnSpc>
                  <a:spcPts val="24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 smtClean="0">
                  <a:solidFill>
                    <a:prstClr val="black"/>
                  </a:solidFill>
                </a:rPr>
                <a:t>B</a:t>
              </a:r>
              <a:endParaRPr lang="zh-CN" altLang="en-US" sz="1600" b="1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60441" name="直接连接符 24"/>
            <p:cNvCxnSpPr>
              <a:cxnSpLocks noChangeShapeType="1"/>
            </p:cNvCxnSpPr>
            <p:nvPr/>
          </p:nvCxnSpPr>
          <p:spPr bwMode="auto">
            <a:xfrm>
              <a:off x="5340758" y="5762641"/>
              <a:ext cx="201732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0442" name="直接连接符 25"/>
            <p:cNvCxnSpPr>
              <a:cxnSpLocks noChangeShapeType="1"/>
            </p:cNvCxnSpPr>
            <p:nvPr/>
          </p:nvCxnSpPr>
          <p:spPr bwMode="auto">
            <a:xfrm rot="5400000" flipH="1" flipV="1">
              <a:off x="5396913" y="4810135"/>
              <a:ext cx="19050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8" name="内容占位符 2"/>
            <p:cNvSpPr txBox="1">
              <a:spLocks/>
            </p:cNvSpPr>
            <p:nvPr/>
          </p:nvSpPr>
          <p:spPr bwMode="auto">
            <a:xfrm>
              <a:off x="6091248" y="5857892"/>
              <a:ext cx="515941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891" indent="-342891" algn="ctr" eaLnBrk="0" fontAlgn="base" hangingPunct="0">
                <a:lnSpc>
                  <a:spcPts val="24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 smtClean="0">
                  <a:solidFill>
                    <a:prstClr val="black"/>
                  </a:solidFill>
                </a:rPr>
                <a:t>C</a:t>
              </a:r>
              <a:endParaRPr lang="zh-CN" alt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3500439" y="4898765"/>
            <a:ext cx="1344612" cy="1219200"/>
            <a:chOff x="1407758" y="4238631"/>
            <a:chExt cx="1344882" cy="1219208"/>
          </a:xfrm>
        </p:grpSpPr>
        <p:sp>
          <p:nvSpPr>
            <p:cNvPr id="45" name="流程图: 过程 44"/>
            <p:cNvSpPr>
              <a:spLocks noChangeArrowheads="1"/>
            </p:cNvSpPr>
            <p:nvPr/>
          </p:nvSpPr>
          <p:spPr bwMode="auto">
            <a:xfrm>
              <a:off x="1407758" y="5153037"/>
              <a:ext cx="1344882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63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流程图: 过程 45"/>
            <p:cNvSpPr>
              <a:spLocks noChangeArrowheads="1"/>
            </p:cNvSpPr>
            <p:nvPr/>
          </p:nvSpPr>
          <p:spPr bwMode="auto">
            <a:xfrm>
              <a:off x="1542722" y="4848235"/>
              <a:ext cx="1074954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……..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流程图: 过程 46"/>
            <p:cNvSpPr>
              <a:spLocks noChangeArrowheads="1"/>
            </p:cNvSpPr>
            <p:nvPr/>
          </p:nvSpPr>
          <p:spPr bwMode="auto">
            <a:xfrm>
              <a:off x="1676099" y="4543433"/>
              <a:ext cx="808200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2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流程图: 过程 47"/>
            <p:cNvSpPr>
              <a:spLocks noChangeArrowheads="1"/>
            </p:cNvSpPr>
            <p:nvPr/>
          </p:nvSpPr>
          <p:spPr bwMode="auto">
            <a:xfrm>
              <a:off x="1811064" y="4238631"/>
              <a:ext cx="538270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1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流程图: 过程 10"/>
          <p:cNvSpPr>
            <a:spLocks noChangeArrowheads="1"/>
          </p:cNvSpPr>
          <p:nvPr/>
        </p:nvSpPr>
        <p:spPr bwMode="auto">
          <a:xfrm>
            <a:off x="5500694" y="5827453"/>
            <a:ext cx="1614487" cy="304800"/>
          </a:xfrm>
          <a:prstGeom prst="flowChartProcess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2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prstClr val="white"/>
                </a:solidFill>
              </a:rPr>
              <a:t>64</a:t>
            </a:r>
            <a:endParaRPr lang="zh-CN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5" name="组合 51"/>
          <p:cNvGrpSpPr>
            <a:grpSpLocks/>
          </p:cNvGrpSpPr>
          <p:nvPr/>
        </p:nvGrpSpPr>
        <p:grpSpPr bwMode="auto">
          <a:xfrm>
            <a:off x="5656263" y="4541582"/>
            <a:ext cx="1344612" cy="1219200"/>
            <a:chOff x="1407758" y="4238631"/>
            <a:chExt cx="1344882" cy="1219208"/>
          </a:xfrm>
        </p:grpSpPr>
        <p:sp>
          <p:nvSpPr>
            <p:cNvPr id="53" name="流程图: 过程 52"/>
            <p:cNvSpPr>
              <a:spLocks noChangeArrowheads="1"/>
            </p:cNvSpPr>
            <p:nvPr/>
          </p:nvSpPr>
          <p:spPr bwMode="auto">
            <a:xfrm>
              <a:off x="1407758" y="5153037"/>
              <a:ext cx="1344882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63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流程图: 过程 53"/>
            <p:cNvSpPr>
              <a:spLocks noChangeArrowheads="1"/>
            </p:cNvSpPr>
            <p:nvPr/>
          </p:nvSpPr>
          <p:spPr bwMode="auto">
            <a:xfrm>
              <a:off x="1542722" y="4848235"/>
              <a:ext cx="1074954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……..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流程图: 过程 54"/>
            <p:cNvSpPr>
              <a:spLocks noChangeArrowheads="1"/>
            </p:cNvSpPr>
            <p:nvPr/>
          </p:nvSpPr>
          <p:spPr bwMode="auto">
            <a:xfrm>
              <a:off x="1676099" y="4543433"/>
              <a:ext cx="808200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2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56" name="流程图: 过程 55"/>
            <p:cNvSpPr>
              <a:spLocks noChangeArrowheads="1"/>
            </p:cNvSpPr>
            <p:nvPr/>
          </p:nvSpPr>
          <p:spPr bwMode="auto">
            <a:xfrm>
              <a:off x="1811064" y="4238631"/>
              <a:ext cx="538270" cy="30480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dirty="0">
                  <a:solidFill>
                    <a:prstClr val="white"/>
                  </a:solidFill>
                </a:rPr>
                <a:t>1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99262" y="836712"/>
            <a:ext cx="4047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问题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：将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柱上的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64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个盘子从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柱搬到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柱；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规则：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每次只能搬一个盘子；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任何柱子上的盘子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必须保证小盘在上，大盘在下；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世界就将在一声霹雳中消灭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25" grpId="0" uiExpand="1" animBg="1"/>
      <p:bldP spid="50" grpId="0" uiExpand="1" animBg="1"/>
      <p:bldP spid="33" grpId="0"/>
      <p:bldP spid="3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501997"/>
            <a:ext cx="8229600" cy="7667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8.2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递归函数</a:t>
            </a:r>
          </a:p>
        </p:txBody>
      </p:sp>
      <p:sp>
        <p:nvSpPr>
          <p:cNvPr id="62467" name="内容占位符 10"/>
          <p:cNvSpPr>
            <a:spLocks noGrp="1"/>
          </p:cNvSpPr>
          <p:nvPr>
            <p:ph idx="1"/>
          </p:nvPr>
        </p:nvSpPr>
        <p:spPr>
          <a:xfrm>
            <a:off x="468313" y="1260724"/>
            <a:ext cx="8642350" cy="41845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8-7 </a:t>
            </a:r>
            <a:r>
              <a:rPr lang="zh-CN" altLang="en-US" sz="2800" dirty="0"/>
              <a:t>汉诺塔问题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个人</a:t>
            </a:r>
            <a:r>
              <a:rPr lang="zh-CN" altLang="en-US" sz="2800" dirty="0"/>
              <a:t>命令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个人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个人命令</a:t>
            </a:r>
            <a:r>
              <a:rPr lang="zh-CN" altLang="en-US" sz="2800" dirty="0"/>
              <a:t>第</a:t>
            </a:r>
            <a:r>
              <a:rPr lang="en-US" altLang="zh-CN" sz="2800" dirty="0"/>
              <a:t>3</a:t>
            </a:r>
            <a:r>
              <a:rPr lang="zh-CN" altLang="en-US" sz="2800" dirty="0"/>
              <a:t>个人</a:t>
            </a:r>
            <a:r>
              <a:rPr lang="en-US" altLang="zh-CN" sz="2800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/>
              <a:t>个人命令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个人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/>
              <a:t>个人命令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个人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……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64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个</a:t>
            </a:r>
            <a:r>
              <a:rPr lang="zh-CN" altLang="en-US" sz="2800" dirty="0">
                <a:solidFill>
                  <a:srgbClr val="C00000"/>
                </a:solidFill>
              </a:rPr>
              <a:t>人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：将最小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个盘子从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移到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</a:t>
            </a:r>
            <a:endParaRPr lang="zh-CN" alt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C0504D"/>
              </a:buClr>
              <a:defRPr/>
            </a:pPr>
            <a:fld id="{D80050E3-B27B-41A8-B78B-9D7491D6D782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21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57200" y="574005"/>
            <a:ext cx="8229600" cy="7667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8.2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递归函数</a:t>
            </a:r>
          </a:p>
        </p:txBody>
      </p:sp>
      <p:sp>
        <p:nvSpPr>
          <p:cNvPr id="63491" name="内容占位符 21"/>
          <p:cNvSpPr>
            <a:spLocks noGrp="1"/>
          </p:cNvSpPr>
          <p:nvPr>
            <p:ph idx="1"/>
          </p:nvPr>
        </p:nvSpPr>
        <p:spPr>
          <a:xfrm>
            <a:off x="324466" y="1347959"/>
            <a:ext cx="8672050" cy="532140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8-7 </a:t>
            </a:r>
            <a:r>
              <a:rPr lang="zh-CN" altLang="en-US" sz="2800" dirty="0"/>
              <a:t>汉诺塔问题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终止条件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n==1  </a:t>
            </a:r>
            <a:r>
              <a:rPr lang="zh-CN" altLang="en-US" sz="2800" dirty="0" smtClean="0"/>
              <a:t>时，将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个盘子从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柱</a:t>
            </a:r>
            <a:r>
              <a:rPr lang="zh-CN" altLang="en-US" sz="2800" dirty="0"/>
              <a:t>移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柱</a:t>
            </a:r>
            <a:endParaRPr lang="en-US" altLang="zh-CN" sz="2800" dirty="0" smtClean="0"/>
          </a:p>
          <a:p>
            <a:r>
              <a:rPr lang="zh-CN" altLang="en-US" sz="2800" dirty="0" smtClean="0"/>
              <a:t>递归方程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spc="-150" dirty="0" smtClean="0"/>
              <a:t> n&gt;1 </a:t>
            </a:r>
            <a:r>
              <a:rPr lang="zh-CN" altLang="en-US" sz="2800" spc="-150" dirty="0" smtClean="0"/>
              <a:t>时</a:t>
            </a:r>
            <a:r>
              <a:rPr lang="en-US" altLang="zh-CN" sz="2800" spc="-150" dirty="0" smtClean="0"/>
              <a:t>,</a:t>
            </a:r>
            <a:r>
              <a:rPr lang="zh-CN" altLang="en-US" sz="2800" spc="-150" dirty="0" smtClean="0"/>
              <a:t> 将第</a:t>
            </a:r>
            <a:r>
              <a:rPr lang="en-US" altLang="zh-CN" sz="2800" spc="-150" dirty="0" smtClean="0"/>
              <a:t>n</a:t>
            </a:r>
            <a:r>
              <a:rPr lang="zh-CN" altLang="en-US" sz="2800" spc="-150" dirty="0" smtClean="0"/>
              <a:t>个盘子</a:t>
            </a:r>
            <a:r>
              <a:rPr lang="zh-CN" altLang="zh-CN" sz="2800" spc="-150" dirty="0" smtClean="0"/>
              <a:t>从</a:t>
            </a:r>
            <a:r>
              <a:rPr lang="en-US" altLang="zh-CN" sz="2800" spc="-150" dirty="0" smtClean="0"/>
              <a:t>A</a:t>
            </a:r>
            <a:r>
              <a:rPr lang="zh-CN" altLang="en-US" sz="2800" dirty="0" smtClean="0"/>
              <a:t>柱</a:t>
            </a:r>
            <a:r>
              <a:rPr lang="zh-CN" altLang="zh-CN" sz="2800" spc="-150" dirty="0" smtClean="0"/>
              <a:t>移到</a:t>
            </a:r>
            <a:r>
              <a:rPr lang="en-US" altLang="zh-CN" sz="2800" spc="-150" dirty="0" smtClean="0"/>
              <a:t>C</a:t>
            </a:r>
            <a:r>
              <a:rPr lang="zh-CN" altLang="en-US" sz="2800" dirty="0" smtClean="0"/>
              <a:t>柱</a:t>
            </a:r>
            <a:r>
              <a:rPr lang="zh-CN" altLang="en-US" sz="2800" spc="-150" dirty="0" smtClean="0"/>
              <a:t>的步骤分解为三步；</a:t>
            </a:r>
            <a:endParaRPr lang="en-US" altLang="zh-CN" sz="2800" spc="-150" dirty="0" smtClean="0"/>
          </a:p>
          <a:p>
            <a:pPr marL="971526" lvl="1" indent="-514338">
              <a:buFont typeface="+mj-lt"/>
              <a:buAutoNum type="arabicPeriod"/>
            </a:pPr>
            <a:r>
              <a:rPr lang="zh-CN" altLang="zh-CN" sz="2800" dirty="0" smtClean="0"/>
              <a:t>将</a:t>
            </a:r>
            <a:r>
              <a:rPr lang="en-US" altLang="zh-CN" sz="2800" dirty="0" smtClean="0"/>
              <a:t>n-1</a:t>
            </a:r>
            <a:r>
              <a:rPr lang="zh-CN" altLang="zh-CN" sz="2800" dirty="0" smtClean="0"/>
              <a:t>个盘子从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柱</a:t>
            </a:r>
            <a:r>
              <a:rPr lang="zh-CN" altLang="zh-CN" sz="2800" dirty="0" smtClean="0"/>
              <a:t>移到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柱；</a:t>
            </a:r>
            <a:endParaRPr lang="zh-CN" altLang="zh-CN" sz="2800" dirty="0" smtClean="0"/>
          </a:p>
          <a:p>
            <a:pPr marL="971526" lvl="1" indent="-514338">
              <a:buFont typeface="+mj-lt"/>
              <a:buAutoNum type="arabicPeriod"/>
            </a:pPr>
            <a:r>
              <a:rPr lang="zh-CN" altLang="zh-CN" sz="2800" spc="-150" dirty="0" smtClean="0"/>
              <a:t>将</a:t>
            </a:r>
            <a:r>
              <a:rPr lang="en-US" altLang="zh-CN" sz="2800" spc="-150" dirty="0" smtClean="0"/>
              <a:t>1</a:t>
            </a:r>
            <a:r>
              <a:rPr lang="zh-CN" altLang="zh-CN" sz="2800" spc="-150" dirty="0" smtClean="0"/>
              <a:t>个盘子</a:t>
            </a:r>
            <a:r>
              <a:rPr lang="en-US" altLang="zh-CN" sz="2800" spc="-150" dirty="0" smtClean="0"/>
              <a:t>(</a:t>
            </a:r>
            <a:r>
              <a:rPr lang="zh-CN" altLang="zh-CN" sz="2800" spc="-150" dirty="0" smtClean="0"/>
              <a:t>最底下的、最大的盘子</a:t>
            </a:r>
            <a:r>
              <a:rPr lang="en-US" altLang="zh-CN" sz="2800" spc="-150" dirty="0" smtClean="0"/>
              <a:t>)</a:t>
            </a:r>
            <a:r>
              <a:rPr lang="zh-CN" altLang="zh-CN" sz="2800" spc="-150" dirty="0" smtClean="0"/>
              <a:t>从</a:t>
            </a:r>
            <a:r>
              <a:rPr lang="en-US" altLang="zh-CN" sz="2800" spc="-150" dirty="0" smtClean="0"/>
              <a:t>A</a:t>
            </a:r>
            <a:r>
              <a:rPr lang="zh-CN" altLang="en-US" sz="2800" dirty="0" smtClean="0"/>
              <a:t>柱</a:t>
            </a:r>
            <a:r>
              <a:rPr lang="zh-CN" altLang="zh-CN" sz="2800" spc="-150" dirty="0" smtClean="0"/>
              <a:t>移到</a:t>
            </a:r>
            <a:r>
              <a:rPr lang="en-US" altLang="zh-CN" sz="2800" spc="-150" dirty="0" smtClean="0"/>
              <a:t>C</a:t>
            </a:r>
            <a:r>
              <a:rPr lang="zh-CN" altLang="en-US" sz="2800" dirty="0" smtClean="0"/>
              <a:t>柱；</a:t>
            </a:r>
            <a:endParaRPr lang="zh-CN" altLang="zh-CN" sz="2800" spc="-150" dirty="0" smtClean="0"/>
          </a:p>
          <a:p>
            <a:pPr marL="971526" lvl="1" indent="-514338">
              <a:buFont typeface="+mj-lt"/>
              <a:buAutoNum type="arabicPeriod"/>
            </a:pPr>
            <a:r>
              <a:rPr lang="zh-CN" altLang="zh-CN" sz="2800" dirty="0" smtClean="0"/>
              <a:t>将</a:t>
            </a:r>
            <a:r>
              <a:rPr lang="en-US" altLang="zh-CN" sz="2800" dirty="0" smtClean="0"/>
              <a:t>n-1</a:t>
            </a:r>
            <a:r>
              <a:rPr lang="zh-CN" altLang="zh-CN" sz="2800" dirty="0" smtClean="0"/>
              <a:t>个盘子从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柱</a:t>
            </a:r>
            <a:r>
              <a:rPr lang="zh-CN" altLang="zh-CN" sz="2800" dirty="0" smtClean="0"/>
              <a:t>移到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柱；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C0504D"/>
              </a:buClr>
              <a:defRPr/>
            </a:pPr>
            <a:fld id="{36404D31-6376-47B3-8D61-2D31D42FB33B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22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220" y="620688"/>
            <a:ext cx="8863780" cy="59126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/*</a:t>
            </a:r>
            <a:r>
              <a:rPr lang="zh-CN" altLang="en-US" sz="2800" dirty="0" smtClean="0">
                <a:solidFill>
                  <a:srgbClr val="00B050"/>
                </a:solidFill>
              </a:rPr>
              <a:t>例</a:t>
            </a:r>
            <a:r>
              <a:rPr lang="en-US" altLang="zh-CN" sz="2800" dirty="0">
                <a:solidFill>
                  <a:srgbClr val="00B050"/>
                </a:solidFill>
              </a:rPr>
              <a:t>8-7 </a:t>
            </a:r>
            <a:r>
              <a:rPr lang="zh-CN" altLang="en-US" sz="2800" dirty="0">
                <a:solidFill>
                  <a:srgbClr val="00B050"/>
                </a:solidFill>
              </a:rPr>
              <a:t>汉诺塔</a:t>
            </a:r>
            <a:r>
              <a:rPr lang="zh-CN" altLang="en-US" sz="2800" dirty="0" smtClean="0">
                <a:solidFill>
                  <a:srgbClr val="00B050"/>
                </a:solidFill>
              </a:rPr>
              <a:t>问题</a:t>
            </a:r>
            <a:r>
              <a:rPr lang="en-US" altLang="zh-CN" sz="2800" dirty="0" smtClean="0">
                <a:solidFill>
                  <a:srgbClr val="00B050"/>
                </a:solidFill>
              </a:rPr>
              <a:t>*/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808080"/>
                </a:solidFill>
              </a:rPr>
              <a:t>#</a:t>
            </a:r>
            <a:r>
              <a:rPr lang="en-US" altLang="zh-CN" sz="2800" dirty="0">
                <a:solidFill>
                  <a:srgbClr val="808080"/>
                </a:solidFill>
              </a:rPr>
              <a:t>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</a:rPr>
              <a:t> Hanoi(</a:t>
            </a: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808080"/>
                </a:solidFill>
              </a:rPr>
              <a:t>n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>
                <a:solidFill>
                  <a:srgbClr val="0000FF"/>
                </a:solidFill>
              </a:rPr>
              <a:t>char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808080"/>
                </a:solidFill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</a:rPr>
              <a:t>, </a:t>
            </a:r>
            <a:r>
              <a:rPr lang="en-US" altLang="zh-CN" sz="2800" dirty="0">
                <a:solidFill>
                  <a:srgbClr val="0000FF"/>
                </a:solidFill>
              </a:rPr>
              <a:t>char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B, </a:t>
            </a:r>
            <a:r>
              <a:rPr lang="en-US" altLang="zh-CN" sz="2800" dirty="0">
                <a:solidFill>
                  <a:srgbClr val="0000FF"/>
                </a:solidFill>
              </a:rPr>
              <a:t>char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C)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if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808080"/>
                </a:solidFill>
              </a:rPr>
              <a:t>n</a:t>
            </a:r>
            <a:r>
              <a:rPr lang="en-US" altLang="zh-CN" sz="2800" dirty="0">
                <a:solidFill>
                  <a:srgbClr val="000000"/>
                </a:solidFill>
              </a:rPr>
              <a:t> == 1)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"%c--&gt;%c\n"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smtClean="0">
                <a:solidFill>
                  <a:srgbClr val="808080"/>
                </a:solidFill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</a:rPr>
              <a:t>, C);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else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{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	Hanoi(</a:t>
            </a:r>
            <a:r>
              <a:rPr lang="en-US" altLang="zh-CN" sz="2800" dirty="0" smtClean="0">
                <a:solidFill>
                  <a:srgbClr val="808080"/>
                </a:solidFill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- 1, </a:t>
            </a:r>
            <a:r>
              <a:rPr lang="en-US" altLang="zh-CN" sz="2800" dirty="0" smtClean="0">
                <a:solidFill>
                  <a:srgbClr val="808080"/>
                </a:solidFill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</a:rPr>
              <a:t>, C, B);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"%c--&gt;%c\n"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smtClean="0">
                <a:solidFill>
                  <a:srgbClr val="808080"/>
                </a:solidFill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</a:rPr>
              <a:t>, C);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	Hanoi(</a:t>
            </a:r>
            <a:r>
              <a:rPr lang="en-US" altLang="zh-CN" sz="2800" dirty="0" smtClean="0">
                <a:solidFill>
                  <a:srgbClr val="808080"/>
                </a:solidFill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- 1, </a:t>
            </a:r>
            <a:r>
              <a:rPr lang="en-US" altLang="zh-CN" sz="2800" dirty="0" smtClean="0">
                <a:solidFill>
                  <a:srgbClr val="808080"/>
                </a:solidFill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</a:rPr>
              <a:t>, A,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}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}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220" y="828676"/>
            <a:ext cx="8863780" cy="591269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</a:rPr>
              <a:t>8-7 </a:t>
            </a:r>
            <a:r>
              <a:rPr lang="zh-CN" altLang="en-US" sz="3200" dirty="0">
                <a:solidFill>
                  <a:srgbClr val="0000FF"/>
                </a:solidFill>
              </a:rPr>
              <a:t>汉诺塔问题</a:t>
            </a:r>
          </a:p>
          <a:p>
            <a:pPr marL="342900" lvl="1" indent="0">
              <a:buNone/>
            </a:pPr>
            <a:r>
              <a:rPr lang="en-US" altLang="zh-CN" sz="305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3050" dirty="0" smtClean="0">
                <a:solidFill>
                  <a:srgbClr val="000000"/>
                </a:solidFill>
              </a:rPr>
              <a:t> </a:t>
            </a:r>
            <a:r>
              <a:rPr lang="en-US" altLang="zh-CN" sz="3050" dirty="0">
                <a:solidFill>
                  <a:srgbClr val="000000"/>
                </a:solidFill>
              </a:rPr>
              <a:t>main()</a:t>
            </a:r>
          </a:p>
          <a:p>
            <a:pPr marL="342900" lvl="1" indent="0">
              <a:buNone/>
            </a:pPr>
            <a:r>
              <a:rPr lang="en-US" altLang="zh-CN" sz="305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buNone/>
            </a:pPr>
            <a:r>
              <a:rPr lang="en-US" altLang="zh-CN" sz="3050" dirty="0" smtClean="0">
                <a:solidFill>
                  <a:srgbClr val="0000FF"/>
                </a:solidFill>
              </a:rPr>
              <a:t> 	</a:t>
            </a:r>
            <a:r>
              <a:rPr lang="en-US" altLang="zh-CN" sz="305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3050" dirty="0" smtClean="0">
                <a:solidFill>
                  <a:srgbClr val="000000"/>
                </a:solidFill>
              </a:rPr>
              <a:t> </a:t>
            </a:r>
            <a:r>
              <a:rPr lang="en-US" altLang="zh-CN" sz="3050" dirty="0">
                <a:solidFill>
                  <a:srgbClr val="000000"/>
                </a:solidFill>
              </a:rPr>
              <a:t>n;</a:t>
            </a:r>
          </a:p>
          <a:p>
            <a:pPr marL="342900" lvl="1" indent="0">
              <a:buNone/>
            </a:pPr>
            <a:r>
              <a:rPr lang="en-US" altLang="zh-CN" sz="3050" dirty="0" smtClean="0">
                <a:solidFill>
                  <a:srgbClr val="000000"/>
                </a:solidFill>
              </a:rPr>
              <a:t> 	</a:t>
            </a:r>
            <a:r>
              <a:rPr lang="en-US" altLang="zh-CN" sz="305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3050" dirty="0">
                <a:solidFill>
                  <a:srgbClr val="000000"/>
                </a:solidFill>
              </a:rPr>
              <a:t>(</a:t>
            </a:r>
            <a:r>
              <a:rPr lang="en-US" altLang="zh-CN" sz="3050" dirty="0">
                <a:solidFill>
                  <a:srgbClr val="A31515"/>
                </a:solidFill>
              </a:rPr>
              <a:t>"Please enter number of plates:"</a:t>
            </a:r>
            <a:r>
              <a:rPr lang="en-US" altLang="zh-CN" sz="305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buNone/>
            </a:pPr>
            <a:r>
              <a:rPr lang="en-US" altLang="zh-CN" sz="3050" dirty="0" smtClean="0">
                <a:solidFill>
                  <a:srgbClr val="000000"/>
                </a:solidFill>
              </a:rPr>
              <a:t> 	</a:t>
            </a:r>
            <a:r>
              <a:rPr lang="en-US" altLang="zh-CN" sz="3050" dirty="0" err="1" smtClean="0">
                <a:solidFill>
                  <a:srgbClr val="000000"/>
                </a:solidFill>
              </a:rPr>
              <a:t>scanf</a:t>
            </a:r>
            <a:r>
              <a:rPr lang="en-US" altLang="zh-CN" sz="3050" dirty="0">
                <a:solidFill>
                  <a:srgbClr val="000000"/>
                </a:solidFill>
              </a:rPr>
              <a:t>(</a:t>
            </a:r>
            <a:r>
              <a:rPr lang="en-US" altLang="zh-CN" sz="3050" dirty="0">
                <a:solidFill>
                  <a:srgbClr val="A31515"/>
                </a:solidFill>
              </a:rPr>
              <a:t>"%d"</a:t>
            </a:r>
            <a:r>
              <a:rPr lang="en-US" altLang="zh-CN" sz="3050" dirty="0">
                <a:solidFill>
                  <a:srgbClr val="000000"/>
                </a:solidFill>
              </a:rPr>
              <a:t>, &amp;n);</a:t>
            </a:r>
          </a:p>
          <a:p>
            <a:pPr marL="342900" lvl="1" indent="0">
              <a:buNone/>
            </a:pPr>
            <a:r>
              <a:rPr lang="en-US" altLang="zh-CN" sz="3050" dirty="0" smtClean="0">
                <a:solidFill>
                  <a:srgbClr val="000000"/>
                </a:solidFill>
              </a:rPr>
              <a:t> 	Hanoi(n</a:t>
            </a:r>
            <a:r>
              <a:rPr lang="en-US" altLang="zh-CN" sz="3050" dirty="0">
                <a:solidFill>
                  <a:srgbClr val="000000"/>
                </a:solidFill>
              </a:rPr>
              <a:t>, </a:t>
            </a:r>
            <a:r>
              <a:rPr lang="en-US" altLang="zh-CN" sz="3050" dirty="0" smtClean="0">
                <a:solidFill>
                  <a:srgbClr val="A31515"/>
                </a:solidFill>
              </a:rPr>
              <a:t>‘A'</a:t>
            </a:r>
            <a:r>
              <a:rPr lang="en-US" altLang="zh-CN" sz="3050" dirty="0" smtClean="0">
                <a:solidFill>
                  <a:srgbClr val="000000"/>
                </a:solidFill>
              </a:rPr>
              <a:t>, </a:t>
            </a:r>
            <a:r>
              <a:rPr lang="en-US" altLang="zh-CN" sz="3050" dirty="0" smtClean="0">
                <a:solidFill>
                  <a:srgbClr val="A31515"/>
                </a:solidFill>
              </a:rPr>
              <a:t>‘B'</a:t>
            </a:r>
            <a:r>
              <a:rPr lang="en-US" altLang="zh-CN" sz="3050" dirty="0" smtClean="0">
                <a:solidFill>
                  <a:srgbClr val="000000"/>
                </a:solidFill>
              </a:rPr>
              <a:t>, </a:t>
            </a:r>
            <a:r>
              <a:rPr lang="en-US" altLang="zh-CN" sz="3050" dirty="0" smtClean="0">
                <a:solidFill>
                  <a:srgbClr val="A31515"/>
                </a:solidFill>
              </a:rPr>
              <a:t>‘C'</a:t>
            </a:r>
            <a:r>
              <a:rPr lang="en-US" altLang="zh-CN" sz="3050" dirty="0" smtClean="0">
                <a:solidFill>
                  <a:srgbClr val="000000"/>
                </a:solidFill>
              </a:rPr>
              <a:t>);</a:t>
            </a:r>
            <a:endParaRPr lang="en-US" altLang="zh-CN" sz="305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3050" dirty="0" smtClean="0">
                <a:solidFill>
                  <a:srgbClr val="0000FF"/>
                </a:solidFill>
              </a:rPr>
              <a:t> 	return</a:t>
            </a:r>
            <a:r>
              <a:rPr lang="en-US" altLang="zh-CN" sz="3050" dirty="0" smtClean="0">
                <a:solidFill>
                  <a:srgbClr val="000000"/>
                </a:solidFill>
              </a:rPr>
              <a:t> </a:t>
            </a:r>
            <a:r>
              <a:rPr lang="en-US" altLang="zh-CN" sz="305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buNone/>
            </a:pPr>
            <a:r>
              <a:rPr lang="en-US" altLang="zh-CN" sz="305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enter number of plates:3</a:t>
            </a:r>
          </a:p>
          <a:p>
            <a:r>
              <a:rPr lang="en-US" altLang="zh-CN" dirty="0" smtClean="0"/>
              <a:t>A--&gt;C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--&gt;B</a:t>
            </a:r>
            <a:endParaRPr lang="en-US" altLang="zh-CN" dirty="0"/>
          </a:p>
          <a:p>
            <a:r>
              <a:rPr lang="en-US" altLang="zh-CN" dirty="0" smtClean="0"/>
              <a:t>C--&gt;B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--&gt;C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--&gt;A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--&gt;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--&gt;C</a:t>
            </a:r>
            <a:endParaRPr lang="en-US" altLang="zh-CN" dirty="0"/>
          </a:p>
          <a:p>
            <a:r>
              <a:rPr lang="zh-CN" altLang="en-US" dirty="0"/>
              <a:t>请按任意键继续</a:t>
            </a:r>
            <a:r>
              <a:rPr lang="en-US" altLang="zh-CN" dirty="0"/>
              <a:t>. . 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4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828676"/>
                <a:ext cx="8229600" cy="5408636"/>
              </a:xfrm>
            </p:spPr>
            <p:txBody>
              <a:bodyPr/>
              <a:lstStyle/>
              <a:p>
                <a:r>
                  <a:rPr lang="en-US" altLang="zh-CN" sz="2400" dirty="0"/>
                  <a:t>Hanoi</a:t>
                </a:r>
                <a:r>
                  <a:rPr lang="zh-CN" altLang="zh-CN" sz="2400" dirty="0"/>
                  <a:t>塔问题</a:t>
                </a:r>
                <a:r>
                  <a:rPr lang="zh-CN" altLang="en-US" sz="2400" dirty="0"/>
                  <a:t>时间复杂度分析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假设</a:t>
                </a:r>
                <a:r>
                  <a:rPr lang="zh-CN" altLang="en-US" sz="2400" dirty="0"/>
                  <a:t>有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片，移动次数是</a:t>
                </a:r>
                <a:r>
                  <a:rPr lang="en-US" altLang="zh-CN" sz="2400" dirty="0"/>
                  <a:t>f(n).</a:t>
                </a:r>
                <a:r>
                  <a:rPr lang="zh-CN" altLang="en-US" sz="2400" dirty="0"/>
                  <a:t>显然</a:t>
                </a:r>
                <a:r>
                  <a:rPr lang="en-US" altLang="zh-CN" sz="2400" dirty="0"/>
                  <a:t>f⑴=1,f⑵=3,f⑶=7</a:t>
                </a:r>
                <a:r>
                  <a:rPr lang="zh-CN" altLang="en-US" sz="2400" dirty="0"/>
                  <a:t>，且</a:t>
                </a:r>
                <a:r>
                  <a:rPr lang="en-US" altLang="zh-CN" sz="2400" dirty="0"/>
                  <a:t>f(k+1</a:t>
                </a:r>
                <a:r>
                  <a:rPr lang="zh-CN" altLang="en-US" sz="2400" dirty="0"/>
                  <a:t>）</a:t>
                </a:r>
                <a:r>
                  <a:rPr lang="en-US" altLang="zh-CN" sz="2400" dirty="0"/>
                  <a:t>=2*f(k)+1</a:t>
                </a:r>
                <a:r>
                  <a:rPr lang="zh-CN" altLang="en-US" sz="2400" dirty="0"/>
                  <a:t>。此后不难证明</a:t>
                </a:r>
                <a:r>
                  <a:rPr lang="en-US" altLang="zh-CN" sz="2400" dirty="0"/>
                  <a:t>f(n)=2^n-1</a:t>
                </a:r>
                <a:r>
                  <a:rPr lang="zh-CN" altLang="en-US" sz="2400" dirty="0"/>
                  <a:t>。</a:t>
                </a:r>
                <a:r>
                  <a:rPr lang="en-US" altLang="zh-CN" sz="2400" dirty="0"/>
                  <a:t>n=64</a:t>
                </a:r>
                <a:r>
                  <a:rPr lang="zh-CN" altLang="en-US" sz="2400" dirty="0"/>
                  <a:t>时，</a:t>
                </a:r>
              </a:p>
              <a:p>
                <a:r>
                  <a:rPr lang="en-US" altLang="zh-CN" sz="2400" dirty="0"/>
                  <a:t>f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64</a:t>
                </a:r>
                <a:r>
                  <a:rPr lang="zh-CN" altLang="en-US" sz="2400" dirty="0"/>
                  <a:t>）</a:t>
                </a:r>
                <a:r>
                  <a:rPr lang="en-US" altLang="zh-CN" sz="2400" dirty="0"/>
                  <a:t>= 2^64-1=18446744073709551615</a:t>
                </a:r>
              </a:p>
              <a:p>
                <a:r>
                  <a:rPr lang="zh-CN" altLang="en-US" sz="2400" dirty="0"/>
                  <a:t>假如每</a:t>
                </a:r>
                <a:r>
                  <a:rPr lang="zh-CN" altLang="en-US" sz="2400" dirty="0" smtClean="0"/>
                  <a:t>秒钟移一</a:t>
                </a:r>
                <a:r>
                  <a:rPr lang="zh-CN" altLang="en-US" sz="2400" dirty="0"/>
                  <a:t>次，共需多长时间呢？一个平年</a:t>
                </a:r>
                <a:r>
                  <a:rPr lang="en-US" altLang="zh-CN" sz="2400" dirty="0"/>
                  <a:t>365</a:t>
                </a:r>
                <a:r>
                  <a:rPr lang="zh-CN" altLang="en-US" sz="2400" dirty="0"/>
                  <a:t>天有 </a:t>
                </a:r>
                <a:r>
                  <a:rPr lang="en-US" altLang="zh-CN" sz="2400" dirty="0"/>
                  <a:t>31536000 </a:t>
                </a:r>
                <a:r>
                  <a:rPr lang="zh-CN" altLang="en-US" sz="2400" dirty="0"/>
                  <a:t>秒，闰年</a:t>
                </a:r>
                <a:r>
                  <a:rPr lang="en-US" altLang="zh-CN" sz="2400" dirty="0"/>
                  <a:t>366</a:t>
                </a:r>
                <a:r>
                  <a:rPr lang="zh-CN" altLang="en-US" sz="2400" dirty="0"/>
                  <a:t>天有</a:t>
                </a:r>
                <a:r>
                  <a:rPr lang="en-US" altLang="zh-CN" sz="2400" dirty="0"/>
                  <a:t>31622400</a:t>
                </a:r>
                <a:r>
                  <a:rPr lang="zh-CN" altLang="en-US" sz="2400" dirty="0"/>
                  <a:t>秒，平均每年</a:t>
                </a:r>
                <a:r>
                  <a:rPr lang="en-US" altLang="zh-CN" sz="2400" dirty="0"/>
                  <a:t>31556952</a:t>
                </a:r>
                <a:r>
                  <a:rPr lang="zh-CN" altLang="en-US" sz="2400" dirty="0"/>
                  <a:t>秒，计算一下，</a:t>
                </a:r>
              </a:p>
              <a:p>
                <a:r>
                  <a:rPr lang="en-US" altLang="zh-CN" sz="2400" dirty="0"/>
                  <a:t>18446744073709551615/31556952=584554049253.855</a:t>
                </a:r>
                <a:r>
                  <a:rPr lang="zh-CN" altLang="en-US" sz="2400" dirty="0"/>
                  <a:t>年</a:t>
                </a:r>
              </a:p>
              <a:p>
                <a:r>
                  <a:rPr lang="zh-CN" altLang="en-US" sz="2400" dirty="0"/>
                  <a:t>这表明移完这些金片需要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5845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亿年</a:t>
                </a:r>
                <a:r>
                  <a:rPr lang="zh-CN" altLang="en-US" sz="2400" dirty="0"/>
                  <a:t>以上，而地球存在至今不过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45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亿</a:t>
                </a:r>
                <a:r>
                  <a:rPr lang="zh-CN" altLang="en-US" sz="2400" dirty="0"/>
                  <a:t>年，太阳系的预期寿命据说也就是数百亿年。真的过了</a:t>
                </a:r>
                <a:r>
                  <a:rPr lang="en-US" altLang="zh-CN" sz="2400" dirty="0"/>
                  <a:t>5845</a:t>
                </a:r>
                <a:r>
                  <a:rPr lang="zh-CN" altLang="en-US" sz="2400" dirty="0"/>
                  <a:t>亿年，不说太阳系和银河系，至少地球上的一切生命，连同梵塔、庙宇等，都早已经灰飞烟灭。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828676"/>
                <a:ext cx="8229600" cy="5408636"/>
              </a:xfrm>
              <a:blipFill rotWithShape="1">
                <a:blip r:embed="rId2"/>
                <a:stretch>
                  <a:fillRect l="-1037" t="-1240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66763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8.2 </a:t>
            </a:r>
            <a:r>
              <a:rPr lang="zh-CN" altLang="en-US" dirty="0">
                <a:latin typeface="+mj-ea"/>
                <a:ea typeface="+mj-ea"/>
              </a:rPr>
              <a:t>递归函数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25650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递归函数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函数直接或间接地调用函数本身</a:t>
            </a:r>
            <a:r>
              <a:rPr lang="en-US" altLang="zh-CN" dirty="0"/>
              <a:t>, </a:t>
            </a:r>
            <a:r>
              <a:rPr lang="zh-CN" altLang="en-US" dirty="0"/>
              <a:t>称为递归函数。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/>
              <a:t>C</a:t>
            </a:r>
            <a:r>
              <a:rPr lang="zh-CN" altLang="en-US" dirty="0"/>
              <a:t>语言允许函数的递归调用，在递归调用中，主调函数又是被调函数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执行</a:t>
            </a:r>
            <a:r>
              <a:rPr lang="zh-CN" altLang="en-US" dirty="0"/>
              <a:t>递归函数将反复调用其自身，每调用一次就进入新的一层。</a:t>
            </a:r>
          </a:p>
        </p:txBody>
      </p:sp>
    </p:spTree>
    <p:extLst>
      <p:ext uri="{BB962C8B-B14F-4D97-AF65-F5344CB8AC3E}">
        <p14:creationId xmlns:p14="http://schemas.microsoft.com/office/powerpoint/2010/main" val="9853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9989"/>
            <a:ext cx="8229600" cy="766763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8.2 </a:t>
            </a:r>
            <a:r>
              <a:rPr lang="zh-CN" altLang="en-US" dirty="0" smtClean="0">
                <a:latin typeface="+mj-ea"/>
                <a:ea typeface="+mj-ea"/>
              </a:rPr>
              <a:t>递归函数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40098"/>
            <a:ext cx="8229600" cy="552926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递归函数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f(int x)</a:t>
            </a:r>
            <a:endParaRPr lang="zh-CN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 smtClean="0"/>
              <a:t>{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int y,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z;</a:t>
            </a:r>
            <a:endParaRPr lang="zh-CN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z=f(y);               </a:t>
            </a:r>
            <a:endParaRPr lang="zh-CN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 smtClean="0"/>
              <a:t>     return (2*z);</a:t>
            </a:r>
            <a:endParaRPr lang="zh-CN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 smtClean="0"/>
              <a:t>}</a:t>
            </a:r>
          </a:p>
          <a:p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递归函数的二个要素</a:t>
            </a:r>
            <a:endParaRPr lang="en-US" altLang="zh-CN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终止条件</a:t>
            </a:r>
            <a:r>
              <a:rPr lang="en-US" altLang="zh-CN" sz="2800" dirty="0"/>
              <a:t>(stopping </a:t>
            </a:r>
            <a:r>
              <a:rPr lang="en-US" altLang="zh-CN" sz="2800" dirty="0" smtClean="0"/>
              <a:t>condition)</a:t>
            </a:r>
            <a:r>
              <a:rPr lang="zh-CN" altLang="en-US" sz="2800" dirty="0" smtClean="0"/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递归方程</a:t>
            </a:r>
            <a:r>
              <a:rPr lang="en-US" altLang="zh-CN" sz="2800" dirty="0" smtClean="0"/>
              <a:t>;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具备这两个要素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才能在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有限次计算</a:t>
            </a:r>
            <a:r>
              <a:rPr lang="zh-CN" altLang="en-US" sz="2800" dirty="0" smtClean="0"/>
              <a:t>后得出结果。</a:t>
            </a:r>
            <a:endParaRPr lang="zh-CN" altLang="en-US" sz="2800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EB1F9-55A9-4E0E-8B00-913524CC63D1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102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12147"/>
              </p:ext>
            </p:extLst>
          </p:nvPr>
        </p:nvGraphicFramePr>
        <p:xfrm>
          <a:off x="3923928" y="2017026"/>
          <a:ext cx="16160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Visio" r:id="rId3" imgW="1615710" imgH="1797455" progId="Visio.Drawing.11">
                  <p:embed/>
                </p:oleObj>
              </mc:Choice>
              <mc:Fallback>
                <p:oleObj name="Visio" r:id="rId3" imgW="1615710" imgH="17974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017026"/>
                        <a:ext cx="1616075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367047"/>
              </p:ext>
            </p:extLst>
          </p:nvPr>
        </p:nvGraphicFramePr>
        <p:xfrm>
          <a:off x="5990618" y="2073938"/>
          <a:ext cx="28575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Visio" r:id="rId5" imgW="3189880" imgH="1975255" progId="Visio.Drawing.11">
                  <p:embed/>
                </p:oleObj>
              </mc:Choice>
              <mc:Fallback>
                <p:oleObj name="Visio" r:id="rId5" imgW="3189880" imgH="19752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618" y="2073938"/>
                        <a:ext cx="285750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75" y="1556792"/>
            <a:ext cx="316835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99683" y="132595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直接调用</a:t>
            </a:r>
            <a:endParaRPr lang="zh-CN" altLang="en-US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7955" y="131167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间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接调用</a:t>
            </a:r>
            <a:endParaRPr lang="zh-CN" altLang="en-US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2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997"/>
            <a:ext cx="8229600" cy="766763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8.2 </a:t>
            </a:r>
            <a:r>
              <a:rPr lang="zh-CN" altLang="en-US" dirty="0">
                <a:latin typeface="+mj-ea"/>
                <a:ea typeface="+mj-ea"/>
              </a:rPr>
              <a:t>递归函数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1215281"/>
            <a:ext cx="856932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递归调用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：实际上就是把一个不能或不好直接求解的</a:t>
            </a:r>
            <a:r>
              <a:rPr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大问题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转化成一个或几个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小问题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来解决，再把这些</a:t>
            </a:r>
            <a:r>
              <a:rPr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小问题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进一步分解成更小的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小问题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来解决。如此分解，直到最后一个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小问题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可以解决（即递归出口）。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0825" y="4790331"/>
            <a:ext cx="8497888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递归设计关键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是要找出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递归模型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，再设计成对应的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语言函数，即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递归函数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8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4932041" cy="5912692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【</a:t>
            </a:r>
            <a:r>
              <a:rPr lang="zh-CN" altLang="en-US" sz="2800" dirty="0" smtClean="0">
                <a:solidFill>
                  <a:srgbClr val="C00000"/>
                </a:solidFill>
              </a:rPr>
              <a:t>例</a:t>
            </a:r>
            <a:r>
              <a:rPr lang="en-US" altLang="zh-CN" sz="2800" dirty="0" smtClean="0">
                <a:solidFill>
                  <a:srgbClr val="C00000"/>
                </a:solidFill>
              </a:rPr>
              <a:t>8-5】</a:t>
            </a:r>
            <a:r>
              <a:rPr lang="zh-CN" altLang="zh-CN" sz="2800" dirty="0" smtClean="0">
                <a:solidFill>
                  <a:srgbClr val="C00000"/>
                </a:solidFill>
              </a:rPr>
              <a:t>有</a:t>
            </a:r>
            <a:r>
              <a:rPr lang="en-US" altLang="zh-CN" sz="2800" dirty="0" smtClean="0">
                <a:solidFill>
                  <a:srgbClr val="C00000"/>
                </a:solidFill>
              </a:rPr>
              <a:t>5</a:t>
            </a:r>
            <a:r>
              <a:rPr lang="zh-CN" altLang="zh-CN" sz="2800" dirty="0" smtClean="0">
                <a:solidFill>
                  <a:srgbClr val="C00000"/>
                </a:solidFill>
              </a:rPr>
              <a:t>个学生坐在一起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2800" dirty="0" smtClean="0"/>
              <a:t>问第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个学生多少岁？他说比第</a:t>
            </a:r>
            <a:r>
              <a:rPr lang="en-US" altLang="zh-CN" sz="2800" dirty="0" smtClean="0"/>
              <a:t>4</a:t>
            </a:r>
            <a:r>
              <a:rPr lang="zh-CN" altLang="zh-CN" sz="2800" dirty="0" smtClean="0"/>
              <a:t>个学生大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岁</a:t>
            </a:r>
            <a:endParaRPr lang="en-US" altLang="zh-CN" sz="2800" dirty="0" smtClean="0"/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2800" dirty="0" smtClean="0"/>
              <a:t>问第</a:t>
            </a:r>
            <a:r>
              <a:rPr lang="en-US" altLang="zh-CN" sz="2800" dirty="0" smtClean="0"/>
              <a:t>4</a:t>
            </a:r>
            <a:r>
              <a:rPr lang="zh-CN" altLang="zh-CN" sz="2800" dirty="0" smtClean="0"/>
              <a:t>个学生岁数，他说比第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个学生大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岁</a:t>
            </a:r>
            <a:endParaRPr lang="en-US" altLang="zh-CN" sz="2800" dirty="0" smtClean="0"/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2800" dirty="0" smtClean="0"/>
              <a:t>问第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个学生，又说比第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个学生大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岁</a:t>
            </a:r>
            <a:endParaRPr lang="en-US" altLang="zh-CN" sz="2800" dirty="0" smtClean="0"/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2800" dirty="0" smtClean="0"/>
              <a:t>问第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个学生，说比第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个学生大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岁</a:t>
            </a:r>
            <a:endParaRPr lang="en-US" altLang="zh-CN" sz="2800" dirty="0" smtClean="0"/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2800" dirty="0" smtClean="0"/>
              <a:t>最后问第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个学生，他说是</a:t>
            </a:r>
            <a:r>
              <a:rPr lang="en-US" altLang="zh-CN" sz="2800" dirty="0" smtClean="0"/>
              <a:t>10</a:t>
            </a:r>
            <a:r>
              <a:rPr lang="zh-CN" altLang="zh-CN" sz="2800" dirty="0" smtClean="0"/>
              <a:t>岁</a:t>
            </a:r>
            <a:endParaRPr lang="en-US" altLang="zh-CN" sz="2800" dirty="0" smtClean="0"/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个学生多大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00E1CE-EC51-41BF-8D3C-866D85A8D8C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4294967295"/>
          </p:nvPr>
        </p:nvSpPr>
        <p:spPr>
          <a:xfrm>
            <a:off x="5183188" y="809625"/>
            <a:ext cx="3960812" cy="48085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zh-CN" dirty="0" smtClean="0"/>
              <a:t>解题思路：</a:t>
            </a:r>
            <a:endParaRPr lang="en-US" altLang="zh-CN" dirty="0" smtClean="0"/>
          </a:p>
          <a:p>
            <a:pPr marL="712788" lvl="1" indent="-444500">
              <a:buFont typeface="+mj-ea"/>
              <a:buAutoNum type="circleNumDbPlain"/>
              <a:defRPr/>
            </a:pPr>
            <a:r>
              <a:rPr lang="en-US" altLang="zh-CN" dirty="0" smtClean="0"/>
              <a:t>age(5)=age(4)+2</a:t>
            </a:r>
          </a:p>
          <a:p>
            <a:pPr marL="712788" lvl="1" indent="-444500"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712788" lvl="1" indent="-444500">
              <a:buFont typeface="+mj-ea"/>
              <a:buAutoNum type="circleNumDbPlain"/>
              <a:defRPr/>
            </a:pPr>
            <a:r>
              <a:rPr lang="en-US" altLang="zh-CN" dirty="0" smtClean="0"/>
              <a:t>age(4)=age(3)+2</a:t>
            </a:r>
          </a:p>
          <a:p>
            <a:pPr marL="712788" lvl="1" indent="-444500"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712788" lvl="1" indent="-444500">
              <a:buFont typeface="+mj-ea"/>
              <a:buAutoNum type="circleNumDbPlain"/>
              <a:defRPr/>
            </a:pPr>
            <a:r>
              <a:rPr lang="en-US" altLang="zh-CN" dirty="0" smtClean="0"/>
              <a:t>age(3)=age(2)+2</a:t>
            </a:r>
          </a:p>
          <a:p>
            <a:pPr marL="712788" lvl="1" indent="-444500"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712788" lvl="1" indent="-444500">
              <a:buFont typeface="+mj-ea"/>
              <a:buAutoNum type="circleNumDbPlain"/>
              <a:defRPr/>
            </a:pPr>
            <a:r>
              <a:rPr lang="en-US" altLang="zh-CN" dirty="0" smtClean="0"/>
              <a:t>age(2)=age(1)+2</a:t>
            </a:r>
          </a:p>
          <a:p>
            <a:pPr marL="712788" lvl="1" indent="-444500"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712788" lvl="1" indent="-444500">
              <a:buFont typeface="+mj-ea"/>
              <a:buAutoNum type="circleNumDbPlain"/>
              <a:defRPr/>
            </a:pPr>
            <a:r>
              <a:rPr lang="en-US" altLang="zh-CN" dirty="0" smtClean="0"/>
              <a:t>age(1)=10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944200" y="1935497"/>
            <a:ext cx="642939" cy="3571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/>
              <a:t>传递</a:t>
            </a:r>
            <a:endParaRPr lang="zh-CN" altLang="en-US" sz="2000" dirty="0"/>
          </a:p>
        </p:txBody>
      </p:sp>
      <p:sp>
        <p:nvSpPr>
          <p:cNvPr id="16" name="上箭头 15"/>
          <p:cNvSpPr/>
          <p:nvPr/>
        </p:nvSpPr>
        <p:spPr>
          <a:xfrm>
            <a:off x="8365330" y="1713333"/>
            <a:ext cx="642937" cy="3857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/>
              <a:t>归回</a:t>
            </a:r>
            <a:endParaRPr lang="zh-CN" altLang="en-US" sz="2000" dirty="0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242244"/>
              </p:ext>
            </p:extLst>
          </p:nvPr>
        </p:nvGraphicFramePr>
        <p:xfrm>
          <a:off x="4355976" y="5650271"/>
          <a:ext cx="4648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公式" r:id="rId3" imgW="1930320" imgH="431640" progId="Equation.3">
                  <p:embed/>
                </p:oleObj>
              </mc:Choice>
              <mc:Fallback>
                <p:oleObj name="公式" r:id="rId3" imgW="1930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650271"/>
                        <a:ext cx="46482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5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692696"/>
            <a:ext cx="8229600" cy="591269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8-5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请问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个学生多大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?*/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 age(</a:t>
            </a:r>
            <a:r>
              <a:rPr lang="en-US" altLang="zh-CN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); 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函数原型声明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 main()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smtClean="0"/>
              <a:t>{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个学生的年龄是：</a:t>
            </a:r>
            <a:r>
              <a:rPr lang="en-US" altLang="zh-CN" dirty="0" smtClean="0"/>
              <a:t>%d\</a:t>
            </a:r>
            <a:r>
              <a:rPr lang="en-US" altLang="zh-CN" dirty="0" err="1" smtClean="0"/>
              <a:t>n”,age</a:t>
            </a:r>
            <a:r>
              <a:rPr lang="en-US" altLang="zh-CN" dirty="0" smtClean="0"/>
              <a:t>(5));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smtClean="0"/>
              <a:t>    return 0;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smtClean="0"/>
              <a:t>}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age(int n)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smtClean="0"/>
              <a:t>{  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old;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dirty="0" smtClean="0"/>
              <a:t>(n==1)  </a:t>
            </a:r>
            <a:r>
              <a:rPr lang="en-US" altLang="zh-CN" b="1" dirty="0" smtClean="0"/>
              <a:t>old=10;</a:t>
            </a:r>
            <a:r>
              <a:rPr lang="zh-CN" altLang="en-US" dirty="0" smtClean="0"/>
              <a:t>              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//age(n)=10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old=age(n-1)+2</a:t>
            </a:r>
            <a:r>
              <a:rPr lang="en-US" altLang="zh-CN" dirty="0" smtClean="0"/>
              <a:t>;      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//age(n)=age(n-1)+2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</a:t>
            </a:r>
            <a:r>
              <a:rPr lang="en-US" altLang="zh-CN" dirty="0" smtClean="0"/>
              <a:t>;</a:t>
            </a:r>
          </a:p>
          <a:p>
            <a:pPr marL="733425" lvl="1" indent="-444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23932"/>
              </p:ext>
            </p:extLst>
          </p:nvPr>
        </p:nvGraphicFramePr>
        <p:xfrm>
          <a:off x="3563888" y="3473648"/>
          <a:ext cx="4648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公式" r:id="rId3" imgW="1930320" imgH="431640" progId="Equation.3">
                  <p:embed/>
                </p:oleObj>
              </mc:Choice>
              <mc:Fallback>
                <p:oleObj name="公式" r:id="rId3" imgW="1930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473648"/>
                        <a:ext cx="46482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6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981"/>
            <a:ext cx="8229600" cy="7667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执行过程：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536" y="845157"/>
            <a:ext cx="2664296" cy="294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n=5)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{ 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  old;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old=age(4)+2</a:t>
            </a:r>
            <a:r>
              <a:rPr lang="en-US" altLang="zh-CN" dirty="0" smtClean="0"/>
              <a:t>;      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</a:t>
            </a:r>
            <a:r>
              <a:rPr lang="en-US" altLang="zh-CN" dirty="0" smtClean="0"/>
              <a:t>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59832" y="813377"/>
            <a:ext cx="2664296" cy="294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n=4)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{ 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  old;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old=age(3)+2</a:t>
            </a:r>
            <a:r>
              <a:rPr lang="en-US" altLang="zh-CN" dirty="0" smtClean="0"/>
              <a:t>;      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</a:t>
            </a:r>
            <a:r>
              <a:rPr lang="en-US" altLang="zh-CN" dirty="0" smtClean="0"/>
              <a:t>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0152" y="802543"/>
            <a:ext cx="2664296" cy="294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n=3)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{ 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  old;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old=age(2)+2</a:t>
            </a:r>
            <a:r>
              <a:rPr lang="en-US" altLang="zh-CN" dirty="0" smtClean="0"/>
              <a:t>;      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</a:t>
            </a:r>
            <a:r>
              <a:rPr lang="en-US" altLang="zh-CN" dirty="0" smtClean="0"/>
              <a:t>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32040" y="3822903"/>
            <a:ext cx="2664296" cy="294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n=2)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{ 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  old;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old=age(1)+2</a:t>
            </a:r>
            <a:r>
              <a:rPr lang="en-US" altLang="zh-CN" dirty="0" smtClean="0"/>
              <a:t>;      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</a:t>
            </a:r>
            <a:r>
              <a:rPr lang="en-US" altLang="zh-CN" dirty="0" smtClean="0"/>
              <a:t>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195736" y="1268760"/>
            <a:ext cx="1296144" cy="1224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076056" y="1268760"/>
            <a:ext cx="1296144" cy="1224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203848" y="4365105"/>
            <a:ext cx="3060340" cy="10319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0273" y="3925100"/>
            <a:ext cx="2664296" cy="294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n=1)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{ 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  old;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old=10</a:t>
            </a:r>
            <a:r>
              <a:rPr lang="en-US" altLang="zh-CN" dirty="0" smtClean="0"/>
              <a:t>;      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    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</a:t>
            </a:r>
            <a:r>
              <a:rPr lang="en-US" altLang="zh-CN" dirty="0" smtClean="0"/>
              <a:t>;</a:t>
            </a:r>
          </a:p>
          <a:p>
            <a:pPr marL="288925" lvl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876256" y="2737897"/>
            <a:ext cx="695364" cy="118720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059832" y="5733256"/>
            <a:ext cx="3204356" cy="43204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092280" y="2636912"/>
            <a:ext cx="864096" cy="331236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5076056" y="2737897"/>
            <a:ext cx="1584177" cy="377577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267744" y="2708920"/>
            <a:ext cx="1584177" cy="377577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9989"/>
            <a:ext cx="8229600" cy="7667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课堂练习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95536" y="934045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：利用递归函数求</a:t>
            </a:r>
            <a:r>
              <a:rPr lang="en-US" altLang="zh-CN" dirty="0" smtClean="0"/>
              <a:t>n!(n</a:t>
            </a:r>
            <a:r>
              <a:rPr lang="en-US" altLang="zh-CN" dirty="0" smtClean="0">
                <a:latin typeface="Calibri"/>
              </a:rPr>
              <a:t>≤10)</a:t>
            </a:r>
            <a:r>
              <a:rPr lang="zh-CN" altLang="en-US" dirty="0" smtClean="0">
                <a:latin typeface="Calibri"/>
              </a:rPr>
              <a:t>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617" y="1652141"/>
            <a:ext cx="118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分析：</a:t>
            </a:r>
            <a:endParaRPr lang="en-US" altLang="zh-CN" sz="2800" dirty="0" smtClean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617" y="2216991"/>
            <a:ext cx="36343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n!=(n-1)!*n  </a:t>
            </a: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(n-1)!=(n-2)!*(n-1)</a:t>
            </a: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(n-2)!=(n-3)!*(n-2)</a:t>
            </a: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.</a:t>
            </a: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.</a:t>
            </a: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3!=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!*3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!=1!*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1!=1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6162" y="1877626"/>
            <a:ext cx="4633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递归模型：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!=(n-1)!*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递归终止条件：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n=1 ,  n!=1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1047" y="3284984"/>
            <a:ext cx="46336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递归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en-US" altLang="zh-CN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long  fact(</a:t>
            </a:r>
            <a:r>
              <a:rPr lang="en-US" altLang="zh-CN" sz="2800" dirty="0" err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n)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endParaRPr lang="en-US" altLang="zh-CN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659687" y="4581128"/>
            <a:ext cx="3456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b="1" dirty="0" smtClean="0">
                <a:ea typeface="宋体" charset="-122"/>
              </a:rPr>
              <a:t>  long </a:t>
            </a:r>
            <a:r>
              <a:rPr kumimoji="1" lang="en-US" altLang="zh-CN" b="1" dirty="0">
                <a:ea typeface="宋体" charset="-122"/>
              </a:rPr>
              <a:t>k;</a:t>
            </a:r>
          </a:p>
          <a:p>
            <a:pPr eaLnBrk="0" hangingPunct="0"/>
            <a:r>
              <a:rPr kumimoji="1" lang="en-US" altLang="zh-CN" b="1" dirty="0">
                <a:ea typeface="宋体" charset="-122"/>
              </a:rPr>
              <a:t>  if (n==0||n==1)  </a:t>
            </a:r>
          </a:p>
          <a:p>
            <a:pPr eaLnBrk="0" hangingPunct="0"/>
            <a:r>
              <a:rPr kumimoji="1" lang="en-US" altLang="zh-CN" b="1" dirty="0">
                <a:ea typeface="宋体" charset="-122"/>
              </a:rPr>
              <a:t>      k=1;</a:t>
            </a:r>
          </a:p>
          <a:p>
            <a:pPr eaLnBrk="0" hangingPunct="0"/>
            <a:r>
              <a:rPr kumimoji="1" lang="en-US" altLang="zh-CN" b="1" dirty="0">
                <a:ea typeface="宋体" charset="-122"/>
              </a:rPr>
              <a:t>  else </a:t>
            </a:r>
            <a:r>
              <a:rPr kumimoji="1" lang="en-US" altLang="zh-CN" b="1" dirty="0">
                <a:solidFill>
                  <a:srgbClr val="FF0000"/>
                </a:solidFill>
                <a:ea typeface="宋体" charset="-122"/>
              </a:rPr>
              <a:t>k=n*fact(n–1</a:t>
            </a:r>
            <a:r>
              <a:rPr kumimoji="1" lang="en-US" altLang="zh-CN" b="1" dirty="0" smtClean="0">
                <a:solidFill>
                  <a:srgbClr val="FF0000"/>
                </a:solidFill>
                <a:ea typeface="宋体" charset="-122"/>
              </a:rPr>
              <a:t>);</a:t>
            </a:r>
          </a:p>
        </p:txBody>
      </p:sp>
      <p:sp>
        <p:nvSpPr>
          <p:cNvPr id="13" name="矩形 12"/>
          <p:cNvSpPr/>
          <p:nvPr/>
        </p:nvSpPr>
        <p:spPr>
          <a:xfrm>
            <a:off x="4716016" y="6093296"/>
            <a:ext cx="1461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ea typeface="宋体" charset="-122"/>
              </a:rPr>
              <a:t> return k;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9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 bldLvl="2"/>
      <p:bldP spid="6" grpId="0"/>
      <p:bldP spid="7" grpId="0"/>
      <p:bldP spid="9" grpId="0" build="p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444e0a2e5d8539ad4b30ea219b3864b76396"/>
</p:tagLst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Introduction to Computer Programming</Template>
  <TotalTime>6147</TotalTime>
  <Words>1902</Words>
  <Application>Microsoft Office PowerPoint</Application>
  <PresentationFormat>全屏显示(4:3)</PresentationFormat>
  <Paragraphs>360</Paragraphs>
  <Slides>26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2_江西理工大学计算机教研室</vt:lpstr>
      <vt:lpstr>Visio</vt:lpstr>
      <vt:lpstr>公式</vt:lpstr>
      <vt:lpstr>第8章  函数</vt:lpstr>
      <vt:lpstr>递归现象</vt:lpstr>
      <vt:lpstr>8.2 递归函数</vt:lpstr>
      <vt:lpstr>8.2 递归函数</vt:lpstr>
      <vt:lpstr>8.2 递归函数</vt:lpstr>
      <vt:lpstr>PowerPoint 演示文稿</vt:lpstr>
      <vt:lpstr>PowerPoint 演示文稿</vt:lpstr>
      <vt:lpstr>执行过程：</vt:lpstr>
      <vt:lpstr>课堂练习</vt:lpstr>
      <vt:lpstr>课堂练习</vt:lpstr>
      <vt:lpstr>PowerPoint 演示文稿</vt:lpstr>
      <vt:lpstr>课堂练习</vt:lpstr>
      <vt:lpstr>PowerPoint 演示文稿</vt:lpstr>
      <vt:lpstr>8.2 递归函数</vt:lpstr>
      <vt:lpstr>8.2 递归函数</vt:lpstr>
      <vt:lpstr>PowerPoint 演示文稿</vt:lpstr>
      <vt:lpstr>PowerPoint 演示文稿</vt:lpstr>
      <vt:lpstr>8.2 递归函数</vt:lpstr>
      <vt:lpstr>8.2 递归函数</vt:lpstr>
      <vt:lpstr>8.2 递归函数</vt:lpstr>
      <vt:lpstr>8.2 递归函数</vt:lpstr>
      <vt:lpstr>8.2 递归函数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Chengtian Ouyang</dc:creator>
  <cp:lastModifiedBy>江西理工大学</cp:lastModifiedBy>
  <cp:revision>488</cp:revision>
  <dcterms:created xsi:type="dcterms:W3CDTF">1601-01-01T00:00:00Z</dcterms:created>
  <dcterms:modified xsi:type="dcterms:W3CDTF">2018-03-01T06:56:42Z</dcterms:modified>
</cp:coreProperties>
</file>