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3"/>
  </p:notesMasterIdLst>
  <p:sldIdLst>
    <p:sldId id="800" r:id="rId2"/>
    <p:sldId id="801" r:id="rId3"/>
    <p:sldId id="802" r:id="rId4"/>
    <p:sldId id="804" r:id="rId5"/>
    <p:sldId id="805" r:id="rId6"/>
    <p:sldId id="810" r:id="rId7"/>
    <p:sldId id="807" r:id="rId8"/>
    <p:sldId id="808" r:id="rId9"/>
    <p:sldId id="809" r:id="rId10"/>
    <p:sldId id="814" r:id="rId11"/>
    <p:sldId id="81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6600"/>
    <a:srgbClr val="0000CC"/>
    <a:srgbClr val="00CC00"/>
    <a:srgbClr val="FF00FF"/>
    <a:srgbClr val="FF9933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424" autoAdjust="0"/>
  </p:normalViewPr>
  <p:slideViewPr>
    <p:cSldViewPr>
      <p:cViewPr varScale="1">
        <p:scale>
          <a:sx n="71" d="100"/>
          <a:sy n="7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E5DD7B-C32C-41C0-9A51-3B0F6F5CA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627784" y="4437112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90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4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Visio_2003-2010___1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9792" y="548680"/>
            <a:ext cx="4032448" cy="1538286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函数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843808" y="2852936"/>
            <a:ext cx="3863420" cy="79208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数组</a:t>
            </a:r>
            <a:r>
              <a:rPr lang="zh-CN" altLang="en-US" sz="3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与函数</a:t>
            </a:r>
          </a:p>
        </p:txBody>
      </p:sp>
    </p:spTree>
    <p:extLst>
      <p:ext uri="{BB962C8B-B14F-4D97-AF65-F5344CB8AC3E}">
        <p14:creationId xmlns:p14="http://schemas.microsoft.com/office/powerpoint/2010/main" val="3435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 </a:t>
            </a:r>
            <a:r>
              <a:rPr lang="zh-CN" altLang="en-US" dirty="0"/>
              <a:t>数组名作为函数参数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enter 10 numbers:</a:t>
            </a:r>
          </a:p>
          <a:p>
            <a:r>
              <a:rPr lang="en-US" altLang="zh-CN" dirty="0"/>
              <a:t>1 2 3 4 5 6 7 8 9 10</a:t>
            </a:r>
          </a:p>
          <a:p>
            <a:r>
              <a:rPr lang="en-US" altLang="zh-CN" dirty="0"/>
              <a:t>The output is:</a:t>
            </a:r>
          </a:p>
          <a:p>
            <a:r>
              <a:rPr lang="en-US" altLang="zh-CN" dirty="0"/>
              <a:t>10 9 8 7 6 5 4 3 2 1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0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2241"/>
            <a:ext cx="8229600" cy="569666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说明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调用函数时，使用数组名作为实参进行参数的传递，而数组名</a:t>
            </a:r>
            <a:r>
              <a:rPr lang="zh-CN" altLang="en-US" sz="2800" dirty="0"/>
              <a:t>就是数组的</a:t>
            </a:r>
            <a:r>
              <a:rPr lang="zh-CN" altLang="en-US" sz="2800" dirty="0" smtClean="0"/>
              <a:t>首元素地址；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/>
              <a:t>因此</a:t>
            </a:r>
            <a:r>
              <a:rPr lang="zh-CN" altLang="en-US" sz="2800" dirty="0" smtClean="0"/>
              <a:t>，不是</a:t>
            </a:r>
            <a:r>
              <a:rPr lang="zh-CN" altLang="en-US" sz="2800" dirty="0"/>
              <a:t>进行值的</a:t>
            </a:r>
            <a:r>
              <a:rPr lang="zh-CN" altLang="en-US" sz="2800" dirty="0" smtClean="0"/>
              <a:t>传送，</a:t>
            </a:r>
            <a:r>
              <a:rPr lang="zh-CN" altLang="en-US" sz="2800" dirty="0"/>
              <a:t>而是</a:t>
            </a:r>
            <a:r>
              <a:rPr lang="zh-CN" altLang="en-US" sz="2800" dirty="0" smtClean="0"/>
              <a:t>把数组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首元素地址</a:t>
            </a:r>
            <a:r>
              <a:rPr lang="zh-CN" altLang="en-US" sz="2800" dirty="0"/>
              <a:t>赋给形参数组</a:t>
            </a:r>
            <a:r>
              <a:rPr lang="zh-CN" altLang="en-US" sz="2800" dirty="0" smtClean="0"/>
              <a:t>名，即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/>
              <a:t>形参</a:t>
            </a:r>
            <a:r>
              <a:rPr lang="zh-CN" altLang="en-US" sz="2800" dirty="0" smtClean="0"/>
              <a:t>数组能够接受传递过来的实参数组</a:t>
            </a:r>
            <a:r>
              <a:rPr lang="zh-CN" altLang="en-US" sz="2800" dirty="0"/>
              <a:t>的首元素地址</a:t>
            </a:r>
            <a:r>
              <a:rPr lang="zh-CN" altLang="en-US" sz="2800" dirty="0" smtClean="0"/>
              <a:t>，说明</a:t>
            </a:r>
            <a:r>
              <a:rPr lang="zh-CN" altLang="en-US" sz="2800" dirty="0"/>
              <a:t>形参数组</a:t>
            </a:r>
            <a:r>
              <a:rPr lang="zh-CN" altLang="en-US" sz="2800" dirty="0" smtClean="0"/>
              <a:t>名本质上是指针变量，（第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章 讲指针，现在暂且放下）；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既然是</a:t>
            </a:r>
            <a:r>
              <a:rPr lang="zh-CN" altLang="en-US" sz="2800" dirty="0"/>
              <a:t>形参</a:t>
            </a:r>
            <a:r>
              <a:rPr lang="zh-CN" altLang="en-US" sz="2800" dirty="0" smtClean="0"/>
              <a:t>数组本质</a:t>
            </a:r>
            <a:r>
              <a:rPr lang="zh-CN" altLang="en-US" sz="2800" dirty="0"/>
              <a:t>上</a:t>
            </a:r>
            <a:r>
              <a:rPr lang="zh-CN" altLang="en-US" sz="2800" dirty="0" smtClean="0"/>
              <a:t>是指针变量，因此，定义</a:t>
            </a:r>
            <a:r>
              <a:rPr lang="zh-CN" altLang="en-US" sz="2800" dirty="0"/>
              <a:t>形参</a:t>
            </a:r>
            <a:r>
              <a:rPr lang="zh-CN" altLang="en-US" sz="2800" dirty="0" smtClean="0"/>
              <a:t>数组时，可以不给出数组长度，给了也白给。</a:t>
            </a:r>
            <a:endParaRPr lang="en-US" altLang="zh-CN" sz="28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501997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mtClean="0">
                <a:solidFill>
                  <a:srgbClr val="C00000"/>
                </a:solidFill>
                <a:latin typeface="+mj-ea"/>
                <a:ea typeface="+mj-ea"/>
              </a:rPr>
              <a:t>8.3.2  </a:t>
            </a:r>
            <a:r>
              <a:rPr lang="zh-CN" altLang="en-US" smtClean="0">
                <a:solidFill>
                  <a:srgbClr val="C00000"/>
                </a:solidFill>
                <a:latin typeface="+mj-ea"/>
                <a:ea typeface="+mj-ea"/>
              </a:rPr>
              <a:t>数组名作为函数参数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5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4005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8.3.1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数组元素作函数实参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32732"/>
            <a:ext cx="8229600" cy="461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数组元素作函数实参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数组</a:t>
            </a:r>
            <a:r>
              <a:rPr lang="zh-CN" altLang="en-US" dirty="0"/>
              <a:t>元素就是下标变量，它与普通变量并无区别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因此</a:t>
            </a:r>
            <a:r>
              <a:rPr lang="zh-CN" altLang="en-US" dirty="0"/>
              <a:t>它作为函数实参使用与普通变量是完全相同的，在发生函数调用时，把作为实参的数组元素的值传送给形参，实现单向的值传送。</a:t>
            </a:r>
          </a:p>
        </p:txBody>
      </p:sp>
    </p:spTree>
    <p:extLst>
      <p:ext uri="{BB962C8B-B14F-4D97-AF65-F5344CB8AC3E}">
        <p14:creationId xmlns:p14="http://schemas.microsoft.com/office/powerpoint/2010/main" val="3432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32732"/>
            <a:ext cx="8229600" cy="519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8-8】 </a:t>
            </a:r>
            <a:r>
              <a:rPr lang="zh-CN" altLang="en-US" dirty="0" smtClean="0"/>
              <a:t>求</a:t>
            </a:r>
            <a:r>
              <a:rPr lang="zh-CN" altLang="en-US" dirty="0"/>
              <a:t>一个整数数组中所有元素绝对值之和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首先</a:t>
            </a:r>
            <a:r>
              <a:rPr lang="zh-CN" altLang="en-US" dirty="0" smtClean="0"/>
              <a:t>设计一个求</a:t>
            </a:r>
            <a:r>
              <a:rPr lang="zh-CN" altLang="zh-CN" dirty="0" smtClean="0"/>
              <a:t>绝对值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函数</a:t>
            </a:r>
            <a:r>
              <a:rPr lang="en-US" altLang="zh-CN" dirty="0" err="1" smtClean="0"/>
              <a:t>Iabs</a:t>
            </a:r>
            <a:r>
              <a:rPr lang="en-US" altLang="zh-CN" dirty="0" smtClean="0"/>
              <a:t>();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用</a:t>
            </a:r>
            <a:r>
              <a:rPr lang="zh-CN" altLang="en-US" dirty="0" smtClean="0"/>
              <a:t>循环输入一组数据保存在数组中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即获取数据源；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把每个数组元素</a:t>
            </a:r>
            <a:r>
              <a:rPr lang="zh-CN" altLang="zh-CN" dirty="0" smtClean="0"/>
              <a:t>作</a:t>
            </a:r>
            <a:r>
              <a:rPr lang="zh-CN" altLang="zh-CN" dirty="0"/>
              <a:t>实参</a:t>
            </a:r>
            <a:r>
              <a:rPr lang="zh-CN" altLang="zh-CN" dirty="0" smtClean="0"/>
              <a:t>调用</a:t>
            </a:r>
            <a:r>
              <a:rPr lang="en-US" altLang="zh-CN" dirty="0" err="1" smtClean="0"/>
              <a:t>Iabs</a:t>
            </a:r>
            <a:r>
              <a:rPr lang="zh-CN" altLang="zh-CN" dirty="0"/>
              <a:t>函数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并进行累加计算出</a:t>
            </a:r>
            <a:r>
              <a:rPr lang="zh-CN" altLang="en-US" dirty="0"/>
              <a:t>所有元素</a:t>
            </a:r>
            <a:r>
              <a:rPr lang="zh-CN" altLang="en-US" dirty="0" smtClean="0"/>
              <a:t>绝对值</a:t>
            </a:r>
            <a:r>
              <a:rPr lang="zh-CN" altLang="en-US" dirty="0"/>
              <a:t>之和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输出结果；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74005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8.3.1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数组元素作函数实参</a:t>
            </a:r>
          </a:p>
        </p:txBody>
      </p:sp>
    </p:spTree>
    <p:extLst>
      <p:ext uri="{BB962C8B-B14F-4D97-AF65-F5344CB8AC3E}">
        <p14:creationId xmlns:p14="http://schemas.microsoft.com/office/powerpoint/2010/main" val="31196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6768752" cy="5319250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/*</a:t>
            </a:r>
            <a:r>
              <a:rPr lang="zh-CN" altLang="en-US" sz="2400" dirty="0" smtClean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8-8 </a:t>
            </a:r>
            <a:r>
              <a:rPr lang="zh-CN" altLang="en-US" sz="2400" dirty="0">
                <a:solidFill>
                  <a:srgbClr val="0000FF"/>
                </a:solidFill>
              </a:rPr>
              <a:t>求数组元素绝对值之</a:t>
            </a:r>
            <a:r>
              <a:rPr lang="zh-CN" altLang="en-US" sz="2400" dirty="0" smtClean="0">
                <a:solidFill>
                  <a:srgbClr val="0000FF"/>
                </a:solidFill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</a:rPr>
              <a:t>.*/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8080"/>
                </a:solidFill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sz="2400" dirty="0" smtClean="0">
                <a:solidFill>
                  <a:srgbClr val="0000FF"/>
                </a:solidFill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labs(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zh-CN" sz="2400" dirty="0" smtClean="0">
                <a:solidFill>
                  <a:srgbClr val="0000FF"/>
                </a:solidFill>
              </a:rPr>
              <a:t>       int</a:t>
            </a:r>
            <a:r>
              <a:rPr lang="es-ES" altLang="zh-CN" sz="2400" dirty="0" smtClean="0">
                <a:solidFill>
                  <a:srgbClr val="000000"/>
                </a:solidFill>
              </a:rPr>
              <a:t> </a:t>
            </a:r>
            <a:r>
              <a:rPr lang="es-ES" altLang="zh-CN" sz="2400" dirty="0">
                <a:solidFill>
                  <a:srgbClr val="000000"/>
                </a:solidFill>
              </a:rPr>
              <a:t>i, a[10], y, sum = 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"Please enter 10 numbers:\n"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 	for</a:t>
            </a:r>
            <a:r>
              <a:rPr lang="nn-NO" altLang="zh-CN" sz="2400" dirty="0" smtClean="0">
                <a:solidFill>
                  <a:srgbClr val="000000"/>
                </a:solidFill>
              </a:rPr>
              <a:t> </a:t>
            </a:r>
            <a:r>
              <a:rPr lang="nn-NO" altLang="zh-CN" sz="2400" dirty="0">
                <a:solidFill>
                  <a:srgbClr val="000000"/>
                </a:solidFill>
              </a:rPr>
              <a:t>(i = 0; i &lt; 10; i</a:t>
            </a:r>
            <a:r>
              <a:rPr lang="nn-NO" altLang="zh-CN" sz="2400" dirty="0" smtClean="0">
                <a:solidFill>
                  <a:srgbClr val="000000"/>
                </a:solidFill>
              </a:rPr>
              <a:t>++)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{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"%d"</a:t>
            </a:r>
            <a:r>
              <a:rPr lang="en-US" altLang="zh-CN" sz="2400" dirty="0">
                <a:solidFill>
                  <a:srgbClr val="000000"/>
                </a:solidFill>
              </a:rPr>
              <a:t>, &amp;a[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     y </a:t>
            </a:r>
            <a:r>
              <a:rPr lang="en-US" altLang="zh-CN" sz="2400" dirty="0">
                <a:solidFill>
                  <a:srgbClr val="000000"/>
                </a:solidFill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</a:rPr>
              <a:t>Iabs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     sum </a:t>
            </a:r>
            <a:r>
              <a:rPr lang="en-US" altLang="zh-CN" sz="2400" dirty="0">
                <a:solidFill>
                  <a:srgbClr val="000000"/>
                </a:solidFill>
              </a:rPr>
              <a:t>+= y;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"The absolute summary is %d\n"</a:t>
            </a:r>
            <a:r>
              <a:rPr lang="en-US" altLang="zh-CN" sz="2400" dirty="0">
                <a:solidFill>
                  <a:srgbClr val="000000"/>
                </a:solidFill>
              </a:rPr>
              <a:t>, sum);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04248" y="1399416"/>
            <a:ext cx="216024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labs(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if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&gt; 0)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   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else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  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574005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8.3.1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数组元素作函数实参</a:t>
            </a:r>
          </a:p>
        </p:txBody>
      </p:sp>
    </p:spTree>
    <p:extLst>
      <p:ext uri="{BB962C8B-B14F-4D97-AF65-F5344CB8AC3E}">
        <p14:creationId xmlns:p14="http://schemas.microsoft.com/office/powerpoint/2010/main" val="1044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997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8.3.2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数组名作为函数参数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88716"/>
            <a:ext cx="8640960" cy="54806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zh-CN" altLang="en-US" sz="2800" dirty="0"/>
              <a:t>数组名作为函数</a:t>
            </a:r>
            <a:r>
              <a:rPr lang="zh-CN" altLang="en-US" sz="2800" dirty="0" smtClean="0"/>
              <a:t>参数时，有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种方法定义函数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zh-CN" altLang="en-US" spc="-150" dirty="0">
                <a:solidFill>
                  <a:srgbClr val="C00000"/>
                </a:solidFill>
              </a:rPr>
              <a:t>类型 </a:t>
            </a:r>
            <a:r>
              <a:rPr lang="zh-CN" altLang="en-US" spc="-150" dirty="0" smtClean="0">
                <a:solidFill>
                  <a:srgbClr val="C00000"/>
                </a:solidFill>
              </a:rPr>
              <a:t> </a:t>
            </a:r>
            <a:r>
              <a:rPr lang="zh-CN" altLang="en-US" spc="-150" dirty="0" smtClean="0"/>
              <a:t>函数</a:t>
            </a:r>
            <a:r>
              <a:rPr lang="zh-CN" altLang="en-US" spc="-150" dirty="0"/>
              <a:t>名</a:t>
            </a:r>
            <a:r>
              <a:rPr lang="en-US" altLang="zh-CN" spc="-150" dirty="0"/>
              <a:t>(</a:t>
            </a:r>
            <a:r>
              <a:rPr lang="zh-CN" altLang="en-US" spc="-150" dirty="0">
                <a:solidFill>
                  <a:srgbClr val="FF0000"/>
                </a:solidFill>
              </a:rPr>
              <a:t>类型</a:t>
            </a:r>
            <a:r>
              <a:rPr lang="zh-CN" altLang="en-US" spc="-150" dirty="0"/>
              <a:t> </a:t>
            </a:r>
            <a:r>
              <a:rPr lang="zh-CN" altLang="en-US" spc="-150" dirty="0" smtClean="0"/>
              <a:t>  </a:t>
            </a:r>
            <a:r>
              <a:rPr lang="zh-CN" altLang="en-US" spc="-150" dirty="0" smtClean="0">
                <a:solidFill>
                  <a:srgbClr val="0070C0"/>
                </a:solidFill>
              </a:rPr>
              <a:t>形参数组</a:t>
            </a:r>
            <a:r>
              <a:rPr lang="zh-CN" altLang="en-US" spc="-150" dirty="0">
                <a:solidFill>
                  <a:srgbClr val="0070C0"/>
                </a:solidFill>
              </a:rPr>
              <a:t>名</a:t>
            </a:r>
            <a:r>
              <a:rPr lang="en-US" altLang="zh-CN" spc="-150" dirty="0">
                <a:solidFill>
                  <a:srgbClr val="0070C0"/>
                </a:solidFill>
              </a:rPr>
              <a:t>[</a:t>
            </a:r>
            <a:r>
              <a:rPr lang="zh-CN" altLang="en-US" spc="-150" dirty="0">
                <a:solidFill>
                  <a:srgbClr val="0070C0"/>
                </a:solidFill>
              </a:rPr>
              <a:t>数组长度</a:t>
            </a:r>
            <a:r>
              <a:rPr lang="en-US" altLang="zh-CN" spc="-150" dirty="0" smtClean="0">
                <a:solidFill>
                  <a:srgbClr val="0070C0"/>
                </a:solidFill>
              </a:rPr>
              <a:t>]</a:t>
            </a:r>
            <a:r>
              <a:rPr lang="en-US" altLang="zh-CN" spc="-150" dirty="0" smtClean="0"/>
              <a:t>)</a:t>
            </a:r>
            <a:endParaRPr lang="en-US" altLang="zh-CN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{  </a:t>
            </a:r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 smtClean="0"/>
              <a:t>   …  </a:t>
            </a:r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 smtClean="0"/>
              <a:t> }                        </a:t>
            </a:r>
            <a:r>
              <a:rPr lang="zh-CN" altLang="en-US" b="1" spc="-15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注：数组长度可以不定义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zh-CN" altLang="en-US" spc="-150" dirty="0">
                <a:solidFill>
                  <a:srgbClr val="C00000"/>
                </a:solidFill>
              </a:rPr>
              <a:t>类型 </a:t>
            </a:r>
            <a:r>
              <a:rPr lang="zh-CN" altLang="en-US" spc="-150" dirty="0"/>
              <a:t>函数名</a:t>
            </a:r>
            <a:r>
              <a:rPr lang="en-US" altLang="zh-CN" spc="-150" dirty="0"/>
              <a:t>(</a:t>
            </a:r>
            <a:r>
              <a:rPr lang="zh-CN" altLang="en-US" spc="-150" dirty="0" smtClean="0">
                <a:solidFill>
                  <a:srgbClr val="FF0000"/>
                </a:solidFill>
              </a:rPr>
              <a:t>类型</a:t>
            </a:r>
            <a:r>
              <a:rPr lang="zh-CN" altLang="en-US" spc="-150" dirty="0" smtClean="0"/>
              <a:t>  </a:t>
            </a:r>
            <a:r>
              <a:rPr lang="zh-CN" altLang="en-US" spc="-150" dirty="0" smtClean="0">
                <a:solidFill>
                  <a:srgbClr val="3366CC"/>
                </a:solidFill>
              </a:rPr>
              <a:t>形参数组</a:t>
            </a:r>
            <a:r>
              <a:rPr lang="zh-CN" altLang="en-US" spc="-150" dirty="0">
                <a:solidFill>
                  <a:srgbClr val="3366CC"/>
                </a:solidFill>
              </a:rPr>
              <a:t>名</a:t>
            </a:r>
            <a:r>
              <a:rPr lang="en-US" altLang="zh-CN" spc="-150" dirty="0">
                <a:solidFill>
                  <a:srgbClr val="3366CC"/>
                </a:solidFill>
              </a:rPr>
              <a:t>[], int n</a:t>
            </a:r>
            <a:r>
              <a:rPr lang="en-US" altLang="zh-CN" spc="-150" dirty="0"/>
              <a:t>) </a:t>
            </a:r>
            <a:endParaRPr lang="en-US" altLang="zh-CN" spc="-150" dirty="0" smtClean="0"/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 smtClean="0"/>
              <a:t>{ </a:t>
            </a:r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 smtClean="0"/>
              <a:t> …  </a:t>
            </a:r>
          </a:p>
          <a:p>
            <a:pPr marL="68580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dirty="0" smtClean="0"/>
              <a:t>}                         </a:t>
            </a:r>
            <a:r>
              <a:rPr lang="zh-CN" altLang="en-US" b="1" spc="-15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</a:t>
            </a:r>
            <a:r>
              <a:rPr lang="en-US" altLang="zh-CN" b="1" spc="-15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spc="-15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表示数组</a:t>
            </a:r>
            <a:r>
              <a:rPr lang="zh-CN" altLang="en-US" b="1" spc="-15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4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021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8.3.2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数组名作为函数参数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48756"/>
            <a:ext cx="8229600" cy="3824460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名作函数</a:t>
            </a:r>
            <a:r>
              <a:rPr lang="zh-CN" altLang="en-US" dirty="0"/>
              <a:t>参数时，有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方法</a:t>
            </a:r>
            <a:r>
              <a:rPr lang="zh-CN" altLang="en-US" dirty="0"/>
              <a:t>调用</a:t>
            </a:r>
            <a:r>
              <a:rPr lang="zh-CN" altLang="en-US" dirty="0" smtClean="0"/>
              <a:t>函数。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实参数组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实参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名，</a:t>
            </a:r>
            <a:r>
              <a:rPr lang="en-US" altLang="zh-CN" dirty="0">
                <a:solidFill>
                  <a:srgbClr val="C00000"/>
                </a:solidFill>
              </a:rPr>
              <a:t>n)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建议使用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2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8.3.2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数组名作为函数参数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32732"/>
            <a:ext cx="8229600" cy="4904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8-9】 </a:t>
            </a:r>
            <a:r>
              <a:rPr lang="zh-CN" altLang="en-US" dirty="0" smtClean="0"/>
              <a:t>一</a:t>
            </a:r>
            <a:r>
              <a:rPr lang="zh-CN" altLang="en-US" dirty="0"/>
              <a:t>个一维数组，</a:t>
            </a:r>
            <a:r>
              <a:rPr lang="zh-CN" altLang="en-US" dirty="0" smtClean="0"/>
              <a:t>含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en-US" dirty="0"/>
              <a:t>元素，从键盘上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en-US" dirty="0"/>
              <a:t>元素值，编写程序将其中的值逆序重新存放。即第一个元素和最后一个元素交换位置，第二个元素和倒数第二个元素交换位置，以此类推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首先</a:t>
            </a:r>
            <a:r>
              <a:rPr lang="zh-CN" altLang="zh-CN" dirty="0" smtClean="0"/>
              <a:t>定义一</a:t>
            </a:r>
            <a:r>
              <a:rPr lang="zh-CN" altLang="zh-CN" dirty="0"/>
              <a:t>个函数</a:t>
            </a:r>
            <a:r>
              <a:rPr lang="pt-BR" altLang="zh-CN" dirty="0"/>
              <a:t>exchange</a:t>
            </a:r>
            <a:r>
              <a:rPr lang="zh-CN" altLang="zh-CN" dirty="0"/>
              <a:t>，有一个形参为</a:t>
            </a:r>
            <a:r>
              <a:rPr lang="zh-CN" altLang="zh-CN" b="1" dirty="0"/>
              <a:t>整</a:t>
            </a:r>
            <a:r>
              <a:rPr lang="zh-CN" altLang="zh-CN" dirty="0"/>
              <a:t>型数组</a:t>
            </a:r>
            <a:r>
              <a:rPr lang="pt-BR" altLang="zh-CN" dirty="0"/>
              <a:t>b</a:t>
            </a:r>
            <a:r>
              <a:rPr lang="zh-CN" altLang="zh-CN" dirty="0"/>
              <a:t>，长度为</a:t>
            </a:r>
            <a:r>
              <a:rPr lang="pt-BR" altLang="zh-CN" dirty="0"/>
              <a:t>10(</a:t>
            </a:r>
            <a:r>
              <a:rPr lang="zh-CN" altLang="zh-CN" dirty="0"/>
              <a:t>形参数组长度可以不</a:t>
            </a:r>
            <a:r>
              <a:rPr lang="zh-CN" altLang="zh-CN" dirty="0" smtClean="0"/>
              <a:t>定义</a:t>
            </a:r>
            <a:r>
              <a:rPr lang="pt-BR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在</a:t>
            </a:r>
            <a:r>
              <a:rPr lang="zh-CN" altLang="zh-CN" dirty="0"/>
              <a:t>函数</a:t>
            </a:r>
            <a:r>
              <a:rPr lang="pt-BR" altLang="zh-CN" dirty="0"/>
              <a:t>exchange</a:t>
            </a:r>
            <a:r>
              <a:rPr lang="zh-CN" altLang="zh-CN" dirty="0"/>
              <a:t>中，将</a:t>
            </a:r>
            <a:r>
              <a:rPr lang="pt-BR" altLang="zh-CN" dirty="0"/>
              <a:t>b</a:t>
            </a:r>
            <a:r>
              <a:rPr lang="zh-CN" altLang="zh-CN" dirty="0"/>
              <a:t>数组元素首尾交换。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997"/>
            <a:ext cx="8229600" cy="7667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8.3.2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数组名作为函数参数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9448"/>
            <a:ext cx="4248472" cy="496855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smtClean="0"/>
              <a:t>#include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A31515"/>
                </a:solidFill>
              </a:rPr>
              <a:t>stdio.h</a:t>
            </a:r>
            <a:r>
              <a:rPr lang="en-US" altLang="zh-CN" sz="2400" dirty="0" smtClean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/>
              <a:t>void </a:t>
            </a:r>
            <a:r>
              <a:rPr lang="en-US" altLang="zh-CN" sz="2400" dirty="0"/>
              <a:t>exchange</a:t>
            </a:r>
            <a:r>
              <a:rPr lang="en-US" altLang="zh-CN" sz="2400" dirty="0" smtClean="0"/>
              <a:t>(   int </a:t>
            </a:r>
            <a:r>
              <a:rPr lang="en-US" altLang="zh-CN" sz="2400" dirty="0"/>
              <a:t>b[10</a:t>
            </a:r>
            <a:r>
              <a:rPr lang="en-US" altLang="zh-CN" sz="2400" dirty="0" smtClean="0"/>
              <a:t>]    )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temp;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400" dirty="0" smtClean="0"/>
              <a:t>for </a:t>
            </a:r>
            <a:r>
              <a:rPr lang="nn-NO" altLang="zh-CN" sz="2400" dirty="0"/>
              <a:t>(i = 0, j = 9; </a:t>
            </a:r>
            <a:r>
              <a:rPr lang="nn-NO" altLang="zh-CN" sz="2400" b="1" dirty="0">
                <a:solidFill>
                  <a:srgbClr val="C00000"/>
                </a:solidFill>
              </a:rPr>
              <a:t>i &lt; j</a:t>
            </a:r>
            <a:r>
              <a:rPr lang="nn-NO" altLang="zh-CN" sz="2400" dirty="0"/>
              <a:t>; i++, j--)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temp </a:t>
            </a:r>
            <a:r>
              <a:rPr lang="en-US" altLang="zh-CN" sz="2400" dirty="0"/>
              <a:t>= 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b[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 = b[j];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b[j</a:t>
            </a:r>
            <a:r>
              <a:rPr lang="en-US" altLang="zh-CN" sz="2400" dirty="0"/>
              <a:t>] = temp;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}</a:t>
            </a:r>
            <a:endParaRPr lang="en-US" altLang="zh-CN" sz="2400" dirty="0"/>
          </a:p>
          <a:p>
            <a:pPr marL="180000" lvl="1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572000" y="1916832"/>
            <a:ext cx="4572000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void exchange(</a:t>
            </a:r>
            <a:r>
              <a:rPr lang="en-US" altLang="zh-CN" dirty="0" err="1"/>
              <a:t>int</a:t>
            </a:r>
            <a:r>
              <a:rPr lang="en-US" altLang="zh-CN" dirty="0"/>
              <a:t> b[],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</a:t>
            </a:r>
            <a:r>
              <a:rPr lang="en-US" altLang="zh-CN" dirty="0"/>
              <a:t>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temp;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dirty="0"/>
              <a:t> </a:t>
            </a:r>
            <a:r>
              <a:rPr lang="nn-NO" altLang="zh-CN" dirty="0" smtClean="0"/>
              <a:t>   for </a:t>
            </a:r>
            <a:r>
              <a:rPr lang="nn-NO" altLang="zh-CN" dirty="0"/>
              <a:t>(</a:t>
            </a:r>
            <a:r>
              <a:rPr lang="nn-NO" altLang="zh-CN" dirty="0" smtClean="0"/>
              <a:t>i=0</a:t>
            </a:r>
            <a:r>
              <a:rPr lang="nn-NO" altLang="zh-CN" dirty="0"/>
              <a:t>, </a:t>
            </a:r>
            <a:r>
              <a:rPr lang="nn-NO" altLang="zh-CN" dirty="0" smtClean="0">
                <a:solidFill>
                  <a:srgbClr val="C00000"/>
                </a:solidFill>
              </a:rPr>
              <a:t>j=n </a:t>
            </a:r>
            <a:r>
              <a:rPr lang="nn-NO" altLang="zh-CN" dirty="0">
                <a:solidFill>
                  <a:srgbClr val="C00000"/>
                </a:solidFill>
              </a:rPr>
              <a:t>- 1</a:t>
            </a:r>
            <a:r>
              <a:rPr lang="nn-NO" altLang="zh-CN" dirty="0"/>
              <a:t>; i &lt; j; i++, j--)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	temp = b[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	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/>
              <a:t>] = b[j];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	</a:t>
            </a:r>
            <a:r>
              <a:rPr lang="en-US" altLang="zh-CN" dirty="0" smtClean="0"/>
              <a:t>b[j</a:t>
            </a:r>
            <a:r>
              <a:rPr lang="en-US" altLang="zh-CN" dirty="0"/>
              <a:t>] = temp;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3528" y="1124744"/>
            <a:ext cx="539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8-9】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逆序存放数组中的元素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7061031" y="692696"/>
            <a:ext cx="1759441" cy="1080120"/>
          </a:xfrm>
          <a:prstGeom prst="borderCallout1">
            <a:avLst>
              <a:gd name="adj1" fmla="val 99672"/>
              <a:gd name="adj2" fmla="val 50981"/>
              <a:gd name="adj3" fmla="val 193462"/>
              <a:gd name="adj4" fmla="val 616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表示数组长度</a:t>
            </a:r>
          </a:p>
        </p:txBody>
      </p:sp>
    </p:spTree>
    <p:extLst>
      <p:ext uri="{BB962C8B-B14F-4D97-AF65-F5344CB8AC3E}">
        <p14:creationId xmlns:p14="http://schemas.microsoft.com/office/powerpoint/2010/main" val="34577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446393" cy="61206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</a:rPr>
              <a:t>8-9】 </a:t>
            </a:r>
            <a:r>
              <a:rPr lang="zh-CN" altLang="en-US" sz="3200" dirty="0">
                <a:solidFill>
                  <a:srgbClr val="0000FF"/>
                </a:solidFill>
              </a:rPr>
              <a:t>逆序存放数组中的</a:t>
            </a:r>
            <a:r>
              <a:rPr lang="zh-CN" altLang="en-US" sz="3200" dirty="0" smtClean="0">
                <a:solidFill>
                  <a:srgbClr val="0000FF"/>
                </a:solidFill>
              </a:rPr>
              <a:t>元素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方法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main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r>
              <a:rPr lang="en-US" altLang="zh-CN" sz="2800" dirty="0" smtClean="0">
                <a:solidFill>
                  <a:srgbClr val="0000FF"/>
                </a:solidFill>
              </a:rPr>
              <a:t> 	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, a[10];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"Please enter 10 numbers</a:t>
            </a:r>
            <a:r>
              <a:rPr lang="en-US" altLang="zh-CN" sz="2800" dirty="0" smtClean="0">
                <a:solidFill>
                  <a:srgbClr val="A31515"/>
                </a:solidFill>
              </a:rPr>
              <a:t>:\n"</a:t>
            </a:r>
            <a:r>
              <a:rPr lang="en-US" altLang="zh-CN" sz="2800" dirty="0" smtClean="0">
                <a:solidFill>
                  <a:srgbClr val="000000"/>
                </a:solidFill>
              </a:rPr>
              <a:t>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800" dirty="0" smtClean="0">
                <a:solidFill>
                  <a:srgbClr val="0000FF"/>
                </a:solidFill>
              </a:rPr>
              <a:t> 	for</a:t>
            </a:r>
            <a:r>
              <a:rPr lang="nn-NO" altLang="zh-CN" sz="2800" dirty="0" smtClean="0">
                <a:solidFill>
                  <a:srgbClr val="000000"/>
                </a:solidFill>
              </a:rPr>
              <a:t> </a:t>
            </a:r>
            <a:r>
              <a:rPr lang="nn-NO" altLang="zh-CN" sz="2800" dirty="0">
                <a:solidFill>
                  <a:srgbClr val="000000"/>
                </a:solidFill>
              </a:rPr>
              <a:t>(i = 0; i &lt; 10;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</a:rPr>
              <a:t>, &amp;a[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</a:t>
            </a:r>
            <a:r>
              <a:rPr lang="en-US" altLang="zh-CN" sz="2800" dirty="0" smtClean="0">
                <a:solidFill>
                  <a:srgbClr val="C00000"/>
                </a:solidFill>
              </a:rPr>
              <a:t>exchange(a);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</a:rPr>
              <a:t>调用时使用实参数组名传址*</a:t>
            </a:r>
            <a:r>
              <a:rPr lang="en-US" altLang="zh-CN" sz="2800" dirty="0">
                <a:solidFill>
                  <a:srgbClr val="008000"/>
                </a:solidFill>
              </a:rPr>
              <a:t>/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</a:rPr>
              <a:t>"The </a:t>
            </a:r>
            <a:r>
              <a:rPr lang="en-US" altLang="zh-CN" sz="2800" dirty="0">
                <a:solidFill>
                  <a:srgbClr val="A31515"/>
                </a:solidFill>
              </a:rPr>
              <a:t>output is</a:t>
            </a:r>
            <a:r>
              <a:rPr lang="en-US" altLang="zh-CN" sz="2800" dirty="0" smtClean="0">
                <a:solidFill>
                  <a:srgbClr val="A31515"/>
                </a:solidFill>
              </a:rPr>
              <a:t>:\n"</a:t>
            </a:r>
            <a:r>
              <a:rPr lang="en-US" altLang="zh-CN" sz="2800" dirty="0" smtClean="0">
                <a:solidFill>
                  <a:srgbClr val="000000"/>
                </a:solidFill>
              </a:rPr>
              <a:t>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800" dirty="0" smtClean="0">
                <a:solidFill>
                  <a:srgbClr val="0000FF"/>
                </a:solidFill>
              </a:rPr>
              <a:t> 	for</a:t>
            </a:r>
            <a:r>
              <a:rPr lang="nn-NO" altLang="zh-CN" sz="2800" dirty="0" smtClean="0">
                <a:solidFill>
                  <a:srgbClr val="000000"/>
                </a:solidFill>
              </a:rPr>
              <a:t> </a:t>
            </a:r>
            <a:r>
              <a:rPr lang="nn-NO" altLang="zh-CN" sz="2800" dirty="0">
                <a:solidFill>
                  <a:srgbClr val="000000"/>
                </a:solidFill>
              </a:rPr>
              <a:t>(i = 0; i &lt; 10;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"%d "</a:t>
            </a:r>
            <a:r>
              <a:rPr lang="en-US" altLang="zh-CN" sz="2800" dirty="0">
                <a:solidFill>
                  <a:srgbClr val="000000"/>
                </a:solidFill>
              </a:rPr>
              <a:t>, a[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ea typeface="新宋体" panose="02010609030101010101" pitchFamily="49" charset="-122"/>
              </a:rPr>
              <a:t>"\n "</a:t>
            </a:r>
            <a:r>
              <a:rPr lang="en-US" altLang="zh-CN" sz="2800" dirty="0">
                <a:solidFill>
                  <a:srgbClr val="000000"/>
                </a:solidFill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158417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573016"/>
            <a:ext cx="782929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exchange(a, 10); 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调用时实际数组长度传给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34446"/>
              </p:ext>
            </p:extLst>
          </p:nvPr>
        </p:nvGraphicFramePr>
        <p:xfrm>
          <a:off x="2248164" y="980728"/>
          <a:ext cx="671632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7858887" imgH="1911858" progId="Visio.Drawing.11">
                  <p:embed/>
                </p:oleObj>
              </mc:Choice>
              <mc:Fallback>
                <p:oleObj name="Visio" r:id="rId4" imgW="7858887" imgH="1911858" progId="Visio.Drawing.11">
                  <p:embed/>
                  <p:pic>
                    <p:nvPicPr>
                      <p:cNvPr id="0" name="对象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164" y="980728"/>
                        <a:ext cx="6716324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7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44e0a2e5d8539ad4b30ea219b3864b76396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6012</TotalTime>
  <Words>755</Words>
  <Application>Microsoft Office PowerPoint</Application>
  <PresentationFormat>全屏显示(4:3)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2_江西理工大学计算机教研室</vt:lpstr>
      <vt:lpstr>Visio</vt:lpstr>
      <vt:lpstr>第8章  函数</vt:lpstr>
      <vt:lpstr>8.3.1  数组元素作函数实参</vt:lpstr>
      <vt:lpstr>8.3.1  数组元素作函数实参</vt:lpstr>
      <vt:lpstr>8.3.1  数组元素作函数实参</vt:lpstr>
      <vt:lpstr>8.3.2  数组名作为函数参数</vt:lpstr>
      <vt:lpstr>8.3.2  数组名作为函数参数</vt:lpstr>
      <vt:lpstr>8.3.2  数组名作为函数参数</vt:lpstr>
      <vt:lpstr>8.3.2  数组名作为函数参数</vt:lpstr>
      <vt:lpstr>PowerPoint 演示文稿</vt:lpstr>
      <vt:lpstr>8.3.2  数组名作为函数参数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493</cp:revision>
  <dcterms:created xsi:type="dcterms:W3CDTF">1601-01-01T00:00:00Z</dcterms:created>
  <dcterms:modified xsi:type="dcterms:W3CDTF">2018-02-28T07:29:23Z</dcterms:modified>
</cp:coreProperties>
</file>