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2"/>
  </p:notesMasterIdLst>
  <p:sldIdLst>
    <p:sldId id="800" r:id="rId2"/>
    <p:sldId id="801" r:id="rId3"/>
    <p:sldId id="836" r:id="rId4"/>
    <p:sldId id="803" r:id="rId5"/>
    <p:sldId id="837" r:id="rId6"/>
    <p:sldId id="804" r:id="rId7"/>
    <p:sldId id="807" r:id="rId8"/>
    <p:sldId id="808" r:id="rId9"/>
    <p:sldId id="809" r:id="rId10"/>
    <p:sldId id="799" r:id="rId11"/>
    <p:sldId id="811" r:id="rId12"/>
    <p:sldId id="851" r:id="rId13"/>
    <p:sldId id="815" r:id="rId14"/>
    <p:sldId id="816" r:id="rId15"/>
    <p:sldId id="842" r:id="rId16"/>
    <p:sldId id="843" r:id="rId17"/>
    <p:sldId id="845" r:id="rId18"/>
    <p:sldId id="846" r:id="rId19"/>
    <p:sldId id="852" r:id="rId20"/>
    <p:sldId id="847" r:id="rId21"/>
    <p:sldId id="848" r:id="rId22"/>
    <p:sldId id="853" r:id="rId23"/>
    <p:sldId id="854" r:id="rId24"/>
    <p:sldId id="781" r:id="rId25"/>
    <p:sldId id="849" r:id="rId26"/>
    <p:sldId id="824" r:id="rId27"/>
    <p:sldId id="827" r:id="rId28"/>
    <p:sldId id="825" r:id="rId29"/>
    <p:sldId id="834" r:id="rId30"/>
    <p:sldId id="83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006600"/>
    <a:srgbClr val="FF00FF"/>
    <a:srgbClr val="3366CC"/>
    <a:srgbClr val="FF9933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424" autoAdjust="0"/>
  </p:normalViewPr>
  <p:slideViewPr>
    <p:cSldViewPr>
      <p:cViewPr varScale="1">
        <p:scale>
          <a:sx n="71" d="100"/>
          <a:sy n="7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CD0C9-629D-4B41-9A1D-D6220CF92552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9BB7A85C-3E5D-4D6E-B440-2BE6E10B044E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200" dirty="0" smtClean="0"/>
            <a:t>main</a:t>
          </a:r>
          <a:endParaRPr lang="zh-CN" altLang="en-US" sz="1200" dirty="0"/>
        </a:p>
      </dgm:t>
    </dgm:pt>
    <dgm:pt modelId="{56872463-B7D1-4992-8985-BA2FA3D8F5EE}" type="parTrans" cxnId="{C9FFAFDA-6E10-4124-9BFB-B5B95DC8B6FF}">
      <dgm:prSet/>
      <dgm:spPr/>
      <dgm:t>
        <a:bodyPr/>
        <a:lstStyle/>
        <a:p>
          <a:endParaRPr lang="zh-CN" altLang="en-US" sz="1200"/>
        </a:p>
      </dgm:t>
    </dgm:pt>
    <dgm:pt modelId="{871B5650-92CD-406E-AF39-D66F43C9E3BB}" type="sibTrans" cxnId="{C9FFAFDA-6E10-4124-9BFB-B5B95DC8B6FF}">
      <dgm:prSet/>
      <dgm:spPr/>
      <dgm:t>
        <a:bodyPr/>
        <a:lstStyle/>
        <a:p>
          <a:endParaRPr lang="zh-CN" altLang="en-US" sz="1200"/>
        </a:p>
      </dgm:t>
    </dgm:pt>
    <dgm:pt modelId="{57B83EB5-589F-4E74-93E0-C53723E933B1}">
      <dgm:prSet phldrT="[文本]" custT="1"/>
      <dgm:spPr>
        <a:solidFill>
          <a:srgbClr val="0000CC"/>
        </a:solidFill>
      </dgm:spPr>
      <dgm:t>
        <a:bodyPr/>
        <a:lstStyle/>
        <a:p>
          <a:r>
            <a:rPr lang="en-US" altLang="zh-CN" sz="1200" dirty="0" smtClean="0"/>
            <a:t>f2</a:t>
          </a:r>
          <a:endParaRPr lang="zh-CN" altLang="en-US" sz="1200" dirty="0"/>
        </a:p>
      </dgm:t>
    </dgm:pt>
    <dgm:pt modelId="{5CFDF186-7869-4490-BC45-13B23F022109}" type="parTrans" cxnId="{785527FA-4457-4247-8C1A-5D5BEBA8C374}">
      <dgm:prSet/>
      <dgm:spPr/>
      <dgm:t>
        <a:bodyPr/>
        <a:lstStyle/>
        <a:p>
          <a:endParaRPr lang="zh-CN" altLang="en-US" sz="1200"/>
        </a:p>
      </dgm:t>
    </dgm:pt>
    <dgm:pt modelId="{AB5CCF69-91E7-4B09-8D5D-AD5C918B850E}" type="sibTrans" cxnId="{785527FA-4457-4247-8C1A-5D5BEBA8C374}">
      <dgm:prSet/>
      <dgm:spPr/>
      <dgm:t>
        <a:bodyPr/>
        <a:lstStyle/>
        <a:p>
          <a:endParaRPr lang="zh-CN" altLang="en-US" sz="1200"/>
        </a:p>
      </dgm:t>
    </dgm:pt>
    <dgm:pt modelId="{D319B607-CC98-49AF-84FD-55A6AE001786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200" dirty="0" smtClean="0"/>
            <a:t>main</a:t>
          </a:r>
          <a:endParaRPr lang="zh-CN" altLang="en-US" sz="1200" dirty="0"/>
        </a:p>
      </dgm:t>
    </dgm:pt>
    <dgm:pt modelId="{8F9CF549-381E-4C91-9E7F-B180621F4E90}" type="parTrans" cxnId="{9D324BD3-2446-4A19-B469-09D8C926383A}">
      <dgm:prSet/>
      <dgm:spPr/>
      <dgm:t>
        <a:bodyPr/>
        <a:lstStyle/>
        <a:p>
          <a:endParaRPr lang="zh-CN" altLang="en-US" sz="1200"/>
        </a:p>
      </dgm:t>
    </dgm:pt>
    <dgm:pt modelId="{5F892412-A446-4EA4-A417-2A4E65FE26E2}" type="sibTrans" cxnId="{9D324BD3-2446-4A19-B469-09D8C926383A}">
      <dgm:prSet/>
      <dgm:spPr/>
      <dgm:t>
        <a:bodyPr/>
        <a:lstStyle/>
        <a:p>
          <a:endParaRPr lang="zh-CN" altLang="en-US" sz="1200"/>
        </a:p>
      </dgm:t>
    </dgm:pt>
    <dgm:pt modelId="{F03965AB-4CEE-4C63-9A39-BD1A87BB64A6}">
      <dgm:prSet phldrT="[文本]" custT="1"/>
      <dgm:spPr>
        <a:solidFill>
          <a:srgbClr val="006600"/>
        </a:solidFill>
      </dgm:spPr>
      <dgm:t>
        <a:bodyPr/>
        <a:lstStyle/>
        <a:p>
          <a:r>
            <a:rPr lang="en-US" altLang="zh-CN" sz="1200" dirty="0" smtClean="0"/>
            <a:t>F1</a:t>
          </a:r>
          <a:endParaRPr lang="zh-CN" altLang="en-US" sz="1200" dirty="0"/>
        </a:p>
      </dgm:t>
    </dgm:pt>
    <dgm:pt modelId="{78066DE9-3821-45D8-AC10-4F67879AF04E}" type="parTrans" cxnId="{82706039-B73C-4B18-8CA3-C48071FD2781}">
      <dgm:prSet/>
      <dgm:spPr/>
      <dgm:t>
        <a:bodyPr/>
        <a:lstStyle/>
        <a:p>
          <a:endParaRPr lang="zh-CN" altLang="en-US" sz="1200"/>
        </a:p>
      </dgm:t>
    </dgm:pt>
    <dgm:pt modelId="{2573F21C-FD8C-4267-A0B1-6F94C22B2D92}" type="sibTrans" cxnId="{82706039-B73C-4B18-8CA3-C48071FD2781}">
      <dgm:prSet/>
      <dgm:spPr/>
      <dgm:t>
        <a:bodyPr/>
        <a:lstStyle/>
        <a:p>
          <a:endParaRPr lang="zh-CN" altLang="en-US" sz="1200"/>
        </a:p>
      </dgm:t>
    </dgm:pt>
    <dgm:pt modelId="{FE4E6E26-6A83-491D-9E49-F69C8441BB64}">
      <dgm:prSet phldrT="[文本]" custT="1"/>
      <dgm:spPr>
        <a:solidFill>
          <a:srgbClr val="0000CC"/>
        </a:solidFill>
      </dgm:spPr>
      <dgm:t>
        <a:bodyPr/>
        <a:lstStyle/>
        <a:p>
          <a:r>
            <a:rPr lang="en-US" altLang="zh-CN" sz="1200" dirty="0" smtClean="0"/>
            <a:t>F2</a:t>
          </a:r>
          <a:endParaRPr lang="zh-CN" altLang="en-US" sz="1200" dirty="0"/>
        </a:p>
      </dgm:t>
    </dgm:pt>
    <dgm:pt modelId="{A71355FF-995F-4955-AC89-5C58572A98D2}" type="parTrans" cxnId="{4542BB1C-9DDF-4B76-9B4E-D57F5DACEDB3}">
      <dgm:prSet/>
      <dgm:spPr/>
      <dgm:t>
        <a:bodyPr/>
        <a:lstStyle/>
        <a:p>
          <a:endParaRPr lang="zh-CN" altLang="en-US" sz="1200"/>
        </a:p>
      </dgm:t>
    </dgm:pt>
    <dgm:pt modelId="{351837EB-6AF7-4CFD-9A30-CD6F783AC6D9}" type="sibTrans" cxnId="{4542BB1C-9DDF-4B76-9B4E-D57F5DACEDB3}">
      <dgm:prSet/>
      <dgm:spPr/>
      <dgm:t>
        <a:bodyPr/>
        <a:lstStyle/>
        <a:p>
          <a:endParaRPr lang="zh-CN" altLang="en-US" sz="1200"/>
        </a:p>
      </dgm:t>
    </dgm:pt>
    <dgm:pt modelId="{E22956F1-A882-4AF5-8AB2-307602849343}">
      <dgm:prSet phldrT="[文本]" custT="1"/>
      <dgm:spPr>
        <a:solidFill>
          <a:srgbClr val="006600"/>
        </a:solidFill>
      </dgm:spPr>
      <dgm:t>
        <a:bodyPr/>
        <a:lstStyle/>
        <a:p>
          <a:r>
            <a:rPr lang="en-US" altLang="zh-CN" sz="1200" dirty="0" smtClean="0"/>
            <a:t>f1</a:t>
          </a:r>
          <a:endParaRPr lang="zh-CN" altLang="en-US" sz="1200" dirty="0"/>
        </a:p>
      </dgm:t>
    </dgm:pt>
    <dgm:pt modelId="{073F079D-63CF-4BA7-AE14-2AAF79AE2AF1}" type="parTrans" cxnId="{9ECFB3FF-DD54-4D45-9EDC-50D8C175C5BB}">
      <dgm:prSet/>
      <dgm:spPr/>
      <dgm:t>
        <a:bodyPr/>
        <a:lstStyle/>
        <a:p>
          <a:endParaRPr lang="zh-CN" altLang="en-US" sz="1200"/>
        </a:p>
      </dgm:t>
    </dgm:pt>
    <dgm:pt modelId="{2E85B8C4-70D2-4802-ACB9-F2A879FE66A2}" type="sibTrans" cxnId="{9ECFB3FF-DD54-4D45-9EDC-50D8C175C5BB}">
      <dgm:prSet/>
      <dgm:spPr/>
      <dgm:t>
        <a:bodyPr/>
        <a:lstStyle/>
        <a:p>
          <a:endParaRPr lang="zh-CN" altLang="en-US" sz="1200"/>
        </a:p>
      </dgm:t>
    </dgm:pt>
    <dgm:pt modelId="{85198B3C-C634-48BB-A460-BE2E38F6FC15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200" dirty="0" smtClean="0"/>
            <a:t>main</a:t>
          </a:r>
          <a:endParaRPr lang="zh-CN" altLang="en-US" sz="1200" dirty="0"/>
        </a:p>
      </dgm:t>
    </dgm:pt>
    <dgm:pt modelId="{A966720C-6385-4AAE-97EA-7916B2E7C179}" type="parTrans" cxnId="{72D25663-9273-48E7-B229-2AC4393E3555}">
      <dgm:prSet/>
      <dgm:spPr/>
      <dgm:t>
        <a:bodyPr/>
        <a:lstStyle/>
        <a:p>
          <a:endParaRPr lang="zh-CN" altLang="en-US" sz="1200"/>
        </a:p>
      </dgm:t>
    </dgm:pt>
    <dgm:pt modelId="{2B219681-479E-4141-B090-15D0ADA6955C}" type="sibTrans" cxnId="{72D25663-9273-48E7-B229-2AC4393E3555}">
      <dgm:prSet/>
      <dgm:spPr/>
      <dgm:t>
        <a:bodyPr/>
        <a:lstStyle/>
        <a:p>
          <a:endParaRPr lang="zh-CN" altLang="en-US" sz="1200"/>
        </a:p>
      </dgm:t>
    </dgm:pt>
    <dgm:pt modelId="{3E2F992F-1BF4-4A95-89F3-F0711CC5F108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200" smtClean="0"/>
            <a:t>main</a:t>
          </a:r>
          <a:endParaRPr lang="zh-CN" altLang="en-US" sz="1200" dirty="0"/>
        </a:p>
      </dgm:t>
    </dgm:pt>
    <dgm:pt modelId="{DAC81BA4-60DF-4FC9-83FB-D35D8B172DB0}" type="parTrans" cxnId="{9804B583-C76F-4D5E-AAFF-5D0EA5587614}">
      <dgm:prSet/>
      <dgm:spPr/>
      <dgm:t>
        <a:bodyPr/>
        <a:lstStyle/>
        <a:p>
          <a:endParaRPr lang="zh-CN" altLang="en-US" sz="1200"/>
        </a:p>
      </dgm:t>
    </dgm:pt>
    <dgm:pt modelId="{153C0928-E3BD-4F7B-AF16-04FA64BE457B}" type="sibTrans" cxnId="{9804B583-C76F-4D5E-AAFF-5D0EA5587614}">
      <dgm:prSet/>
      <dgm:spPr/>
      <dgm:t>
        <a:bodyPr/>
        <a:lstStyle/>
        <a:p>
          <a:endParaRPr lang="zh-CN" altLang="en-US" sz="1200"/>
        </a:p>
      </dgm:t>
    </dgm:pt>
    <dgm:pt modelId="{8A78199D-338E-4FAA-A8DB-A336F5C6B1D7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200" smtClean="0"/>
            <a:t>main</a:t>
          </a:r>
          <a:endParaRPr lang="zh-CN" altLang="en-US" sz="1200" dirty="0"/>
        </a:p>
      </dgm:t>
    </dgm:pt>
    <dgm:pt modelId="{ED8BBAED-F255-4170-B960-9095EDEAC3F0}" type="parTrans" cxnId="{CC5E38E7-F2C7-4088-99A9-EA128A7C30FC}">
      <dgm:prSet/>
      <dgm:spPr/>
      <dgm:t>
        <a:bodyPr/>
        <a:lstStyle/>
        <a:p>
          <a:endParaRPr lang="zh-CN" altLang="en-US" sz="1200"/>
        </a:p>
      </dgm:t>
    </dgm:pt>
    <dgm:pt modelId="{F645AE1D-22DC-495D-A054-8D755723EF01}" type="sibTrans" cxnId="{CC5E38E7-F2C7-4088-99A9-EA128A7C30FC}">
      <dgm:prSet/>
      <dgm:spPr/>
      <dgm:t>
        <a:bodyPr/>
        <a:lstStyle/>
        <a:p>
          <a:endParaRPr lang="zh-CN" altLang="en-US" sz="1200"/>
        </a:p>
      </dgm:t>
    </dgm:pt>
    <dgm:pt modelId="{85AD5B97-C5B2-47CC-B9F6-4F1FB2257A76}" type="pres">
      <dgm:prSet presAssocID="{D5ACD0C9-629D-4B41-9A1D-D6220CF92552}" presName="Name0" presStyleCnt="0">
        <dgm:presLayoutVars>
          <dgm:dir/>
          <dgm:animLvl val="lvl"/>
          <dgm:resizeHandles val="exact"/>
        </dgm:presLayoutVars>
      </dgm:prSet>
      <dgm:spPr/>
    </dgm:pt>
    <dgm:pt modelId="{C5E25F2A-A227-4D9B-BEDD-D5498B9E5A6D}" type="pres">
      <dgm:prSet presAssocID="{9BB7A85C-3E5D-4D6E-B440-2BE6E10B044E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28CCF-ED0D-4D5C-A8E0-22ECF34770F8}" type="pres">
      <dgm:prSet presAssocID="{871B5650-92CD-406E-AF39-D66F43C9E3BB}" presName="parTxOnlySpace" presStyleCnt="0"/>
      <dgm:spPr/>
    </dgm:pt>
    <dgm:pt modelId="{A215864A-BA5D-4C23-B5D7-0D2D40197FF5}" type="pres">
      <dgm:prSet presAssocID="{57B83EB5-589F-4E74-93E0-C53723E933B1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BAA44-8725-40B7-BB5A-5E3C8375E374}" type="pres">
      <dgm:prSet presAssocID="{AB5CCF69-91E7-4B09-8D5D-AD5C918B850E}" presName="parTxOnlySpace" presStyleCnt="0"/>
      <dgm:spPr/>
    </dgm:pt>
    <dgm:pt modelId="{F0AB91CF-8B38-4A91-A1F6-ABE55D3DFC65}" type="pres">
      <dgm:prSet presAssocID="{D319B607-CC98-49AF-84FD-55A6AE001786}" presName="parTxOnly" presStyleLbl="node1" presStyleIdx="2" presStyleCnt="9" custLinFactNeighborX="4480" custLinFactNeighborY="-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583F3-FBD9-4581-B7AC-0A8FB9326757}" type="pres">
      <dgm:prSet presAssocID="{5F892412-A446-4EA4-A417-2A4E65FE26E2}" presName="parTxOnlySpace" presStyleCnt="0"/>
      <dgm:spPr/>
    </dgm:pt>
    <dgm:pt modelId="{4378097A-5845-4139-B8F4-7E20D9EDEA34}" type="pres">
      <dgm:prSet presAssocID="{F03965AB-4CEE-4C63-9A39-BD1A87BB64A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7B5A5-5C54-485F-B6AC-B6D5AEE5EB1E}" type="pres">
      <dgm:prSet presAssocID="{2573F21C-FD8C-4267-A0B1-6F94C22B2D92}" presName="parTxOnlySpace" presStyleCnt="0"/>
      <dgm:spPr/>
    </dgm:pt>
    <dgm:pt modelId="{6F82A598-A2ED-4041-A305-555B7781DF9D}" type="pres">
      <dgm:prSet presAssocID="{3E2F992F-1BF4-4A95-89F3-F0711CC5F108}" presName="parTxOnly" presStyleLbl="node1" presStyleIdx="4" presStyleCnt="9" custLinFactNeighborX="4480" custLinFactNeighborY="-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A97DA-BB93-4B83-8A90-09BE751A5B83}" type="pres">
      <dgm:prSet presAssocID="{153C0928-E3BD-4F7B-AF16-04FA64BE457B}" presName="parTxOnlySpace" presStyleCnt="0"/>
      <dgm:spPr/>
    </dgm:pt>
    <dgm:pt modelId="{6DADDA66-F768-47B5-9BDB-EAE2C2DC9EE3}" type="pres">
      <dgm:prSet presAssocID="{FE4E6E26-6A83-491D-9E49-F69C8441BB6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7B1F68-44CD-4CFE-8943-63654266FB69}" type="pres">
      <dgm:prSet presAssocID="{351837EB-6AF7-4CFD-9A30-CD6F783AC6D9}" presName="parTxOnlySpace" presStyleCnt="0"/>
      <dgm:spPr/>
    </dgm:pt>
    <dgm:pt modelId="{1F86BD07-778C-499C-8F34-11AB1AAF8009}" type="pres">
      <dgm:prSet presAssocID="{8A78199D-338E-4FAA-A8DB-A336F5C6B1D7}" presName="parTxOnly" presStyleLbl="node1" presStyleIdx="6" presStyleCnt="9" custLinFactNeighborX="4480" custLinFactNeighborY="-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6E6BC-A5BC-4EB7-A05A-951E77B87CCF}" type="pres">
      <dgm:prSet presAssocID="{F645AE1D-22DC-495D-A054-8D755723EF01}" presName="parTxOnlySpace" presStyleCnt="0"/>
      <dgm:spPr/>
    </dgm:pt>
    <dgm:pt modelId="{9AEDB76E-08E6-4879-B712-5074AC0D22AD}" type="pres">
      <dgm:prSet presAssocID="{E22956F1-A882-4AF5-8AB2-30760284934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F740C-B145-4072-B36B-486000EC1545}" type="pres">
      <dgm:prSet presAssocID="{2E85B8C4-70D2-4802-ACB9-F2A879FE66A2}" presName="parTxOnlySpace" presStyleCnt="0"/>
      <dgm:spPr/>
    </dgm:pt>
    <dgm:pt modelId="{BFB65668-3FFF-4D62-833B-865EB82CDFF0}" type="pres">
      <dgm:prSet presAssocID="{85198B3C-C634-48BB-A460-BE2E38F6FC1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62DF19-E50D-4E21-B901-9FA43FB49E03}" type="presOf" srcId="{57B83EB5-589F-4E74-93E0-C53723E933B1}" destId="{A215864A-BA5D-4C23-B5D7-0D2D40197FF5}" srcOrd="0" destOrd="0" presId="urn:microsoft.com/office/officeart/2005/8/layout/chevron1"/>
    <dgm:cxn modelId="{82706039-B73C-4B18-8CA3-C48071FD2781}" srcId="{D5ACD0C9-629D-4B41-9A1D-D6220CF92552}" destId="{F03965AB-4CEE-4C63-9A39-BD1A87BB64A6}" srcOrd="3" destOrd="0" parTransId="{78066DE9-3821-45D8-AC10-4F67879AF04E}" sibTransId="{2573F21C-FD8C-4267-A0B1-6F94C22B2D92}"/>
    <dgm:cxn modelId="{4542BB1C-9DDF-4B76-9B4E-D57F5DACEDB3}" srcId="{D5ACD0C9-629D-4B41-9A1D-D6220CF92552}" destId="{FE4E6E26-6A83-491D-9E49-F69C8441BB64}" srcOrd="5" destOrd="0" parTransId="{A71355FF-995F-4955-AC89-5C58572A98D2}" sibTransId="{351837EB-6AF7-4CFD-9A30-CD6F783AC6D9}"/>
    <dgm:cxn modelId="{C9FFAFDA-6E10-4124-9BFB-B5B95DC8B6FF}" srcId="{D5ACD0C9-629D-4B41-9A1D-D6220CF92552}" destId="{9BB7A85C-3E5D-4D6E-B440-2BE6E10B044E}" srcOrd="0" destOrd="0" parTransId="{56872463-B7D1-4992-8985-BA2FA3D8F5EE}" sibTransId="{871B5650-92CD-406E-AF39-D66F43C9E3BB}"/>
    <dgm:cxn modelId="{FA4FB4D2-5356-4B4F-AA86-6B760ED0173D}" type="presOf" srcId="{9BB7A85C-3E5D-4D6E-B440-2BE6E10B044E}" destId="{C5E25F2A-A227-4D9B-BEDD-D5498B9E5A6D}" srcOrd="0" destOrd="0" presId="urn:microsoft.com/office/officeart/2005/8/layout/chevron1"/>
    <dgm:cxn modelId="{8EF965BA-F290-412C-9EBE-5847DF353A2D}" type="presOf" srcId="{8A78199D-338E-4FAA-A8DB-A336F5C6B1D7}" destId="{1F86BD07-778C-499C-8F34-11AB1AAF8009}" srcOrd="0" destOrd="0" presId="urn:microsoft.com/office/officeart/2005/8/layout/chevron1"/>
    <dgm:cxn modelId="{9782AD16-B61B-4C6E-B246-5B585918F86B}" type="presOf" srcId="{E22956F1-A882-4AF5-8AB2-307602849343}" destId="{9AEDB76E-08E6-4879-B712-5074AC0D22AD}" srcOrd="0" destOrd="0" presId="urn:microsoft.com/office/officeart/2005/8/layout/chevron1"/>
    <dgm:cxn modelId="{9ECFB3FF-DD54-4D45-9EDC-50D8C175C5BB}" srcId="{D5ACD0C9-629D-4B41-9A1D-D6220CF92552}" destId="{E22956F1-A882-4AF5-8AB2-307602849343}" srcOrd="7" destOrd="0" parTransId="{073F079D-63CF-4BA7-AE14-2AAF79AE2AF1}" sibTransId="{2E85B8C4-70D2-4802-ACB9-F2A879FE66A2}"/>
    <dgm:cxn modelId="{CC5E38E7-F2C7-4088-99A9-EA128A7C30FC}" srcId="{D5ACD0C9-629D-4B41-9A1D-D6220CF92552}" destId="{8A78199D-338E-4FAA-A8DB-A336F5C6B1D7}" srcOrd="6" destOrd="0" parTransId="{ED8BBAED-F255-4170-B960-9095EDEAC3F0}" sibTransId="{F645AE1D-22DC-495D-A054-8D755723EF01}"/>
    <dgm:cxn modelId="{785527FA-4457-4247-8C1A-5D5BEBA8C374}" srcId="{D5ACD0C9-629D-4B41-9A1D-D6220CF92552}" destId="{57B83EB5-589F-4E74-93E0-C53723E933B1}" srcOrd="1" destOrd="0" parTransId="{5CFDF186-7869-4490-BC45-13B23F022109}" sibTransId="{AB5CCF69-91E7-4B09-8D5D-AD5C918B850E}"/>
    <dgm:cxn modelId="{C4ED7A74-E8EA-4462-88AC-FEA85136B868}" type="presOf" srcId="{F03965AB-4CEE-4C63-9A39-BD1A87BB64A6}" destId="{4378097A-5845-4139-B8F4-7E20D9EDEA34}" srcOrd="0" destOrd="0" presId="urn:microsoft.com/office/officeart/2005/8/layout/chevron1"/>
    <dgm:cxn modelId="{4D27A24F-74B7-41E1-8407-2FD855BEEE86}" type="presOf" srcId="{85198B3C-C634-48BB-A460-BE2E38F6FC15}" destId="{BFB65668-3FFF-4D62-833B-865EB82CDFF0}" srcOrd="0" destOrd="0" presId="urn:microsoft.com/office/officeart/2005/8/layout/chevron1"/>
    <dgm:cxn modelId="{72D25663-9273-48E7-B229-2AC4393E3555}" srcId="{D5ACD0C9-629D-4B41-9A1D-D6220CF92552}" destId="{85198B3C-C634-48BB-A460-BE2E38F6FC15}" srcOrd="8" destOrd="0" parTransId="{A966720C-6385-4AAE-97EA-7916B2E7C179}" sibTransId="{2B219681-479E-4141-B090-15D0ADA6955C}"/>
    <dgm:cxn modelId="{99DA3DC9-18D4-46C7-AD11-4C8481EBD90B}" type="presOf" srcId="{D319B607-CC98-49AF-84FD-55A6AE001786}" destId="{F0AB91CF-8B38-4A91-A1F6-ABE55D3DFC65}" srcOrd="0" destOrd="0" presId="urn:microsoft.com/office/officeart/2005/8/layout/chevron1"/>
    <dgm:cxn modelId="{6E6404D8-2E85-493A-9E79-BB8EEB99F8BA}" type="presOf" srcId="{3E2F992F-1BF4-4A95-89F3-F0711CC5F108}" destId="{6F82A598-A2ED-4041-A305-555B7781DF9D}" srcOrd="0" destOrd="0" presId="urn:microsoft.com/office/officeart/2005/8/layout/chevron1"/>
    <dgm:cxn modelId="{9804B583-C76F-4D5E-AAFF-5D0EA5587614}" srcId="{D5ACD0C9-629D-4B41-9A1D-D6220CF92552}" destId="{3E2F992F-1BF4-4A95-89F3-F0711CC5F108}" srcOrd="4" destOrd="0" parTransId="{DAC81BA4-60DF-4FC9-83FB-D35D8B172DB0}" sibTransId="{153C0928-E3BD-4F7B-AF16-04FA64BE457B}"/>
    <dgm:cxn modelId="{1C73AD3C-B98B-492B-94EA-61D14D9D86B8}" type="presOf" srcId="{FE4E6E26-6A83-491D-9E49-F69C8441BB64}" destId="{6DADDA66-F768-47B5-9BDB-EAE2C2DC9EE3}" srcOrd="0" destOrd="0" presId="urn:microsoft.com/office/officeart/2005/8/layout/chevron1"/>
    <dgm:cxn modelId="{D6F09C1A-1834-4EB7-9275-B95412C65A90}" type="presOf" srcId="{D5ACD0C9-629D-4B41-9A1D-D6220CF92552}" destId="{85AD5B97-C5B2-47CC-B9F6-4F1FB2257A76}" srcOrd="0" destOrd="0" presId="urn:microsoft.com/office/officeart/2005/8/layout/chevron1"/>
    <dgm:cxn modelId="{9D324BD3-2446-4A19-B469-09D8C926383A}" srcId="{D5ACD0C9-629D-4B41-9A1D-D6220CF92552}" destId="{D319B607-CC98-49AF-84FD-55A6AE001786}" srcOrd="2" destOrd="0" parTransId="{8F9CF549-381E-4C91-9E7F-B180621F4E90}" sibTransId="{5F892412-A446-4EA4-A417-2A4E65FE26E2}"/>
    <dgm:cxn modelId="{A354B104-7A1E-4AAB-A30F-46C20722EFA4}" type="presParOf" srcId="{85AD5B97-C5B2-47CC-B9F6-4F1FB2257A76}" destId="{C5E25F2A-A227-4D9B-BEDD-D5498B9E5A6D}" srcOrd="0" destOrd="0" presId="urn:microsoft.com/office/officeart/2005/8/layout/chevron1"/>
    <dgm:cxn modelId="{7BFAC1A4-8A60-4523-BADD-4FF9A4B7A88E}" type="presParOf" srcId="{85AD5B97-C5B2-47CC-B9F6-4F1FB2257A76}" destId="{39428CCF-ED0D-4D5C-A8E0-22ECF34770F8}" srcOrd="1" destOrd="0" presId="urn:microsoft.com/office/officeart/2005/8/layout/chevron1"/>
    <dgm:cxn modelId="{1DF929AE-3AB5-4A32-A83B-8417560D698B}" type="presParOf" srcId="{85AD5B97-C5B2-47CC-B9F6-4F1FB2257A76}" destId="{A215864A-BA5D-4C23-B5D7-0D2D40197FF5}" srcOrd="2" destOrd="0" presId="urn:microsoft.com/office/officeart/2005/8/layout/chevron1"/>
    <dgm:cxn modelId="{4F92621E-CF92-46A1-8C3F-650E8F3C698D}" type="presParOf" srcId="{85AD5B97-C5B2-47CC-B9F6-4F1FB2257A76}" destId="{7DEBAA44-8725-40B7-BB5A-5E3C8375E374}" srcOrd="3" destOrd="0" presId="urn:microsoft.com/office/officeart/2005/8/layout/chevron1"/>
    <dgm:cxn modelId="{14621B9C-30F4-4896-9675-A71019C9AD27}" type="presParOf" srcId="{85AD5B97-C5B2-47CC-B9F6-4F1FB2257A76}" destId="{F0AB91CF-8B38-4A91-A1F6-ABE55D3DFC65}" srcOrd="4" destOrd="0" presId="urn:microsoft.com/office/officeart/2005/8/layout/chevron1"/>
    <dgm:cxn modelId="{E3F13291-0EEC-45B7-8549-93CD142208E2}" type="presParOf" srcId="{85AD5B97-C5B2-47CC-B9F6-4F1FB2257A76}" destId="{A62583F3-FBD9-4581-B7AC-0A8FB9326757}" srcOrd="5" destOrd="0" presId="urn:microsoft.com/office/officeart/2005/8/layout/chevron1"/>
    <dgm:cxn modelId="{B6077E19-57F0-495C-AB2A-3FFEC38A56BD}" type="presParOf" srcId="{85AD5B97-C5B2-47CC-B9F6-4F1FB2257A76}" destId="{4378097A-5845-4139-B8F4-7E20D9EDEA34}" srcOrd="6" destOrd="0" presId="urn:microsoft.com/office/officeart/2005/8/layout/chevron1"/>
    <dgm:cxn modelId="{7D689D06-5713-49AB-AED6-1598ADDF78C3}" type="presParOf" srcId="{85AD5B97-C5B2-47CC-B9F6-4F1FB2257A76}" destId="{5E67B5A5-5C54-485F-B6AC-B6D5AEE5EB1E}" srcOrd="7" destOrd="0" presId="urn:microsoft.com/office/officeart/2005/8/layout/chevron1"/>
    <dgm:cxn modelId="{4D6FAE3D-2F43-4F1D-89DA-7F9F3EDF745B}" type="presParOf" srcId="{85AD5B97-C5B2-47CC-B9F6-4F1FB2257A76}" destId="{6F82A598-A2ED-4041-A305-555B7781DF9D}" srcOrd="8" destOrd="0" presId="urn:microsoft.com/office/officeart/2005/8/layout/chevron1"/>
    <dgm:cxn modelId="{2360B064-285E-441E-83FF-EDCF156812E4}" type="presParOf" srcId="{85AD5B97-C5B2-47CC-B9F6-4F1FB2257A76}" destId="{2EFA97DA-BB93-4B83-8A90-09BE751A5B83}" srcOrd="9" destOrd="0" presId="urn:microsoft.com/office/officeart/2005/8/layout/chevron1"/>
    <dgm:cxn modelId="{836C573F-E453-4174-91D9-14FCA706FED2}" type="presParOf" srcId="{85AD5B97-C5B2-47CC-B9F6-4F1FB2257A76}" destId="{6DADDA66-F768-47B5-9BDB-EAE2C2DC9EE3}" srcOrd="10" destOrd="0" presId="urn:microsoft.com/office/officeart/2005/8/layout/chevron1"/>
    <dgm:cxn modelId="{D4724B4E-EEC1-49B1-A322-7FF751E5F7AB}" type="presParOf" srcId="{85AD5B97-C5B2-47CC-B9F6-4F1FB2257A76}" destId="{5B7B1F68-44CD-4CFE-8943-63654266FB69}" srcOrd="11" destOrd="0" presId="urn:microsoft.com/office/officeart/2005/8/layout/chevron1"/>
    <dgm:cxn modelId="{D1230774-E573-4927-B876-F59D55DCC829}" type="presParOf" srcId="{85AD5B97-C5B2-47CC-B9F6-4F1FB2257A76}" destId="{1F86BD07-778C-499C-8F34-11AB1AAF8009}" srcOrd="12" destOrd="0" presId="urn:microsoft.com/office/officeart/2005/8/layout/chevron1"/>
    <dgm:cxn modelId="{BF8532AE-2493-44F2-B82D-82694BEA1BF5}" type="presParOf" srcId="{85AD5B97-C5B2-47CC-B9F6-4F1FB2257A76}" destId="{8C36E6BC-A5BC-4EB7-A05A-951E77B87CCF}" srcOrd="13" destOrd="0" presId="urn:microsoft.com/office/officeart/2005/8/layout/chevron1"/>
    <dgm:cxn modelId="{4A8EF56C-EEB6-4F75-BD19-8E5A59AACD45}" type="presParOf" srcId="{85AD5B97-C5B2-47CC-B9F6-4F1FB2257A76}" destId="{9AEDB76E-08E6-4879-B712-5074AC0D22AD}" srcOrd="14" destOrd="0" presId="urn:microsoft.com/office/officeart/2005/8/layout/chevron1"/>
    <dgm:cxn modelId="{71CD9615-A0C4-4731-8136-6776E5B02D54}" type="presParOf" srcId="{85AD5B97-C5B2-47CC-B9F6-4F1FB2257A76}" destId="{5FFF740C-B145-4072-B36B-486000EC1545}" srcOrd="15" destOrd="0" presId="urn:microsoft.com/office/officeart/2005/8/layout/chevron1"/>
    <dgm:cxn modelId="{A56D453A-B32E-4A75-856C-F39ADBEE8086}" type="presParOf" srcId="{85AD5B97-C5B2-47CC-B9F6-4F1FB2257A76}" destId="{BFB65668-3FFF-4D62-833B-865EB82CDFF0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E5DD7B-C32C-41C0-9A51-3B0F6F5CA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作用域是从空间的角度来分析的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DD7B-C32C-41C0-9A51-3B0F6F5CAB4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54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存放时间， 存储时间</a:t>
            </a:r>
            <a:endParaRPr lang="en-US" altLang="zh-CN" dirty="0" smtClean="0"/>
          </a:p>
          <a:p>
            <a:r>
              <a:rPr lang="zh-CN" altLang="en-US" dirty="0" smtClean="0"/>
              <a:t>寝室就是</a:t>
            </a:r>
            <a:r>
              <a:rPr lang="zh-CN" altLang="zh-CN" b="1" dirty="0" smtClean="0">
                <a:solidFill>
                  <a:srgbClr val="FF0000"/>
                </a:solidFill>
              </a:rPr>
              <a:t>静态存储方式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教室</a:t>
            </a:r>
            <a:r>
              <a:rPr lang="zh-CN" altLang="en-US" dirty="0" smtClean="0"/>
              <a:t>就是</a:t>
            </a:r>
            <a:r>
              <a:rPr lang="zh-CN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zh-CN" b="1" dirty="0" smtClean="0">
                <a:solidFill>
                  <a:srgbClr val="FF0000"/>
                </a:solidFill>
              </a:rPr>
              <a:t>存储方式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DD7B-C32C-41C0-9A51-3B0F6F5CAB4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93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存放时间， 存储时间</a:t>
            </a:r>
            <a:endParaRPr lang="en-US" altLang="zh-CN" dirty="0" smtClean="0"/>
          </a:p>
          <a:p>
            <a:r>
              <a:rPr lang="zh-CN" altLang="en-US" dirty="0" smtClean="0"/>
              <a:t>寝室就是</a:t>
            </a:r>
            <a:r>
              <a:rPr lang="zh-CN" altLang="zh-CN" b="1" dirty="0" smtClean="0">
                <a:solidFill>
                  <a:srgbClr val="FF0000"/>
                </a:solidFill>
              </a:rPr>
              <a:t>静态存储方式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教室</a:t>
            </a:r>
            <a:r>
              <a:rPr lang="zh-CN" altLang="en-US" dirty="0" smtClean="0"/>
              <a:t>就是</a:t>
            </a:r>
            <a:r>
              <a:rPr lang="zh-CN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zh-CN" b="1" dirty="0" smtClean="0">
                <a:solidFill>
                  <a:srgbClr val="FF0000"/>
                </a:solidFill>
              </a:rPr>
              <a:t>存储方式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DD7B-C32C-41C0-9A51-3B0F6F5CAB4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93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810476" y="4312849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91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6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8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9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9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A7046-AD1D-4C62-AAEC-5CEEB93196A7}" type="datetimeFigureOut">
              <a:rPr lang="zh-CN" altLang="en-US"/>
              <a:pPr>
                <a:defRPr/>
              </a:pPr>
              <a:t>2018/2/28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04C73-0901-417D-A682-C274DED0D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162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3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4294967295"/>
          </p:nvPr>
        </p:nvSpPr>
        <p:spPr>
          <a:xfrm>
            <a:off x="2771800" y="2780928"/>
            <a:ext cx="3384376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8.4 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变量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的属性</a:t>
            </a:r>
          </a:p>
        </p:txBody>
      </p:sp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699792" y="476672"/>
            <a:ext cx="4032448" cy="1538286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函数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5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BAA76-E255-41EB-924B-FF883252452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83870" y="962144"/>
            <a:ext cx="5660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全部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（外部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变量）   </a:t>
            </a:r>
          </a:p>
        </p:txBody>
      </p:sp>
      <p:sp>
        <p:nvSpPr>
          <p:cNvPr id="9" name="矩形 8"/>
          <p:cNvSpPr/>
          <p:nvPr/>
        </p:nvSpPr>
        <p:spPr>
          <a:xfrm>
            <a:off x="732620" y="1538789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在函数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之外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定义的变量是</a:t>
            </a:r>
            <a:r>
              <a:rPr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外部变量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范围：从定义变量的位置开始到本文件结束。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9973" y="2450926"/>
            <a:ext cx="36734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en-US" altLang="zh-CN" sz="2800" b="1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=3;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main( )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…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 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float k;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char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str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(char s[20])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…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588125" y="4292600"/>
            <a:ext cx="1439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kumimoji="1" lang="zh-CN" altLang="en-US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kumimoji="1" lang="zh-CN" altLang="en-US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endParaRPr kumimoji="1" lang="en-US" altLang="zh-CN" sz="2400" b="1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kumimoji="1" lang="zh-CN" altLang="en-US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endParaRPr kumimoji="1" lang="zh-CN" altLang="en-US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91063" y="5432425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k</a:t>
            </a:r>
            <a:r>
              <a:rPr kumimoji="1"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endParaRPr kumimoji="1"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4211638" y="4869135"/>
            <a:ext cx="431800" cy="1800225"/>
          </a:xfrm>
          <a:prstGeom prst="rightBrace">
            <a:avLst>
              <a:gd name="adj1" fmla="val 30554"/>
              <a:gd name="adj2" fmla="val 50000"/>
            </a:avLst>
          </a:prstGeom>
          <a:noFill/>
          <a:ln w="57150">
            <a:solidFill>
              <a:srgbClr val="6600FF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5940425" y="2779713"/>
            <a:ext cx="576263" cy="3744912"/>
          </a:xfrm>
          <a:prstGeom prst="rightBrace">
            <a:avLst>
              <a:gd name="adj1" fmla="val 54155"/>
              <a:gd name="adj2" fmla="val 50000"/>
            </a:avLst>
          </a:prstGeom>
          <a:noFill/>
          <a:ln w="57150">
            <a:solidFill>
              <a:srgbClr val="6600FF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71225" y="2801938"/>
            <a:ext cx="4413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静态存储</a:t>
            </a:r>
            <a:endParaRPr lang="en-US" altLang="zh-CN" sz="28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5357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2942"/>
            <a:ext cx="8579296" cy="5353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8-14】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示例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 2~19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increaseglobal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++;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en-US" altLang="zh-CN" sz="2800" dirty="0" err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1*/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increaselocal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 7~10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++;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  <a:r>
              <a:rPr lang="en-US" altLang="zh-CN" sz="2800" dirty="0" err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1*/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4067944" y="5733256"/>
            <a:ext cx="4248472" cy="936104"/>
          </a:xfrm>
          <a:prstGeom prst="borderCallout1">
            <a:avLst>
              <a:gd name="adj1" fmla="val 18750"/>
              <a:gd name="adj2" fmla="val -8333"/>
              <a:gd name="adj3" fmla="val -31671"/>
              <a:gd name="adj4" fmla="val -1870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</a:pPr>
            <a:r>
              <a:rPr lang="zh-CN" altLang="en-US" sz="2800" b="1" dirty="0" smtClean="0">
                <a:ln w="0"/>
                <a:solidFill>
                  <a:prstClr val="black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局部变量起作用，将全局变量</a:t>
            </a:r>
            <a:r>
              <a:rPr lang="zh-CN" altLang="en-US" sz="2800" b="1" dirty="0">
                <a:ln w="0"/>
                <a:solidFill>
                  <a:prstClr val="black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n w="0"/>
                <a:solidFill>
                  <a:prstClr val="black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作用域屏蔽了</a:t>
            </a:r>
            <a:endParaRPr lang="en-US" altLang="zh-CN" sz="2800" b="1" dirty="0">
              <a:ln w="0"/>
              <a:solidFill>
                <a:prstClr val="black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5303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6419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8-14】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示例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"Count </a:t>
            </a:r>
            <a:r>
              <a:rPr lang="en-US" altLang="zh-CN" sz="28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init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:%d\n"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increaseglobal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();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en-US" altLang="zh-CN" sz="2800" dirty="0" err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1*/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spc="-15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800" spc="-15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"After </a:t>
            </a:r>
            <a:r>
              <a:rPr lang="en-US" altLang="zh-CN" sz="2800" spc="-15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increaseglobal</a:t>
            </a:r>
            <a:r>
              <a:rPr lang="en-US" altLang="zh-CN" sz="28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function:%d\n"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increaselocal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spc="-15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spc="-15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"After </a:t>
            </a:r>
            <a:r>
              <a:rPr lang="en-US" altLang="zh-CN" sz="2800" spc="-15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increaselocal</a:t>
            </a:r>
            <a:r>
              <a:rPr lang="en-US" altLang="zh-CN" sz="28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function:%d\n"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gCount</a:t>
            </a:r>
            <a:r>
              <a:rPr lang="en-US" altLang="zh-CN" sz="28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3869722" y="5373216"/>
            <a:ext cx="4320480" cy="936104"/>
          </a:xfrm>
          <a:prstGeom prst="borderCallout1">
            <a:avLst>
              <a:gd name="adj1" fmla="val -6410"/>
              <a:gd name="adj2" fmla="val 32392"/>
              <a:gd name="adj3" fmla="val -105063"/>
              <a:gd name="adj4" fmla="val 2140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</a:pPr>
            <a:r>
              <a:rPr lang="zh-CN" altLang="en-US" sz="2800" b="1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局部变量</a:t>
            </a:r>
            <a:r>
              <a:rPr lang="en-US" altLang="zh-CN" sz="2800" b="1" dirty="0" err="1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gCount</a:t>
            </a:r>
            <a:r>
              <a:rPr lang="zh-CN" altLang="en-US" sz="2800" b="1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加</a:t>
            </a:r>
            <a:r>
              <a:rPr lang="en-US" altLang="zh-CN" sz="2800" b="1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1,</a:t>
            </a:r>
            <a:r>
              <a:rPr lang="zh-CN" altLang="en-US" sz="2800" b="1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对全局变量</a:t>
            </a:r>
            <a:r>
              <a:rPr lang="en-US" altLang="zh-CN" sz="2800" b="1" dirty="0" err="1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gCount</a:t>
            </a:r>
            <a:r>
              <a:rPr lang="zh-CN" altLang="en-US" sz="2800" b="1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没有影响</a:t>
            </a:r>
            <a:endParaRPr lang="en-US" altLang="zh-CN" sz="2800" b="1" dirty="0">
              <a:ln w="0"/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21076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8-15】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圆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的半径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，求其面积和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周长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设计思路：</a:t>
            </a:r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设计一个函数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Calculate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用于计算圆的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面积和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周长；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但是函数只能返回一个计算结果，可是现在要求返回两个计算结果，怎么办？</a:t>
            </a:r>
            <a:endParaRPr lang="en-US" altLang="zh-CN" sz="24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可以定义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个全局变量：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gRound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gArea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，分别表示圆的周长、面积和半径；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这三个全局变量的作用域可以覆盖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Calculate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函数和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    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函数；</a:t>
            </a:r>
            <a:endParaRPr lang="en-US" altLang="zh-CN" sz="24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当需要函数返回多个值的时候，可以使用全局变量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，全局变量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作为不同函数间沟通的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桥梁。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41663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125" y="495954"/>
            <a:ext cx="8208912" cy="33123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8-15】 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输入圆的半径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r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，求其面积和周长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#define PI 3.14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gRound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gArea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24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4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:3~16</a:t>
            </a:r>
            <a:r>
              <a:rPr lang="zh-CN" altLang="en-US" sz="24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en-US" altLang="zh-CN" sz="24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void Calculate()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 	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gArea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= PI *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*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gRound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= 2 * PI *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125" y="3808322"/>
            <a:ext cx="79182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"Please input radius:"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"%lf"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gRadius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Calculate();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"Area=%5.2f, Round=%5.2f\n"</a:t>
            </a:r>
            <a:r>
              <a:rPr lang="en-US" altLang="zh-CN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gArea</a:t>
            </a:r>
            <a:r>
              <a:rPr lang="en-US" altLang="zh-CN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gRound</a:t>
            </a:r>
            <a:r>
              <a:rPr lang="en-US" altLang="zh-CN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0;</a:t>
            </a:r>
          </a:p>
          <a:p>
            <a:pPr marL="800100" lvl="1" indent="-457200">
              <a:buClr>
                <a:srgbClr val="00B050"/>
              </a:buClr>
              <a:buFont typeface="+mj-lt"/>
              <a:buAutoNum type="arabicPeriod" startAt="9"/>
            </a:pP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804248" y="4149080"/>
            <a:ext cx="2232248" cy="1296144"/>
          </a:xfrm>
          <a:prstGeom prst="borderCallout1">
            <a:avLst>
              <a:gd name="adj1" fmla="val 44404"/>
              <a:gd name="adj2" fmla="val -264"/>
              <a:gd name="adj3" fmla="val 112500"/>
              <a:gd name="adj4" fmla="val -3833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利用全局变量的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作用域特性带回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多值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987714"/>
            <a:ext cx="7489528" cy="179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(1) 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如果在同一源文件中，外部变量和局部变量同名，则在局部变量的作用范围内，外部变量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不起作用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42558" y="3140968"/>
            <a:ext cx="6019800" cy="3390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#inlcude “stdio.h”</a:t>
            </a:r>
          </a:p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int a=7,b=10;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main( )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int  a=5,c;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c=a+b;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printf("c=%d\n",c);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return 0;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181493" y="2564904"/>
            <a:ext cx="2376487" cy="935037"/>
          </a:xfrm>
          <a:prstGeom prst="cloudCallout">
            <a:avLst>
              <a:gd name="adj1" fmla="val -161730"/>
              <a:gd name="adj2" fmla="val 7848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28184" y="4152106"/>
            <a:ext cx="2376487" cy="935037"/>
          </a:xfrm>
          <a:prstGeom prst="cloudCallout">
            <a:avLst>
              <a:gd name="adj1" fmla="val -151897"/>
              <a:gd name="adj2" fmla="val 3034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  <a:endParaRPr kumimoji="1" lang="en-US" altLang="zh-CN" sz="24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起作用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14514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43608" y="1340768"/>
            <a:ext cx="6625456" cy="5256584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a=3,b=4;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 fun(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x1,int x2)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 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("%d,%d",x1+x2,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}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a=5,b=6;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fun(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return 0;</a:t>
            </a: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12" name="Rectangle 3"/>
          <p:cNvSpPr>
            <a:spLocks noRot="1" noChangeArrowheads="1"/>
          </p:cNvSpPr>
          <p:nvPr/>
        </p:nvSpPr>
        <p:spPr bwMode="auto">
          <a:xfrm>
            <a:off x="669032" y="620688"/>
            <a:ext cx="760908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课堂练习：</a:t>
            </a:r>
            <a:r>
              <a:rPr lang="zh-CN" altLang="en-US" sz="3200" b="1" dirty="0" smtClean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写出</a:t>
            </a:r>
            <a:r>
              <a:rPr lang="zh-CN" altLang="en-US" sz="3200" b="1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下列程序的运行</a:t>
            </a:r>
            <a:r>
              <a:rPr lang="zh-CN" altLang="en-US" sz="3200" b="1" dirty="0" smtClean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结果。</a:t>
            </a:r>
            <a:endParaRPr lang="zh-CN" altLang="en-US" sz="3200" b="1" dirty="0">
              <a:solidFill>
                <a:schemeClr val="tx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2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104365"/>
            <a:ext cx="828751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优点：</a:t>
            </a:r>
            <a:endParaRPr kumimoji="1"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函数间数据联系：同一文件中的一些函数引用全局变量，当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某个函数中改变了全局变量的值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，其它函数中的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全局变量值也随之改变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函数可以得到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多个返回值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缺点：</a:t>
            </a:r>
            <a:endParaRPr kumimoji="1" lang="zh-CN" altLang="en-US" sz="2800" b="1" dirty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全局变量在程序的全部执行过程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一直占用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存储单元。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降低函数的通用性。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使用过多，降低程序的清晰性。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总之，全局变量应尽可能少用。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3633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36" y="574005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6BAA76-E255-41EB-924B-FF883252452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351089"/>
              </p:ext>
            </p:extLst>
          </p:nvPr>
        </p:nvGraphicFramePr>
        <p:xfrm>
          <a:off x="2195736" y="2276872"/>
          <a:ext cx="3672408" cy="2808312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70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程序存储区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常量存储区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静态存储区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动态存储区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1560" y="1326069"/>
            <a:ext cx="7632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语言中供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用户使用的存储空间有</a:t>
            </a:r>
            <a:r>
              <a:rPr lang="zh-CN" altLang="en-US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四个区域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30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36" y="574005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6BAA76-E255-41EB-924B-FF883252452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2935" y="1844824"/>
            <a:ext cx="8451915" cy="48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变量的生存期属性是指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在内存中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存在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时间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即</a:t>
            </a:r>
            <a:r>
              <a:rPr lang="zh-CN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生存期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按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变量的生存期，变量的存储方式可分为：</a:t>
            </a:r>
            <a:r>
              <a:rPr lang="zh-CN" altLang="en-US" sz="26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静态存储方式和动态存储</a:t>
            </a:r>
            <a:r>
              <a:rPr lang="zh-CN" altLang="en-US" sz="2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方式。</a:t>
            </a:r>
            <a:endParaRPr lang="en-US" altLang="zh-CN" sz="26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静态存储区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开始执行时分配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存储区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程序执行完毕释放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lang="zh-CN" altLang="zh-CN" sz="26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在程序执行过程中占固定的存储单元</a:t>
            </a:r>
            <a:r>
              <a:rPr lang="en-US" altLang="zh-CN" sz="26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zh-CN" altLang="en-US" sz="26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全局变量和静态局部变量存储在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静态存储区。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动态存储区：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函数调用时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分配，函数结束时释放。在程序执行过程中，分配和释放是动态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。非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静态局部变量存储在</a:t>
            </a: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动态存储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区。</a:t>
            </a:r>
            <a:endParaRPr lang="en-US" altLang="zh-CN" sz="26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936" y="1196752"/>
            <a:ext cx="341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变量的生存期属性</a:t>
            </a:r>
            <a:endParaRPr lang="en-US" altLang="zh-CN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658436"/>
              </p:ext>
            </p:extLst>
          </p:nvPr>
        </p:nvGraphicFramePr>
        <p:xfrm>
          <a:off x="7128891" y="44624"/>
          <a:ext cx="1979613" cy="2448272"/>
        </p:xfrm>
        <a:graphic>
          <a:graphicData uri="http://schemas.openxmlformats.org/drawingml/2006/table">
            <a:tbl>
              <a:tblPr/>
              <a:tblGrid>
                <a:gridCol w="1979613"/>
              </a:tblGrid>
              <a:tr h="572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78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常量存储区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78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静态存储区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5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动态存储区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67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8.4  </a:t>
            </a:r>
            <a:r>
              <a:rPr lang="zh-CN" altLang="en-US" b="1" dirty="0">
                <a:solidFill>
                  <a:srgbClr val="C00000"/>
                </a:solidFill>
              </a:rPr>
              <a:t>变量的属性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12060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被定义后，该变量就具有一定的属性，如数据类型、存储方式、变量的值、取值范围等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变量的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个属性：</a:t>
            </a:r>
          </a:p>
          <a:p>
            <a:pPr marL="342900" lvl="1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）名字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别名</a:t>
            </a:r>
          </a:p>
          <a:p>
            <a:pPr marL="342900" lvl="1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）地址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左值</a:t>
            </a:r>
          </a:p>
          <a:p>
            <a:pPr marL="342900" lvl="1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）值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右值</a:t>
            </a:r>
          </a:p>
          <a:p>
            <a:pPr marL="342900" lvl="1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）类型</a:t>
            </a:r>
          </a:p>
          <a:p>
            <a:pPr marL="342900" lvl="1" indent="0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）作用域</a:t>
            </a:r>
          </a:p>
          <a:p>
            <a:pPr marL="342900" lvl="1" indent="0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）生存期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生命期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5292080" y="4941168"/>
            <a:ext cx="3240360" cy="1008112"/>
          </a:xfrm>
          <a:prstGeom prst="borderCallout1">
            <a:avLst>
              <a:gd name="adj1" fmla="val 18750"/>
              <a:gd name="adj2" fmla="val -8333"/>
              <a:gd name="adj3" fmla="val 23130"/>
              <a:gd name="adj4" fmla="val -3725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重点介绍：变量</a:t>
            </a:r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的作用域和生存期</a:t>
            </a:r>
            <a:endParaRPr lang="zh-CN" altLang="en-US" sz="2800" b="1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7761" y="2204863"/>
            <a:ext cx="302433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C00000"/>
                </a:solidFill>
              </a:rPr>
              <a:t>i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a,b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=3;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float  x=3.14,y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63513" y="1772816"/>
            <a:ext cx="882015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有三种存储类型：自动型、静态型和寄存器型。</a:t>
            </a:r>
            <a:endParaRPr kumimoji="1" lang="en-US" altLang="zh-CN" sz="2800" b="1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(1)</a:t>
            </a:r>
            <a:r>
              <a:rPr kumimoji="1"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自动变量 </a:t>
            </a:r>
            <a:r>
              <a:rPr kumimoji="1" lang="en-US" altLang="zh-CN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(auto) </a:t>
            </a:r>
            <a:r>
              <a:rPr kumimoji="1"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在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变量名前面加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关键字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auto，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通常省略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定义</a:t>
            </a:r>
            <a:r>
              <a:rPr kumimoji="1" lang="zh-CN" altLang="en-US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形式：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[auto]  </a:t>
            </a: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类型说明符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 ；</a:t>
            </a:r>
            <a:endParaRPr kumimoji="1"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auto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b, c=3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等价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kumimoji="1" lang="en-US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b,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c=3；</a:t>
            </a:r>
          </a:p>
          <a:p>
            <a:pPr marL="720000" indent="-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属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动态存储方式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调用该函数时系统才给它们分配存储空间，在函数调用结束时就自动释放这些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存储空间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的这段时间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7" name="Rectangle 15"/>
          <p:cNvSpPr>
            <a:spLocks noChangeArrowheads="1"/>
          </p:cNvSpPr>
          <p:nvPr/>
        </p:nvSpPr>
        <p:spPr bwMode="auto">
          <a:xfrm>
            <a:off x="462936" y="1249596"/>
            <a:ext cx="3754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局部变量的存储方法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2936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84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62936" y="1196975"/>
            <a:ext cx="8501552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ts val="3800"/>
              </a:lnSpc>
              <a:spcBef>
                <a:spcPts val="0"/>
              </a:spcBef>
            </a:pPr>
            <a:r>
              <a:rPr kumimoji="1" lang="en-US" altLang="zh-CN" sz="26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(2</a:t>
            </a:r>
            <a:r>
              <a:rPr kumimoji="1" lang="en-US" altLang="zh-CN" sz="26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kumimoji="1" lang="zh-CN" altLang="en-US" sz="26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静态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  <a:r>
              <a:rPr kumimoji="1" lang="zh-CN" altLang="en-US" sz="2600" b="1" dirty="0" smtClean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endParaRPr kumimoji="1" lang="en-US" altLang="zh-CN" sz="2600" b="1" dirty="0" smtClean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ts val="0"/>
              </a:spcBef>
            </a:pPr>
            <a:r>
              <a:rPr kumimoji="1" lang="zh-CN" altLang="en-US" sz="26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定义</a:t>
            </a:r>
            <a:r>
              <a:rPr kumimoji="1" lang="zh-CN" altLang="en-US" sz="26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形式：</a:t>
            </a:r>
            <a:r>
              <a:rPr kumimoji="1" lang="zh-CN" altLang="en-US" sz="26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在变量名前面加关键字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static；</a:t>
            </a:r>
            <a:endParaRPr kumimoji="1" lang="en-US" altLang="zh-CN" sz="26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ts val="0"/>
              </a:spcBef>
            </a:pPr>
            <a:r>
              <a:rPr kumimoji="1" lang="en-US" altLang="zh-CN" sz="2600" b="1" dirty="0">
                <a:solidFill>
                  <a:srgbClr val="FF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</a:t>
            </a:r>
            <a:r>
              <a:rPr kumimoji="1" lang="en-US" altLang="zh-CN" sz="2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static   </a:t>
            </a:r>
            <a:r>
              <a:rPr kumimoji="1" lang="zh-CN" altLang="en-US" sz="2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类型说明符   </a:t>
            </a:r>
            <a:r>
              <a:rPr kumimoji="1" lang="zh-CN" altLang="en-US" sz="2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变量名；</a:t>
            </a:r>
          </a:p>
          <a:p>
            <a:pPr marL="342900" indent="-342900">
              <a:lnSpc>
                <a:spcPts val="38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600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kumimoji="1" lang="zh-CN" altLang="en-US" sz="26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静态存储区</a:t>
            </a:r>
            <a:r>
              <a:rPr kumimoji="1"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分配存储单元，整个程序运行期间都不释放</a:t>
            </a:r>
            <a:r>
              <a:rPr kumimoji="1"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存储空间；</a:t>
            </a:r>
            <a:endParaRPr kumimoji="1" lang="en-US" altLang="zh-CN" sz="26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编译</a:t>
            </a: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时赋初值，每次调用时不再赋初值，其值保留供下一次函数被调用时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使用；</a:t>
            </a:r>
            <a:endParaRPr kumimoji="1" lang="zh-CN" altLang="en-US" sz="26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如果静态局部变量不赋初值，编译时自动赋</a:t>
            </a:r>
            <a:r>
              <a:rPr kumimoji="1" lang="en-US" altLang="zh-CN" sz="26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，而自动变量不赋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初值</a:t>
            </a: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，其值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不确定</a:t>
            </a:r>
            <a:r>
              <a:rPr kumimoji="1"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kumimoji="1"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</a:t>
            </a: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局部变量只允许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所在的函数</a:t>
            </a:r>
            <a:r>
              <a:rPr kumimoji="1" lang="zh-CN" altLang="en-US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引用，其它函数不能引用，即</a:t>
            </a:r>
            <a:r>
              <a:rPr kumimoji="1" lang="zh-CN" altLang="en-US" sz="26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作用范围仅限于函数内部。</a:t>
            </a:r>
            <a:r>
              <a:rPr kumimoji="1"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因为它还是局部变量</a:t>
            </a:r>
            <a:r>
              <a:rPr kumimoji="1" lang="zh-CN" altLang="en-US" sz="2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2936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11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2936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936" y="2161328"/>
            <a:ext cx="4829144" cy="32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void example(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x)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s-ES" altLang="zh-CN" sz="26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auto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int y = 4;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x += 1;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y += 2;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printf("x = %d, y = %d\n", x, y);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5517232"/>
            <a:ext cx="4131332" cy="12926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6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运行结果</a:t>
            </a:r>
            <a:r>
              <a:rPr lang="zh-CN" altLang="zh-CN" sz="26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 = 4, y = 6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 = 4, y = 6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9848" y="2204864"/>
            <a:ext cx="3384376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example(3);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example(3);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pl-PL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return 0;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990" y="1340768"/>
            <a:ext cx="4392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8-16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auto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变量示例。</a:t>
            </a:r>
          </a:p>
        </p:txBody>
      </p:sp>
    </p:spTree>
    <p:extLst>
      <p:ext uri="{BB962C8B-B14F-4D97-AF65-F5344CB8AC3E}">
        <p14:creationId xmlns:p14="http://schemas.microsoft.com/office/powerpoint/2010/main" val="24752515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2936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588" y="1995499"/>
            <a:ext cx="4680520" cy="32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void example(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x)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s-ES" altLang="zh-CN" sz="2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static</a:t>
            </a:r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int y = 4;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x += 1;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y += 2;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s-E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s-E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printf("x = %d, y = %d\n", x, y);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3848" y="5445224"/>
            <a:ext cx="4473972" cy="12926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运行结果</a:t>
            </a:r>
            <a:r>
              <a:rPr lang="zh-CN" altLang="zh-CN" sz="26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First </a:t>
            </a:r>
            <a:r>
              <a:rPr lang="en-US" altLang="zh-CN" sz="26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invoke:x</a:t>
            </a:r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= 4, y = 6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Send </a:t>
            </a:r>
            <a:r>
              <a:rPr lang="en-US" altLang="zh-CN" sz="26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invoke:x</a:t>
            </a:r>
            <a:r>
              <a:rPr lang="en-US" altLang="zh-CN" sz="2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= 4, y = 8</a:t>
            </a:r>
            <a:endParaRPr lang="zh-CN" altLang="zh-CN" sz="2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2007999"/>
            <a:ext cx="3711480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("First invoke:");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example(3);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("Send invoke:");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example(3);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return 0;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249596"/>
            <a:ext cx="461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8-18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es-E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static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变量示例。</a:t>
            </a:r>
          </a:p>
        </p:txBody>
      </p:sp>
    </p:spTree>
    <p:extLst>
      <p:ext uri="{BB962C8B-B14F-4D97-AF65-F5344CB8AC3E}">
        <p14:creationId xmlns:p14="http://schemas.microsoft.com/office/powerpoint/2010/main" val="407664165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66763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2" y="829844"/>
            <a:ext cx="8229600" cy="5912692"/>
          </a:xfrm>
        </p:spPr>
        <p:txBody>
          <a:bodyPr/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用户程序的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存储空间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</a:p>
          <a:p>
            <a:pPr lvl="1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举例：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6BAA76-E255-41EB-924B-FF883252452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8603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28736"/>
            <a:ext cx="3228975" cy="2152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65" name="组合 64"/>
          <p:cNvGrpSpPr/>
          <p:nvPr/>
        </p:nvGrpSpPr>
        <p:grpSpPr>
          <a:xfrm>
            <a:off x="1571604" y="3786190"/>
            <a:ext cx="2571768" cy="2390775"/>
            <a:chOff x="1857356" y="3786190"/>
            <a:chExt cx="2571768" cy="2390775"/>
          </a:xfrm>
        </p:grpSpPr>
        <p:pic>
          <p:nvPicPr>
            <p:cNvPr id="86037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56" y="3786190"/>
              <a:ext cx="2562225" cy="2390775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4286248" y="4643446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86248" y="4929198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86248" y="5214950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286248" y="5429264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5715016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86248" y="6000768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4429132"/>
              <a:ext cx="142876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5643570" y="4071942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643570" y="4357694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643570" y="4643446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643570" y="4929198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643570" y="6072206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643570" y="5786454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00034" y="428604"/>
            <a:ext cx="8001056" cy="4429156"/>
            <a:chOff x="500034" y="428604"/>
            <a:chExt cx="8001056" cy="4429156"/>
          </a:xfrm>
        </p:grpSpPr>
        <p:sp>
          <p:nvSpPr>
            <p:cNvPr id="33" name="矩形 32"/>
            <p:cNvSpPr/>
            <p:nvPr/>
          </p:nvSpPr>
          <p:spPr>
            <a:xfrm>
              <a:off x="500034" y="4286256"/>
              <a:ext cx="958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/>
                <a:t>程序区</a:t>
              </a:r>
              <a:endParaRPr lang="en-US" altLang="zh-CN" sz="2000" b="1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57752" y="428604"/>
              <a:ext cx="3643338" cy="2681299"/>
              <a:chOff x="5357818" y="428604"/>
              <a:chExt cx="3643338" cy="2681299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372131" y="428604"/>
                <a:ext cx="3629025" cy="2681299"/>
                <a:chOff x="5072066" y="428604"/>
                <a:chExt cx="3629025" cy="2681299"/>
              </a:xfrm>
            </p:grpSpPr>
            <p:pic>
              <p:nvPicPr>
                <p:cNvPr id="86038" name="Picture 2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072066" y="428604"/>
                  <a:ext cx="3609975" cy="1609725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50000"/>
                    </a:schemeClr>
                  </a:solidFill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6039" name="Picture 2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072066" y="2071678"/>
                  <a:ext cx="3629025" cy="1038225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50000"/>
                    </a:schemeClr>
                  </a:solidFill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51" name="矩形 50"/>
              <p:cNvSpPr/>
              <p:nvPr/>
            </p:nvSpPr>
            <p:spPr>
              <a:xfrm>
                <a:off x="5357818" y="1285860"/>
                <a:ext cx="142876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357818" y="2357430"/>
                <a:ext cx="142876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肘形连接符 67"/>
            <p:cNvCxnSpPr>
              <a:stCxn id="58" idx="3"/>
              <a:endCxn id="51" idx="1"/>
            </p:cNvCxnSpPr>
            <p:nvPr/>
          </p:nvCxnSpPr>
          <p:spPr>
            <a:xfrm flipV="1">
              <a:off x="4143372" y="1357298"/>
              <a:ext cx="714380" cy="3143272"/>
            </a:xfrm>
            <a:prstGeom prst="bentConnector3">
              <a:avLst>
                <a:gd name="adj1" fmla="val 20623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50" idx="3"/>
              <a:endCxn id="57" idx="1"/>
            </p:cNvCxnSpPr>
            <p:nvPr/>
          </p:nvCxnSpPr>
          <p:spPr>
            <a:xfrm flipV="1">
              <a:off x="4143372" y="2428868"/>
              <a:ext cx="714380" cy="228601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>
              <a:spLocks noChangeArrowheads="1"/>
            </p:cNvSpPr>
            <p:nvPr/>
          </p:nvSpPr>
          <p:spPr bwMode="auto">
            <a:xfrm>
              <a:off x="1571604" y="4286256"/>
              <a:ext cx="2571768" cy="57150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3429000"/>
            <a:ext cx="8386762" cy="2181095"/>
            <a:chOff x="0" y="3429000"/>
            <a:chExt cx="8386762" cy="2181095"/>
          </a:xfrm>
        </p:grpSpPr>
        <p:pic>
          <p:nvPicPr>
            <p:cNvPr id="86036" name="Picture 2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643570" y="4572008"/>
              <a:ext cx="2724150" cy="523875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34" name="矩形 33"/>
            <p:cNvSpPr/>
            <p:nvPr/>
          </p:nvSpPr>
          <p:spPr>
            <a:xfrm>
              <a:off x="0" y="4929198"/>
              <a:ext cx="16018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/>
                <a:t>静态存储区</a:t>
              </a:r>
              <a:endParaRPr lang="en-US" altLang="zh-CN" sz="2000" b="1" dirty="0"/>
            </a:p>
          </p:txBody>
        </p:sp>
        <p:pic>
          <p:nvPicPr>
            <p:cNvPr id="86035" name="Pictur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43570" y="3429000"/>
              <a:ext cx="2743192" cy="1104900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</p:spPr>
        </p:pic>
        <p:cxnSp>
          <p:nvCxnSpPr>
            <p:cNvPr id="73" name="肘形连接符 72"/>
            <p:cNvCxnSpPr>
              <a:stCxn id="52" idx="3"/>
              <a:endCxn id="60" idx="1"/>
            </p:cNvCxnSpPr>
            <p:nvPr/>
          </p:nvCxnSpPr>
          <p:spPr>
            <a:xfrm flipV="1">
              <a:off x="4143372" y="4714884"/>
              <a:ext cx="1500198" cy="285752"/>
            </a:xfrm>
            <a:prstGeom prst="bentConnector3">
              <a:avLst>
                <a:gd name="adj1" fmla="val 45767"/>
              </a:avLst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53" idx="3"/>
              <a:endCxn id="49" idx="1"/>
            </p:cNvCxnSpPr>
            <p:nvPr/>
          </p:nvCxnSpPr>
          <p:spPr>
            <a:xfrm flipV="1">
              <a:off x="4143372" y="4143380"/>
              <a:ext cx="1500198" cy="1143008"/>
            </a:xfrm>
            <a:prstGeom prst="bentConnector3">
              <a:avLst>
                <a:gd name="adj1" fmla="val 59312"/>
              </a:avLst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54" idx="3"/>
              <a:endCxn id="59" idx="1"/>
            </p:cNvCxnSpPr>
            <p:nvPr/>
          </p:nvCxnSpPr>
          <p:spPr>
            <a:xfrm flipV="1">
              <a:off x="4143372" y="4429132"/>
              <a:ext cx="1500198" cy="1071570"/>
            </a:xfrm>
            <a:prstGeom prst="bentConnector3">
              <a:avLst>
                <a:gd name="adj1" fmla="val 77936"/>
              </a:avLst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>
              <a:spLocks noChangeArrowheads="1"/>
            </p:cNvSpPr>
            <p:nvPr/>
          </p:nvSpPr>
          <p:spPr bwMode="auto">
            <a:xfrm>
              <a:off x="1571604" y="4869160"/>
              <a:ext cx="2571768" cy="740935"/>
            </a:xfrm>
            <a:prstGeom prst="rect">
              <a:avLst/>
            </a:prstGeom>
            <a:noFill/>
            <a:ln w="38100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0" y="5143512"/>
            <a:ext cx="8386770" cy="1114425"/>
            <a:chOff x="0" y="5143512"/>
            <a:chExt cx="8386770" cy="1114425"/>
          </a:xfrm>
        </p:grpSpPr>
        <p:sp>
          <p:nvSpPr>
            <p:cNvPr id="35" name="矩形 34"/>
            <p:cNvSpPr/>
            <p:nvPr/>
          </p:nvSpPr>
          <p:spPr>
            <a:xfrm>
              <a:off x="0" y="5643578"/>
              <a:ext cx="16018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/>
                <a:t>动态存储区</a:t>
              </a:r>
              <a:endParaRPr lang="en-US" altLang="zh-CN" sz="2000" b="1" dirty="0"/>
            </a:p>
          </p:txBody>
        </p:sp>
        <p:pic>
          <p:nvPicPr>
            <p:cNvPr id="86034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43570" y="5143512"/>
              <a:ext cx="2743200" cy="1114425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</p:spPr>
        </p:pic>
        <p:cxnSp>
          <p:nvCxnSpPr>
            <p:cNvPr id="88" name="肘形连接符 87"/>
            <p:cNvCxnSpPr>
              <a:stCxn id="55" idx="3"/>
              <a:endCxn id="63" idx="1"/>
            </p:cNvCxnSpPr>
            <p:nvPr/>
          </p:nvCxnSpPr>
          <p:spPr>
            <a:xfrm>
              <a:off x="4143372" y="5786454"/>
              <a:ext cx="1500198" cy="714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形状 89"/>
            <p:cNvCxnSpPr>
              <a:stCxn id="56" idx="3"/>
              <a:endCxn id="62" idx="1"/>
            </p:cNvCxnSpPr>
            <p:nvPr/>
          </p:nvCxnSpPr>
          <p:spPr>
            <a:xfrm>
              <a:off x="4143372" y="6072206"/>
              <a:ext cx="1500198" cy="714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>
              <a:spLocks noChangeArrowheads="1"/>
            </p:cNvSpPr>
            <p:nvPr/>
          </p:nvSpPr>
          <p:spPr bwMode="auto">
            <a:xfrm>
              <a:off x="1571604" y="5643578"/>
              <a:ext cx="2571768" cy="571504"/>
            </a:xfrm>
            <a:prstGeom prst="rect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79512" y="1196752"/>
            <a:ext cx="4675188" cy="360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分析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下列程序的结果。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f(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a)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b=0;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static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c=3;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b=b+1;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c=c+1;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return(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a+b+c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kumimoji="1" lang="en-US" altLang="zh-CN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4712" y="4941168"/>
            <a:ext cx="56166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关键问题：</a:t>
            </a:r>
            <a:endParaRPr lang="en-US" altLang="zh-CN" sz="2400" b="1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400" b="1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zh-CN" altLang="en-US" sz="24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是什么存储类型的变量？</a:t>
            </a:r>
            <a:endParaRPr lang="en-US" altLang="zh-CN" sz="2400" b="1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是什么存储类型的变量？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850" y="548680"/>
            <a:ext cx="3528392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课堂练习：</a:t>
            </a:r>
            <a:endParaRPr lang="zh-CN" altLang="en-US" b="1" dirty="0">
              <a:solidFill>
                <a:srgbClr val="C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6460" y="1556792"/>
            <a:ext cx="3816424" cy="3049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kumimoji="1" lang="en-US" altLang="zh-CN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kumimoji="1" lang="en-US" altLang="zh-CN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main( )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n=2 , 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for(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=0; 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&lt;3; 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(“%d</a:t>
            </a:r>
            <a:r>
              <a:rPr kumimoji="1" lang="zh-CN" altLang="en-US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，”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1" lang="en-US" altLang="zh-CN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f(n)</a:t>
            </a: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return 0;</a:t>
            </a:r>
          </a:p>
          <a:p>
            <a:pPr marL="342900" indent="-342900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103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 autoUpdateAnimBg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2960364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register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</a:p>
          <a:p>
            <a:pPr lvl="1"/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为了提高效率，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语言允许将局部变量的值放在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CPU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中的寄存器中，这种变量叫“寄存器变量”，用关键字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register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作声明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lang="en-US" altLang="zh-CN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register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y = 4;</a:t>
            </a:r>
          </a:p>
          <a:p>
            <a:pPr lvl="1"/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574005"/>
            <a:ext cx="9144000" cy="76676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58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8572"/>
            <a:ext cx="8229600" cy="4616548"/>
          </a:xfrm>
        </p:spPr>
        <p:txBody>
          <a:bodyPr/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寄存器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变量的说明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只有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局部自动变量和形式参数可以作为寄存器变量，但不可以定义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auto register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register auto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计算机系统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中的寄存器数目有限，如果定义过多，系统则将其定义为自动变量使用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同样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，编译器可能将自动变量定义为寄存器变量加快运算速度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因此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，寄存器变量一般用户无需使用。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2936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动态存储与静态存储方式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69621"/>
            <a:ext cx="5472608" cy="407560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342900" lvl="1" indent="0">
              <a:buNone/>
            </a:pPr>
            <a:r>
              <a:rPr lang="en-US" altLang="zh-CN" sz="2600" dirty="0" smtClean="0">
                <a:solidFill>
                  <a:srgbClr val="808080"/>
                </a:solidFill>
              </a:rPr>
              <a:t>#</a:t>
            </a:r>
            <a:r>
              <a:rPr lang="en-US" altLang="zh-CN" sz="2600" dirty="0">
                <a:solidFill>
                  <a:srgbClr val="808080"/>
                </a:solidFill>
              </a:rPr>
              <a:t>include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A31515"/>
                </a:solidFill>
              </a:rPr>
              <a:t>&lt;</a:t>
            </a:r>
            <a:r>
              <a:rPr lang="en-US" altLang="zh-CN" sz="2600" dirty="0" err="1">
                <a:solidFill>
                  <a:srgbClr val="A31515"/>
                </a:solidFill>
              </a:rPr>
              <a:t>stdio.h</a:t>
            </a:r>
            <a:r>
              <a:rPr lang="en-US" altLang="zh-CN" sz="2600" dirty="0">
                <a:solidFill>
                  <a:srgbClr val="A31515"/>
                </a:solidFill>
              </a:rPr>
              <a:t>&gt;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void</a:t>
            </a:r>
            <a:r>
              <a:rPr lang="en-US" altLang="zh-CN" sz="2600" dirty="0">
                <a:solidFill>
                  <a:srgbClr val="000000"/>
                </a:solidFill>
              </a:rPr>
              <a:t> example(</a:t>
            </a:r>
            <a:r>
              <a:rPr lang="en-US" altLang="zh-CN" sz="2600" dirty="0">
                <a:solidFill>
                  <a:srgbClr val="0000FF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808080"/>
                </a:solidFill>
              </a:rPr>
              <a:t>x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	register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FF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y = 4;</a:t>
            </a:r>
          </a:p>
          <a:p>
            <a:pPr marL="342900" lvl="1" indent="0">
              <a:buNone/>
            </a:pPr>
            <a:r>
              <a:rPr lang="en-US" altLang="zh-CN" sz="2600" dirty="0" smtClean="0">
                <a:solidFill>
                  <a:srgbClr val="808080"/>
                </a:solidFill>
              </a:rPr>
              <a:t> 	x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+= 1;</a:t>
            </a:r>
          </a:p>
          <a:p>
            <a:pPr marL="342900" lvl="1" indent="0"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	y </a:t>
            </a:r>
            <a:r>
              <a:rPr lang="en-US" altLang="zh-CN" sz="2600" dirty="0">
                <a:solidFill>
                  <a:srgbClr val="000000"/>
                </a:solidFill>
              </a:rPr>
              <a:t>+= 2;</a:t>
            </a:r>
          </a:p>
          <a:p>
            <a:pPr marL="342900" lvl="1" indent="0">
              <a:buNone/>
            </a:pPr>
            <a:r>
              <a:rPr lang="es-ES" altLang="zh-CN" sz="2600" dirty="0" smtClean="0">
                <a:solidFill>
                  <a:srgbClr val="000000"/>
                </a:solidFill>
              </a:rPr>
              <a:t> 	printf</a:t>
            </a:r>
            <a:r>
              <a:rPr lang="es-ES" altLang="zh-CN" sz="2600" dirty="0">
                <a:solidFill>
                  <a:srgbClr val="000000"/>
                </a:solidFill>
              </a:rPr>
              <a:t>(</a:t>
            </a:r>
            <a:r>
              <a:rPr lang="es-ES" altLang="zh-CN" sz="2600" dirty="0">
                <a:solidFill>
                  <a:srgbClr val="A31515"/>
                </a:solidFill>
              </a:rPr>
              <a:t>"x = %d, y = %d\n"</a:t>
            </a:r>
            <a:r>
              <a:rPr lang="es-ES" altLang="zh-CN" sz="2600" dirty="0">
                <a:solidFill>
                  <a:srgbClr val="000000"/>
                </a:solidFill>
              </a:rPr>
              <a:t>, </a:t>
            </a:r>
            <a:r>
              <a:rPr lang="es-ES" altLang="zh-CN" sz="2600" dirty="0">
                <a:solidFill>
                  <a:srgbClr val="808080"/>
                </a:solidFill>
              </a:rPr>
              <a:t>x</a:t>
            </a:r>
            <a:r>
              <a:rPr lang="es-ES" altLang="zh-CN" sz="2600" dirty="0">
                <a:solidFill>
                  <a:srgbClr val="000000"/>
                </a:solidFill>
              </a:rPr>
              <a:t>, y</a:t>
            </a:r>
            <a:r>
              <a:rPr lang="es-ES" altLang="zh-CN" sz="2600" dirty="0" smtClean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  <a:endParaRPr lang="es-ES" altLang="zh-CN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2884" y="1746875"/>
            <a:ext cx="327687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example(3);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example(3);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637056"/>
            <a:ext cx="5032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 – 17】</a:t>
            </a:r>
            <a:r>
              <a:rPr lang="zh-CN" altLang="en-US" sz="28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使用寄存器变量。</a:t>
            </a:r>
            <a:endParaRPr lang="zh-CN" altLang="en-US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1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内容占位符 2"/>
          <p:cNvSpPr>
            <a:spLocks noGrp="1"/>
          </p:cNvSpPr>
          <p:nvPr>
            <p:ph idx="1"/>
          </p:nvPr>
        </p:nvSpPr>
        <p:spPr>
          <a:xfrm>
            <a:off x="95613" y="630362"/>
            <a:ext cx="8229600" cy="6029324"/>
          </a:xfrm>
        </p:spPr>
        <p:txBody>
          <a:bodyPr>
            <a:noAutofit/>
          </a:bodyPr>
          <a:lstStyle/>
          <a:p>
            <a:pPr marL="739775" indent="-571500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变量的作用域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生存期小结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main( )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  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f2(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f1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f2(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 f1(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f1( )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auto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;…   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f2( )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 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static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 ……  </a:t>
            </a:r>
          </a:p>
          <a:p>
            <a:pPr marL="9715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D29EF-9A2E-4CBC-AC38-A1CF3FF9FD9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325776" y="4160844"/>
                <a:ext cx="4104456" cy="860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66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>
                                  <a:solidFill>
                                    <a:srgbClr val="0066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3200" b="1" i="0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zh-CN" sz="3200" b="1" i="0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b="1" i="1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作用域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76" y="4160844"/>
                <a:ext cx="4104456" cy="860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55976" y="1052736"/>
                <a:ext cx="5324275" cy="5671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32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作用域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052736"/>
                <a:ext cx="5324275" cy="5671361"/>
              </a:xfrm>
              <a:prstGeom prst="rect">
                <a:avLst/>
              </a:prstGeom>
              <a:blipFill>
                <a:blip r:embed="rId3"/>
                <a:stretch>
                  <a:fillRect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543347" y="2058037"/>
            <a:ext cx="1516485" cy="4770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生存期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627784" y="3240715"/>
            <a:ext cx="1584178" cy="4770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5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生存期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499978" y="5242681"/>
            <a:ext cx="1582629" cy="4770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5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生存期</a:t>
            </a:r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flipV="1">
            <a:off x="3118905" y="2204864"/>
            <a:ext cx="5917591" cy="10196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miter lim="800000"/>
            <a:headEnd type="none" w="med" len="med"/>
            <a:tailEnd type="arrow" w="med" len="med"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5400000">
            <a:off x="2909368" y="2238037"/>
            <a:ext cx="360000" cy="0"/>
          </a:xfrm>
          <a:prstGeom prst="line">
            <a:avLst/>
          </a:prstGeom>
          <a:noFill/>
          <a:ln w="50800" algn="ctr">
            <a:solidFill>
              <a:srgbClr val="C00000"/>
            </a:solidFill>
            <a:miter lim="800000"/>
            <a:headEnd/>
            <a:tailEnd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rot="5400000">
            <a:off x="8856494" y="2240888"/>
            <a:ext cx="360000" cy="0"/>
          </a:xfrm>
          <a:prstGeom prst="line">
            <a:avLst/>
          </a:prstGeom>
          <a:noFill/>
          <a:ln w="50800" algn="ctr">
            <a:solidFill>
              <a:srgbClr val="C00000"/>
            </a:solidFill>
            <a:miter lim="800000"/>
            <a:headEnd/>
            <a:tailEnd/>
          </a:ln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5143747" y="3490748"/>
            <a:ext cx="792000" cy="1569"/>
          </a:xfrm>
          <a:prstGeom prst="straightConnector1">
            <a:avLst/>
          </a:prstGeom>
          <a:noFill/>
          <a:ln w="50800" algn="ctr">
            <a:solidFill>
              <a:srgbClr val="006600"/>
            </a:solidFill>
            <a:miter lim="800000"/>
            <a:headEnd type="none" w="med" len="med"/>
            <a:tailEnd type="arrow" w="med" len="med"/>
          </a:ln>
        </p:spPr>
      </p:cxn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rot="5400000">
            <a:off x="4963747" y="3465024"/>
            <a:ext cx="360000" cy="0"/>
          </a:xfrm>
          <a:prstGeom prst="line">
            <a:avLst/>
          </a:prstGeom>
          <a:noFill/>
          <a:ln w="50800" algn="ctr">
            <a:solidFill>
              <a:srgbClr val="006600"/>
            </a:solidFill>
            <a:miter lim="800000"/>
            <a:headEnd/>
            <a:tailEnd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 rot="5400000">
            <a:off x="5755835" y="3465008"/>
            <a:ext cx="360000" cy="0"/>
          </a:xfrm>
          <a:prstGeom prst="line">
            <a:avLst/>
          </a:prstGeom>
          <a:noFill/>
          <a:ln w="50800" algn="ctr">
            <a:solidFill>
              <a:srgbClr val="006600"/>
            </a:solidFill>
            <a:miter lim="800000"/>
            <a:headEnd/>
            <a:tailEnd/>
          </a:ln>
        </p:spPr>
      </p:cxn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>
            <a:off x="7668345" y="3490748"/>
            <a:ext cx="792000" cy="1588"/>
          </a:xfrm>
          <a:prstGeom prst="straightConnector1">
            <a:avLst/>
          </a:prstGeom>
          <a:noFill/>
          <a:ln w="50800" algn="ctr">
            <a:solidFill>
              <a:srgbClr val="006600"/>
            </a:solidFill>
            <a:miter lim="800000"/>
            <a:headEnd type="none" w="med" len="med"/>
            <a:tailEnd type="arrow" w="med" len="med"/>
          </a:ln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rot="5400000">
            <a:off x="7488344" y="3465024"/>
            <a:ext cx="360000" cy="0"/>
          </a:xfrm>
          <a:prstGeom prst="line">
            <a:avLst/>
          </a:prstGeom>
          <a:noFill/>
          <a:ln w="50800" algn="ctr">
            <a:solidFill>
              <a:srgbClr val="006600"/>
            </a:solidFill>
            <a:miter lim="800000"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 rot="5400000">
            <a:off x="8234645" y="3465008"/>
            <a:ext cx="360000" cy="0"/>
          </a:xfrm>
          <a:prstGeom prst="line">
            <a:avLst/>
          </a:prstGeom>
          <a:noFill/>
          <a:ln w="50800" algn="ctr">
            <a:solidFill>
              <a:srgbClr val="006600"/>
            </a:solidFill>
            <a:miter lim="800000"/>
            <a:headEnd/>
            <a:tailEnd/>
          </a:ln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>
            <a:off x="3923928" y="5481208"/>
            <a:ext cx="5112566" cy="11861"/>
          </a:xfrm>
          <a:prstGeom prst="straightConnector1">
            <a:avLst/>
          </a:prstGeom>
          <a:noFill/>
          <a:ln w="50800" algn="ctr">
            <a:solidFill>
              <a:srgbClr val="0000CC"/>
            </a:solidFill>
            <a:miter lim="800000"/>
            <a:headEnd type="none" w="med" len="med"/>
            <a:tailEnd type="arrow" w="med" len="med"/>
          </a:ln>
        </p:spPr>
      </p:cxn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rot="5400000">
            <a:off x="3743928" y="5493069"/>
            <a:ext cx="360000" cy="0"/>
          </a:xfrm>
          <a:prstGeom prst="line">
            <a:avLst/>
          </a:prstGeom>
          <a:noFill/>
          <a:ln w="50800" algn="ctr">
            <a:solidFill>
              <a:srgbClr val="0000CC"/>
            </a:solidFill>
            <a:miter lim="800000"/>
            <a:headEnd/>
            <a:tailEnd/>
          </a:ln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 rot="5400000">
            <a:off x="8856494" y="5481795"/>
            <a:ext cx="360000" cy="0"/>
          </a:xfrm>
          <a:prstGeom prst="line">
            <a:avLst/>
          </a:prstGeom>
          <a:noFill/>
          <a:ln w="50800" algn="ctr">
            <a:solidFill>
              <a:srgbClr val="0000CC"/>
            </a:solidFill>
            <a:miter lim="800000"/>
            <a:headEnd/>
            <a:tailEnd/>
          </a:ln>
        </p:spPr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70972341"/>
              </p:ext>
            </p:extLst>
          </p:nvPr>
        </p:nvGraphicFramePr>
        <p:xfrm>
          <a:off x="3059832" y="1079083"/>
          <a:ext cx="6053806" cy="909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158185" y="5955467"/>
                <a:ext cx="4104456" cy="860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>
                                  <a:solidFill>
                                    <a:srgbClr val="0000CC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3200" b="1" i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作用域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5" y="5955467"/>
                <a:ext cx="4104456" cy="860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4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4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4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4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4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4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E25F2A-A227-4D9B-BEDD-D5498B9E5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">
                                            <p:graphicEl>
                                              <a:dgm id="{C5E25F2A-A227-4D9B-BEDD-D5498B9E5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">
                                            <p:graphicEl>
                                              <a:dgm id="{C5E25F2A-A227-4D9B-BEDD-D5498B9E5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">
                                            <p:graphicEl>
                                              <a:dgm id="{C5E25F2A-A227-4D9B-BEDD-D5498B9E5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">
                                            <p:graphicEl>
                                              <a:dgm id="{C5E25F2A-A227-4D9B-BEDD-D5498B9E5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15864A-BA5D-4C23-B5D7-0D2D40197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graphicEl>
                                              <a:dgm id="{A215864A-BA5D-4C23-B5D7-0D2D40197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">
                                            <p:graphicEl>
                                              <a:dgm id="{A215864A-BA5D-4C23-B5D7-0D2D40197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">
                                            <p:graphicEl>
                                              <a:dgm id="{A215864A-BA5D-4C23-B5D7-0D2D40197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">
                                            <p:graphicEl>
                                              <a:dgm id="{A215864A-BA5D-4C23-B5D7-0D2D40197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AB91CF-8B38-4A91-A1F6-ABE55D3D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">
                                            <p:graphicEl>
                                              <a:dgm id="{F0AB91CF-8B38-4A91-A1F6-ABE55D3D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">
                                            <p:graphicEl>
                                              <a:dgm id="{F0AB91CF-8B38-4A91-A1F6-ABE55D3D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">
                                            <p:graphicEl>
                                              <a:dgm id="{F0AB91CF-8B38-4A91-A1F6-ABE55D3D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">
                                            <p:graphicEl>
                                              <a:dgm id="{F0AB91CF-8B38-4A91-A1F6-ABE55D3D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78097A-5845-4139-B8F4-7E20D9ED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">
                                            <p:graphicEl>
                                              <a:dgm id="{4378097A-5845-4139-B8F4-7E20D9ED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">
                                            <p:graphicEl>
                                              <a:dgm id="{4378097A-5845-4139-B8F4-7E20D9ED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">
                                            <p:graphicEl>
                                              <a:dgm id="{4378097A-5845-4139-B8F4-7E20D9ED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">
                                            <p:graphicEl>
                                              <a:dgm id="{4378097A-5845-4139-B8F4-7E20D9ED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82A598-A2ED-4041-A305-555B7781D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">
                                            <p:graphicEl>
                                              <a:dgm id="{6F82A598-A2ED-4041-A305-555B7781D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">
                                            <p:graphicEl>
                                              <a:dgm id="{6F82A598-A2ED-4041-A305-555B7781D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">
                                            <p:graphicEl>
                                              <a:dgm id="{6F82A598-A2ED-4041-A305-555B7781D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">
                                            <p:graphicEl>
                                              <a:dgm id="{6F82A598-A2ED-4041-A305-555B7781D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ADDA66-F768-47B5-9BDB-EAE2C2DC9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">
                                            <p:graphicEl>
                                              <a:dgm id="{6DADDA66-F768-47B5-9BDB-EAE2C2DC9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">
                                            <p:graphicEl>
                                              <a:dgm id="{6DADDA66-F768-47B5-9BDB-EAE2C2DC9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">
                                            <p:graphicEl>
                                              <a:dgm id="{6DADDA66-F768-47B5-9BDB-EAE2C2DC9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">
                                            <p:graphicEl>
                                              <a:dgm id="{6DADDA66-F768-47B5-9BDB-EAE2C2DC9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86BD07-778C-499C-8F34-11AB1AAF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">
                                            <p:graphicEl>
                                              <a:dgm id="{1F86BD07-778C-499C-8F34-11AB1AAF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">
                                            <p:graphicEl>
                                              <a:dgm id="{1F86BD07-778C-499C-8F34-11AB1AAF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">
                                            <p:graphicEl>
                                              <a:dgm id="{1F86BD07-778C-499C-8F34-11AB1AAF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">
                                            <p:graphicEl>
                                              <a:dgm id="{1F86BD07-778C-499C-8F34-11AB1AAF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EDB76E-08E6-4879-B712-5074AC0D2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">
                                            <p:graphicEl>
                                              <a:dgm id="{9AEDB76E-08E6-4879-B712-5074AC0D2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graphicEl>
                                              <a:dgm id="{9AEDB76E-08E6-4879-B712-5074AC0D2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">
                                            <p:graphicEl>
                                              <a:dgm id="{9AEDB76E-08E6-4879-B712-5074AC0D2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">
                                            <p:graphicEl>
                                              <a:dgm id="{9AEDB76E-08E6-4879-B712-5074AC0D2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B65668-3FFF-4D62-833B-865EB82CD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">
                                            <p:graphicEl>
                                              <a:dgm id="{BFB65668-3FFF-4D62-833B-865EB82CD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">
                                            <p:graphicEl>
                                              <a:dgm id="{BFB65668-3FFF-4D62-833B-865EB82CD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">
                                            <p:graphicEl>
                                              <a:dgm id="{BFB65668-3FFF-4D62-833B-865EB82CD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">
                                            <p:graphicEl>
                                              <a:dgm id="{BFB65668-3FFF-4D62-833B-865EB82CD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8" grpId="0"/>
      <p:bldP spid="9" grpId="0"/>
      <p:bldP spid="10" grpId="0"/>
      <p:bldGraphic spid="2" grpId="0">
        <p:bldSub>
          <a:bldDgm bld="lvlOne"/>
        </p:bldSub>
      </p:bldGraphic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67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8.4  </a:t>
            </a:r>
            <a:r>
              <a:rPr lang="zh-CN" altLang="en-US" b="1" dirty="0">
                <a:solidFill>
                  <a:srgbClr val="C00000"/>
                </a:solidFill>
              </a:rPr>
              <a:t>变量的属性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44700"/>
            <a:ext cx="8229600" cy="5624660"/>
          </a:xfrm>
        </p:spPr>
        <p:txBody>
          <a:bodyPr/>
          <a:lstStyle/>
          <a:p>
            <a:pPr marL="257175" lvl="0" indent="-257175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变量的</a:t>
            </a:r>
            <a:r>
              <a:rPr lang="zh-CN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</a:t>
            </a:r>
            <a:r>
              <a:rPr lang="zh-CN" altLang="zh-CN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有效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</a:t>
            </a:r>
            <a:r>
              <a:rPr lang="zh-CN" altLang="zh-CN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范围</a:t>
            </a:r>
            <a:r>
              <a:rPr lang="en-US" altLang="zh-CN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按变量的作用域</a:t>
            </a:r>
            <a:r>
              <a:rPr lang="en-US" altLang="zh-CN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变量分为</a:t>
            </a:r>
            <a:r>
              <a:rPr lang="en-US" altLang="zh-CN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</a:p>
          <a:p>
            <a:pPr marL="1416050" lvl="2" indent="-51435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ea"/>
              <a:buAutoNum type="circleNumDbPlain"/>
            </a:pPr>
            <a:r>
              <a:rPr lang="zh-CN" altLang="en-US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局部变量(</a:t>
            </a:r>
            <a:r>
              <a:rPr lang="en-US" altLang="zh-CN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local variable)。</a:t>
            </a:r>
          </a:p>
          <a:p>
            <a:pPr marL="1416050" lvl="2" indent="-51435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ea"/>
              <a:buAutoNum type="circleNumDbPlain"/>
            </a:pPr>
            <a:r>
              <a:rPr lang="zh-CN" altLang="en-US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en-US" altLang="zh-CN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(global variable)</a:t>
            </a:r>
          </a:p>
          <a:p>
            <a:pPr marL="363538" indent="-363538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生存期</a:t>
            </a: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指程序在执行期间</a:t>
            </a:r>
            <a:r>
              <a:rPr lang="zh-CN" altLang="en-US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，变量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何时“生”，何时“灭”。即变量存在的时长，指从给变量分配内存到所分配内存被系统收回的那段时间</a:t>
            </a:r>
            <a:r>
              <a:rPr lang="zh-CN" altLang="en-US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29853" lvl="2" indent="-45720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按变量</a:t>
            </a:r>
            <a:r>
              <a:rPr lang="zh-CN" altLang="en-US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生存期，变量分为</a:t>
            </a:r>
            <a:r>
              <a:rPr lang="en-US" altLang="zh-CN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</a:p>
          <a:p>
            <a:pPr marL="272653" lvl="2" indent="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CC00"/>
                </a:solidFill>
                <a:latin typeface="Calibri"/>
                <a:ea typeface="方正姚体" panose="02010601030101010101" pitchFamily="2" charset="-122"/>
              </a:rPr>
              <a:t>①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静态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   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/>
                <a:ea typeface="方正姚体" panose="02010601030101010101" pitchFamily="2" charset="-122"/>
              </a:rPr>
              <a:t>②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0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12692"/>
          </a:xfrm>
        </p:spPr>
        <p:txBody>
          <a:bodyPr/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从上例分析可知：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a: </a:t>
            </a:r>
          </a:p>
          <a:p>
            <a:pPr lvl="2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作用域很大；生存期很长；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就像康熙皇帝一样：权利很大；命还好长；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b:</a:t>
            </a:r>
          </a:p>
          <a:p>
            <a:pPr lvl="2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很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生存期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很短；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像蚊子一样，权利很小；命也很短；但可以多次投胎转世；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静态变量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c:</a:t>
            </a:r>
          </a:p>
          <a:p>
            <a:pPr lvl="2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作用域很小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但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生存期很长；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像我们一样，没啥子权利，但命很长；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8815" y="1196752"/>
            <a:ext cx="837165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复合语句内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（统称语句块）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定义的变量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从声明的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点开始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一直到所在语句块的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末尾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。即仅在本函数或本复合语句内可以访问。</a:t>
            </a:r>
            <a:endParaRPr kumimoji="1" lang="en-US" altLang="zh-CN" sz="28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全局变量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指在函数外定义的变量，其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从声明的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点开始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一直到所在文件的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末尾，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在其后定义的所有函数都可以访问它。</a:t>
            </a:r>
            <a:endParaRPr kumimoji="1" lang="en-US" altLang="zh-CN" sz="28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None/>
            </a:pPr>
            <a:endParaRPr kumimoji="1" lang="en-US" altLang="zh-CN" sz="28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None/>
            </a:pPr>
            <a:endParaRPr kumimoji="1" lang="en-US" altLang="zh-CN" sz="28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None/>
            </a:pPr>
            <a:endParaRPr kumimoji="1" lang="zh-CN" altLang="en-US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变量的生存期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指程序在执行期间，变量存在的时长，即从给变量分配内存到所分配内存被系统收回的那段时间。</a:t>
            </a:r>
          </a:p>
        </p:txBody>
      </p:sp>
    </p:spTree>
    <p:extLst>
      <p:ext uri="{BB962C8B-B14F-4D97-AF65-F5344CB8AC3E}">
        <p14:creationId xmlns:p14="http://schemas.microsoft.com/office/powerpoint/2010/main" val="34026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1813" y="1935445"/>
            <a:ext cx="3884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long fan(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m, long n ) 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long k;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…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kumimoji="1"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65820" y="2366331"/>
            <a:ext cx="19151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zh-CN" altLang="en-US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kumimoji="1" lang="en-US" altLang="zh-CN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kumimoji="1" lang="zh-CN" altLang="en-US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kumimoji="1" lang="en-US" altLang="zh-CN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kumimoji="1" lang="zh-CN" altLang="en-US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kumimoji="1" lang="en-US" altLang="zh-CN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</a:t>
            </a:r>
            <a:r>
              <a:rPr kumimoji="1" lang="zh-CN" altLang="en-US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kumimoji="1" lang="zh-CN" altLang="en-US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endParaRPr kumimoji="1" lang="zh-CN" altLang="en-US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6600" y="4135720"/>
            <a:ext cx="3671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char search(char s) </a:t>
            </a:r>
          </a:p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char ch;</a:t>
            </a:r>
          </a:p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int k;</a:t>
            </a:r>
          </a:p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…</a:t>
            </a:r>
          </a:p>
          <a:p>
            <a:r>
              <a:rPr kumimoji="1"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16426" y="4973920"/>
            <a:ext cx="1971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kumimoji="1" lang="zh-CN" altLang="en-US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kumimoji="1" lang="en-US" altLang="zh-CN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kumimoji="1" lang="en-US" altLang="zh-CN" b="1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ch</a:t>
            </a:r>
            <a:r>
              <a:rPr kumimoji="1" lang="zh-CN" altLang="en-US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kumimoji="1" lang="en-US" altLang="zh-CN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</a:t>
            </a:r>
            <a:r>
              <a:rPr kumimoji="1" lang="zh-CN" altLang="en-US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kumimoji="1" lang="zh-CN" altLang="en-US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endParaRPr kumimoji="1" lang="zh-CN" altLang="en-US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995738" y="4340508"/>
            <a:ext cx="288925" cy="1873250"/>
          </a:xfrm>
          <a:prstGeom prst="rightBrace">
            <a:avLst>
              <a:gd name="adj1" fmla="val 54029"/>
              <a:gd name="adj2" fmla="val 50000"/>
            </a:avLst>
          </a:prstGeom>
          <a:noFill/>
          <a:ln w="5715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867" y="1098394"/>
            <a:ext cx="44294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局部变量（内部变量）   </a:t>
            </a:r>
          </a:p>
        </p:txBody>
      </p:sp>
      <p:sp>
        <p:nvSpPr>
          <p:cNvPr id="13" name="AutoShape 9"/>
          <p:cNvSpPr>
            <a:spLocks/>
          </p:cNvSpPr>
          <p:nvPr/>
        </p:nvSpPr>
        <p:spPr bwMode="auto">
          <a:xfrm>
            <a:off x="3980797" y="2122204"/>
            <a:ext cx="288925" cy="1873250"/>
          </a:xfrm>
          <a:prstGeom prst="rightBrace">
            <a:avLst>
              <a:gd name="adj1" fmla="val 54029"/>
              <a:gd name="adj2" fmla="val 50000"/>
            </a:avLst>
          </a:prstGeom>
          <a:noFill/>
          <a:ln w="5715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0931" y="1100133"/>
            <a:ext cx="2748823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函数被调用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时才可变量分配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存储单元，函数结束时被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收回；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形参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是局部变量；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动态存储</a:t>
            </a: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变量；</a:t>
            </a:r>
            <a:endParaRPr lang="en-US" altLang="zh-CN" b="1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允许在不同的函数中使用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相同的变量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名。</a:t>
            </a:r>
            <a:endParaRPr lang="zh-CN" altLang="en-US" b="1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22191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3" grpId="0" animBg="1"/>
      <p:bldP spid="2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136240" cy="5949280"/>
          </a:xfrm>
        </p:spPr>
        <p:txBody>
          <a:bodyPr>
            <a:no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8-12】 </a:t>
            </a: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局部变量示例。</a:t>
            </a: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000" b="1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x; </a:t>
            </a:r>
            <a:r>
              <a:rPr lang="zh-CN" altLang="en-US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 4~19</a:t>
            </a:r>
            <a:r>
              <a:rPr lang="zh-CN" altLang="en-U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{</a:t>
            </a:r>
            <a:endParaRPr lang="en-US" altLang="zh-CN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int</a:t>
            </a:r>
            <a:r>
              <a:rPr lang="es-E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s-E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y</a:t>
            </a:r>
            <a:r>
              <a:rPr lang="es-E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  </a:t>
            </a:r>
            <a:r>
              <a:rPr lang="es-E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s-E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s-E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:6~12</a:t>
            </a:r>
            <a:r>
              <a:rPr lang="zh-CN" altLang="es-E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es-E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s-ES" altLang="zh-CN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en-US" altLang="zh-CN" sz="20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	</a:t>
            </a:r>
            <a:r>
              <a:rPr lang="pl-PL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pl-PL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pl-PL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lang="pl-PL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pl-PL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pl-PL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pl-PL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:8~10</a:t>
            </a:r>
            <a:r>
              <a:rPr lang="zh-CN" altLang="pl-PL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pl-PL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pl-PL" altLang="zh-CN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	x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1; y = 2; z = 3;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 = 4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endParaRPr lang="en-US" altLang="zh-CN" sz="2000" b="1" dirty="0" smtClean="0">
              <a:solidFill>
                <a:srgbClr val="008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}</a:t>
            </a:r>
            <a:endParaRPr lang="en-US" altLang="zh-CN" sz="20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x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1; y = 2;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 = 3</a:t>
            </a:r>
            <a:r>
              <a:rPr lang="en-US" altLang="zh-CN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 = 4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endParaRPr lang="zh-CN" altLang="en-US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}</a:t>
            </a:r>
            <a:endParaRPr lang="en-US" altLang="zh-CN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m;</a:t>
            </a: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作用域</a:t>
            </a: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:14~16</a:t>
            </a:r>
            <a:r>
              <a:rPr lang="zh-CN" altLang="en-US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行*</a:t>
            </a: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x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1;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y = 2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 = 3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m = 4; </a:t>
            </a:r>
            <a:endParaRPr lang="zh-CN" altLang="en-US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x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1;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y = 2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 = 3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 = 4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endParaRPr lang="zh-CN" altLang="en-US" sz="20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971550" lvl="1" indent="-51435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0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pl-PL" altLang="zh-CN" sz="20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6443233" y="1412776"/>
            <a:ext cx="2382290" cy="864096"/>
          </a:xfrm>
          <a:prstGeom prst="borderCallout1">
            <a:avLst>
              <a:gd name="adj1" fmla="val 94070"/>
              <a:gd name="adj2" fmla="val 1395"/>
              <a:gd name="adj3" fmla="val 255207"/>
              <a:gd name="adj4" fmla="val -73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未定义，出错</a:t>
            </a:r>
            <a:endParaRPr lang="en-US" altLang="zh-CN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6469894" y="2636912"/>
            <a:ext cx="2355629" cy="1080120"/>
          </a:xfrm>
          <a:prstGeom prst="borderCallout1">
            <a:avLst>
              <a:gd name="adj1" fmla="val 96805"/>
              <a:gd name="adj2" fmla="val -384"/>
              <a:gd name="adj3" fmla="val 147925"/>
              <a:gd name="adj4" fmla="val -7758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z, m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作用域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不在本行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出错</a:t>
            </a:r>
            <a:endParaRPr lang="en-US" altLang="zh-CN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469894" y="4077072"/>
            <a:ext cx="2376264" cy="1080120"/>
          </a:xfrm>
          <a:prstGeom prst="borderCallout1">
            <a:avLst>
              <a:gd name="adj1" fmla="val 51119"/>
              <a:gd name="adj2" fmla="val -1316"/>
              <a:gd name="adj3" fmla="val 119744"/>
              <a:gd name="adj4" fmla="val -731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y, z 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作用域不在本行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出错</a:t>
            </a:r>
            <a:endParaRPr lang="en-US" altLang="zh-CN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470801" y="5517232"/>
            <a:ext cx="2382289" cy="1080120"/>
          </a:xfrm>
          <a:prstGeom prst="borderCallout1">
            <a:avLst>
              <a:gd name="adj1" fmla="val 46705"/>
              <a:gd name="adj2" fmla="val -2006"/>
              <a:gd name="adj3" fmla="val 48704"/>
              <a:gd name="adj4" fmla="val -7915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y, z , m 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作用域不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本行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出错</a:t>
            </a:r>
            <a:endParaRPr lang="en-US" altLang="zh-CN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2277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18401" cy="4976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关于局部变量的作用域的说明：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形参变量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是属于被调函数的局部变量，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实参变量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是属于主调函数的局部变量。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允许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在不同的函数中使用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相同的变量名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，它们代表不同的对象，分配不同的单元，互不干扰，也不会发生混淆。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形参和实参的变量名也可以相同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42305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518401" cy="5120604"/>
          </a:xfrm>
        </p:spPr>
        <p:txBody>
          <a:bodyPr>
            <a:noAutofit/>
          </a:bodyPr>
          <a:lstStyle/>
          <a:p>
            <a:pPr marL="682625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关于局部变量的作用域的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说明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main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中定义的变量只能在主函数中使用，不能在其他函数中使用。同时，主函数中也不能使用其他函数中定义的变量。因为主函数也是一个函数，它与其他函数是平行关系。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复合语句中也可定义变量，其作用域只在复合语句范围内。上下级复合语句变量名也允许相同。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42305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814" y="1324764"/>
            <a:ext cx="8309986" cy="5227852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8-13】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复合语句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同变量名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示例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x, y,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endParaRPr lang="zh-CN" altLang="en-US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x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y = 2;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z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x + y;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{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	</a:t>
            </a:r>
            <a:r>
              <a:rPr lang="pl-PL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pl-PL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pl-PL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lang="pl-PL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= 3</a:t>
            </a:r>
            <a:r>
              <a:rPr lang="pl-PL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pl-PL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	</a:t>
            </a:r>
            <a:r>
              <a:rPr lang="pl-PL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pl-PL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pl-PL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"The inner z = %d\n"</a:t>
            </a:r>
            <a:r>
              <a:rPr lang="pl-PL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z);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}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"The outer z = %d\n"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z);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5652120" y="908720"/>
            <a:ext cx="3341238" cy="2520280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思考：两个同名的变量</a:t>
            </a:r>
            <a:r>
              <a:rPr lang="en-US" altLang="zh-CN" sz="28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，它们的作用域相互重叠，运行结果应该是？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88024" y="2716539"/>
                <a:ext cx="2812166" cy="2810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solidFill>
                                    <a:srgbClr val="0000CC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  <m:r>
                        <a:rPr lang="en-US" altLang="zh-CN" b="1" i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作用域</m:t>
                      </m:r>
                    </m:oMath>
                  </m:oMathPara>
                </a14:m>
                <a:endParaRPr lang="zh-CN" altLang="en-US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16539"/>
                <a:ext cx="2812166" cy="2810128"/>
              </a:xfrm>
              <a:prstGeom prst="rect">
                <a:avLst/>
              </a:prstGeom>
              <a:blipFill rotWithShape="1">
                <a:blip r:embed="rId2"/>
                <a:stretch>
                  <a:fillRect b="-2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44208" y="4149080"/>
                <a:ext cx="2549150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b="1" i="1" smtClean="0">
                              <a:solidFill>
                                <a:srgbClr val="0066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solidFill>
                                    <a:srgbClr val="0066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b="1" i="0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1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作用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𝟏𝟎</m:t>
                      </m:r>
                      <m:r>
                        <a:rPr lang="zh-CN" altLang="en-US" b="1" i="1" smtClean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行</m:t>
                      </m:r>
                    </m:oMath>
                  </m:oMathPara>
                </a14:m>
                <a:endParaRPr lang="zh-CN" altLang="en-US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149080"/>
                <a:ext cx="2549150" cy="1006109"/>
              </a:xfrm>
              <a:prstGeom prst="rect">
                <a:avLst/>
              </a:prstGeom>
              <a:blipFill rotWithShape="1">
                <a:blip r:embed="rId3"/>
                <a:stretch>
                  <a:fillRect r="-1196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1990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8.4.1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42480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44e0a2e5d8539ad4b30ea219b3864b76396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7441</TotalTime>
  <Words>2263</Words>
  <Application>Microsoft Office PowerPoint</Application>
  <PresentationFormat>全屏显示(4:3)</PresentationFormat>
  <Paragraphs>385</Paragraphs>
  <Slides>30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2_江西理工大学计算机教研室</vt:lpstr>
      <vt:lpstr>第8章  函数</vt:lpstr>
      <vt:lpstr>8.4  变量的属性</vt:lpstr>
      <vt:lpstr>8.4  变量的属性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8.4.1  局部变量和全局变量</vt:lpstr>
      <vt:lpstr>PowerPoint 演示文稿</vt:lpstr>
      <vt:lpstr>8.4.1  局部变量和全局变量</vt:lpstr>
      <vt:lpstr>PowerPoint 演示文稿</vt:lpstr>
      <vt:lpstr>8.4.1  局部变量和全局变量</vt:lpstr>
      <vt:lpstr>8.4.2  动态存储与静态存储方式</vt:lpstr>
      <vt:lpstr>8.4.2  动态存储与静态存储方式</vt:lpstr>
      <vt:lpstr>PowerPoint 演示文稿</vt:lpstr>
      <vt:lpstr>PowerPoint 演示文稿</vt:lpstr>
      <vt:lpstr>PowerPoint 演示文稿</vt:lpstr>
      <vt:lpstr>PowerPoint 演示文稿</vt:lpstr>
      <vt:lpstr>8.4.2  动态存储与静态存储方式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509</cp:revision>
  <dcterms:created xsi:type="dcterms:W3CDTF">1601-01-01T00:00:00Z</dcterms:created>
  <dcterms:modified xsi:type="dcterms:W3CDTF">2018-02-28T07:30:05Z</dcterms:modified>
</cp:coreProperties>
</file>