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13">
  <p:sldMasterIdLst>
    <p:sldMasterId id="2147483677" r:id="rId1"/>
  </p:sldMasterIdLst>
  <p:notesMasterIdLst>
    <p:notesMasterId r:id="rId26"/>
  </p:notesMasterIdLst>
  <p:sldIdLst>
    <p:sldId id="696" r:id="rId2"/>
    <p:sldId id="723" r:id="rId3"/>
    <p:sldId id="719" r:id="rId4"/>
    <p:sldId id="724" r:id="rId5"/>
    <p:sldId id="722" r:id="rId6"/>
    <p:sldId id="558" r:id="rId7"/>
    <p:sldId id="703" r:id="rId8"/>
    <p:sldId id="422" r:id="rId9"/>
    <p:sldId id="704" r:id="rId10"/>
    <p:sldId id="720" r:id="rId11"/>
    <p:sldId id="576" r:id="rId12"/>
    <p:sldId id="721" r:id="rId13"/>
    <p:sldId id="649" r:id="rId14"/>
    <p:sldId id="705" r:id="rId15"/>
    <p:sldId id="706" r:id="rId16"/>
    <p:sldId id="707" r:id="rId17"/>
    <p:sldId id="708" r:id="rId18"/>
    <p:sldId id="709" r:id="rId19"/>
    <p:sldId id="578" r:id="rId20"/>
    <p:sldId id="710" r:id="rId21"/>
    <p:sldId id="713" r:id="rId22"/>
    <p:sldId id="714" r:id="rId23"/>
    <p:sldId id="717" r:id="rId24"/>
    <p:sldId id="718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89134" autoAdjust="0"/>
  </p:normalViewPr>
  <p:slideViewPr>
    <p:cSldViewPr>
      <p:cViewPr varScale="1">
        <p:scale>
          <a:sx n="63" d="100"/>
          <a:sy n="63" d="100"/>
        </p:scale>
        <p:origin x="-16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902C8C0-A2F2-4A77-B5EB-3E07532DC7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这一章的内容概念较重要，如果概念不清，理解起来就困难了。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2C8C0-A2F2-4A77-B5EB-3E07532DC71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3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A2A5C-9FBC-4DDB-99F8-60760DE5AA40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773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这一章的内容概念较重要，如果概念不清，理解起来就困难了。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2C8C0-A2F2-4A77-B5EB-3E07532DC71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3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B23DB4-6CB5-49FC-B623-990B646776CD}" type="slidenum">
              <a:rPr lang="zh-CN" altLang="en-US" sz="1200"/>
              <a:pPr/>
              <a:t>6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562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B23DB4-6CB5-49FC-B623-990B646776CD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285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BD2FB9-6E4B-480A-8654-886876C1D91A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605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BD2FB9-6E4B-480A-8654-886876C1D91A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184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BD2FB9-6E4B-480A-8654-886876C1D91A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184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466C78-0DA0-40B6-92EB-43E931BBB0D4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328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466C78-0DA0-40B6-92EB-43E931BBB0D4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328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31">
            <a:off x="339371" y="509458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08" y="31508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2240-0CDF-4D1A-8C26-18D3B54B95D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483768" y="4273092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991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41277-2918-45E1-B130-F7860698D9F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1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0309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1208408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92240-0CDF-4D1A-8C26-18D3B54B95D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9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3192240-0CDF-4D1A-8C26-18D3B54B95D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67744" y="1124744"/>
            <a:ext cx="3960440" cy="936104"/>
          </a:xfrm>
        </p:spPr>
        <p:txBody>
          <a:bodyPr/>
          <a:lstStyle/>
          <a:p>
            <a:pPr algn="ctr"/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9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</a:t>
            </a:r>
            <a:r>
              <a:rPr lang="zh-CN" altLang="en-US" sz="4400" b="1" dirty="0">
                <a:solidFill>
                  <a:srgbClr val="C00000"/>
                </a:solidFill>
                <a:latin typeface="+mj-ea"/>
                <a:ea typeface="+mj-ea"/>
              </a:rPr>
              <a:t>指针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915816" y="2852936"/>
            <a:ext cx="3672408" cy="792088"/>
          </a:xfrm>
        </p:spPr>
        <p:txBody>
          <a:bodyPr/>
          <a:lstStyle/>
          <a:p>
            <a:r>
              <a:rPr lang="en-US" altLang="zh-CN" sz="36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9.1 </a:t>
            </a:r>
            <a:r>
              <a:rPr lang="zh-CN" altLang="en-US" sz="36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指针</a:t>
            </a:r>
            <a:r>
              <a:rPr lang="zh-CN" alt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14617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50818" y="1323223"/>
            <a:ext cx="8229600" cy="809633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zh-CN" altLang="en-US" dirty="0" smtClean="0"/>
              <a:t>什么是指针变量？</a:t>
            </a: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157959" y="3307354"/>
            <a:ext cx="26559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45060" y="330735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1560" y="1988840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专门用于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存放另一个变量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地址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的变量，称为指针变量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7959" y="5498068"/>
            <a:ext cx="265595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0X0018FDD4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3917" y="5436513"/>
            <a:ext cx="138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6298" y="54980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0x0018FDE4</a:t>
            </a:r>
            <a:endParaRPr lang="zh-CN" altLang="en-US" sz="2400" dirty="0"/>
          </a:p>
        </p:txBody>
      </p:sp>
      <p:sp>
        <p:nvSpPr>
          <p:cNvPr id="10" name="标题 3"/>
          <p:cNvSpPr txBox="1">
            <a:spLocks/>
          </p:cNvSpPr>
          <p:nvPr/>
        </p:nvSpPr>
        <p:spPr bwMode="auto">
          <a:xfrm>
            <a:off x="521256" y="476672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3272103" y="3307354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0X0018FDD4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9512" y="3373835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如：</a:t>
            </a: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 =10;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7959" y="3845571"/>
            <a:ext cx="26559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57959" y="4383788"/>
            <a:ext cx="26559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24200" y="3881737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0X0018FDD8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813916" y="4907008"/>
            <a:ext cx="0" cy="59106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7959" y="4926172"/>
            <a:ext cx="0" cy="59106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214170" y="3769019"/>
            <a:ext cx="0" cy="17482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256" y="4005064"/>
            <a:ext cx="4554800" cy="18928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pointer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是一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指针变量，它指向变量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它的作用类似快递小哥给你发的取件码。</a:t>
            </a:r>
            <a:endParaRPr lang="zh-CN" altLang="en-US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25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554440" y="1124744"/>
            <a:ext cx="8229600" cy="2456309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zh-CN" altLang="en-US" dirty="0" smtClean="0"/>
              <a:t>指针变量</a:t>
            </a:r>
            <a:r>
              <a:rPr lang="zh-CN" altLang="en-US" dirty="0"/>
              <a:t>的定义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基类型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dirty="0"/>
              <a:t>指针变量</a:t>
            </a:r>
            <a:r>
              <a:rPr lang="zh-CN" altLang="en-US" dirty="0" smtClean="0"/>
              <a:t>名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sz="32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 </a:t>
            </a:r>
            <a:r>
              <a:rPr lang="en-US" altLang="zh-CN" sz="3200" dirty="0" smtClean="0"/>
              <a:t>pointer;    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整型指针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2" indent="0">
              <a:buNone/>
            </a:pP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21256" y="3429000"/>
            <a:ext cx="1728192" cy="1080120"/>
          </a:xfrm>
          <a:prstGeom prst="wedgeRectCallout">
            <a:avLst>
              <a:gd name="adj1" fmla="val 54264"/>
              <a:gd name="adj2" fmla="val -1009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指针变量的基类型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5148064" y="3429000"/>
            <a:ext cx="1656184" cy="1080120"/>
          </a:xfrm>
          <a:prstGeom prst="wedgeRectCallout">
            <a:avLst>
              <a:gd name="adj1" fmla="val -96047"/>
              <a:gd name="adj2" fmla="val -932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指针变量的名字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2591976" y="3429000"/>
            <a:ext cx="1656184" cy="1080120"/>
          </a:xfrm>
          <a:prstGeom prst="wedgeRectCallout">
            <a:avLst>
              <a:gd name="adj1" fmla="val -27031"/>
              <a:gd name="adj2" fmla="val -11885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指针变量符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03" y="4938865"/>
            <a:ext cx="8214632" cy="63081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基类型：指针变量指向的变量的类型。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标题 3"/>
          <p:cNvSpPr txBox="1">
            <a:spLocks/>
          </p:cNvSpPr>
          <p:nvPr/>
        </p:nvSpPr>
        <p:spPr bwMode="auto">
          <a:xfrm>
            <a:off x="521256" y="476672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521256" y="1484784"/>
            <a:ext cx="8229600" cy="260032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* </a:t>
            </a:r>
            <a:r>
              <a:rPr lang="en-US" altLang="zh-CN" dirty="0" smtClean="0"/>
              <a:t>pointer1,</a:t>
            </a:r>
            <a:r>
              <a:rPr lang="en-US" altLang="zh-CN" dirty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pointer2;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整型指针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dirty="0" smtClean="0"/>
              <a:t>pointer3;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精度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</a:t>
            </a:r>
            <a:r>
              <a:rPr lang="en-US" altLang="zh-CN" dirty="0" smtClean="0"/>
              <a:t>pointer4;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字符型指针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1115616" y="4077072"/>
            <a:ext cx="7635240" cy="1944216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问题：怎样才能看到或得到变量的地址呢？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521256" y="476672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9.1.2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指针变量的定义</a:t>
            </a:r>
          </a:p>
        </p:txBody>
      </p:sp>
    </p:spTree>
    <p:extLst>
      <p:ext uri="{BB962C8B-B14F-4D97-AF65-F5344CB8AC3E}">
        <p14:creationId xmlns:p14="http://schemas.microsoft.com/office/powerpoint/2010/main" val="5384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42458" y="404664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9.1.3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指针变量的引用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70" y="1052736"/>
            <a:ext cx="8229600" cy="569666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zh-CN" dirty="0" smtClean="0"/>
              <a:t>取地址运算符</a:t>
            </a:r>
            <a:r>
              <a:rPr lang="en-US" altLang="zh-CN" dirty="0" smtClean="0"/>
              <a:t>&amp;：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C00000"/>
                </a:solidFill>
              </a:rPr>
              <a:t>取变量的地址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/>
              <a:t>&amp;a</a:t>
            </a:r>
            <a:r>
              <a:rPr lang="zh-CN" altLang="en-US" dirty="0" smtClean="0"/>
              <a:t>表示取变量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的地址，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/>
              <a:t>&amp;b</a:t>
            </a:r>
            <a:r>
              <a:rPr lang="zh-CN" altLang="en-US" dirty="0" smtClean="0"/>
              <a:t>表示取变量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的地址。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10, *pointer = &amp;a;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=10, *</a:t>
            </a:r>
            <a:r>
              <a:rPr lang="en-US" altLang="zh-CN" dirty="0"/>
              <a:t>pointer;   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</a:rPr>
              <a:t>pointer = &amp;a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8922B-C3A5-4992-B5B3-C0F5A62AA438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56045" y="3121888"/>
            <a:ext cx="2036912" cy="5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0X0018FDD4</a:t>
            </a:r>
            <a:r>
              <a:rPr lang="en-US" altLang="zh-CN" dirty="0" smtClean="0"/>
              <a:t>  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926590" y="3748043"/>
            <a:ext cx="194421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4495" y="3692545"/>
            <a:ext cx="107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6686" y="5066020"/>
            <a:ext cx="194421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&amp;a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0806" y="5066020"/>
            <a:ext cx="138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955" y="4500860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0x0018FDE4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295088" y="4271263"/>
            <a:ext cx="0" cy="7528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85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 = 10, *p = &amp;a;</a:t>
            </a:r>
          </a:p>
          <a:p>
            <a:pPr marL="342900" lvl="1" indent="0">
              <a:buNone/>
            </a:pPr>
            <a:r>
              <a:rPr lang="pt-BR" altLang="zh-CN" sz="2800" dirty="0" smtClean="0">
                <a:solidFill>
                  <a:srgbClr val="000000"/>
                </a:solidFill>
              </a:rPr>
              <a:t> printf</a:t>
            </a:r>
            <a:r>
              <a:rPr lang="pt-BR" altLang="zh-CN" sz="2800" dirty="0">
                <a:solidFill>
                  <a:srgbClr val="000000"/>
                </a:solidFill>
              </a:rPr>
              <a:t>(</a:t>
            </a:r>
            <a:r>
              <a:rPr lang="pt-BR" altLang="zh-CN" sz="2800" dirty="0">
                <a:solidFill>
                  <a:srgbClr val="A31515"/>
                </a:solidFill>
              </a:rPr>
              <a:t>"a= %d, p = 0x%x\n"</a:t>
            </a:r>
            <a:r>
              <a:rPr lang="pt-BR" altLang="zh-CN" sz="2800" dirty="0">
                <a:solidFill>
                  <a:srgbClr val="000000"/>
                </a:solidFill>
              </a:rPr>
              <a:t>, a, p);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556792"/>
            <a:ext cx="4555006" cy="1696963"/>
          </a:xfrm>
          <a:prstGeom prst="rect">
            <a:avLst/>
          </a:prstGeom>
        </p:spPr>
      </p:pic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442458" y="404664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9.1.3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指针变量的引用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424" y="404664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9.1.3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指针变量只能用于保存变量的地址，</a:t>
            </a:r>
            <a:r>
              <a:rPr lang="zh-CN" altLang="en-US" dirty="0"/>
              <a:t>决不能赋予任何其他数据，否则将引起</a:t>
            </a:r>
            <a:r>
              <a:rPr lang="zh-CN" altLang="en-US" dirty="0" smtClean="0"/>
              <a:t>错误；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不</a:t>
            </a:r>
            <a:r>
              <a:rPr lang="zh-CN" altLang="en-US" dirty="0"/>
              <a:t>允许把一个数值直接赋予指针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#include </a:t>
            </a:r>
            <a:r>
              <a:rPr lang="en-US" altLang="zh-CN" dirty="0">
                <a:solidFill>
                  <a:srgbClr val="A31515"/>
                </a:solidFill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</a:rPr>
              <a:t>stdio.h</a:t>
            </a:r>
            <a:r>
              <a:rPr lang="en-US" altLang="zh-CN" dirty="0">
                <a:solidFill>
                  <a:srgbClr val="A31515"/>
                </a:solidFill>
              </a:rPr>
              <a:t>&gt;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*p = 300;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7" name="横卷形 6"/>
          <p:cNvSpPr/>
          <p:nvPr/>
        </p:nvSpPr>
        <p:spPr>
          <a:xfrm>
            <a:off x="4572000" y="4535542"/>
            <a:ext cx="4320480" cy="1656184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error C2440: 'initializing' : cannot convert from '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' to '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*'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5102024"/>
            <a:ext cx="300915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 *p = (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 *) 300;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688" y="764704"/>
            <a:ext cx="8229600" cy="3680445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>
                <a:solidFill>
                  <a:srgbClr val="C00000"/>
                </a:solidFill>
              </a:rPr>
              <a:t>取内容运算符 *</a:t>
            </a:r>
            <a:r>
              <a:rPr lang="zh-CN" altLang="en-US" dirty="0" smtClean="0"/>
              <a:t>     又称指针运算符。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一般</a:t>
            </a: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指针变量名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表示</a:t>
            </a:r>
            <a:r>
              <a:rPr lang="zh-CN" altLang="en-US" dirty="0" smtClean="0"/>
              <a:t>取得指针</a:t>
            </a:r>
            <a:r>
              <a:rPr lang="zh-CN" altLang="en-US" dirty="0"/>
              <a:t>所</a:t>
            </a:r>
            <a:r>
              <a:rPr lang="zh-CN" altLang="en-US" dirty="0" smtClean="0"/>
              <a:t>指向</a:t>
            </a:r>
            <a:r>
              <a:rPr lang="zh-CN" altLang="en-US" dirty="0"/>
              <a:t>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若有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a=10,*pointer=&amp;a;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则</a:t>
            </a:r>
            <a:r>
              <a:rPr lang="en-US" altLang="zh-CN" dirty="0" smtClean="0">
                <a:solidFill>
                  <a:srgbClr val="C00000"/>
                </a:solidFill>
              </a:rPr>
              <a:t>*pointer</a:t>
            </a:r>
            <a:r>
              <a:rPr lang="zh-CN" altLang="en-US" dirty="0" smtClean="0"/>
              <a:t>：是指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所指向的存储单元的内容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这个内容指的是变量</a:t>
            </a:r>
            <a:r>
              <a:rPr lang="en-US" altLang="zh-CN" dirty="0" smtClean="0"/>
              <a:t>a，</a:t>
            </a:r>
            <a:r>
              <a:rPr lang="zh-CN" altLang="en-US" dirty="0" smtClean="0"/>
              <a:t>而不是其值。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endParaRPr lang="zh-CN" altLang="en-US" dirty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2731" y="5030822"/>
            <a:ext cx="2036912" cy="5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0X0018FDD4</a:t>
            </a:r>
            <a:r>
              <a:rPr lang="en-US" altLang="zh-CN" dirty="0" smtClean="0"/>
              <a:t>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839643" y="5017115"/>
            <a:ext cx="147442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5577" y="4941168"/>
            <a:ext cx="53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704" y="5993616"/>
            <a:ext cx="139536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&amp;a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0526" y="5993616"/>
            <a:ext cx="138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550" y="6002124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0x0018FDE4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000" y="429309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即：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*pointer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就是变量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638558" y="5412487"/>
            <a:ext cx="0" cy="7528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188716"/>
            <a:ext cx="8229600" cy="51206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#</a:t>
            </a:r>
            <a:r>
              <a:rPr lang="en-US" altLang="zh-CN" sz="2800" dirty="0"/>
              <a:t>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sz="2800" dirty="0" smtClean="0"/>
              <a:t> 	int </a:t>
            </a:r>
            <a:r>
              <a:rPr lang="fr-FR" altLang="zh-CN" sz="2800" dirty="0"/>
              <a:t>x = 3, </a:t>
            </a:r>
            <a:r>
              <a:rPr lang="fr-FR" altLang="zh-CN" sz="2800" dirty="0">
                <a:solidFill>
                  <a:srgbClr val="C00000"/>
                </a:solidFill>
              </a:rPr>
              <a:t>*p = &amp;x</a:t>
            </a:r>
            <a:r>
              <a:rPr lang="fr-FR" altLang="zh-CN" sz="2800" dirty="0"/>
              <a:t>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 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y;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 	y </a:t>
            </a:r>
            <a:r>
              <a:rPr lang="en-US" altLang="zh-CN" sz="2800" dirty="0"/>
              <a:t>= </a:t>
            </a:r>
            <a:r>
              <a:rPr lang="en-US" altLang="zh-CN" sz="2800" dirty="0">
                <a:solidFill>
                  <a:srgbClr val="C00000"/>
                </a:solidFill>
              </a:rPr>
              <a:t>*p</a:t>
            </a:r>
            <a:r>
              <a:rPr lang="en-US" altLang="zh-CN" sz="2800" dirty="0"/>
              <a:t>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sz="2800" dirty="0" smtClean="0"/>
              <a:t> 	printf</a:t>
            </a:r>
            <a:r>
              <a:rPr lang="es-ES" altLang="zh-CN" sz="2800" dirty="0"/>
              <a:t>("x = %d, y = %d, *p = %d\n", x, y, </a:t>
            </a:r>
            <a:r>
              <a:rPr lang="es-E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</a:t>
            </a:r>
            <a:r>
              <a:rPr lang="es-ES" altLang="zh-CN" sz="2800" dirty="0"/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 	return </a:t>
            </a:r>
            <a:r>
              <a:rPr lang="en-US" altLang="zh-CN" sz="2800" dirty="0"/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725144"/>
            <a:ext cx="4392488" cy="1584176"/>
          </a:xfrm>
          <a:prstGeom prst="rect">
            <a:avLst/>
          </a:prstGeom>
        </p:spPr>
      </p:pic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442458" y="404664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9.1.3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指针变量的引用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32732"/>
            <a:ext cx="8229600" cy="5264620"/>
          </a:xfrm>
        </p:spPr>
        <p:txBody>
          <a:bodyPr/>
          <a:lstStyle/>
          <a:p>
            <a:r>
              <a:rPr lang="zh-CN" altLang="en-US" sz="2800" dirty="0"/>
              <a:t>指针</a:t>
            </a:r>
            <a:r>
              <a:rPr lang="zh-CN" altLang="en-US" sz="2800" dirty="0" smtClean="0"/>
              <a:t>变量的作用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通过</a:t>
            </a:r>
            <a:r>
              <a:rPr lang="zh-CN" altLang="en-US" sz="2800" dirty="0"/>
              <a:t>指针访问它所指向的一个变量是以间接访问的形式进行的，所以比直接访问一个变量费时间，而且不</a:t>
            </a:r>
            <a:r>
              <a:rPr lang="zh-CN" altLang="en-US" sz="2800" dirty="0" smtClean="0"/>
              <a:t>直观！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那么</a:t>
            </a:r>
            <a:r>
              <a:rPr lang="en-US" altLang="zh-CN" sz="2800" dirty="0"/>
              <a:t>C</a:t>
            </a:r>
            <a:r>
              <a:rPr lang="zh-CN" altLang="en-US" sz="2800" dirty="0"/>
              <a:t>语言为什么要使用指针呢</a:t>
            </a:r>
            <a:r>
              <a:rPr lang="zh-CN" altLang="en-US" sz="2800" dirty="0" smtClean="0"/>
              <a:t>？</a:t>
            </a:r>
            <a:endParaRPr lang="zh-CN" altLang="en-US" sz="2800" dirty="0"/>
          </a:p>
          <a:p>
            <a:pPr marL="846534" lvl="1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为函数提供修改变量值的手段；</a:t>
            </a:r>
          </a:p>
          <a:p>
            <a:pPr marL="846534" lvl="1" indent="-514350">
              <a:buFont typeface="+mj-ea"/>
              <a:buAutoNum type="circleNumDbPlain"/>
            </a:pPr>
            <a:r>
              <a:rPr lang="zh-CN" altLang="en-US" sz="2800" dirty="0" smtClean="0"/>
              <a:t>指针</a:t>
            </a:r>
            <a:r>
              <a:rPr lang="zh-CN" altLang="en-US" sz="2800" dirty="0"/>
              <a:t>支持动态数据结构（如链表、队列、树、图等）；</a:t>
            </a:r>
          </a:p>
          <a:p>
            <a:pPr marL="846534" lvl="1" indent="-514350">
              <a:buFont typeface="+mj-ea"/>
              <a:buAutoNum type="circleNumDbPlain"/>
            </a:pPr>
            <a:r>
              <a:rPr lang="zh-CN" altLang="en-US" sz="2800" dirty="0" smtClean="0"/>
              <a:t>指针</a:t>
            </a:r>
            <a:r>
              <a:rPr lang="zh-CN" altLang="en-US" sz="2800" dirty="0"/>
              <a:t>支持动态内存分配；</a:t>
            </a:r>
          </a:p>
          <a:p>
            <a:pPr marL="846534" lvl="1" indent="-514350">
              <a:buFont typeface="+mj-ea"/>
              <a:buAutoNum type="circleNumDbPlain"/>
            </a:pPr>
            <a:r>
              <a:rPr lang="zh-CN" altLang="en-US" sz="2800" dirty="0" smtClean="0"/>
              <a:t>指针</a:t>
            </a:r>
            <a:r>
              <a:rPr lang="zh-CN" altLang="en-US" sz="2800" dirty="0"/>
              <a:t>可以提高某些子程序的效率。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98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499200" y="1276227"/>
            <a:ext cx="8229600" cy="5192612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/>
              <a:t>指针变量作为函数的参数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指针</a:t>
            </a:r>
            <a:r>
              <a:rPr lang="zh-CN" altLang="en-US" sz="2800" dirty="0" smtClean="0"/>
              <a:t>变量可以作为函数的参数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作用是将一个变量的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</a:t>
            </a:r>
            <a:r>
              <a:rPr lang="zh-CN" altLang="en-US" sz="2800" dirty="0" smtClean="0"/>
              <a:t>传送给被调用函数的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形参，即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前面讲的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地址传递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9-1] </a:t>
            </a:r>
            <a:r>
              <a:rPr lang="zh-CN" altLang="en-US" sz="2800" dirty="0" smtClean="0"/>
              <a:t>交换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个变量</a:t>
            </a:r>
            <a:r>
              <a:rPr lang="zh-CN" altLang="en-US" sz="2800" dirty="0"/>
              <a:t>的值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</a:t>
            </a:r>
            <a:r>
              <a:rPr lang="zh-CN" altLang="en-US" sz="2800" dirty="0"/>
              <a:t>函数实现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1335088" lvl="2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void 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int y)   	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35088" lvl="2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void 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*p1</a:t>
            </a:r>
            <a:r>
              <a:rPr lang="en-US" altLang="zh-CN" dirty="0" smtClean="0"/>
              <a:t>, int </a:t>
            </a:r>
            <a:r>
              <a:rPr lang="en-US" altLang="zh-CN" dirty="0"/>
              <a:t>*p2</a:t>
            </a:r>
            <a:r>
              <a:rPr lang="en-US" altLang="zh-CN" dirty="0" smtClean="0"/>
              <a:t>)	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zh-CN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476672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24163" y="859820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71600" y="1778982"/>
            <a:ext cx="742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1. </a:t>
            </a:r>
            <a:r>
              <a:rPr lang="zh-CN" altLang="en-US" sz="2800" dirty="0" smtClean="0">
                <a:latin typeface="微软雅黑" pitchFamily="34" charset="-122"/>
              </a:rPr>
              <a:t>掌握</a:t>
            </a:r>
            <a:r>
              <a:rPr lang="zh-CN" altLang="en-US" sz="2800" dirty="0" smtClean="0">
                <a:latin typeface="微软雅黑" pitchFamily="34" charset="-122"/>
              </a:rPr>
              <a:t>指针</a:t>
            </a:r>
            <a:r>
              <a:rPr lang="zh-CN" altLang="en-US" sz="2800" dirty="0" smtClean="0">
                <a:latin typeface="微软雅黑" pitchFamily="34" charset="-122"/>
              </a:rPr>
              <a:t>的</a:t>
            </a:r>
            <a:r>
              <a:rPr lang="zh-CN" altLang="en-US" sz="2800" dirty="0" smtClean="0">
                <a:latin typeface="微软雅黑" pitchFamily="34" charset="-122"/>
              </a:rPr>
              <a:t>基本概念。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1600" y="2590195"/>
            <a:ext cx="7069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</a:rPr>
              <a:t>掌握了</a:t>
            </a:r>
            <a:r>
              <a:rPr lang="zh-CN" altLang="en-US" sz="2800" dirty="0" smtClean="0">
                <a:latin typeface="微软雅黑" pitchFamily="34" charset="-122"/>
              </a:rPr>
              <a:t>利用指针处理复杂问题的</a:t>
            </a:r>
            <a:r>
              <a:rPr lang="zh-CN" altLang="en-US" sz="2800" dirty="0" smtClean="0">
                <a:latin typeface="微软雅黑" pitchFamily="34" charset="-122"/>
              </a:rPr>
              <a:t>基本能力。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6335935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9-1】</a:t>
            </a:r>
            <a:r>
              <a:rPr lang="zh-CN" altLang="en-US" sz="2800" dirty="0" smtClean="0"/>
              <a:t>交换</a:t>
            </a:r>
            <a:r>
              <a:rPr lang="zh-CN" altLang="en-US" sz="2800" dirty="0"/>
              <a:t>两个变量的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1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3833664"/>
            <a:ext cx="6191919" cy="319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zh-CN" altLang="en-US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{    </a:t>
            </a:r>
            <a:r>
              <a:rPr lang="en-US" altLang="zh-CN" sz="2600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a, b;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sz="2600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printf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2600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"Please enter a, b:"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sz="2600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scanf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2600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"%</a:t>
            </a:r>
            <a:r>
              <a:rPr lang="en-US" altLang="zh-CN" sz="2600" dirty="0" err="1" smtClean="0">
                <a:solidFill>
                  <a:srgbClr val="A31515"/>
                </a:solidFill>
                <a:ea typeface="新宋体" panose="02010609030101010101" pitchFamily="49" charset="-122"/>
              </a:rPr>
              <a:t>d%d</a:t>
            </a:r>
            <a:r>
              <a:rPr lang="en-US" altLang="zh-CN" sz="2600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&amp;a, &amp;b);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Swap(a, 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pt-BR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printf(</a:t>
            </a:r>
            <a:r>
              <a:rPr lang="pt-BR" altLang="zh-CN" sz="2600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"a = %d, b = %d\n"</a:t>
            </a:r>
            <a:r>
              <a:rPr lang="pt-BR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a, 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 	return</a:t>
            </a: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zh-CN" altLang="en-US" sz="26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36096" y="2132856"/>
            <a:ext cx="3707904" cy="239577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Please enter a, b:3 5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x = 5, y = 3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a = 3, b = 5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sz="2800" dirty="0" smtClean="0">
                <a:solidFill>
                  <a:schemeClr val="bg1"/>
                </a:solidFill>
              </a:rPr>
              <a:t>. . .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55446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FF0000"/>
                </a:solidFill>
                <a:ea typeface="新宋体" panose="02010609030101010101" pitchFamily="49" charset="-122"/>
              </a:rPr>
              <a:t>#include </a:t>
            </a:r>
            <a:r>
              <a:rPr lang="en-US" altLang="zh-CN" sz="2600" dirty="0">
                <a:solidFill>
                  <a:srgbClr val="A31515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2600" dirty="0" err="1">
                <a:solidFill>
                  <a:srgbClr val="A31515"/>
                </a:solidFill>
                <a:ea typeface="新宋体" panose="02010609030101010101" pitchFamily="49" charset="-122"/>
              </a:rPr>
              <a:t>stdio.h</a:t>
            </a:r>
            <a:r>
              <a:rPr lang="en-US" altLang="zh-CN" sz="2600" dirty="0">
                <a:solidFill>
                  <a:srgbClr val="A31515"/>
                </a:solidFill>
                <a:ea typeface="新宋体" panose="02010609030101010101" pitchFamily="49" charset="-122"/>
              </a:rPr>
              <a:t>&gt;</a:t>
            </a:r>
            <a:endParaRPr lang="en-US" altLang="zh-CN" sz="2600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FF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Swap(</a:t>
            </a:r>
            <a:r>
              <a:rPr lang="en-US" altLang="zh-CN" sz="2600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n-US" altLang="zh-CN" sz="2600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){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FF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z; z = 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 x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= 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 y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= z;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 printf(</a:t>
            </a:r>
            <a:r>
              <a:rPr lang="es-ES" altLang="zh-CN" sz="2600" dirty="0">
                <a:solidFill>
                  <a:srgbClr val="A31515"/>
                </a:solidFill>
                <a:ea typeface="新宋体" panose="02010609030101010101" pitchFamily="49" charset="-122"/>
              </a:rPr>
              <a:t>"x = %d, y = %d\n"</a:t>
            </a:r>
            <a:r>
              <a:rPr lang="es-E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s-E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sz="2600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s-E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); </a:t>
            </a:r>
            <a:endParaRPr lang="es-ES" altLang="zh-CN" sz="2600" dirty="0" smtClean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sz="26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8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51845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/>
              <a:t>结果分析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调用</a:t>
            </a:r>
            <a:r>
              <a:rPr lang="en-US" altLang="zh-CN" sz="2800" dirty="0" smtClean="0"/>
              <a:t>Swap(a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b)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; </a:t>
            </a:r>
            <a:r>
              <a:rPr lang="zh-CN" altLang="en-US" sz="2800" dirty="0" smtClean="0"/>
              <a:t>实参</a:t>
            </a:r>
            <a:r>
              <a:rPr lang="en-US" altLang="zh-CN" sz="2800" dirty="0" smtClean="0"/>
              <a:t>a, b</a:t>
            </a:r>
            <a:r>
              <a:rPr lang="zh-CN" altLang="en-US" sz="2800" dirty="0" smtClean="0"/>
              <a:t>的值传递给形参</a:t>
            </a:r>
            <a:r>
              <a:rPr lang="en-US" altLang="zh-CN" sz="2800" dirty="0" smtClean="0"/>
              <a:t>x, y;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Swap</a:t>
            </a:r>
            <a:r>
              <a:rPr lang="zh-CN" altLang="en-US" sz="2800" dirty="0" smtClean="0"/>
              <a:t>函数内部，交换的只是</a:t>
            </a:r>
            <a:r>
              <a:rPr lang="en-US" altLang="zh-CN" sz="2800" dirty="0" smtClean="0"/>
              <a:t>x, y</a:t>
            </a:r>
            <a:r>
              <a:rPr lang="zh-CN" altLang="en-US" sz="2800" dirty="0" smtClean="0"/>
              <a:t>的值；与变量</a:t>
            </a:r>
            <a:r>
              <a:rPr lang="en-US" altLang="zh-CN" sz="2800" dirty="0" smtClean="0"/>
              <a:t>a, b</a:t>
            </a:r>
            <a:r>
              <a:rPr lang="zh-CN" altLang="en-US" sz="2800" dirty="0" smtClean="0"/>
              <a:t>根本没有关系；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因此，通过编写函数，试图交换两个变量的值，这种方法是不能实现的，</a:t>
            </a:r>
            <a:r>
              <a:rPr lang="en-US" altLang="zh-CN" sz="2800" dirty="0" smtClean="0">
                <a:solidFill>
                  <a:srgbClr val="C00000"/>
                </a:solidFill>
              </a:rPr>
              <a:t>OK</a:t>
            </a:r>
            <a:r>
              <a:rPr lang="zh-CN" altLang="en-US" sz="2800" dirty="0" smtClean="0">
                <a:solidFill>
                  <a:srgbClr val="C00000"/>
                </a:solidFill>
              </a:rPr>
              <a:t>！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/>
              <a:t>怎样编写函数才可以实现交换两个变量的值？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0195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864" y="692696"/>
            <a:ext cx="8229600" cy="295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9-1】  </a:t>
            </a:r>
            <a:r>
              <a:rPr lang="zh-CN" altLang="en-US" dirty="0" smtClean="0"/>
              <a:t>两个变量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新宋体" panose="02010609030101010101" pitchFamily="49" charset="-122"/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FF0000"/>
                </a:solidFill>
                <a:ea typeface="新宋体" panose="02010609030101010101" pitchFamily="49" charset="-122"/>
              </a:rPr>
              <a:t>&gt;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Swap(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)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 z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 *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px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 *</a:t>
            </a:r>
            <a:r>
              <a:rPr lang="en-US" altLang="zh-CN" dirty="0" err="1" smtClean="0">
                <a:solidFill>
                  <a:srgbClr val="808080"/>
                </a:solidFill>
                <a:ea typeface="新宋体" panose="02010609030101010101" pitchFamily="49" charset="-122"/>
              </a:rPr>
              <a:t>py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z;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printf(</a:t>
            </a:r>
            <a:r>
              <a:rPr lang="es-E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"*</a:t>
            </a:r>
            <a:r>
              <a:rPr lang="es-E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px </a:t>
            </a:r>
            <a:r>
              <a:rPr lang="es-E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= %d, </a:t>
            </a:r>
            <a:r>
              <a:rPr lang="es-E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*py </a:t>
            </a:r>
            <a:r>
              <a:rPr lang="es-E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= %d\n"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*p</a:t>
            </a:r>
            <a:r>
              <a:rPr lang="es-E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*p</a:t>
            </a:r>
            <a:r>
              <a:rPr lang="es-E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); 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60864" y="3645024"/>
            <a:ext cx="82296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a, b;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"Please enter a, b:"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scanf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"%</a:t>
            </a:r>
            <a:r>
              <a:rPr lang="en-US" altLang="zh-CN" dirty="0" err="1" smtClean="0">
                <a:solidFill>
                  <a:srgbClr val="A31515"/>
                </a:solidFill>
                <a:ea typeface="新宋体" panose="02010609030101010101" pitchFamily="49" charset="-122"/>
              </a:rPr>
              <a:t>d%d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&amp;a, &amp;b);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Swap(&amp;a, &amp;b);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pt-BR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 	printf(</a:t>
            </a:r>
            <a:r>
              <a:rPr lang="pt-BR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"a = %d, b = %d\n"</a:t>
            </a:r>
            <a:r>
              <a:rPr lang="pt-BR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a, b);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 	return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0; 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}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652120" y="3269256"/>
            <a:ext cx="3491880" cy="188793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smtClean="0">
                <a:solidFill>
                  <a:schemeClr val="bg1"/>
                </a:solidFill>
              </a:rPr>
              <a:t>Please enter a, b:3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smtClean="0">
                <a:solidFill>
                  <a:schemeClr val="bg1"/>
                </a:solidFill>
              </a:rPr>
              <a:t>*px = 5, *py =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smtClean="0">
                <a:solidFill>
                  <a:schemeClr val="bg1"/>
                </a:solidFill>
              </a:rPr>
              <a:t>a = 5, b =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smtClean="0">
                <a:solidFill>
                  <a:schemeClr val="bg1"/>
                </a:solidFill>
              </a:rPr>
              <a:t>请按任意键继续</a:t>
            </a:r>
            <a:r>
              <a:rPr lang="en-US" altLang="zh-CN" sz="2800" smtClean="0">
                <a:solidFill>
                  <a:schemeClr val="bg1"/>
                </a:solidFill>
              </a:rPr>
              <a:t>. . 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9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116708"/>
            <a:ext cx="8229600" cy="5480644"/>
          </a:xfrm>
        </p:spPr>
        <p:txBody>
          <a:bodyPr/>
          <a:lstStyle/>
          <a:p>
            <a:r>
              <a:rPr lang="zh-CN" altLang="en-US" sz="2800" dirty="0" smtClean="0"/>
              <a:t>结果分析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调用</a:t>
            </a:r>
            <a:r>
              <a:rPr lang="en-US" altLang="zh-CN" sz="2800" dirty="0"/>
              <a:t>Swap</a:t>
            </a:r>
            <a:r>
              <a:rPr lang="zh-CN" altLang="en-US" sz="2800" dirty="0"/>
              <a:t>函数时，实参是</a:t>
            </a:r>
            <a:r>
              <a:rPr lang="en-US" altLang="zh-CN" sz="2800" dirty="0"/>
              <a:t>&amp;a</a:t>
            </a:r>
            <a:r>
              <a:rPr lang="zh-CN" altLang="en-US" sz="2800" dirty="0"/>
              <a:t>、</a:t>
            </a:r>
            <a:r>
              <a:rPr lang="en-US" altLang="zh-CN" sz="2800" dirty="0"/>
              <a:t>&amp;b</a:t>
            </a:r>
            <a:r>
              <a:rPr lang="zh-CN" altLang="en-US" sz="2800" dirty="0"/>
              <a:t>（变量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的地址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所以</a:t>
            </a:r>
            <a:r>
              <a:rPr lang="zh-CN" altLang="en-US" sz="2800" dirty="0"/>
              <a:t>指针变量</a:t>
            </a:r>
            <a:r>
              <a:rPr lang="en-US" altLang="zh-CN" sz="2800" dirty="0" err="1"/>
              <a:t>px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py</a:t>
            </a:r>
            <a:r>
              <a:rPr lang="zh-CN" altLang="en-US" sz="2800" dirty="0"/>
              <a:t>分别保存了变量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的地址，即指针变量</a:t>
            </a:r>
            <a:r>
              <a:rPr lang="en-US" altLang="zh-CN" sz="2800" dirty="0" err="1"/>
              <a:t>px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py</a:t>
            </a:r>
            <a:r>
              <a:rPr lang="zh-CN" altLang="en-US" sz="2800" dirty="0"/>
              <a:t>指向变量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因此</a:t>
            </a:r>
            <a:r>
              <a:rPr lang="zh-CN" altLang="en-US" sz="2800" dirty="0"/>
              <a:t>，在函数</a:t>
            </a:r>
            <a:r>
              <a:rPr lang="en-US" altLang="zh-CN" sz="2800" dirty="0"/>
              <a:t>Swap</a:t>
            </a:r>
            <a:r>
              <a:rPr lang="zh-CN" altLang="en-US" sz="2800" dirty="0"/>
              <a:t>中*</a:t>
            </a:r>
            <a:r>
              <a:rPr lang="en-US" altLang="zh-CN" sz="2800" dirty="0" err="1"/>
              <a:t>px</a:t>
            </a:r>
            <a:r>
              <a:rPr lang="zh-CN" altLang="en-US" sz="2800" dirty="0"/>
              <a:t>和*</a:t>
            </a:r>
            <a:r>
              <a:rPr lang="en-US" altLang="zh-CN" sz="2800" dirty="0" err="1"/>
              <a:t>py</a:t>
            </a:r>
            <a:r>
              <a:rPr lang="zh-CN" altLang="en-US" sz="2800" dirty="0"/>
              <a:t>表示获取了它们指向的变量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。即</a:t>
            </a:r>
            <a:r>
              <a:rPr lang="zh-CN" altLang="en-US" sz="2800" dirty="0"/>
              <a:t>*</a:t>
            </a:r>
            <a:r>
              <a:rPr lang="en-US" altLang="zh-CN" sz="2800" dirty="0" err="1" smtClean="0"/>
              <a:t>px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a;</a:t>
            </a:r>
            <a:r>
              <a:rPr lang="zh-CN" altLang="en-US" sz="2800" dirty="0" smtClean="0"/>
              <a:t>*</a:t>
            </a:r>
            <a:r>
              <a:rPr lang="en-US" altLang="zh-CN" sz="2800" dirty="0" err="1" smtClean="0"/>
              <a:t>py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b;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因此</a:t>
            </a:r>
            <a:r>
              <a:rPr lang="zh-CN" altLang="en-US" sz="2800" dirty="0"/>
              <a:t>，在</a:t>
            </a:r>
            <a:r>
              <a:rPr lang="en-US" altLang="zh-CN" sz="2800" dirty="0" smtClean="0"/>
              <a:t>Swap</a:t>
            </a:r>
            <a:r>
              <a:rPr lang="zh-CN" altLang="en-US" sz="2800" dirty="0" smtClean="0"/>
              <a:t>内部可以通过指针间接访问到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 ,</a:t>
            </a:r>
            <a:r>
              <a:rPr lang="zh-CN" altLang="en-US" sz="2800" dirty="0" smtClean="0"/>
              <a:t>交换</a:t>
            </a:r>
            <a:r>
              <a:rPr lang="zh-CN" altLang="en-US" sz="2800" dirty="0"/>
              <a:t>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所以</a:t>
            </a:r>
            <a:r>
              <a:rPr lang="zh-CN" altLang="en-US" sz="2800" dirty="0"/>
              <a:t>，执行完</a:t>
            </a:r>
            <a:r>
              <a:rPr lang="en-US" altLang="zh-CN" sz="2800" dirty="0"/>
              <a:t>Swap</a:t>
            </a:r>
            <a:r>
              <a:rPr lang="zh-CN" altLang="en-US" sz="2800" dirty="0"/>
              <a:t>后，能够交换变量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3270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248472"/>
          </a:xfrm>
        </p:spPr>
        <p:txBody>
          <a:bodyPr/>
          <a:lstStyle/>
          <a:p>
            <a:r>
              <a:rPr lang="zh-CN" altLang="en-US" sz="2800" dirty="0" smtClean="0"/>
              <a:t>指针的作用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dirty="0"/>
              <a:t>从上题分析可以</a:t>
            </a:r>
            <a:r>
              <a:rPr lang="zh-CN" altLang="zh-CN" sz="2800" dirty="0" smtClean="0"/>
              <a:t>知道</a:t>
            </a:r>
            <a:r>
              <a:rPr lang="zh-CN" altLang="en-US" sz="2800" dirty="0" smtClean="0"/>
              <a:t>，</a:t>
            </a:r>
            <a:r>
              <a:rPr lang="zh-CN" altLang="zh-CN" sz="2800" b="1" dirty="0" smtClean="0"/>
              <a:t>要</a:t>
            </a:r>
            <a:r>
              <a:rPr lang="zh-CN" altLang="zh-CN" sz="2800" b="1" dirty="0"/>
              <a:t>体现指针的价值，可以把它用作函数的参数，</a:t>
            </a:r>
            <a:r>
              <a:rPr lang="zh-CN" altLang="zh-CN" sz="2800" b="1" dirty="0">
                <a:solidFill>
                  <a:srgbClr val="C00000"/>
                </a:solidFill>
              </a:rPr>
              <a:t>这样相当于函数可以获得多个返回值</a:t>
            </a:r>
            <a:r>
              <a:rPr lang="zh-CN" altLang="zh-CN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/>
              <a:t>这</a:t>
            </a:r>
            <a:r>
              <a:rPr lang="zh-CN" altLang="en-US" sz="2800" dirty="0" smtClean="0"/>
              <a:t>只是指针的第一个作用，后续还会介绍指针的其他作用；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9.1.4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0742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949280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可以把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二维码条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称为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指向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某个寄物箱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7" name="Picture 2" descr="电子密码快递柜子智能储物柜 物流寄存柜 单位小区自提柜厂家直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74886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2.so.qhimgs1.com/bdr/_240_/t01e2c9f222868ff9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6"/>
            <a:ext cx="7748860" cy="16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656108"/>
          </a:xfrm>
        </p:spPr>
        <p:txBody>
          <a:bodyPr/>
          <a:lstStyle/>
          <a:p>
            <a:r>
              <a:rPr lang="en-US" altLang="zh-CN" sz="2600" dirty="0"/>
              <a:t>http://pic.ffpic.com/files/2013/0405/20130404jpg012.jpg</a:t>
            </a:r>
            <a:endParaRPr lang="zh-CN" altLang="en-US" sz="2600" dirty="0"/>
          </a:p>
        </p:txBody>
      </p:sp>
      <p:pic>
        <p:nvPicPr>
          <p:cNvPr id="1026" name="Picture 2" descr="http://pic.ffpic.com/files/2013/0405/20130404jpg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4551"/>
            <a:ext cx="5805968" cy="38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弧形箭头 3"/>
          <p:cNvSpPr/>
          <p:nvPr/>
        </p:nvSpPr>
        <p:spPr>
          <a:xfrm>
            <a:off x="7668344" y="1124744"/>
            <a:ext cx="576064" cy="1872208"/>
          </a:xfrm>
          <a:prstGeom prst="curved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6868" y="1707431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</a:t>
            </a:r>
            <a:endParaRPr lang="zh-CN" altLang="en-US" b="1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9492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可以把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网址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称为指向这张图片的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46088" y="692150"/>
            <a:ext cx="8229600" cy="59134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引入指针变量的作用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程序执行效率高。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方便使用字符串、数组。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可以得到多个返回值。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定制通用函数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可以进行动态分配内存。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有效表示复杂的数据结构。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……………………….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7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内存地址</a:t>
            </a:r>
            <a:endParaRPr lang="zh-CN" altLang="en-US" sz="32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62645" y="1404739"/>
            <a:ext cx="8229600" cy="2168277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zh-CN" altLang="en-US" sz="2800" dirty="0"/>
              <a:t>什么是内存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内存（</a:t>
            </a:r>
            <a:r>
              <a:rPr lang="en-US" altLang="zh-CN" sz="2800" dirty="0"/>
              <a:t>Memory</a:t>
            </a:r>
            <a:r>
              <a:rPr lang="zh-CN" altLang="en-US" sz="2800" dirty="0"/>
              <a:t>）就是内部存储器，是计算机内部中的主要存储部件，用于存放运行的程序和程序所需要的数据。 </a:t>
            </a:r>
            <a:endParaRPr lang="en-US" altLang="zh-CN" sz="2800" dirty="0" smtClean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723659" cy="179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内存地址</a:t>
            </a:r>
            <a:endParaRPr lang="zh-CN" altLang="en-US" sz="32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2893"/>
            <a:ext cx="8229600" cy="4918396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zh-CN" altLang="en-US" sz="2800" dirty="0"/>
              <a:t>什么是内存地址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342900" lvl="1" indent="0">
              <a:buNone/>
            </a:pPr>
            <a:r>
              <a:rPr lang="zh-CN" altLang="en-US" sz="2800" dirty="0"/>
              <a:t>一般把存储器中的一个字节称为一个存储单元，每个存储单元都有一个编号，这个编号称为内存地址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636912"/>
            <a:ext cx="3955656" cy="407234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横卷形 4"/>
          <p:cNvSpPr/>
          <p:nvPr/>
        </p:nvSpPr>
        <p:spPr>
          <a:xfrm>
            <a:off x="683568" y="3356992"/>
            <a:ext cx="3426336" cy="1944216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问题：知道地址是否就能访问数据？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78369" y="1116707"/>
            <a:ext cx="8229600" cy="5552653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zh-CN" altLang="en-US" dirty="0"/>
              <a:t>什么是</a:t>
            </a:r>
            <a:r>
              <a:rPr lang="zh-CN" altLang="en-US" dirty="0" smtClean="0"/>
              <a:t>变量地址？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变量地址</a:t>
            </a:r>
            <a:r>
              <a:rPr lang="zh-CN" altLang="zh-CN" dirty="0"/>
              <a:t>是变量在内存中占用连续存储单元的首地址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=10;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doule</a:t>
            </a:r>
            <a:r>
              <a:rPr lang="en-US" altLang="zh-CN" dirty="0"/>
              <a:t> </a:t>
            </a:r>
            <a:r>
              <a:rPr lang="en-US" altLang="zh-CN" dirty="0" err="1"/>
              <a:t>fl</a:t>
            </a:r>
            <a:r>
              <a:rPr lang="en-US" altLang="zh-CN" dirty="0"/>
              <a:t>=3.14;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 ='A';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44" y="2861142"/>
            <a:ext cx="4033236" cy="364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99139"/>
            <a:ext cx="3318765" cy="201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9.1.1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内存地址</a:t>
            </a:r>
            <a:endParaRPr lang="zh-CN" altLang="en-US" sz="32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>
          <a:xfrm>
            <a:off x="521256" y="476672"/>
            <a:ext cx="8229600" cy="7667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9.1.2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指针变量的定义</a:t>
            </a:r>
            <a:endParaRPr lang="zh-CN" altLang="en-US" sz="32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06288" y="1322725"/>
            <a:ext cx="8229600" cy="1386195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zh-CN" altLang="en-US" dirty="0" smtClean="0"/>
              <a:t>什么是指针？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=10</a:t>
            </a:r>
            <a:r>
              <a:rPr lang="en-US" altLang="zh-CN" dirty="0" smtClean="0"/>
              <a:t>;   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059832" y="2877002"/>
            <a:ext cx="194421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29450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256" y="4509120"/>
            <a:ext cx="821463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把某个变量的地址称为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指向该变量的指针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可以简单地说，地址就是指针。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92" y="3468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2051720" y="3502308"/>
            <a:ext cx="3367700" cy="523220"/>
          </a:xfrm>
          <a:prstGeom prst="curved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1216" y="1314346"/>
            <a:ext cx="2885768" cy="181588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变量的三要素：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变量名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变量值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变量的地址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176" y="2868618"/>
            <a:ext cx="2331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0X0018FDD4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8" grpId="0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fd175594c38038fbbf4cc6e268f832175b1c8d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5434</TotalTime>
  <Words>1369</Words>
  <Application>Microsoft Office PowerPoint</Application>
  <PresentationFormat>全屏显示(4:3)</PresentationFormat>
  <Paragraphs>213</Paragraphs>
  <Slides>24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2_江西理工大学计算机教研室</vt:lpstr>
      <vt:lpstr>第9章  指针</vt:lpstr>
      <vt:lpstr>PowerPoint 演示文稿</vt:lpstr>
      <vt:lpstr>PowerPoint 演示文稿</vt:lpstr>
      <vt:lpstr>PowerPoint 演示文稿</vt:lpstr>
      <vt:lpstr>PowerPoint 演示文稿</vt:lpstr>
      <vt:lpstr>9.1.1  内存地址</vt:lpstr>
      <vt:lpstr>9.1.1  内存地址</vt:lpstr>
      <vt:lpstr>9.1.1  内存地址</vt:lpstr>
      <vt:lpstr>9.1.2  指针变量的定义</vt:lpstr>
      <vt:lpstr>PowerPoint 演示文稿</vt:lpstr>
      <vt:lpstr>PowerPoint 演示文稿</vt:lpstr>
      <vt:lpstr>PowerPoint 演示文稿</vt:lpstr>
      <vt:lpstr>9.1.3  指针变量的引用</vt:lpstr>
      <vt:lpstr>9.1.3  指针变量的引用</vt:lpstr>
      <vt:lpstr>9.1.3  指针变量的引用</vt:lpstr>
      <vt:lpstr>PowerPoint 演示文稿</vt:lpstr>
      <vt:lpstr>9.1.3  指针变量的引用</vt:lpstr>
      <vt:lpstr>9.1.4  指针变量作为函数参数</vt:lpstr>
      <vt:lpstr>PowerPoint 演示文稿</vt:lpstr>
      <vt:lpstr>9.1.4  指针变量作为函数参数</vt:lpstr>
      <vt:lpstr>9.1.4  指针变量作为函数参数</vt:lpstr>
      <vt:lpstr>PowerPoint 演示文稿</vt:lpstr>
      <vt:lpstr>9.1.4  指针变量作为函数参数</vt:lpstr>
      <vt:lpstr>9.1.4  指针变量作为函数参数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408</cp:revision>
  <dcterms:created xsi:type="dcterms:W3CDTF">1601-01-01T00:00:00Z</dcterms:created>
  <dcterms:modified xsi:type="dcterms:W3CDTF">2018-03-01T08:02:33Z</dcterms:modified>
</cp:coreProperties>
</file>