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6">
  <p:sldMasterIdLst>
    <p:sldMasterId id="2147483673" r:id="rId1"/>
  </p:sldMasterIdLst>
  <p:notesMasterIdLst>
    <p:notesMasterId r:id="rId52"/>
  </p:notesMasterIdLst>
  <p:sldIdLst>
    <p:sldId id="746" r:id="rId2"/>
    <p:sldId id="671" r:id="rId3"/>
    <p:sldId id="672" r:id="rId4"/>
    <p:sldId id="673" r:id="rId5"/>
    <p:sldId id="745" r:id="rId6"/>
    <p:sldId id="674" r:id="rId7"/>
    <p:sldId id="675" r:id="rId8"/>
    <p:sldId id="676" r:id="rId9"/>
    <p:sldId id="697" r:id="rId10"/>
    <p:sldId id="699" r:id="rId11"/>
    <p:sldId id="700" r:id="rId12"/>
    <p:sldId id="747" r:id="rId13"/>
    <p:sldId id="703" r:id="rId14"/>
    <p:sldId id="704" r:id="rId15"/>
    <p:sldId id="706" r:id="rId16"/>
    <p:sldId id="707" r:id="rId17"/>
    <p:sldId id="708" r:id="rId18"/>
    <p:sldId id="709" r:id="rId19"/>
    <p:sldId id="710" r:id="rId20"/>
    <p:sldId id="711" r:id="rId21"/>
    <p:sldId id="713" r:id="rId22"/>
    <p:sldId id="714" r:id="rId23"/>
    <p:sldId id="715" r:id="rId24"/>
    <p:sldId id="717" r:id="rId25"/>
    <p:sldId id="718" r:id="rId26"/>
    <p:sldId id="719" r:id="rId27"/>
    <p:sldId id="722" r:id="rId28"/>
    <p:sldId id="720" r:id="rId29"/>
    <p:sldId id="721"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Lst>
  <p:sldSz cx="9144000" cy="6858000" type="screen4x3"/>
  <p:notesSz cx="6858000" cy="9144000"/>
  <p:custDataLst>
    <p:tags r:id="rId53"/>
  </p:custDataLst>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88" autoAdjust="0"/>
    <p:restoredTop sz="94424" autoAdjust="0"/>
  </p:normalViewPr>
  <p:slideViewPr>
    <p:cSldViewPr>
      <p:cViewPr varScale="1">
        <p:scale>
          <a:sx n="71" d="100"/>
          <a:sy n="71"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zh-CN" alt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902C8C0-A2F2-4A77-B5EB-3E07532DC71B}" type="slidenum">
              <a:rPr lang="zh-CN" altLang="en-US"/>
              <a:pPr>
                <a:defRPr/>
              </a:pPr>
              <a:t>‹#›</a:t>
            </a:fld>
            <a:endParaRPr lang="en-US" altLang="zh-CN"/>
          </a:p>
        </p:txBody>
      </p:sp>
    </p:spTree>
    <p:extLst>
      <p:ext uri="{BB962C8B-B14F-4D97-AF65-F5344CB8AC3E}">
        <p14:creationId xmlns:p14="http://schemas.microsoft.com/office/powerpoint/2010/main" val="1342585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81A9FEF-4599-433F-94D9-6B4DF0B7D0F7}" type="slidenum">
              <a:rPr lang="zh-CN" altLang="en-US" sz="1200">
                <a:solidFill>
                  <a:srgbClr val="000000"/>
                </a:solidFill>
              </a:rPr>
              <a:pPr/>
              <a:t>2</a:t>
            </a:fld>
            <a:endParaRPr lang="en-US" altLang="zh-CN" sz="1200">
              <a:solidFill>
                <a:srgbClr val="000000"/>
              </a:solidFill>
            </a:endParaRPr>
          </a:p>
        </p:txBody>
      </p:sp>
      <p:sp>
        <p:nvSpPr>
          <p:cNvPr id="63491" name="Rectangle 2"/>
          <p:cNvSpPr>
            <a:spLocks noGrp="1" noRot="1" noChangeAspect="1" noChangeArrowheads="1" noTextEdit="1"/>
          </p:cNvSpPr>
          <p:nvPr>
            <p:ph type="sldImg"/>
          </p:nvPr>
        </p:nvSpPr>
        <p:spPr>
          <a:xfrm>
            <a:off x="3429000" y="2400300"/>
            <a:ext cx="0" cy="0"/>
          </a:xfrm>
          <a:solidFill>
            <a:srgbClr val="FFFFFF"/>
          </a:solidFill>
          <a:ln/>
        </p:spPr>
      </p:sp>
      <p:sp>
        <p:nvSpPr>
          <p:cNvPr id="6349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288522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p:spPr>
        <p:txBody>
          <a:bodyPr/>
          <a:lstStyle/>
          <a:p>
            <a:endParaRPr lang="zh-CN" altLang="en-US" smtClean="0">
              <a:ea typeface="宋体" charset="-122"/>
            </a:endParaRPr>
          </a:p>
        </p:txBody>
      </p:sp>
      <p:sp>
        <p:nvSpPr>
          <p:cNvPr id="5530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fld id="{F7C24ED7-7243-4D50-9909-4F68F31C55C1}" type="slidenum">
              <a:rPr lang="en-US" altLang="zh-CN" smtClean="0">
                <a:latin typeface="Times New Roman" pitchFamily="18" charset="0"/>
                <a:ea typeface="宋体" charset="-122"/>
              </a:rPr>
              <a:pPr eaLnBrk="1" hangingPunct="1"/>
              <a:t>5</a:t>
            </a:fld>
            <a:endParaRPr lang="en-US" altLang="zh-CN" smtClean="0">
              <a:latin typeface="Times New Roman" pitchFamily="18"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EF8FA6D-C047-46E2-BA6B-D2A344689F69}" type="slidenum">
              <a:rPr lang="zh-CN" altLang="en-US" sz="1200">
                <a:solidFill>
                  <a:srgbClr val="000000"/>
                </a:solidFill>
              </a:rPr>
              <a:pPr/>
              <a:t>8</a:t>
            </a:fld>
            <a:endParaRPr lang="en-US" altLang="zh-CN" sz="1200">
              <a:solidFill>
                <a:srgbClr val="000000"/>
              </a:solidFill>
            </a:endParaRPr>
          </a:p>
        </p:txBody>
      </p:sp>
      <p:sp>
        <p:nvSpPr>
          <p:cNvPr id="71683" name="Rectangle 2"/>
          <p:cNvSpPr>
            <a:spLocks noGrp="1" noRot="1" noChangeAspect="1" noChangeArrowheads="1" noTextEdit="1"/>
          </p:cNvSpPr>
          <p:nvPr>
            <p:ph type="sldImg"/>
          </p:nvPr>
        </p:nvSpPr>
        <p:spPr>
          <a:xfrm>
            <a:off x="3429000" y="2400300"/>
            <a:ext cx="0" cy="0"/>
          </a:xfrm>
          <a:solidFill>
            <a:srgbClr val="FFFFFF"/>
          </a:solidFill>
          <a:ln/>
        </p:spPr>
      </p:sp>
      <p:sp>
        <p:nvSpPr>
          <p:cNvPr id="716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3290244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EF8FA6D-C047-46E2-BA6B-D2A344689F69}" type="slidenum">
              <a:rPr lang="zh-CN" altLang="en-US" sz="1200">
                <a:solidFill>
                  <a:srgbClr val="000000"/>
                </a:solidFill>
              </a:rPr>
              <a:pPr/>
              <a:t>9</a:t>
            </a:fld>
            <a:endParaRPr lang="en-US" altLang="zh-CN" sz="1200">
              <a:solidFill>
                <a:srgbClr val="000000"/>
              </a:solidFill>
            </a:endParaRPr>
          </a:p>
        </p:txBody>
      </p:sp>
      <p:sp>
        <p:nvSpPr>
          <p:cNvPr id="71683" name="Rectangle 2"/>
          <p:cNvSpPr>
            <a:spLocks noGrp="1" noRot="1" noChangeAspect="1" noChangeArrowheads="1" noTextEdit="1"/>
          </p:cNvSpPr>
          <p:nvPr>
            <p:ph type="sldImg"/>
          </p:nvPr>
        </p:nvSpPr>
        <p:spPr>
          <a:xfrm>
            <a:off x="3429000" y="2400300"/>
            <a:ext cx="0" cy="0"/>
          </a:xfrm>
          <a:solidFill>
            <a:srgbClr val="FFFFFF"/>
          </a:solidFill>
          <a:ln/>
        </p:spPr>
      </p:sp>
      <p:sp>
        <p:nvSpPr>
          <p:cNvPr id="716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3290244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330925"/>
            <a:ext cx="2649423" cy="2087745"/>
          </a:xfrm>
          <a:prstGeom prst="ellipse">
            <a:avLst/>
          </a:prstGeom>
          <a:ln>
            <a:noFill/>
          </a:ln>
          <a:effectLst>
            <a:softEdge rad="112500"/>
          </a:effectLst>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7361" y="4099152"/>
            <a:ext cx="3119717" cy="224307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136547"/>
            <a:ext cx="3381375" cy="2476500"/>
          </a:xfrm>
          <a:prstGeom prst="ellipse">
            <a:avLst/>
          </a:prstGeom>
          <a:ln>
            <a:noFill/>
          </a:ln>
          <a:effectLst>
            <a:softEdge rad="112500"/>
          </a:effectLst>
        </p:spPr>
      </p:pic>
      <p:sp>
        <p:nvSpPr>
          <p:cNvPr id="2" name="标题 1"/>
          <p:cNvSpPr>
            <a:spLocks noGrp="1"/>
          </p:cNvSpPr>
          <p:nvPr>
            <p:ph type="ctrTitle"/>
          </p:nvPr>
        </p:nvSpPr>
        <p:spPr>
          <a:xfrm>
            <a:off x="1230455" y="1676401"/>
            <a:ext cx="7772400" cy="1538286"/>
          </a:xfrm>
        </p:spPr>
        <p:txBody>
          <a:bodyPr anchor="b"/>
          <a:lstStyle>
            <a:lvl1pPr>
              <a:defRPr sz="4800"/>
            </a:lvl1pPr>
          </a:lstStyle>
          <a:p>
            <a:r>
              <a:rPr lang="zh-CN" altLang="en-US" smtClean="0"/>
              <a:t>单击此处编辑母版标题样式</a:t>
            </a:r>
            <a:endParaRPr lang="en-US" dirty="0"/>
          </a:p>
        </p:txBody>
      </p:sp>
      <p:sp>
        <p:nvSpPr>
          <p:cNvPr id="3" name="副标题 2"/>
          <p:cNvSpPr>
            <a:spLocks noGrp="1"/>
          </p:cNvSpPr>
          <p:nvPr>
            <p:ph type="subTitle" idx="1"/>
          </p:nvPr>
        </p:nvSpPr>
        <p:spPr>
          <a:xfrm>
            <a:off x="2428861" y="3356992"/>
            <a:ext cx="5375588" cy="1752600"/>
          </a:xfrm>
        </p:spPr>
        <p:txBody>
          <a:bodyPr/>
          <a:lstStyle>
            <a:lvl1pPr marL="0" indent="0" algn="just">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6" name="灯片编号占位符 5"/>
          <p:cNvSpPr>
            <a:spLocks noGrp="1"/>
          </p:cNvSpPr>
          <p:nvPr>
            <p:ph type="sldNum" sz="quarter" idx="12"/>
          </p:nvPr>
        </p:nvSpPr>
        <p:spPr/>
        <p:txBody>
          <a:bodyPr/>
          <a:lstStyle>
            <a:lvl1pPr>
              <a:defRPr/>
            </a:lvl1pPr>
          </a:lstStyle>
          <a:p>
            <a:pPr>
              <a:defRPr/>
            </a:pPr>
            <a:fld id="{B3192240-0CDF-4D1A-8C26-18D3B54B95D5}" type="slidenum">
              <a:rPr lang="en-US" altLang="zh-CN" smtClean="0"/>
              <a:pPr>
                <a:defRPr/>
              </a:pPr>
              <a:t>‹#›</a:t>
            </a:fld>
            <a:endParaRPr lang="en-US" altLang="zh-CN"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3428145"/>
            <a:ext cx="2438400" cy="2438400"/>
          </a:xfrm>
          <a:prstGeom prst="ellipse">
            <a:avLst/>
          </a:prstGeom>
          <a:ln>
            <a:noFill/>
          </a:ln>
          <a:effectLst>
            <a:softEdge rad="112500"/>
          </a:effectLst>
        </p:spPr>
      </p:pic>
      <p:sp>
        <p:nvSpPr>
          <p:cNvPr id="9" name="Rectangle 8"/>
          <p:cNvSpPr/>
          <p:nvPr/>
        </p:nvSpPr>
        <p:spPr>
          <a:xfrm>
            <a:off x="2476231" y="4271809"/>
            <a:ext cx="5010988" cy="646331"/>
          </a:xfrm>
          <a:prstGeom prst="rect">
            <a:avLst/>
          </a:prstGeom>
          <a:noFill/>
        </p:spPr>
        <p:txBody>
          <a:bodyPr wrap="none" lIns="91440" tIns="45720" rIns="91440" bIns="45720">
            <a:spAutoFit/>
          </a:bodyPr>
          <a:lstStyle/>
          <a:p>
            <a:pPr algn="ctr" fontAlgn="base">
              <a:spcBef>
                <a:spcPct val="0"/>
              </a:spcBef>
              <a:spcAft>
                <a:spcPct val="0"/>
              </a:spcAft>
            </a:pPr>
            <a:r>
              <a:rPr lang="en-US" altLang="zh-CN" sz="3600" b="1" dirty="0">
                <a:ln w="0"/>
                <a:solidFill>
                  <a:srgbClr val="0000FF"/>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ea typeface="华文新魏" panose="02010800040101010101" pitchFamily="2" charset="-122"/>
                <a:cs typeface="Times New Roman" panose="02020603050405020304" pitchFamily="18" charset="0"/>
              </a:rPr>
              <a:t>Language Programming</a:t>
            </a:r>
          </a:p>
        </p:txBody>
      </p:sp>
    </p:spTree>
    <p:extLst>
      <p:ext uri="{BB962C8B-B14F-4D97-AF65-F5344CB8AC3E}">
        <p14:creationId xmlns:p14="http://schemas.microsoft.com/office/powerpoint/2010/main" val="372126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66763"/>
          </a:xfrm>
        </p:spPr>
        <p:txBody>
          <a:bodyPr/>
          <a:lstStyle>
            <a:lvl1pPr>
              <a:defRPr sz="4000" b="0" i="0" baseline="0">
                <a:latin typeface="Times New Roman" pitchFamily="18" charset="0"/>
                <a:ea typeface="华文新魏" pitchFamily="2"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63538" indent="-363538">
              <a:buFont typeface="Wingdings" pitchFamily="2" charset="2"/>
              <a:buChar char="Ø"/>
              <a:defRPr sz="2800">
                <a:latin typeface="方正姚体" panose="02010601030101010101" pitchFamily="2" charset="-122"/>
                <a:ea typeface="方正姚体" panose="02010601030101010101" pitchFamily="2" charset="-122"/>
                <a:cs typeface="Times New Roman" pitchFamily="18" charset="0"/>
              </a:defRPr>
            </a:lvl1pPr>
            <a:lvl2pPr marL="806450" indent="-349250">
              <a:buFont typeface="Times New Roman" panose="02020603050405020304" pitchFamily="18" charset="0"/>
              <a:buChar char="─"/>
              <a:defRPr sz="2800">
                <a:latin typeface="方正姚体" panose="02010601030101010101" pitchFamily="2" charset="-122"/>
                <a:ea typeface="方正姚体" panose="02010601030101010101" pitchFamily="2" charset="-122"/>
                <a:cs typeface="Times New Roman" pitchFamily="18" charset="0"/>
              </a:defRPr>
            </a:lvl2pPr>
            <a:lvl3pPr marL="1169988" indent="-255588">
              <a:buFont typeface="Arial" panose="020B0604020202020204" pitchFamily="34" charset="0"/>
              <a:buChar char="•"/>
              <a:defRPr sz="2800">
                <a:latin typeface="方正姚体" panose="02010601030101010101" pitchFamily="2" charset="-122"/>
                <a:ea typeface="方正姚体" panose="02010601030101010101" pitchFamily="2" charset="-122"/>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7" name="灯片编号占位符 23"/>
          <p:cNvSpPr>
            <a:spLocks noGrp="1"/>
          </p:cNvSpPr>
          <p:nvPr>
            <p:ph type="sldNum" sz="quarter" idx="11"/>
          </p:nvPr>
        </p:nvSpPr>
        <p:spPr>
          <a:xfrm>
            <a:off x="8262938" y="6353176"/>
            <a:ext cx="847725" cy="500062"/>
          </a:xfrm>
        </p:spPr>
        <p:txBody>
          <a:bodyPr/>
          <a:lstStyle>
            <a:lvl1pPr>
              <a:defRPr/>
            </a:lvl1pPr>
          </a:lstStyle>
          <a:p>
            <a:pPr>
              <a:defRPr/>
            </a:pPr>
            <a:fld id="{B7341277-2918-45E1-B130-F7860698D9F3}" type="slidenum">
              <a:rPr lang="en-US" altLang="zh-CN" smtClean="0"/>
              <a:pPr>
                <a:defRPr/>
              </a:pPr>
              <a:t>‹#›</a:t>
            </a:fld>
            <a:endParaRPr lang="en-US" altLang="zh-CN" dirty="0"/>
          </a:p>
        </p:txBody>
      </p:sp>
    </p:spTree>
    <p:extLst>
      <p:ext uri="{BB962C8B-B14F-4D97-AF65-F5344CB8AC3E}">
        <p14:creationId xmlns:p14="http://schemas.microsoft.com/office/powerpoint/2010/main" val="137151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1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ppt_x</p:attrName>
                        </p:attrNameLst>
                      </p:cBhvr>
                      <p:tavLst>
                        <p:tav tm="0">
                          <p:val>
                            <p:strVal val="#ppt_x-#ppt_w*1.125000"/>
                          </p:val>
                        </p:tav>
                        <p:tav tm="100000">
                          <p:val>
                            <p:strVal val="#ppt_x"/>
                          </p:val>
                        </p:tav>
                      </p:tavLst>
                    </p:anim>
                    <p:animEffect transition="in" filter="wipe(right)">
                      <p:cBhvr>
                        <p:cTn dur="500"/>
                        <p:tgtEl>
                          <p:spTgt spid="3"/>
                        </p:tgtEl>
                      </p:cBhvr>
                    </p:animEffect>
                  </p:childTnLst>
                </p:cTn>
              </p:par>
            </p:tnLst>
          </p:tmpl>
          <p:tmpl lvl="5">
            <p:tnLst>
              <p:par>
                <p:cTn presetID="1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ppt_x</p:attrName>
                        </p:attrNameLst>
                      </p:cBhvr>
                      <p:tavLst>
                        <p:tav tm="0">
                          <p:val>
                            <p:strVal val="#ppt_x-#ppt_w*1.125000"/>
                          </p:val>
                        </p:tav>
                        <p:tav tm="100000">
                          <p:val>
                            <p:strVal val="#ppt_x"/>
                          </p:val>
                        </p:tav>
                      </p:tavLst>
                    </p:anim>
                    <p:animEffect transition="in" filter="wipe(righ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标题和内容-无动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66763"/>
          </a:xfrm>
        </p:spPr>
        <p:txBody>
          <a:bodyPr/>
          <a:lstStyle>
            <a:lvl1pPr>
              <a:defRPr sz="4000" b="0" i="0" baseline="0">
                <a:latin typeface="Times New Roman" pitchFamily="18" charset="0"/>
                <a:ea typeface="华文新魏" pitchFamily="2"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itchFamily="2" charset="2"/>
              <a:buChar char="Ø"/>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23"/>
          <p:cNvSpPr>
            <a:spLocks noGrp="1"/>
          </p:cNvSpPr>
          <p:nvPr>
            <p:ph type="sldNum" sz="quarter" idx="10"/>
          </p:nvPr>
        </p:nvSpPr>
        <p:spPr>
          <a:xfrm>
            <a:off x="7858125" y="6357938"/>
            <a:ext cx="847725" cy="500062"/>
          </a:xfrm>
        </p:spPr>
        <p:txBody>
          <a:bodyPr/>
          <a:lstStyle>
            <a:lvl1pPr>
              <a:defRPr smtClean="0"/>
            </a:lvl1pPr>
          </a:lstStyle>
          <a:p>
            <a:pPr>
              <a:defRPr/>
            </a:pPr>
            <a:fld id="{E500EFFA-A499-464F-9E6E-B62F5C17542B}" type="slidenum">
              <a:rPr lang="en-US" altLang="zh-CN"/>
              <a:pPr>
                <a:defRPr/>
              </a:pPr>
              <a:t>‹#›</a:t>
            </a:fld>
            <a:endParaRPr lang="en-US" altLang="zh-CN" dirty="0"/>
          </a:p>
        </p:txBody>
      </p:sp>
    </p:spTree>
    <p:extLst>
      <p:ext uri="{BB962C8B-B14F-4D97-AF65-F5344CB8AC3E}">
        <p14:creationId xmlns:p14="http://schemas.microsoft.com/office/powerpoint/2010/main" val="20479966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4" name="页脚占位符 2"/>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5" name="灯片编号占位符 3"/>
          <p:cNvSpPr>
            <a:spLocks noGrp="1"/>
          </p:cNvSpPr>
          <p:nvPr>
            <p:ph type="sldNum" sz="quarter" idx="12"/>
          </p:nvPr>
        </p:nvSpPr>
        <p:spPr/>
        <p:txBody>
          <a:bodyPr/>
          <a:lstStyle>
            <a:lvl1pPr>
              <a:defRPr/>
            </a:lvl1pPr>
          </a:lstStyle>
          <a:p>
            <a:pPr>
              <a:defRPr/>
            </a:pPr>
            <a:fld id="{7B42C2F1-6406-469E-B136-B7FF1786603C}" type="slidenum">
              <a:rPr lang="en-US" altLang="zh-CN"/>
              <a:pPr>
                <a:defRPr/>
              </a:pPr>
              <a:t>‹#›</a:t>
            </a:fld>
            <a:endParaRPr lang="en-US" altLang="zh-CN"/>
          </a:p>
        </p:txBody>
      </p:sp>
    </p:spTree>
    <p:extLst>
      <p:ext uri="{BB962C8B-B14F-4D97-AF65-F5344CB8AC3E}">
        <p14:creationId xmlns:p14="http://schemas.microsoft.com/office/powerpoint/2010/main" val="13977894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运行结果">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66763"/>
          </a:xfrm>
        </p:spPr>
        <p:txBody>
          <a:bodyPr/>
          <a:lstStyle>
            <a:lvl1pPr>
              <a:defRPr sz="3600" b="0" i="0" baseline="0">
                <a:latin typeface="Times New Roman" pitchFamily="18" charset="0"/>
                <a:ea typeface="华文新魏" pitchFamily="2"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300447" y="1267097"/>
            <a:ext cx="8125096" cy="5487642"/>
          </a:xfrm>
        </p:spPr>
        <p:txBody>
          <a:bodyPr/>
          <a:lstStyle>
            <a:lvl1pPr marL="0" indent="0">
              <a:buFontTx/>
              <a:buNone/>
              <a:defRPr sz="3200">
                <a:solidFill>
                  <a:schemeClr val="bg1"/>
                </a:solidFill>
                <a:latin typeface="Times New Roman" pitchFamily="18" charset="0"/>
                <a:cs typeface="Times New Roman" pitchFamily="18" charset="0"/>
              </a:defRPr>
            </a:lvl1pPr>
            <a:lvl2pPr marL="604838" indent="-261938">
              <a:buFont typeface="Times New Roman" panose="02020603050405020304" pitchFamily="18" charset="0"/>
              <a:buChar char="─"/>
              <a:defRPr>
                <a:solidFill>
                  <a:schemeClr val="bg1"/>
                </a:solidFill>
                <a:latin typeface="Times New Roman" pitchFamily="18" charset="0"/>
                <a:cs typeface="Times New Roman" pitchFamily="18" charset="0"/>
              </a:defRPr>
            </a:lvl2pPr>
            <a:lvl3pPr marL="877491" indent="-191691">
              <a:buFont typeface="Arial" panose="020B0604020202020204" pitchFamily="34" charset="0"/>
              <a:buChar char="•"/>
              <a:defRPr>
                <a:solidFill>
                  <a:schemeClr val="bg1"/>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p:txBody>
      </p:sp>
      <p:sp>
        <p:nvSpPr>
          <p:cNvPr id="7" name="灯片编号占位符 23"/>
          <p:cNvSpPr>
            <a:spLocks noGrp="1"/>
          </p:cNvSpPr>
          <p:nvPr>
            <p:ph type="sldNum" sz="quarter" idx="11"/>
          </p:nvPr>
        </p:nvSpPr>
        <p:spPr>
          <a:xfrm>
            <a:off x="8262938" y="6353176"/>
            <a:ext cx="847725" cy="500062"/>
          </a:xfrm>
        </p:spPr>
        <p:txBody>
          <a:bodyPr/>
          <a:lstStyle>
            <a:lvl1pPr>
              <a:defRPr/>
            </a:lvl1pPr>
          </a:lstStyle>
          <a:p>
            <a:pPr>
              <a:defRPr/>
            </a:pPr>
            <a:fld id="{B3192240-0CDF-4D1A-8C26-18D3B54B95D5}" type="slidenum">
              <a:rPr lang="en-US" altLang="zh-CN" smtClean="0"/>
              <a:pPr>
                <a:defRPr/>
              </a:pPr>
              <a:t>‹#›</a:t>
            </a:fld>
            <a:endParaRPr lang="en-US" altLang="zh-CN" dirty="0"/>
          </a:p>
        </p:txBody>
      </p:sp>
    </p:spTree>
    <p:extLst>
      <p:ext uri="{BB962C8B-B14F-4D97-AF65-F5344CB8AC3E}">
        <p14:creationId xmlns:p14="http://schemas.microsoft.com/office/powerpoint/2010/main" val="236235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384"/>
            <a:ext cx="82296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6147" name="文本占位符 2"/>
          <p:cNvSpPr>
            <a:spLocks noGrp="1"/>
          </p:cNvSpPr>
          <p:nvPr>
            <p:ph type="body" idx="1"/>
          </p:nvPr>
        </p:nvSpPr>
        <p:spPr bwMode="auto">
          <a:xfrm>
            <a:off x="468313" y="828676"/>
            <a:ext cx="8229600" cy="591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9" name="灯片编号占位符 5"/>
          <p:cNvSpPr>
            <a:spLocks noGrp="1"/>
          </p:cNvSpPr>
          <p:nvPr>
            <p:ph type="sldNum" sz="quarter" idx="4"/>
          </p:nvPr>
        </p:nvSpPr>
        <p:spPr>
          <a:xfrm>
            <a:off x="8157666" y="6548288"/>
            <a:ext cx="971550" cy="332656"/>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
                <a:schemeClr val="accent2"/>
              </a:buClr>
              <a:buFont typeface="Wingdings" panose="05000000000000000000" pitchFamily="2" charset="2"/>
              <a:buNone/>
              <a:defRPr sz="1800" b="1">
                <a:latin typeface="Arial" panose="020B0604020202020204" pitchFamily="34" charset="0"/>
                <a:ea typeface="微软雅黑" panose="020B0503020204020204" pitchFamily="34" charset="-122"/>
              </a:defRPr>
            </a:lvl1pPr>
          </a:lstStyle>
          <a:p>
            <a:pPr>
              <a:defRPr/>
            </a:pPr>
            <a:fld id="{B3192240-0CDF-4D1A-8C26-18D3B54B95D5}" type="slidenum">
              <a:rPr lang="en-US" altLang="zh-CN" smtClean="0"/>
              <a:pPr>
                <a:defRPr/>
              </a:pPr>
              <a:t>‹#›</a:t>
            </a:fld>
            <a:endParaRPr lang="en-US" altLang="zh-CN" dirty="0"/>
          </a:p>
        </p:txBody>
      </p:sp>
      <p:pic>
        <p:nvPicPr>
          <p:cNvPr id="10" name="Picture 5" descr="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12574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83" r:id="rId4"/>
    <p:sldLayoutId id="2147483684" r:id="rId5"/>
  </p:sldLayoutIdLst>
  <p:timing>
    <p:tnLst>
      <p:par>
        <p:cTn id="1" dur="indefinite" restart="never" nodeType="tmRoot"/>
      </p:par>
    </p:tnLst>
  </p:timing>
  <p:txStyles>
    <p:titleStyle>
      <a:lvl1pPr algn="l" rtl="0" eaLnBrk="1" fontAlgn="base" hangingPunct="1">
        <a:spcBef>
          <a:spcPct val="0"/>
        </a:spcBef>
        <a:spcAft>
          <a:spcPct val="0"/>
        </a:spcAft>
        <a:defRPr sz="4000" kern="1200">
          <a:solidFill>
            <a:schemeClr val="tx1"/>
          </a:solidFill>
          <a:latin typeface="Times New Roman" pitchFamily="18" charset="0"/>
          <a:ea typeface="华文新魏" pitchFamily="2" charset="-122"/>
          <a:cs typeface="Times New Roman" pitchFamily="18" charset="0"/>
        </a:defRPr>
      </a:lvl1pPr>
      <a:lvl2pPr algn="l" rtl="0" eaLnBrk="1" fontAlgn="base" hangingPunct="1">
        <a:spcBef>
          <a:spcPct val="0"/>
        </a:spcBef>
        <a:spcAft>
          <a:spcPct val="0"/>
        </a:spcAft>
        <a:defRPr sz="3600">
          <a:solidFill>
            <a:schemeClr val="tx1"/>
          </a:solidFill>
          <a:latin typeface="Times New Roman" pitchFamily="18" charset="0"/>
          <a:ea typeface="华文新魏" pitchFamily="2" charset="-122"/>
          <a:cs typeface="Times New Roman" pitchFamily="18" charset="0"/>
        </a:defRPr>
      </a:lvl2pPr>
      <a:lvl3pPr algn="l" rtl="0" eaLnBrk="1" fontAlgn="base" hangingPunct="1">
        <a:spcBef>
          <a:spcPct val="0"/>
        </a:spcBef>
        <a:spcAft>
          <a:spcPct val="0"/>
        </a:spcAft>
        <a:defRPr sz="3600">
          <a:solidFill>
            <a:schemeClr val="tx1"/>
          </a:solidFill>
          <a:latin typeface="Times New Roman" pitchFamily="18" charset="0"/>
          <a:ea typeface="华文新魏" pitchFamily="2" charset="-122"/>
          <a:cs typeface="Times New Roman" pitchFamily="18" charset="0"/>
        </a:defRPr>
      </a:lvl3pPr>
      <a:lvl4pPr algn="l" rtl="0" eaLnBrk="1" fontAlgn="base" hangingPunct="1">
        <a:spcBef>
          <a:spcPct val="0"/>
        </a:spcBef>
        <a:spcAft>
          <a:spcPct val="0"/>
        </a:spcAft>
        <a:defRPr sz="3600">
          <a:solidFill>
            <a:schemeClr val="tx1"/>
          </a:solidFill>
          <a:latin typeface="Times New Roman" pitchFamily="18" charset="0"/>
          <a:ea typeface="华文新魏" pitchFamily="2" charset="-122"/>
          <a:cs typeface="Times New Roman" pitchFamily="18" charset="0"/>
        </a:defRPr>
      </a:lvl4pPr>
      <a:lvl5pPr algn="l" rtl="0" eaLnBrk="1" fontAlgn="base" hangingPunct="1">
        <a:spcBef>
          <a:spcPct val="0"/>
        </a:spcBef>
        <a:spcAft>
          <a:spcPct val="0"/>
        </a:spcAft>
        <a:defRPr sz="3600">
          <a:solidFill>
            <a:schemeClr val="tx1"/>
          </a:solidFill>
          <a:latin typeface="Times New Roman" pitchFamily="18" charset="0"/>
          <a:ea typeface="华文新魏" pitchFamily="2" charset="-122"/>
          <a:cs typeface="Times New Roman" pitchFamily="18" charset="0"/>
        </a:defRPr>
      </a:lvl5pPr>
      <a:lvl6pPr marL="457200" algn="l" rtl="0" eaLnBrk="1" fontAlgn="base" hangingPunct="1">
        <a:spcBef>
          <a:spcPct val="0"/>
        </a:spcBef>
        <a:spcAft>
          <a:spcPct val="0"/>
        </a:spcAft>
        <a:defRPr sz="3600" b="1">
          <a:solidFill>
            <a:schemeClr val="tx1"/>
          </a:solidFill>
          <a:latin typeface="微软雅黑"/>
          <a:ea typeface="微软雅黑"/>
          <a:cs typeface="微软雅黑"/>
        </a:defRPr>
      </a:lvl6pPr>
      <a:lvl7pPr marL="914400" algn="l" rtl="0" eaLnBrk="1" fontAlgn="base" hangingPunct="1">
        <a:spcBef>
          <a:spcPct val="0"/>
        </a:spcBef>
        <a:spcAft>
          <a:spcPct val="0"/>
        </a:spcAft>
        <a:defRPr sz="3600" b="1">
          <a:solidFill>
            <a:schemeClr val="tx1"/>
          </a:solidFill>
          <a:latin typeface="微软雅黑"/>
          <a:ea typeface="微软雅黑"/>
          <a:cs typeface="微软雅黑"/>
        </a:defRPr>
      </a:lvl7pPr>
      <a:lvl8pPr marL="1371600" algn="l" rtl="0" eaLnBrk="1" fontAlgn="base" hangingPunct="1">
        <a:spcBef>
          <a:spcPct val="0"/>
        </a:spcBef>
        <a:spcAft>
          <a:spcPct val="0"/>
        </a:spcAft>
        <a:defRPr sz="3600" b="1">
          <a:solidFill>
            <a:schemeClr val="tx1"/>
          </a:solidFill>
          <a:latin typeface="微软雅黑"/>
          <a:ea typeface="微软雅黑"/>
          <a:cs typeface="微软雅黑"/>
        </a:defRPr>
      </a:lvl8pPr>
      <a:lvl9pPr marL="1828800" algn="l" rtl="0" eaLnBrk="1" fontAlgn="base" hangingPunct="1">
        <a:spcBef>
          <a:spcPct val="0"/>
        </a:spcBef>
        <a:spcAft>
          <a:spcPct val="0"/>
        </a:spcAft>
        <a:defRPr sz="3600" b="1">
          <a:solidFill>
            <a:schemeClr val="tx1"/>
          </a:solidFill>
          <a:latin typeface="微软雅黑"/>
          <a:ea typeface="微软雅黑"/>
          <a:cs typeface="微软雅黑"/>
        </a:defRPr>
      </a:lvl9pPr>
    </p:titleStyle>
    <p:bodyStyle>
      <a:lvl1pPr marL="268288" indent="-268288" algn="just" rtl="0" eaLnBrk="1" fontAlgn="base" hangingPunct="1">
        <a:lnSpc>
          <a:spcPct val="100000"/>
        </a:lnSpc>
        <a:spcBef>
          <a:spcPts val="600"/>
        </a:spcBef>
        <a:spcAft>
          <a:spcPts val="600"/>
        </a:spcAft>
        <a:buClr>
          <a:srgbClr val="C00000"/>
        </a:buClr>
        <a:buFont typeface="Wingdings" panose="05000000000000000000" pitchFamily="2" charset="2"/>
        <a:buChar char="Ø"/>
        <a:defRPr sz="3600" kern="1200">
          <a:solidFill>
            <a:schemeClr val="tx1"/>
          </a:solidFill>
          <a:latin typeface="Times New Roman" pitchFamily="18" charset="0"/>
          <a:ea typeface="华文中宋" pitchFamily="2" charset="-122"/>
          <a:cs typeface="Times New Roman" pitchFamily="18" charset="0"/>
        </a:defRPr>
      </a:lvl1pPr>
      <a:lvl2pPr marL="631825" indent="-174625" algn="just" rtl="0" eaLnBrk="1" fontAlgn="base" hangingPunct="1">
        <a:lnSpc>
          <a:spcPct val="100000"/>
        </a:lnSpc>
        <a:spcBef>
          <a:spcPts val="600"/>
        </a:spcBef>
        <a:spcAft>
          <a:spcPts val="600"/>
        </a:spcAft>
        <a:buClr>
          <a:srgbClr val="339933"/>
        </a:buClr>
        <a:buFont typeface="Times New Roman" panose="02020603050405020304" pitchFamily="18" charset="0"/>
        <a:buChar char="─"/>
        <a:defRPr sz="3400" kern="1200">
          <a:solidFill>
            <a:schemeClr val="tx1"/>
          </a:solidFill>
          <a:latin typeface="Times New Roman" pitchFamily="18" charset="0"/>
          <a:ea typeface="华文中宋" pitchFamily="2" charset="-122"/>
          <a:cs typeface="Times New Roman" pitchFamily="18" charset="0"/>
        </a:defRPr>
      </a:lvl2pPr>
      <a:lvl3pPr marL="1076325" indent="-161925" algn="just" rtl="0" eaLnBrk="1" fontAlgn="base" hangingPunct="1">
        <a:lnSpc>
          <a:spcPct val="100000"/>
        </a:lnSpc>
        <a:spcBef>
          <a:spcPts val="600"/>
        </a:spcBef>
        <a:spcAft>
          <a:spcPts val="600"/>
        </a:spcAft>
        <a:buClr>
          <a:srgbClr val="0000CC"/>
        </a:buClr>
        <a:buFont typeface="Arial" panose="020B0604020202020204" pitchFamily="34" charset="0"/>
        <a:buChar char="•"/>
        <a:defRPr sz="2800" kern="1200">
          <a:solidFill>
            <a:schemeClr val="tx1"/>
          </a:solidFill>
          <a:latin typeface="Times New Roman" pitchFamily="18" charset="0"/>
          <a:ea typeface="华文中宋" pitchFamily="2" charset="-122"/>
          <a:cs typeface="Times New Roman" pitchFamily="18" charset="0"/>
        </a:defRPr>
      </a:lvl3pPr>
      <a:lvl4pPr marL="1657350" indent="-285750" algn="just" rtl="0" eaLnBrk="1" fontAlgn="base" hangingPunct="1">
        <a:lnSpc>
          <a:spcPct val="100000"/>
        </a:lnSpc>
        <a:spcBef>
          <a:spcPts val="200"/>
        </a:spcBef>
        <a:spcAft>
          <a:spcPts val="200"/>
        </a:spcAft>
        <a:buClr>
          <a:srgbClr val="0070C0"/>
        </a:buClr>
        <a:buFont typeface="Wingdings" panose="05000000000000000000" pitchFamily="2" charset="2"/>
        <a:buChar char="Ø"/>
        <a:defRPr sz="1800" kern="1200">
          <a:solidFill>
            <a:schemeClr val="tx1"/>
          </a:solidFill>
          <a:latin typeface="Times New Roman" pitchFamily="18" charset="0"/>
          <a:ea typeface="华文中宋" pitchFamily="2" charset="-122"/>
          <a:cs typeface="Times New Roman" pitchFamily="18" charset="0"/>
        </a:defRPr>
      </a:lvl4pPr>
      <a:lvl5pPr marL="2114550" indent="-285750" algn="just" rtl="0" eaLnBrk="1" fontAlgn="base" hangingPunct="1">
        <a:lnSpc>
          <a:spcPct val="100000"/>
        </a:lnSpc>
        <a:spcBef>
          <a:spcPts val="200"/>
        </a:spcBef>
        <a:spcAft>
          <a:spcPts val="200"/>
        </a:spcAft>
        <a:buClr>
          <a:srgbClr val="0070C0"/>
        </a:buClr>
        <a:buFont typeface="Wingdings" panose="05000000000000000000" pitchFamily="2" charset="2"/>
        <a:buChar char="Ø"/>
        <a:defRPr sz="1800" kern="1200">
          <a:solidFill>
            <a:schemeClr val="tx1"/>
          </a:solidFill>
          <a:latin typeface="Times New Roman" pitchFamily="18" charset="0"/>
          <a:ea typeface="华文中宋" pitchFamily="2"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2339752" y="980728"/>
            <a:ext cx="3960440" cy="936104"/>
          </a:xfrm>
        </p:spPr>
        <p:txBody>
          <a:bodyPr/>
          <a:lstStyle/>
          <a:p>
            <a:pPr algn="ctr"/>
            <a:r>
              <a:rPr lang="zh-CN" altLang="en-US" sz="4400" b="1" dirty="0" smtClean="0">
                <a:solidFill>
                  <a:srgbClr val="C00000"/>
                </a:solidFill>
                <a:latin typeface="+mj-ea"/>
                <a:ea typeface="+mj-ea"/>
              </a:rPr>
              <a:t>第</a:t>
            </a:r>
            <a:r>
              <a:rPr lang="en-US" altLang="zh-CN" sz="4400" b="1" dirty="0" smtClean="0">
                <a:solidFill>
                  <a:srgbClr val="C00000"/>
                </a:solidFill>
                <a:latin typeface="+mj-ea"/>
                <a:ea typeface="+mj-ea"/>
              </a:rPr>
              <a:t>9</a:t>
            </a:r>
            <a:r>
              <a:rPr lang="zh-CN" altLang="en-US" sz="4400" b="1" dirty="0" smtClean="0">
                <a:solidFill>
                  <a:srgbClr val="C00000"/>
                </a:solidFill>
                <a:latin typeface="+mj-ea"/>
                <a:ea typeface="+mj-ea"/>
              </a:rPr>
              <a:t>章  </a:t>
            </a:r>
            <a:r>
              <a:rPr lang="zh-CN" altLang="en-US" sz="4400" b="1" dirty="0">
                <a:solidFill>
                  <a:srgbClr val="C00000"/>
                </a:solidFill>
                <a:latin typeface="+mj-ea"/>
                <a:ea typeface="+mj-ea"/>
              </a:rPr>
              <a:t>指针</a:t>
            </a:r>
          </a:p>
        </p:txBody>
      </p:sp>
      <p:sp>
        <p:nvSpPr>
          <p:cNvPr id="9" name="副标题 8"/>
          <p:cNvSpPr>
            <a:spLocks noGrp="1"/>
          </p:cNvSpPr>
          <p:nvPr>
            <p:ph type="subTitle" idx="1"/>
          </p:nvPr>
        </p:nvSpPr>
        <p:spPr>
          <a:xfrm>
            <a:off x="2411760" y="2708920"/>
            <a:ext cx="4464496" cy="792088"/>
          </a:xfrm>
        </p:spPr>
        <p:txBody>
          <a:bodyPr/>
          <a:lstStyle/>
          <a:p>
            <a:r>
              <a:rPr lang="en-US" altLang="zh-CN" sz="3600" b="1" dirty="0" smtClean="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华文新魏" panose="02010800040101010101" pitchFamily="2" charset="-122"/>
                <a:ea typeface="华文新魏" panose="02010800040101010101" pitchFamily="2" charset="-122"/>
              </a:rPr>
              <a:t>9.2 </a:t>
            </a:r>
            <a:r>
              <a:rPr lang="zh-CN" altLang="en-US" sz="3600" b="1" dirty="0" smtClean="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华文新魏" panose="02010800040101010101" pitchFamily="2" charset="-122"/>
                <a:ea typeface="华文新魏" panose="02010800040101010101" pitchFamily="2" charset="-122"/>
              </a:rPr>
              <a:t>一</a:t>
            </a:r>
            <a:r>
              <a:rPr lang="zh-CN" altLang="en-US" sz="3600" b="1" dirty="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华文新魏" panose="02010800040101010101" pitchFamily="2" charset="-122"/>
                <a:ea typeface="华文新魏" panose="02010800040101010101" pitchFamily="2" charset="-122"/>
              </a:rPr>
              <a:t>维数组与指针</a:t>
            </a:r>
          </a:p>
        </p:txBody>
      </p:sp>
    </p:spTree>
    <p:extLst>
      <p:ext uri="{BB962C8B-B14F-4D97-AF65-F5344CB8AC3E}">
        <p14:creationId xmlns:p14="http://schemas.microsoft.com/office/powerpoint/2010/main" val="2250009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92696"/>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
        <p:nvSpPr>
          <p:cNvPr id="3" name="内容占位符 2"/>
          <p:cNvSpPr>
            <a:spLocks noGrp="1"/>
          </p:cNvSpPr>
          <p:nvPr>
            <p:ph idx="1"/>
          </p:nvPr>
        </p:nvSpPr>
        <p:spPr>
          <a:xfrm>
            <a:off x="539552" y="1700808"/>
            <a:ext cx="8229600" cy="3176388"/>
          </a:xfrm>
        </p:spPr>
        <p:txBody>
          <a:bodyPr/>
          <a:lstStyle/>
          <a:p>
            <a:r>
              <a:rPr lang="zh-CN" altLang="en-US" sz="2800" dirty="0">
                <a:latin typeface="方正姚体" panose="02010601030101010101" pitchFamily="2" charset="-122"/>
                <a:ea typeface="方正姚体" panose="02010601030101010101" pitchFamily="2" charset="-122"/>
              </a:rPr>
              <a:t>数组名作函数参数</a:t>
            </a:r>
            <a:endParaRPr lang="en-US" altLang="zh-CN" sz="2800" dirty="0" smtClean="0">
              <a:latin typeface="方正姚体" panose="02010601030101010101" pitchFamily="2" charset="-122"/>
              <a:ea typeface="方正姚体" panose="02010601030101010101" pitchFamily="2" charset="-122"/>
            </a:endParaRPr>
          </a:p>
          <a:p>
            <a:pPr marL="342900" lvl="1" indent="0">
              <a:buNone/>
            </a:pPr>
            <a:r>
              <a:rPr lang="zh-CN" altLang="en-US" sz="2800" dirty="0">
                <a:latin typeface="方正姚体" panose="02010601030101010101" pitchFamily="2" charset="-122"/>
                <a:ea typeface="方正姚体" panose="02010601030101010101" pitchFamily="2" charset="-122"/>
              </a:rPr>
              <a:t>数组名作函数</a:t>
            </a:r>
            <a:r>
              <a:rPr lang="zh-CN" altLang="en-US" sz="2800" dirty="0" smtClean="0">
                <a:latin typeface="方正姚体" panose="02010601030101010101" pitchFamily="2" charset="-122"/>
                <a:ea typeface="方正姚体" panose="02010601030101010101" pitchFamily="2" charset="-122"/>
              </a:rPr>
              <a:t>参数，在上一章已经讲过；</a:t>
            </a:r>
            <a:endParaRPr lang="en-US" altLang="zh-CN" sz="2800" dirty="0" smtClean="0">
              <a:latin typeface="方正姚体" panose="02010601030101010101" pitchFamily="2" charset="-122"/>
              <a:ea typeface="方正姚体" panose="02010601030101010101" pitchFamily="2" charset="-122"/>
            </a:endParaRPr>
          </a:p>
          <a:p>
            <a:pPr marL="342900" lvl="1" indent="0">
              <a:buNone/>
            </a:pPr>
            <a:r>
              <a:rPr lang="zh-CN" altLang="en-US" sz="2800" dirty="0" smtClean="0">
                <a:latin typeface="方正姚体" panose="02010601030101010101" pitchFamily="2" charset="-122"/>
                <a:ea typeface="方正姚体" panose="02010601030101010101" pitchFamily="2" charset="-122"/>
              </a:rPr>
              <a:t>现在重提，是想研究一下</a:t>
            </a:r>
            <a:r>
              <a:rPr lang="zh-CN" altLang="en-US" sz="2800" dirty="0">
                <a:latin typeface="方正姚体" panose="02010601030101010101" pitchFamily="2" charset="-122"/>
                <a:ea typeface="方正姚体" panose="02010601030101010101" pitchFamily="2" charset="-122"/>
              </a:rPr>
              <a:t>数组名作</a:t>
            </a:r>
            <a:r>
              <a:rPr lang="zh-CN" altLang="en-US" sz="2800" dirty="0" smtClean="0">
                <a:latin typeface="方正姚体" panose="02010601030101010101" pitchFamily="2" charset="-122"/>
                <a:ea typeface="方正姚体" panose="02010601030101010101" pitchFamily="2" charset="-122"/>
              </a:rPr>
              <a:t>函数形参时，本质上是什么？</a:t>
            </a:r>
            <a:endParaRPr lang="en-US" altLang="zh-CN" sz="2800" dirty="0" smtClean="0">
              <a:latin typeface="方正姚体" panose="02010601030101010101" pitchFamily="2" charset="-122"/>
              <a:ea typeface="方正姚体" panose="02010601030101010101" pitchFamily="2" charset="-122"/>
            </a:endParaRPr>
          </a:p>
          <a:p>
            <a:pPr marL="342900" lvl="1" indent="0">
              <a:buNone/>
            </a:pPr>
            <a:r>
              <a:rPr lang="zh-CN" altLang="en-US" sz="2800" dirty="0" smtClean="0">
                <a:latin typeface="方正姚体" panose="02010601030101010101" pitchFamily="2" charset="-122"/>
                <a:ea typeface="方正姚体" panose="02010601030101010101" pitchFamily="2" charset="-122"/>
              </a:rPr>
              <a:t>看个例子先！</a:t>
            </a:r>
            <a:endParaRPr lang="zh-CN" altLang="en-US" sz="28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318219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0688"/>
            <a:ext cx="8352928" cy="5688632"/>
          </a:xfrm>
        </p:spPr>
        <p:txBody>
          <a:bodyPr>
            <a:noAutofit/>
          </a:bodyPr>
          <a:lstStyle/>
          <a:p>
            <a:pPr marL="0" indent="0">
              <a:spcAft>
                <a:spcPts val="0"/>
              </a:spcAft>
              <a:buNone/>
            </a:pPr>
            <a:r>
              <a:rPr lang="en-US" altLang="zh-CN" sz="2800" dirty="0" smtClean="0">
                <a:solidFill>
                  <a:srgbClr val="008000"/>
                </a:solidFill>
                <a:latin typeface="方正姚体" panose="02010601030101010101" pitchFamily="2" charset="-122"/>
                <a:ea typeface="方正姚体" panose="02010601030101010101" pitchFamily="2" charset="-122"/>
              </a:rPr>
              <a:t>【</a:t>
            </a:r>
            <a:r>
              <a:rPr lang="zh-CN" altLang="en-US" sz="2800" dirty="0" smtClean="0">
                <a:solidFill>
                  <a:srgbClr val="008000"/>
                </a:solidFill>
                <a:latin typeface="方正姚体" panose="02010601030101010101" pitchFamily="2" charset="-122"/>
                <a:ea typeface="方正姚体" panose="02010601030101010101" pitchFamily="2" charset="-122"/>
              </a:rPr>
              <a:t>例</a:t>
            </a:r>
            <a:r>
              <a:rPr lang="en-US" altLang="zh-CN" sz="2800" dirty="0" smtClean="0">
                <a:solidFill>
                  <a:srgbClr val="008000"/>
                </a:solidFill>
                <a:latin typeface="方正姚体" panose="02010601030101010101" pitchFamily="2" charset="-122"/>
                <a:ea typeface="方正姚体" panose="02010601030101010101" pitchFamily="2" charset="-122"/>
              </a:rPr>
              <a:t>9-3】] </a:t>
            </a:r>
            <a:r>
              <a:rPr lang="zh-CN" altLang="en-US" sz="2800" dirty="0">
                <a:solidFill>
                  <a:srgbClr val="008000"/>
                </a:solidFill>
                <a:latin typeface="方正姚体" panose="02010601030101010101" pitchFamily="2" charset="-122"/>
                <a:ea typeface="方正姚体" panose="02010601030101010101" pitchFamily="2" charset="-122"/>
              </a:rPr>
              <a:t>输入</a:t>
            </a:r>
            <a:r>
              <a:rPr lang="en-US" altLang="zh-CN" sz="2800" dirty="0">
                <a:solidFill>
                  <a:srgbClr val="008000"/>
                </a:solidFill>
                <a:latin typeface="方正姚体" panose="02010601030101010101" pitchFamily="2" charset="-122"/>
                <a:ea typeface="方正姚体" panose="02010601030101010101" pitchFamily="2" charset="-122"/>
              </a:rPr>
              <a:t>5</a:t>
            </a:r>
            <a:r>
              <a:rPr lang="zh-CN" altLang="en-US" sz="2800" dirty="0">
                <a:solidFill>
                  <a:srgbClr val="008000"/>
                </a:solidFill>
                <a:latin typeface="方正姚体" panose="02010601030101010101" pitchFamily="2" charset="-122"/>
                <a:ea typeface="方正姚体" panose="02010601030101010101" pitchFamily="2" charset="-122"/>
              </a:rPr>
              <a:t>个正的双精度</a:t>
            </a:r>
            <a:r>
              <a:rPr lang="zh-CN" altLang="en-US" sz="2800" dirty="0" smtClean="0">
                <a:solidFill>
                  <a:srgbClr val="008000"/>
                </a:solidFill>
                <a:latin typeface="方正姚体" panose="02010601030101010101" pitchFamily="2" charset="-122"/>
                <a:ea typeface="方正姚体" panose="02010601030101010101" pitchFamily="2" charset="-122"/>
              </a:rPr>
              <a:t>浮点数</a:t>
            </a:r>
            <a:r>
              <a:rPr lang="en-US" altLang="zh-CN" sz="2800" dirty="0" smtClean="0">
                <a:solidFill>
                  <a:srgbClr val="008000"/>
                </a:solidFill>
                <a:latin typeface="方正姚体" panose="02010601030101010101" pitchFamily="2" charset="-122"/>
                <a:ea typeface="方正姚体" panose="02010601030101010101" pitchFamily="2" charset="-122"/>
              </a:rPr>
              <a:t>,</a:t>
            </a:r>
            <a:r>
              <a:rPr lang="zh-CN" altLang="en-US" sz="2800" dirty="0" smtClean="0">
                <a:solidFill>
                  <a:srgbClr val="008000"/>
                </a:solidFill>
                <a:latin typeface="方正姚体" panose="02010601030101010101" pitchFamily="2" charset="-122"/>
                <a:ea typeface="方正姚体" panose="02010601030101010101" pitchFamily="2" charset="-122"/>
              </a:rPr>
              <a:t>求</a:t>
            </a:r>
            <a:r>
              <a:rPr lang="zh-CN" altLang="en-US" sz="2800" dirty="0">
                <a:solidFill>
                  <a:srgbClr val="008000"/>
                </a:solidFill>
                <a:latin typeface="方正姚体" panose="02010601030101010101" pitchFamily="2" charset="-122"/>
                <a:ea typeface="方正姚体" panose="02010601030101010101" pitchFamily="2" charset="-122"/>
              </a:rPr>
              <a:t>平均值。</a:t>
            </a:r>
            <a:endParaRPr lang="zh-CN" altLang="en-US" sz="2800" dirty="0">
              <a:solidFill>
                <a:srgbClr val="000000"/>
              </a:solidFill>
              <a:latin typeface="方正姚体" panose="02010601030101010101" pitchFamily="2" charset="-122"/>
              <a:ea typeface="方正姚体" panose="02010601030101010101" pitchFamily="2" charset="-122"/>
            </a:endParaRPr>
          </a:p>
          <a:p>
            <a:pPr marL="342900" lvl="1" indent="0">
              <a:spcAft>
                <a:spcPts val="0"/>
              </a:spcAft>
              <a:buNone/>
            </a:pPr>
            <a:r>
              <a:rPr lang="en-US" altLang="zh-CN" sz="2800" dirty="0">
                <a:solidFill>
                  <a:srgbClr val="808080"/>
                </a:solidFill>
                <a:latin typeface="方正姚体" panose="02010601030101010101" pitchFamily="2" charset="-122"/>
                <a:ea typeface="方正姚体" panose="02010601030101010101" pitchFamily="2" charset="-122"/>
              </a:rPr>
              <a:t>#include</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A31515"/>
                </a:solidFill>
                <a:latin typeface="方正姚体" panose="02010601030101010101" pitchFamily="2" charset="-122"/>
                <a:ea typeface="方正姚体" panose="02010601030101010101" pitchFamily="2" charset="-122"/>
              </a:rPr>
              <a:t>&lt;</a:t>
            </a:r>
            <a:r>
              <a:rPr lang="en-US" altLang="zh-CN" sz="2800" dirty="0" err="1">
                <a:solidFill>
                  <a:srgbClr val="A31515"/>
                </a:solidFill>
                <a:latin typeface="方正姚体" panose="02010601030101010101" pitchFamily="2" charset="-122"/>
                <a:ea typeface="方正姚体" panose="02010601030101010101" pitchFamily="2" charset="-122"/>
              </a:rPr>
              <a:t>stdio.h</a:t>
            </a:r>
            <a:r>
              <a:rPr lang="en-US" altLang="zh-CN" sz="2800" dirty="0">
                <a:solidFill>
                  <a:srgbClr val="A31515"/>
                </a:solidFill>
                <a:latin typeface="方正姚体" panose="02010601030101010101" pitchFamily="2" charset="-122"/>
                <a:ea typeface="方正姚体" panose="02010601030101010101" pitchFamily="2" charset="-122"/>
              </a:rPr>
              <a:t>&gt;</a:t>
            </a:r>
            <a:endParaRPr lang="en-US" altLang="zh-CN" sz="2800" dirty="0">
              <a:solidFill>
                <a:srgbClr val="000000"/>
              </a:solidFill>
              <a:latin typeface="方正姚体" panose="02010601030101010101" pitchFamily="2" charset="-122"/>
              <a:ea typeface="方正姚体" panose="02010601030101010101" pitchFamily="2" charset="-122"/>
            </a:endParaRPr>
          </a:p>
          <a:p>
            <a:pPr marL="342900" lvl="1" indent="0">
              <a:spcAft>
                <a:spcPts val="0"/>
              </a:spcAft>
              <a:buNone/>
            </a:pPr>
            <a:r>
              <a:rPr lang="en-US" altLang="zh-CN" sz="2800" dirty="0">
                <a:solidFill>
                  <a:srgbClr val="C00000"/>
                </a:solidFill>
                <a:latin typeface="方正姚体" panose="02010601030101010101" pitchFamily="2" charset="-122"/>
                <a:ea typeface="方正姚体" panose="02010601030101010101" pitchFamily="2" charset="-122"/>
              </a:rPr>
              <a:t>void</a:t>
            </a:r>
            <a:r>
              <a:rPr lang="en-US" altLang="zh-CN" sz="2800" dirty="0">
                <a:solidFill>
                  <a:srgbClr val="000000"/>
                </a:solidFill>
                <a:latin typeface="方正姚体" panose="02010601030101010101" pitchFamily="2" charset="-122"/>
                <a:ea typeface="方正姚体" panose="02010601030101010101" pitchFamily="2" charset="-122"/>
              </a:rPr>
              <a:t> calculate(</a:t>
            </a:r>
            <a:r>
              <a:rPr lang="en-US" altLang="zh-CN" sz="2800" dirty="0">
                <a:solidFill>
                  <a:srgbClr val="0000FF"/>
                </a:solidFill>
                <a:latin typeface="方正姚体" panose="02010601030101010101" pitchFamily="2" charset="-122"/>
                <a:ea typeface="方正姚体" panose="02010601030101010101" pitchFamily="2" charset="-122"/>
              </a:rPr>
              <a:t>double</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smtClean="0">
                <a:solidFill>
                  <a:srgbClr val="808080"/>
                </a:solidFill>
                <a:latin typeface="方正姚体" panose="02010601030101010101" pitchFamily="2" charset="-122"/>
                <a:ea typeface="方正姚体" panose="02010601030101010101" pitchFamily="2" charset="-122"/>
              </a:rPr>
              <a:t>p</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808080"/>
                </a:solidFill>
                <a:latin typeface="方正姚体" panose="02010601030101010101" pitchFamily="2" charset="-122"/>
                <a:ea typeface="方正姚体" panose="02010601030101010101" pitchFamily="2" charset="-122"/>
              </a:rPr>
              <a:t>n</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FF"/>
                </a:solidFill>
                <a:latin typeface="方正姚体" panose="02010601030101010101" pitchFamily="2" charset="-122"/>
                <a:ea typeface="方正姚体" panose="02010601030101010101" pitchFamily="2" charset="-122"/>
              </a:rPr>
              <a:t>double</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FF0000"/>
                </a:solidFill>
                <a:latin typeface="方正姚体" panose="02010601030101010101" pitchFamily="2" charset="-122"/>
                <a:ea typeface="方正姚体" panose="02010601030101010101" pitchFamily="2" charset="-122"/>
              </a:rPr>
              <a:t>*pave</a:t>
            </a:r>
            <a:r>
              <a:rPr lang="en-US" altLang="zh-CN" sz="2800" dirty="0">
                <a:solidFill>
                  <a:srgbClr val="000000"/>
                </a:solidFill>
                <a:latin typeface="方正姚体" panose="02010601030101010101" pitchFamily="2" charset="-122"/>
                <a:ea typeface="方正姚体" panose="02010601030101010101" pitchFamily="2" charset="-122"/>
              </a:rPr>
              <a:t>)</a:t>
            </a:r>
          </a:p>
          <a:p>
            <a:pPr marL="342900" lvl="1" indent="0">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a:t>
            </a:r>
          </a:p>
          <a:p>
            <a:pPr marL="342900" lvl="1" indent="0">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a:t>
            </a:r>
            <a:r>
              <a:rPr lang="en-US" altLang="zh-CN" sz="2800" dirty="0" err="1" smtClean="0">
                <a:solidFill>
                  <a:srgbClr val="0000FF"/>
                </a:solidFill>
                <a:latin typeface="方正姚体" panose="02010601030101010101" pitchFamily="2" charset="-122"/>
                <a:ea typeface="方正姚体" panose="02010601030101010101" pitchFamily="2" charset="-122"/>
              </a:rPr>
              <a:t>int</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a:t>
            </a:r>
          </a:p>
          <a:p>
            <a:pPr marL="342900" lvl="1" indent="0">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double</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sum = 0;</a:t>
            </a:r>
          </a:p>
          <a:p>
            <a:pPr marL="342900" lvl="1" indent="0">
              <a:spcAft>
                <a:spcPts val="0"/>
              </a:spcAft>
              <a:buNone/>
            </a:pPr>
            <a:r>
              <a:rPr lang="nn-NO" altLang="zh-CN" sz="2800" dirty="0" smtClean="0">
                <a:solidFill>
                  <a:srgbClr val="0000FF"/>
                </a:solidFill>
                <a:latin typeface="方正姚体" panose="02010601030101010101" pitchFamily="2" charset="-122"/>
                <a:ea typeface="方正姚体" panose="02010601030101010101" pitchFamily="2" charset="-122"/>
              </a:rPr>
              <a:t> 	for</a:t>
            </a:r>
            <a:r>
              <a:rPr lang="nn-NO" altLang="zh-CN" sz="2800" dirty="0" smtClean="0">
                <a:solidFill>
                  <a:srgbClr val="000000"/>
                </a:solidFill>
                <a:latin typeface="方正姚体" panose="02010601030101010101" pitchFamily="2" charset="-122"/>
                <a:ea typeface="方正姚体" panose="02010601030101010101" pitchFamily="2" charset="-122"/>
              </a:rPr>
              <a:t> </a:t>
            </a:r>
            <a:r>
              <a:rPr lang="nn-NO" altLang="zh-CN" sz="2800" dirty="0">
                <a:solidFill>
                  <a:srgbClr val="000000"/>
                </a:solidFill>
                <a:latin typeface="方正姚体" panose="02010601030101010101" pitchFamily="2" charset="-122"/>
                <a:ea typeface="方正姚体" panose="02010601030101010101" pitchFamily="2" charset="-122"/>
              </a:rPr>
              <a:t>(i = 0; i &lt; </a:t>
            </a:r>
            <a:r>
              <a:rPr lang="nn-NO" altLang="zh-CN" sz="2800" dirty="0">
                <a:solidFill>
                  <a:srgbClr val="808080"/>
                </a:solidFill>
                <a:latin typeface="方正姚体" panose="02010601030101010101" pitchFamily="2" charset="-122"/>
                <a:ea typeface="方正姚体" panose="02010601030101010101" pitchFamily="2" charset="-122"/>
              </a:rPr>
              <a:t>n</a:t>
            </a:r>
            <a:r>
              <a:rPr lang="nn-NO" altLang="zh-CN" sz="2800" dirty="0">
                <a:solidFill>
                  <a:srgbClr val="000000"/>
                </a:solidFill>
                <a:latin typeface="方正姚体" panose="02010601030101010101" pitchFamily="2" charset="-122"/>
                <a:ea typeface="方正姚体" panose="02010601030101010101" pitchFamily="2" charset="-122"/>
              </a:rPr>
              <a:t>; i++)</a:t>
            </a:r>
          </a:p>
          <a:p>
            <a:pPr marL="342900" lvl="1" indent="0">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sum </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smtClean="0">
                <a:solidFill>
                  <a:srgbClr val="808080"/>
                </a:solidFill>
                <a:latin typeface="方正姚体" panose="02010601030101010101" pitchFamily="2" charset="-122"/>
                <a:ea typeface="方正姚体" panose="02010601030101010101" pitchFamily="2" charset="-122"/>
              </a:rPr>
              <a:t>p</a:t>
            </a:r>
            <a:r>
              <a:rPr lang="en-US" altLang="zh-CN" sz="2800" dirty="0" smtClean="0">
                <a:solidFill>
                  <a:srgbClr val="000000"/>
                </a:solidFill>
                <a:latin typeface="方正姚体" panose="02010601030101010101" pitchFamily="2" charset="-122"/>
                <a:ea typeface="方正姚体" panose="02010601030101010101" pitchFamily="2" charset="-122"/>
              </a:rPr>
              <a:t>[</a:t>
            </a:r>
            <a:r>
              <a:rPr lang="en-US" altLang="zh-CN" sz="2800" dirty="0" err="1" smtClean="0">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a:t>
            </a:r>
          </a:p>
          <a:p>
            <a:pPr marL="342900" lvl="1" indent="0">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smtClean="0">
                <a:solidFill>
                  <a:srgbClr val="FF0000"/>
                </a:solidFill>
                <a:latin typeface="方正姚体" panose="02010601030101010101" pitchFamily="2" charset="-122"/>
                <a:ea typeface="方正姚体" panose="02010601030101010101" pitchFamily="2" charset="-122"/>
              </a:rPr>
              <a:t>*</a:t>
            </a:r>
            <a:r>
              <a:rPr lang="en-US" altLang="zh-CN" sz="2800" dirty="0">
                <a:solidFill>
                  <a:srgbClr val="FF0000"/>
                </a:solidFill>
                <a:latin typeface="方正姚体" panose="02010601030101010101" pitchFamily="2" charset="-122"/>
                <a:ea typeface="方正姚体" panose="02010601030101010101" pitchFamily="2" charset="-122"/>
              </a:rPr>
              <a:t>pave</a:t>
            </a:r>
            <a:r>
              <a:rPr lang="en-US" altLang="zh-CN" sz="2800" dirty="0">
                <a:solidFill>
                  <a:srgbClr val="000000"/>
                </a:solidFill>
                <a:latin typeface="方正姚体" panose="02010601030101010101" pitchFamily="2" charset="-122"/>
                <a:ea typeface="方正姚体" panose="02010601030101010101" pitchFamily="2" charset="-122"/>
              </a:rPr>
              <a:t>= sum / 5;</a:t>
            </a:r>
          </a:p>
          <a:p>
            <a:pPr marL="342900" lvl="1" indent="0">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a:t>
            </a:r>
            <a:endParaRPr lang="en-US" altLang="zh-CN" sz="2800" dirty="0">
              <a:solidFill>
                <a:srgbClr val="000000"/>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421145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92696"/>
            <a:ext cx="8496944" cy="504056"/>
          </a:xfrm>
        </p:spPr>
        <p:txBody>
          <a:bodyPr>
            <a:noAutofit/>
          </a:bodyPr>
          <a:lstStyle/>
          <a:p>
            <a:pPr marL="0" indent="0">
              <a:spcBef>
                <a:spcPts val="0"/>
              </a:spcBef>
              <a:spcAft>
                <a:spcPts val="0"/>
              </a:spcAft>
              <a:buNone/>
            </a:pPr>
            <a:r>
              <a:rPr lang="en-US" altLang="zh-CN" sz="2800" dirty="0" smtClean="0">
                <a:solidFill>
                  <a:srgbClr val="008000"/>
                </a:solidFill>
                <a:latin typeface="方正姚体" panose="02010601030101010101" pitchFamily="2" charset="-122"/>
                <a:ea typeface="方正姚体" panose="02010601030101010101" pitchFamily="2" charset="-122"/>
              </a:rPr>
              <a:t>【</a:t>
            </a:r>
            <a:r>
              <a:rPr lang="zh-CN" altLang="en-US" sz="2800" dirty="0" smtClean="0">
                <a:solidFill>
                  <a:srgbClr val="008000"/>
                </a:solidFill>
                <a:latin typeface="方正姚体" panose="02010601030101010101" pitchFamily="2" charset="-122"/>
                <a:ea typeface="方正姚体" panose="02010601030101010101" pitchFamily="2" charset="-122"/>
              </a:rPr>
              <a:t>例</a:t>
            </a:r>
            <a:r>
              <a:rPr lang="en-US" altLang="zh-CN" sz="2800" dirty="0" smtClean="0">
                <a:solidFill>
                  <a:srgbClr val="008000"/>
                </a:solidFill>
                <a:latin typeface="方正姚体" panose="02010601030101010101" pitchFamily="2" charset="-122"/>
                <a:ea typeface="方正姚体" panose="02010601030101010101" pitchFamily="2" charset="-122"/>
              </a:rPr>
              <a:t>9-3】] </a:t>
            </a:r>
            <a:r>
              <a:rPr lang="zh-CN" altLang="en-US" sz="2800" dirty="0">
                <a:solidFill>
                  <a:srgbClr val="008000"/>
                </a:solidFill>
                <a:latin typeface="方正姚体" panose="02010601030101010101" pitchFamily="2" charset="-122"/>
                <a:ea typeface="方正姚体" panose="02010601030101010101" pitchFamily="2" charset="-122"/>
              </a:rPr>
              <a:t>输入</a:t>
            </a:r>
            <a:r>
              <a:rPr lang="en-US" altLang="zh-CN" sz="2800" dirty="0">
                <a:solidFill>
                  <a:srgbClr val="008000"/>
                </a:solidFill>
                <a:latin typeface="方正姚体" panose="02010601030101010101" pitchFamily="2" charset="-122"/>
                <a:ea typeface="方正姚体" panose="02010601030101010101" pitchFamily="2" charset="-122"/>
              </a:rPr>
              <a:t>5</a:t>
            </a:r>
            <a:r>
              <a:rPr lang="zh-CN" altLang="en-US" sz="2800" dirty="0">
                <a:solidFill>
                  <a:srgbClr val="008000"/>
                </a:solidFill>
                <a:latin typeface="方正姚体" panose="02010601030101010101" pitchFamily="2" charset="-122"/>
                <a:ea typeface="方正姚体" panose="02010601030101010101" pitchFamily="2" charset="-122"/>
              </a:rPr>
              <a:t>个正的双精度</a:t>
            </a:r>
            <a:r>
              <a:rPr lang="zh-CN" altLang="en-US" sz="2800" dirty="0" smtClean="0">
                <a:solidFill>
                  <a:srgbClr val="008000"/>
                </a:solidFill>
                <a:latin typeface="方正姚体" panose="02010601030101010101" pitchFamily="2" charset="-122"/>
                <a:ea typeface="方正姚体" panose="02010601030101010101" pitchFamily="2" charset="-122"/>
              </a:rPr>
              <a:t>浮点数</a:t>
            </a:r>
            <a:r>
              <a:rPr lang="en-US" altLang="zh-CN" sz="2800" dirty="0" smtClean="0">
                <a:solidFill>
                  <a:srgbClr val="008000"/>
                </a:solidFill>
                <a:latin typeface="方正姚体" panose="02010601030101010101" pitchFamily="2" charset="-122"/>
                <a:ea typeface="方正姚体" panose="02010601030101010101" pitchFamily="2" charset="-122"/>
              </a:rPr>
              <a:t>,</a:t>
            </a:r>
            <a:r>
              <a:rPr lang="zh-CN" altLang="en-US" sz="2800" dirty="0" smtClean="0">
                <a:solidFill>
                  <a:srgbClr val="008000"/>
                </a:solidFill>
                <a:latin typeface="方正姚体" panose="02010601030101010101" pitchFamily="2" charset="-122"/>
                <a:ea typeface="方正姚体" panose="02010601030101010101" pitchFamily="2" charset="-122"/>
              </a:rPr>
              <a:t>求</a:t>
            </a:r>
            <a:r>
              <a:rPr lang="zh-CN" altLang="en-US" sz="2800" dirty="0">
                <a:solidFill>
                  <a:srgbClr val="008000"/>
                </a:solidFill>
                <a:latin typeface="方正姚体" panose="02010601030101010101" pitchFamily="2" charset="-122"/>
                <a:ea typeface="方正姚体" panose="02010601030101010101" pitchFamily="2" charset="-122"/>
              </a:rPr>
              <a:t>平均值</a:t>
            </a:r>
            <a:r>
              <a:rPr lang="zh-CN" altLang="en-US" sz="2800" dirty="0" smtClean="0">
                <a:solidFill>
                  <a:srgbClr val="008000"/>
                </a:solidFill>
                <a:latin typeface="方正姚体" panose="02010601030101010101" pitchFamily="2" charset="-122"/>
                <a:ea typeface="方正姚体" panose="02010601030101010101" pitchFamily="2" charset="-122"/>
              </a:rPr>
              <a:t>。</a:t>
            </a:r>
            <a:endParaRPr lang="zh-CN" altLang="en-US" sz="2800" dirty="0">
              <a:solidFill>
                <a:srgbClr val="000000"/>
              </a:solidFill>
              <a:latin typeface="方正姚体" panose="02010601030101010101" pitchFamily="2" charset="-122"/>
              <a:ea typeface="方正姚体" panose="02010601030101010101" pitchFamily="2" charset="-122"/>
            </a:endParaRPr>
          </a:p>
        </p:txBody>
      </p:sp>
      <p:sp>
        <p:nvSpPr>
          <p:cNvPr id="4" name="矩形 3"/>
          <p:cNvSpPr/>
          <p:nvPr/>
        </p:nvSpPr>
        <p:spPr>
          <a:xfrm>
            <a:off x="755576" y="1484784"/>
            <a:ext cx="7848872" cy="5093702"/>
          </a:xfrm>
          <a:prstGeom prst="rect">
            <a:avLst/>
          </a:prstGeom>
        </p:spPr>
        <p:txBody>
          <a:bodyPr wrap="square">
            <a:spAutoFit/>
          </a:bodyPr>
          <a:lstStyle/>
          <a:p>
            <a:pPr marL="342900" lvl="1" indent="0">
              <a:spcBef>
                <a:spcPts val="600"/>
              </a:spcBef>
              <a:buNone/>
            </a:pPr>
            <a:r>
              <a:rPr lang="en-US" altLang="zh-CN" dirty="0" err="1">
                <a:solidFill>
                  <a:srgbClr val="0000FF"/>
                </a:solidFill>
                <a:latin typeface="方正姚体" panose="02010601030101010101" pitchFamily="2" charset="-122"/>
                <a:ea typeface="方正姚体" panose="02010601030101010101" pitchFamily="2" charset="-122"/>
              </a:rPr>
              <a:t>int</a:t>
            </a:r>
            <a:r>
              <a:rPr lang="en-US" altLang="zh-CN" dirty="0">
                <a:solidFill>
                  <a:srgbClr val="000000"/>
                </a:solidFill>
                <a:latin typeface="方正姚体" panose="02010601030101010101" pitchFamily="2" charset="-122"/>
                <a:ea typeface="方正姚体" panose="02010601030101010101" pitchFamily="2" charset="-122"/>
              </a:rPr>
              <a:t> main()</a:t>
            </a:r>
          </a:p>
          <a:p>
            <a:pPr marL="342900" lvl="1" indent="0">
              <a:spcBef>
                <a:spcPts val="600"/>
              </a:spcBef>
              <a:buNone/>
            </a:pPr>
            <a:r>
              <a:rPr lang="en-US" altLang="zh-CN" dirty="0">
                <a:solidFill>
                  <a:srgbClr val="000000"/>
                </a:solidFill>
                <a:latin typeface="方正姚体" panose="02010601030101010101" pitchFamily="2" charset="-122"/>
                <a:ea typeface="方正姚体" panose="02010601030101010101" pitchFamily="2" charset="-122"/>
              </a:rPr>
              <a:t>{</a:t>
            </a:r>
          </a:p>
          <a:p>
            <a:pPr marL="342900" lvl="1" indent="0">
              <a:spcBef>
                <a:spcPts val="600"/>
              </a:spcBef>
              <a:buNone/>
            </a:pPr>
            <a:r>
              <a:rPr lang="en-US" altLang="zh-CN" dirty="0">
                <a:solidFill>
                  <a:srgbClr val="0000FF"/>
                </a:solidFill>
                <a:latin typeface="方正姚体" panose="02010601030101010101" pitchFamily="2" charset="-122"/>
                <a:ea typeface="方正姚体" panose="02010601030101010101" pitchFamily="2" charset="-122"/>
              </a:rPr>
              <a:t> 	double</a:t>
            </a:r>
            <a:r>
              <a:rPr lang="en-US" altLang="zh-CN" dirty="0">
                <a:solidFill>
                  <a:srgbClr val="000000"/>
                </a:solidFill>
                <a:latin typeface="方正姚体" panose="02010601030101010101" pitchFamily="2" charset="-122"/>
                <a:ea typeface="方正姚体" panose="02010601030101010101" pitchFamily="2" charset="-122"/>
              </a:rPr>
              <a:t> a[5], average;</a:t>
            </a:r>
          </a:p>
          <a:p>
            <a:pPr marL="342900" lvl="1" indent="0">
              <a:spcBef>
                <a:spcPts val="600"/>
              </a:spcBef>
              <a:buNone/>
            </a:pPr>
            <a:r>
              <a:rPr lang="en-US" altLang="zh-CN" dirty="0">
                <a:solidFill>
                  <a:srgbClr val="0000FF"/>
                </a:solidFill>
                <a:latin typeface="方正姚体" panose="02010601030101010101" pitchFamily="2" charset="-122"/>
                <a:ea typeface="方正姚体" panose="02010601030101010101" pitchFamily="2" charset="-122"/>
              </a:rPr>
              <a:t> 	</a:t>
            </a:r>
            <a:r>
              <a:rPr lang="en-US" altLang="zh-CN" dirty="0" err="1">
                <a:solidFill>
                  <a:srgbClr val="0000FF"/>
                </a:solidFill>
                <a:latin typeface="方正姚体" panose="02010601030101010101" pitchFamily="2" charset="-122"/>
                <a:ea typeface="方正姚体" panose="02010601030101010101" pitchFamily="2" charset="-122"/>
              </a:rPr>
              <a:t>int</a:t>
            </a:r>
            <a:r>
              <a:rPr lang="en-US" altLang="zh-CN" dirty="0">
                <a:solidFill>
                  <a:srgbClr val="000000"/>
                </a:solidFill>
                <a:latin typeface="方正姚体" panose="02010601030101010101" pitchFamily="2" charset="-122"/>
                <a:ea typeface="方正姚体" panose="02010601030101010101" pitchFamily="2" charset="-122"/>
              </a:rPr>
              <a:t> </a:t>
            </a:r>
            <a:r>
              <a:rPr lang="en-US" altLang="zh-CN" dirty="0" err="1">
                <a:solidFill>
                  <a:srgbClr val="000000"/>
                </a:solidFill>
                <a:latin typeface="方正姚体" panose="02010601030101010101" pitchFamily="2" charset="-122"/>
                <a:ea typeface="方正姚体" panose="02010601030101010101" pitchFamily="2" charset="-122"/>
              </a:rPr>
              <a:t>i</a:t>
            </a:r>
            <a:r>
              <a:rPr lang="en-US" altLang="zh-CN" dirty="0">
                <a:solidFill>
                  <a:srgbClr val="000000"/>
                </a:solidFill>
                <a:latin typeface="方正姚体" panose="02010601030101010101" pitchFamily="2" charset="-122"/>
                <a:ea typeface="方正姚体" panose="02010601030101010101" pitchFamily="2" charset="-122"/>
              </a:rPr>
              <a:t>;</a:t>
            </a:r>
          </a:p>
          <a:p>
            <a:pPr marL="342900" lvl="1" indent="0">
              <a:spcBef>
                <a:spcPts val="600"/>
              </a:spcBef>
              <a:buNone/>
            </a:pPr>
            <a:r>
              <a:rPr lang="nn-NO" altLang="zh-CN" dirty="0">
                <a:solidFill>
                  <a:srgbClr val="0000FF"/>
                </a:solidFill>
                <a:latin typeface="方正姚体" panose="02010601030101010101" pitchFamily="2" charset="-122"/>
                <a:ea typeface="方正姚体" panose="02010601030101010101" pitchFamily="2" charset="-122"/>
              </a:rPr>
              <a:t> 	for</a:t>
            </a:r>
            <a:r>
              <a:rPr lang="nn-NO" altLang="zh-CN" dirty="0">
                <a:solidFill>
                  <a:srgbClr val="000000"/>
                </a:solidFill>
                <a:latin typeface="方正姚体" panose="02010601030101010101" pitchFamily="2" charset="-122"/>
                <a:ea typeface="方正姚体" panose="02010601030101010101" pitchFamily="2" charset="-122"/>
              </a:rPr>
              <a:t> (i = 0; i &lt; 5; i++)</a:t>
            </a:r>
          </a:p>
          <a:p>
            <a:pPr marL="342900" lvl="1" indent="0">
              <a:spcBef>
                <a:spcPts val="600"/>
              </a:spcBef>
              <a:buNone/>
            </a:pPr>
            <a:r>
              <a:rPr lang="en-US" altLang="zh-CN" dirty="0">
                <a:solidFill>
                  <a:srgbClr val="000000"/>
                </a:solidFill>
                <a:latin typeface="方正姚体" panose="02010601030101010101" pitchFamily="2" charset="-122"/>
                <a:ea typeface="方正姚体" panose="02010601030101010101" pitchFamily="2" charset="-122"/>
              </a:rPr>
              <a:t> 	</a:t>
            </a:r>
            <a:r>
              <a:rPr lang="en-US" altLang="zh-CN" dirty="0" smtClean="0">
                <a:solidFill>
                  <a:srgbClr val="000000"/>
                </a:solidFill>
                <a:latin typeface="方正姚体" panose="02010601030101010101" pitchFamily="2" charset="-122"/>
                <a:ea typeface="方正姚体" panose="02010601030101010101" pitchFamily="2" charset="-122"/>
              </a:rPr>
              <a:t>  </a:t>
            </a:r>
            <a:r>
              <a:rPr lang="en-US" altLang="zh-CN" dirty="0" err="1" smtClean="0">
                <a:solidFill>
                  <a:srgbClr val="000000"/>
                </a:solidFill>
                <a:latin typeface="方正姚体" panose="02010601030101010101" pitchFamily="2" charset="-122"/>
                <a:ea typeface="方正姚体" panose="02010601030101010101" pitchFamily="2" charset="-122"/>
              </a:rPr>
              <a:t>scanf</a:t>
            </a:r>
            <a:r>
              <a:rPr lang="en-US" altLang="zh-CN" dirty="0">
                <a:solidFill>
                  <a:srgbClr val="000000"/>
                </a:solidFill>
                <a:latin typeface="方正姚体" panose="02010601030101010101" pitchFamily="2" charset="-122"/>
                <a:ea typeface="方正姚体" panose="02010601030101010101" pitchFamily="2" charset="-122"/>
              </a:rPr>
              <a:t>(</a:t>
            </a:r>
            <a:r>
              <a:rPr lang="en-US" altLang="zh-CN" dirty="0">
                <a:solidFill>
                  <a:srgbClr val="A31515"/>
                </a:solidFill>
                <a:latin typeface="方正姚体" panose="02010601030101010101" pitchFamily="2" charset="-122"/>
                <a:ea typeface="方正姚体" panose="02010601030101010101" pitchFamily="2" charset="-122"/>
              </a:rPr>
              <a:t>"%lf"</a:t>
            </a:r>
            <a:r>
              <a:rPr lang="en-US" altLang="zh-CN" dirty="0">
                <a:solidFill>
                  <a:srgbClr val="000000"/>
                </a:solidFill>
                <a:latin typeface="方正姚体" panose="02010601030101010101" pitchFamily="2" charset="-122"/>
                <a:ea typeface="方正姚体" panose="02010601030101010101" pitchFamily="2" charset="-122"/>
              </a:rPr>
              <a:t>, &amp;a[</a:t>
            </a:r>
            <a:r>
              <a:rPr lang="en-US" altLang="zh-CN" dirty="0" err="1">
                <a:solidFill>
                  <a:srgbClr val="000000"/>
                </a:solidFill>
                <a:latin typeface="方正姚体" panose="02010601030101010101" pitchFamily="2" charset="-122"/>
                <a:ea typeface="方正姚体" panose="02010601030101010101" pitchFamily="2" charset="-122"/>
              </a:rPr>
              <a:t>i</a:t>
            </a:r>
            <a:r>
              <a:rPr lang="en-US" altLang="zh-CN" dirty="0">
                <a:solidFill>
                  <a:srgbClr val="000000"/>
                </a:solidFill>
                <a:latin typeface="方正姚体" panose="02010601030101010101" pitchFamily="2" charset="-122"/>
                <a:ea typeface="方正姚体" panose="02010601030101010101" pitchFamily="2" charset="-122"/>
              </a:rPr>
              <a:t>]);</a:t>
            </a:r>
          </a:p>
          <a:p>
            <a:pPr marL="342900" lvl="1" indent="0">
              <a:spcBef>
                <a:spcPts val="600"/>
              </a:spcBef>
              <a:buNone/>
            </a:pPr>
            <a:r>
              <a:rPr lang="en-US" altLang="zh-CN" dirty="0">
                <a:solidFill>
                  <a:srgbClr val="000000"/>
                </a:solidFill>
                <a:latin typeface="方正姚体" panose="02010601030101010101" pitchFamily="2" charset="-122"/>
                <a:ea typeface="方正姚体" panose="02010601030101010101" pitchFamily="2" charset="-122"/>
              </a:rPr>
              <a:t> </a:t>
            </a:r>
            <a:r>
              <a:rPr lang="en-US" altLang="zh-CN" dirty="0" smtClean="0">
                <a:solidFill>
                  <a:srgbClr val="000000"/>
                </a:solidFill>
                <a:latin typeface="方正姚体" panose="02010601030101010101" pitchFamily="2" charset="-122"/>
                <a:ea typeface="方正姚体" panose="02010601030101010101" pitchFamily="2" charset="-122"/>
              </a:rPr>
              <a:t>     calculate(a,5</a:t>
            </a:r>
            <a:r>
              <a:rPr lang="en-US" altLang="zh-CN" dirty="0">
                <a:solidFill>
                  <a:srgbClr val="000000"/>
                </a:solidFill>
                <a:latin typeface="方正姚体" panose="02010601030101010101" pitchFamily="2" charset="-122"/>
                <a:ea typeface="方正姚体" panose="02010601030101010101" pitchFamily="2" charset="-122"/>
              </a:rPr>
              <a:t>, &amp;average);</a:t>
            </a:r>
          </a:p>
          <a:p>
            <a:pPr marL="342900" lvl="1" indent="0">
              <a:spcBef>
                <a:spcPts val="600"/>
              </a:spcBef>
              <a:buNone/>
            </a:pPr>
            <a:r>
              <a:rPr lang="en-US" altLang="zh-CN" dirty="0" smtClean="0">
                <a:solidFill>
                  <a:srgbClr val="000000"/>
                </a:solidFill>
                <a:latin typeface="方正姚体" panose="02010601030101010101" pitchFamily="2" charset="-122"/>
                <a:ea typeface="方正姚体" panose="02010601030101010101" pitchFamily="2" charset="-122"/>
              </a:rPr>
              <a:t>      </a:t>
            </a:r>
            <a:r>
              <a:rPr lang="en-US" altLang="zh-CN" dirty="0" err="1">
                <a:solidFill>
                  <a:srgbClr val="000000"/>
                </a:solidFill>
                <a:latin typeface="方正姚体" panose="02010601030101010101" pitchFamily="2" charset="-122"/>
                <a:ea typeface="方正姚体" panose="02010601030101010101" pitchFamily="2" charset="-122"/>
              </a:rPr>
              <a:t>printf</a:t>
            </a:r>
            <a:r>
              <a:rPr lang="en-US" altLang="zh-CN" dirty="0">
                <a:solidFill>
                  <a:srgbClr val="000000"/>
                </a:solidFill>
                <a:latin typeface="方正姚体" panose="02010601030101010101" pitchFamily="2" charset="-122"/>
                <a:ea typeface="方正姚体" panose="02010601030101010101" pitchFamily="2" charset="-122"/>
              </a:rPr>
              <a:t>(</a:t>
            </a:r>
            <a:r>
              <a:rPr lang="en-US" altLang="zh-CN" dirty="0">
                <a:solidFill>
                  <a:srgbClr val="A31515"/>
                </a:solidFill>
                <a:latin typeface="方正姚体" panose="02010601030101010101" pitchFamily="2" charset="-122"/>
                <a:ea typeface="方正姚体" panose="02010601030101010101" pitchFamily="2" charset="-122"/>
              </a:rPr>
              <a:t>"The average value is:%10.2f"</a:t>
            </a:r>
            <a:r>
              <a:rPr lang="en-US" altLang="zh-CN" dirty="0">
                <a:solidFill>
                  <a:srgbClr val="000000"/>
                </a:solidFill>
                <a:latin typeface="方正姚体" panose="02010601030101010101" pitchFamily="2" charset="-122"/>
                <a:ea typeface="方正姚体" panose="02010601030101010101" pitchFamily="2" charset="-122"/>
              </a:rPr>
              <a:t>, average);</a:t>
            </a:r>
          </a:p>
          <a:p>
            <a:pPr marL="342900" lvl="1" indent="0">
              <a:spcBef>
                <a:spcPts val="600"/>
              </a:spcBef>
              <a:buNone/>
            </a:pPr>
            <a:r>
              <a:rPr lang="en-US" altLang="zh-CN" dirty="0">
                <a:solidFill>
                  <a:srgbClr val="0000FF"/>
                </a:solidFill>
                <a:latin typeface="方正姚体" panose="02010601030101010101" pitchFamily="2" charset="-122"/>
                <a:ea typeface="方正姚体" panose="02010601030101010101" pitchFamily="2" charset="-122"/>
              </a:rPr>
              <a:t> </a:t>
            </a:r>
            <a:r>
              <a:rPr lang="en-US" altLang="zh-CN" dirty="0" smtClean="0">
                <a:solidFill>
                  <a:srgbClr val="0000FF"/>
                </a:solidFill>
                <a:latin typeface="方正姚体" panose="02010601030101010101" pitchFamily="2" charset="-122"/>
                <a:ea typeface="方正姚体" panose="02010601030101010101" pitchFamily="2" charset="-122"/>
              </a:rPr>
              <a:t>     return</a:t>
            </a:r>
            <a:r>
              <a:rPr lang="en-US" altLang="zh-CN" dirty="0" smtClean="0">
                <a:solidFill>
                  <a:srgbClr val="000000"/>
                </a:solidFill>
                <a:latin typeface="方正姚体" panose="02010601030101010101" pitchFamily="2" charset="-122"/>
                <a:ea typeface="方正姚体" panose="02010601030101010101" pitchFamily="2" charset="-122"/>
              </a:rPr>
              <a:t> </a:t>
            </a:r>
            <a:r>
              <a:rPr lang="en-US" altLang="zh-CN" dirty="0">
                <a:solidFill>
                  <a:srgbClr val="000000"/>
                </a:solidFill>
                <a:latin typeface="方正姚体" panose="02010601030101010101" pitchFamily="2" charset="-122"/>
                <a:ea typeface="方正姚体" panose="02010601030101010101" pitchFamily="2" charset="-122"/>
              </a:rPr>
              <a:t>0;</a:t>
            </a:r>
          </a:p>
          <a:p>
            <a:pPr marL="342900" lvl="1" indent="0">
              <a:spcBef>
                <a:spcPts val="600"/>
              </a:spcBef>
              <a:buNone/>
            </a:pPr>
            <a:r>
              <a:rPr lang="en-US" altLang="zh-CN" dirty="0">
                <a:solidFill>
                  <a:srgbClr val="000000"/>
                </a:solidFill>
                <a:latin typeface="方正姚体" panose="02010601030101010101" pitchFamily="2" charset="-122"/>
                <a:ea typeface="方正姚体" panose="02010601030101010101" pitchFamily="2" charset="-122"/>
              </a:rPr>
              <a:t>}</a:t>
            </a:r>
          </a:p>
        </p:txBody>
      </p:sp>
    </p:spTree>
    <p:extLst>
      <p:ext uri="{BB962C8B-B14F-4D97-AF65-F5344CB8AC3E}">
        <p14:creationId xmlns:p14="http://schemas.microsoft.com/office/powerpoint/2010/main" val="39034838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556792"/>
            <a:ext cx="8568952" cy="3456384"/>
          </a:xfrm>
        </p:spPr>
        <p:txBody>
          <a:bodyPr/>
          <a:lstStyle/>
          <a:p>
            <a:pPr>
              <a:lnSpc>
                <a:spcPct val="150000"/>
              </a:lnSpc>
            </a:pPr>
            <a:r>
              <a:rPr lang="zh-CN" altLang="en-US" sz="2800" dirty="0" smtClean="0">
                <a:latin typeface="方正姚体" panose="02010601030101010101" pitchFamily="2" charset="-122"/>
                <a:ea typeface="方正姚体" panose="02010601030101010101" pitchFamily="2" charset="-122"/>
              </a:rPr>
              <a:t>分析</a:t>
            </a:r>
            <a:r>
              <a:rPr lang="en-US" altLang="zh-CN" sz="2800" dirty="0" smtClean="0">
                <a:latin typeface="方正姚体" panose="02010601030101010101" pitchFamily="2" charset="-122"/>
                <a:ea typeface="方正姚体" panose="02010601030101010101" pitchFamily="2" charset="-122"/>
              </a:rPr>
              <a:t>void calculate(double p[], </a:t>
            </a:r>
            <a:r>
              <a:rPr lang="en-US" altLang="zh-CN" sz="2800" dirty="0" err="1" smtClean="0">
                <a:latin typeface="方正姚体" panose="02010601030101010101" pitchFamily="2" charset="-122"/>
                <a:ea typeface="方正姚体" panose="02010601030101010101" pitchFamily="2" charset="-122"/>
              </a:rPr>
              <a:t>int</a:t>
            </a:r>
            <a:r>
              <a:rPr lang="en-US" altLang="zh-CN" sz="2800" dirty="0" smtClean="0">
                <a:latin typeface="方正姚体" panose="02010601030101010101" pitchFamily="2" charset="-122"/>
                <a:ea typeface="方正姚体" panose="02010601030101010101" pitchFamily="2" charset="-122"/>
              </a:rPr>
              <a:t> n, double *pave)</a:t>
            </a:r>
            <a:r>
              <a:rPr lang="zh-CN" altLang="en-US" sz="2800" dirty="0" smtClean="0">
                <a:latin typeface="方正姚体" panose="02010601030101010101" pitchFamily="2" charset="-122"/>
                <a:ea typeface="方正姚体" panose="02010601030101010101" pitchFamily="2" charset="-122"/>
              </a:rPr>
              <a:t>函数。</a:t>
            </a:r>
            <a:endParaRPr lang="en-US" altLang="zh-CN" sz="2800" dirty="0" smtClean="0">
              <a:latin typeface="方正姚体" panose="02010601030101010101" pitchFamily="2" charset="-122"/>
              <a:ea typeface="方正姚体" panose="02010601030101010101" pitchFamily="2" charset="-122"/>
            </a:endParaRPr>
          </a:p>
          <a:p>
            <a:pPr lvl="1">
              <a:lnSpc>
                <a:spcPct val="150000"/>
              </a:lnSpc>
              <a:buFont typeface="Wingdings" panose="05000000000000000000" pitchFamily="2" charset="2"/>
              <a:buChar char="l"/>
            </a:pPr>
            <a:r>
              <a:rPr lang="zh-CN" altLang="en-US" sz="2800" dirty="0" smtClean="0">
                <a:latin typeface="方正姚体" panose="02010601030101010101" pitchFamily="2" charset="-122"/>
                <a:ea typeface="方正姚体" panose="02010601030101010101" pitchFamily="2" charset="-122"/>
              </a:rPr>
              <a:t>使用指针变量</a:t>
            </a:r>
            <a:r>
              <a:rPr lang="en-US" altLang="zh-CN" sz="2800" dirty="0" smtClean="0">
                <a:latin typeface="方正姚体" panose="02010601030101010101" pitchFamily="2" charset="-122"/>
                <a:ea typeface="方正姚体" panose="02010601030101010101" pitchFamily="2" charset="-122"/>
              </a:rPr>
              <a:t>double *pave</a:t>
            </a:r>
            <a:r>
              <a:rPr lang="zh-CN" altLang="en-US" sz="2800" dirty="0" smtClean="0">
                <a:latin typeface="方正姚体" panose="02010601030101010101" pitchFamily="2" charset="-122"/>
                <a:ea typeface="方正姚体" panose="02010601030101010101" pitchFamily="2" charset="-122"/>
              </a:rPr>
              <a:t>目的是为了能够返回平均值；</a:t>
            </a:r>
            <a:endParaRPr lang="en-US" altLang="zh-CN" sz="2800" dirty="0" smtClean="0">
              <a:latin typeface="方正姚体" panose="02010601030101010101" pitchFamily="2" charset="-122"/>
              <a:ea typeface="方正姚体" panose="02010601030101010101" pitchFamily="2" charset="-122"/>
            </a:endParaRPr>
          </a:p>
          <a:p>
            <a:pPr lvl="1">
              <a:lnSpc>
                <a:spcPct val="150000"/>
              </a:lnSpc>
              <a:buFont typeface="Wingdings" panose="05000000000000000000" pitchFamily="2" charset="2"/>
              <a:buChar char="l"/>
            </a:pPr>
            <a:r>
              <a:rPr lang="zh-CN" altLang="en-US" sz="2800" dirty="0" smtClean="0">
                <a:latin typeface="方正姚体" panose="02010601030101010101" pitchFamily="2" charset="-122"/>
                <a:ea typeface="方正姚体" panose="02010601030101010101" pitchFamily="2" charset="-122"/>
              </a:rPr>
              <a:t>这在</a:t>
            </a:r>
            <a:r>
              <a:rPr lang="en-US" altLang="zh-CN" sz="2800" dirty="0" smtClean="0">
                <a:latin typeface="方正姚体" panose="02010601030101010101" pitchFamily="2" charset="-122"/>
                <a:ea typeface="方正姚体" panose="02010601030101010101" pitchFamily="2" charset="-122"/>
              </a:rPr>
              <a:t>9.1.4</a:t>
            </a:r>
            <a:r>
              <a:rPr lang="zh-CN" altLang="en-US" sz="2800" dirty="0" smtClean="0">
                <a:latin typeface="方正姚体" panose="02010601030101010101" pitchFamily="2" charset="-122"/>
                <a:ea typeface="方正姚体" panose="02010601030101010101" pitchFamily="2" charset="-122"/>
              </a:rPr>
              <a:t>节中讲过；</a:t>
            </a:r>
            <a:endParaRPr lang="en-US" altLang="zh-CN" sz="2800" dirty="0" smtClean="0">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467544" y="692696"/>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3159462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628800"/>
            <a:ext cx="8229600" cy="4544540"/>
          </a:xfrm>
        </p:spPr>
        <p:txBody>
          <a:bodyPr/>
          <a:lstStyle/>
          <a:p>
            <a:r>
              <a:rPr lang="zh-CN" altLang="en-US" sz="2800" dirty="0" smtClean="0">
                <a:latin typeface="方正姚体" panose="02010601030101010101" pitchFamily="2" charset="-122"/>
                <a:ea typeface="方正姚体" panose="02010601030101010101" pitchFamily="2" charset="-122"/>
              </a:rPr>
              <a:t>分析</a:t>
            </a:r>
            <a:r>
              <a:rPr lang="en-US" altLang="zh-CN" sz="2800" dirty="0" smtClean="0">
                <a:latin typeface="方正姚体" panose="02010601030101010101" pitchFamily="2" charset="-122"/>
                <a:ea typeface="方正姚体" panose="02010601030101010101" pitchFamily="2" charset="-122"/>
              </a:rPr>
              <a:t>void calculate(</a:t>
            </a:r>
            <a:r>
              <a:rPr lang="en-US" altLang="zh-CN" sz="2800" b="1" dirty="0" smtClean="0">
                <a:solidFill>
                  <a:srgbClr val="FF0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double p[]</a:t>
            </a:r>
            <a:r>
              <a:rPr lang="en-US" altLang="zh-CN" sz="2800" dirty="0" smtClean="0">
                <a:latin typeface="方正姚体" panose="02010601030101010101" pitchFamily="2" charset="-122"/>
                <a:ea typeface="方正姚体" panose="02010601030101010101" pitchFamily="2" charset="-122"/>
              </a:rPr>
              <a:t>, </a:t>
            </a:r>
            <a:r>
              <a:rPr lang="en-US" altLang="zh-CN" sz="2800" dirty="0" err="1" smtClean="0">
                <a:latin typeface="方正姚体" panose="02010601030101010101" pitchFamily="2" charset="-122"/>
                <a:ea typeface="方正姚体" panose="02010601030101010101" pitchFamily="2" charset="-122"/>
              </a:rPr>
              <a:t>int</a:t>
            </a:r>
            <a:r>
              <a:rPr lang="en-US" altLang="zh-CN" sz="2800" dirty="0" smtClean="0">
                <a:latin typeface="方正姚体" panose="02010601030101010101" pitchFamily="2" charset="-122"/>
                <a:ea typeface="方正姚体" panose="02010601030101010101" pitchFamily="2" charset="-122"/>
              </a:rPr>
              <a:t> n, double *pave)</a:t>
            </a:r>
            <a:r>
              <a:rPr lang="zh-CN" altLang="en-US" sz="2800" dirty="0" smtClean="0">
                <a:latin typeface="方正姚体" panose="02010601030101010101" pitchFamily="2" charset="-122"/>
                <a:ea typeface="方正姚体" panose="02010601030101010101" pitchFamily="2" charset="-122"/>
              </a:rPr>
              <a:t>函数</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对于数组，还是按上一章的方法，使用数组</a:t>
            </a:r>
            <a:r>
              <a:rPr lang="en-US" altLang="zh-CN" sz="2800" dirty="0" smtClean="0">
                <a:latin typeface="方正姚体" panose="02010601030101010101" pitchFamily="2" charset="-122"/>
                <a:ea typeface="方正姚体" panose="02010601030101010101" pitchFamily="2" charset="-122"/>
              </a:rPr>
              <a:t>p</a:t>
            </a:r>
            <a:r>
              <a:rPr lang="zh-CN" altLang="en-US" sz="2800" dirty="0" smtClean="0">
                <a:latin typeface="方正姚体" panose="02010601030101010101" pitchFamily="2" charset="-122"/>
                <a:ea typeface="方正姚体" panose="02010601030101010101" pitchFamily="2" charset="-122"/>
              </a:rPr>
              <a:t>作为形参，用</a:t>
            </a:r>
            <a:r>
              <a:rPr lang="en-US" altLang="zh-CN" sz="2800" dirty="0" smtClean="0">
                <a:latin typeface="方正姚体" panose="02010601030101010101" pitchFamily="2" charset="-122"/>
                <a:ea typeface="方正姚体" panose="02010601030101010101" pitchFamily="2" charset="-122"/>
              </a:rPr>
              <a:t>n</a:t>
            </a:r>
            <a:r>
              <a:rPr lang="zh-CN" altLang="en-US" sz="2800" dirty="0" smtClean="0">
                <a:latin typeface="方正姚体" panose="02010601030101010101" pitchFamily="2" charset="-122"/>
                <a:ea typeface="方正姚体" panose="02010601030101010101" pitchFamily="2" charset="-122"/>
              </a:rPr>
              <a:t>表示</a:t>
            </a:r>
            <a:r>
              <a:rPr lang="zh-CN" altLang="en-US" sz="2800" dirty="0">
                <a:latin typeface="方正姚体" panose="02010601030101010101" pitchFamily="2" charset="-122"/>
                <a:ea typeface="方正姚体" panose="02010601030101010101" pitchFamily="2" charset="-122"/>
              </a:rPr>
              <a:t>数组的长度</a:t>
            </a:r>
            <a:r>
              <a:rPr lang="zh-CN" altLang="en-US" sz="2800" dirty="0" smtClean="0">
                <a:latin typeface="方正姚体" panose="02010601030101010101" pitchFamily="2" charset="-122"/>
                <a:ea typeface="方正姚体" panose="02010601030101010101" pitchFamily="2" charset="-122"/>
              </a:rPr>
              <a:t>；</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在调用函数时：</a:t>
            </a:r>
            <a:r>
              <a:rPr lang="en-US" altLang="zh-CN" sz="2800" dirty="0" smtClean="0">
                <a:latin typeface="方正姚体" panose="02010601030101010101" pitchFamily="2" charset="-122"/>
                <a:ea typeface="方正姚体" panose="02010601030101010101" pitchFamily="2" charset="-122"/>
              </a:rPr>
              <a:t>calculate(a,5, &amp;average);</a:t>
            </a:r>
            <a:r>
              <a:rPr lang="zh-CN" altLang="en-US" sz="2800" dirty="0" smtClean="0">
                <a:latin typeface="方正姚体" panose="02010601030101010101" pitchFamily="2" charset="-122"/>
                <a:ea typeface="方正姚体" panose="02010601030101010101" pitchFamily="2" charset="-122"/>
              </a:rPr>
              <a:t>使用的是数组名</a:t>
            </a:r>
            <a:r>
              <a:rPr lang="en-US" altLang="zh-CN" sz="2800" dirty="0" smtClean="0">
                <a:latin typeface="方正姚体" panose="02010601030101010101" pitchFamily="2" charset="-122"/>
                <a:ea typeface="方正姚体" panose="02010601030101010101" pitchFamily="2" charset="-122"/>
              </a:rPr>
              <a:t>a</a:t>
            </a:r>
            <a:r>
              <a:rPr lang="zh-CN" altLang="en-US" sz="2800" dirty="0" smtClean="0">
                <a:latin typeface="方正姚体" panose="02010601030101010101" pitchFamily="2" charset="-122"/>
                <a:ea typeface="方正姚体" panose="02010601030101010101" pitchFamily="2" charset="-122"/>
              </a:rPr>
              <a:t>；</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而数组名</a:t>
            </a:r>
            <a:r>
              <a:rPr lang="en-US" altLang="zh-CN" sz="2800" dirty="0" smtClean="0">
                <a:latin typeface="方正姚体" panose="02010601030101010101" pitchFamily="2" charset="-122"/>
                <a:ea typeface="方正姚体" panose="02010601030101010101" pitchFamily="2" charset="-122"/>
              </a:rPr>
              <a:t>a</a:t>
            </a:r>
            <a:r>
              <a:rPr lang="zh-CN" altLang="en-US" sz="2800" dirty="0" smtClean="0">
                <a:latin typeface="方正姚体" panose="02010601030101010101" pitchFamily="2" charset="-122"/>
                <a:ea typeface="方正姚体" panose="02010601030101010101" pitchFamily="2" charset="-122"/>
              </a:rPr>
              <a:t>就是数组的首元素地址；地址应该传递给指针变量的，怎么能够传递给形参数组</a:t>
            </a:r>
            <a:r>
              <a:rPr lang="en-US" altLang="zh-CN" sz="2800" dirty="0" smtClean="0">
                <a:solidFill>
                  <a:srgbClr val="FF0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p</a:t>
            </a:r>
            <a:r>
              <a:rPr lang="en-US" altLang="zh-CN" sz="2800" dirty="0" smtClean="0">
                <a:latin typeface="方正姚体" panose="02010601030101010101" pitchFamily="2" charset="-122"/>
                <a:ea typeface="方正姚体" panose="02010601030101010101" pitchFamily="2" charset="-122"/>
              </a:rPr>
              <a:t>? </a:t>
            </a:r>
            <a:r>
              <a:rPr lang="zh-CN" altLang="en-US" sz="2800" dirty="0" smtClean="0">
                <a:latin typeface="方正姚体" panose="02010601030101010101" pitchFamily="2" charset="-122"/>
                <a:ea typeface="方正姚体" panose="02010601030101010101" pitchFamily="2" charset="-122"/>
              </a:rPr>
              <a:t>为什么？</a:t>
            </a:r>
            <a:endParaRPr lang="zh-CN" altLang="en-US" sz="2800" dirty="0">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467544" y="692696"/>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861629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6355" y="1196752"/>
            <a:ext cx="8229600" cy="824074"/>
          </a:xfrm>
        </p:spPr>
        <p:txBody>
          <a:bodyPr/>
          <a:lstStyle/>
          <a:p>
            <a:r>
              <a:rPr lang="zh-CN" altLang="en-US" sz="2800" dirty="0" smtClean="0">
                <a:latin typeface="方正姚体" panose="02010601030101010101" pitchFamily="2" charset="-122"/>
                <a:ea typeface="方正姚体" panose="02010601030101010101" pitchFamily="2" charset="-122"/>
              </a:rPr>
              <a:t>再析</a:t>
            </a:r>
            <a:r>
              <a:rPr lang="en-US" altLang="zh-CN" sz="2800" dirty="0">
                <a:latin typeface="方正姚体" panose="02010601030101010101" pitchFamily="2" charset="-122"/>
                <a:ea typeface="方正姚体" panose="02010601030101010101" pitchFamily="2" charset="-122"/>
              </a:rPr>
              <a:t>void calculate(double p[], </a:t>
            </a:r>
            <a:r>
              <a:rPr lang="en-US" altLang="zh-CN" sz="2800" dirty="0" err="1">
                <a:latin typeface="方正姚体" panose="02010601030101010101" pitchFamily="2" charset="-122"/>
                <a:ea typeface="方正姚体" panose="02010601030101010101" pitchFamily="2" charset="-122"/>
              </a:rPr>
              <a:t>int</a:t>
            </a:r>
            <a:r>
              <a:rPr lang="en-US" altLang="zh-CN" sz="2800" dirty="0">
                <a:latin typeface="方正姚体" panose="02010601030101010101" pitchFamily="2" charset="-122"/>
                <a:ea typeface="方正姚体" panose="02010601030101010101" pitchFamily="2" charset="-122"/>
              </a:rPr>
              <a:t> n, double *pave)</a:t>
            </a:r>
            <a:r>
              <a:rPr lang="zh-CN" altLang="en-US" sz="2800" dirty="0" smtClean="0">
                <a:latin typeface="方正姚体" panose="02010601030101010101" pitchFamily="2" charset="-122"/>
                <a:ea typeface="方正姚体" panose="02010601030101010101" pitchFamily="2" charset="-122"/>
              </a:rPr>
              <a:t>函数</a:t>
            </a:r>
            <a:endParaRPr lang="zh-CN" altLang="en-US" sz="2800" dirty="0">
              <a:latin typeface="方正姚体" panose="02010601030101010101" pitchFamily="2" charset="-122"/>
              <a:ea typeface="方正姚体" panose="02010601030101010101" pitchFamily="2" charset="-122"/>
            </a:endParaRPr>
          </a:p>
        </p:txBody>
      </p:sp>
      <p:pic>
        <p:nvPicPr>
          <p:cNvPr id="4" name="hanshu">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34300" y="1988840"/>
            <a:ext cx="8426869" cy="291839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横卷形 5"/>
          <p:cNvSpPr/>
          <p:nvPr/>
        </p:nvSpPr>
        <p:spPr>
          <a:xfrm>
            <a:off x="369678" y="5407151"/>
            <a:ext cx="8426870" cy="1404276"/>
          </a:xfrm>
          <a:prstGeom prst="horizontalScroll">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通过分析：形参数组</a:t>
            </a:r>
            <a:r>
              <a:rPr lang="en-US" altLang="zh-C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p,</a:t>
            </a:r>
            <a:r>
              <a:rPr lang="zh-CN" alt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编译后变成指针变量</a:t>
            </a:r>
            <a:r>
              <a:rPr lang="en-US" altLang="zh-C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p</a:t>
            </a:r>
            <a:r>
              <a:rPr lang="zh-CN" alt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a:t>
            </a:r>
            <a:endParaRPr lang="en-US" altLang="zh-C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zh-CN" alt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数组</a:t>
            </a:r>
            <a:r>
              <a:rPr lang="zh-CN" alt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的首元素</a:t>
            </a:r>
            <a:r>
              <a:rPr lang="zh-CN" alt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地址</a:t>
            </a:r>
            <a:r>
              <a:rPr lang="zh-CN" alt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传递</a:t>
            </a:r>
            <a:r>
              <a:rPr lang="zh-CN" alt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给指针变量</a:t>
            </a:r>
            <a:r>
              <a:rPr lang="en-US" altLang="zh-C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p</a:t>
            </a:r>
            <a:r>
              <a:rPr lang="zh-CN" alt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，就合理了。</a:t>
            </a:r>
          </a:p>
        </p:txBody>
      </p:sp>
      <p:sp>
        <p:nvSpPr>
          <p:cNvPr id="7"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263608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1" presetClass="mediacall" presetSubtype="0" fill="hold" nodeType="withEffect">
                                  <p:stCondLst>
                                    <p:cond delay="0"/>
                                  </p:stCondLst>
                                  <p:childTnLst>
                                    <p:cmd type="call" cmd="playFrom(0.0)">
                                      <p:cBhvr>
                                        <p:cTn id="11" dur="1922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fill="hold" display="0">
                  <p:stCondLst>
                    <p:cond delay="indefinite"/>
                  </p:stCondLst>
                </p:cTn>
                <p:tgtEl>
                  <p:spTgt spid="4"/>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4616548"/>
          </a:xfrm>
        </p:spPr>
        <p:txBody>
          <a:bodyPr>
            <a:normAutofit/>
          </a:bodyPr>
          <a:lstStyle/>
          <a:p>
            <a:pPr>
              <a:spcBef>
                <a:spcPts val="0"/>
              </a:spcBef>
              <a:spcAft>
                <a:spcPts val="0"/>
              </a:spcAft>
            </a:pPr>
            <a:r>
              <a:rPr lang="zh-CN" altLang="en-US" sz="2800" dirty="0">
                <a:solidFill>
                  <a:srgbClr val="008000"/>
                </a:solidFill>
                <a:latin typeface="方正姚体" panose="02010601030101010101" pitchFamily="2" charset="-122"/>
                <a:ea typeface="方正姚体" panose="02010601030101010101" pitchFamily="2" charset="-122"/>
              </a:rPr>
              <a:t>再析</a:t>
            </a:r>
            <a:r>
              <a:rPr lang="en-US" altLang="zh-CN" sz="2800" dirty="0">
                <a:solidFill>
                  <a:srgbClr val="008000"/>
                </a:solidFill>
                <a:latin typeface="方正姚体" panose="02010601030101010101" pitchFamily="2" charset="-122"/>
                <a:ea typeface="方正姚体" panose="02010601030101010101" pitchFamily="2" charset="-122"/>
              </a:rPr>
              <a:t>void calculate(double p[], </a:t>
            </a:r>
            <a:r>
              <a:rPr lang="en-US" altLang="zh-CN" sz="2800" dirty="0" err="1">
                <a:solidFill>
                  <a:srgbClr val="008000"/>
                </a:solidFill>
                <a:latin typeface="方正姚体" panose="02010601030101010101" pitchFamily="2" charset="-122"/>
                <a:ea typeface="方正姚体" panose="02010601030101010101" pitchFamily="2" charset="-122"/>
              </a:rPr>
              <a:t>int</a:t>
            </a:r>
            <a:r>
              <a:rPr lang="en-US" altLang="zh-CN" sz="2800" dirty="0">
                <a:solidFill>
                  <a:srgbClr val="008000"/>
                </a:solidFill>
                <a:latin typeface="方正姚体" panose="02010601030101010101" pitchFamily="2" charset="-122"/>
                <a:ea typeface="方正姚体" panose="02010601030101010101" pitchFamily="2" charset="-122"/>
              </a:rPr>
              <a:t> n, double *pave)</a:t>
            </a:r>
            <a:r>
              <a:rPr lang="zh-CN" altLang="en-US" sz="2800" dirty="0" smtClean="0">
                <a:solidFill>
                  <a:srgbClr val="008000"/>
                </a:solidFill>
                <a:latin typeface="方正姚体" panose="02010601030101010101" pitchFamily="2" charset="-122"/>
                <a:ea typeface="方正姚体" panose="02010601030101010101" pitchFamily="2" charset="-122"/>
              </a:rPr>
              <a:t>函数</a:t>
            </a:r>
            <a:endParaRPr lang="zh-CN" altLang="en-US" sz="28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void</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calculate(</a:t>
            </a:r>
            <a:r>
              <a:rPr lang="en-US" altLang="zh-CN" sz="2800" dirty="0">
                <a:solidFill>
                  <a:srgbClr val="0000FF"/>
                </a:solidFill>
                <a:latin typeface="方正姚体" panose="02010601030101010101" pitchFamily="2" charset="-122"/>
                <a:ea typeface="方正姚体" panose="02010601030101010101" pitchFamily="2" charset="-122"/>
              </a:rPr>
              <a:t>double</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smtClean="0">
                <a:solidFill>
                  <a:srgbClr val="808080"/>
                </a:solidFill>
                <a:latin typeface="方正姚体" panose="02010601030101010101" pitchFamily="2" charset="-122"/>
                <a:ea typeface="方正姚体" panose="02010601030101010101" pitchFamily="2" charset="-122"/>
              </a:rPr>
              <a:t>p</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808080"/>
                </a:solidFill>
                <a:latin typeface="方正姚体" panose="02010601030101010101" pitchFamily="2" charset="-122"/>
                <a:ea typeface="方正姚体" panose="02010601030101010101" pitchFamily="2" charset="-122"/>
              </a:rPr>
              <a:t>n</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FF"/>
                </a:solidFill>
                <a:latin typeface="方正姚体" panose="02010601030101010101" pitchFamily="2" charset="-122"/>
                <a:ea typeface="方正姚体" panose="02010601030101010101" pitchFamily="2" charset="-122"/>
              </a:rPr>
              <a:t>double</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808080"/>
                </a:solidFill>
                <a:latin typeface="方正姚体" panose="02010601030101010101" pitchFamily="2" charset="-122"/>
                <a:ea typeface="方正姚体" panose="02010601030101010101" pitchFamily="2" charset="-122"/>
              </a:rPr>
              <a:t>pave</a:t>
            </a:r>
            <a:r>
              <a:rPr lang="en-US" altLang="zh-CN" sz="28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a:t>
            </a:r>
            <a:r>
              <a:rPr lang="en-US" altLang="zh-CN" sz="2800" dirty="0" err="1" smtClean="0">
                <a:solidFill>
                  <a:srgbClr val="0000FF"/>
                </a:solidFill>
                <a:latin typeface="方正姚体" panose="02010601030101010101" pitchFamily="2" charset="-122"/>
                <a:ea typeface="方正姚体" panose="02010601030101010101" pitchFamily="2" charset="-122"/>
              </a:rPr>
              <a:t>int</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double</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sum = 0;</a:t>
            </a:r>
          </a:p>
          <a:p>
            <a:pPr marL="457200" lvl="1" indent="0">
              <a:spcBef>
                <a:spcPts val="0"/>
              </a:spcBef>
              <a:spcAft>
                <a:spcPts val="0"/>
              </a:spcAft>
              <a:buNone/>
            </a:pPr>
            <a:r>
              <a:rPr lang="nn-NO" altLang="zh-CN" sz="2800" dirty="0" smtClean="0">
                <a:solidFill>
                  <a:srgbClr val="0000FF"/>
                </a:solidFill>
                <a:latin typeface="方正姚体" panose="02010601030101010101" pitchFamily="2" charset="-122"/>
                <a:ea typeface="方正姚体" panose="02010601030101010101" pitchFamily="2" charset="-122"/>
              </a:rPr>
              <a:t> 		for</a:t>
            </a:r>
            <a:r>
              <a:rPr lang="nn-NO" altLang="zh-CN" sz="2800" dirty="0" smtClean="0">
                <a:solidFill>
                  <a:srgbClr val="000000"/>
                </a:solidFill>
                <a:latin typeface="方正姚体" panose="02010601030101010101" pitchFamily="2" charset="-122"/>
                <a:ea typeface="方正姚体" panose="02010601030101010101" pitchFamily="2" charset="-122"/>
              </a:rPr>
              <a:t> </a:t>
            </a:r>
            <a:r>
              <a:rPr lang="nn-NO" altLang="zh-CN" sz="2800" dirty="0">
                <a:solidFill>
                  <a:srgbClr val="000000"/>
                </a:solidFill>
                <a:latin typeface="方正姚体" panose="02010601030101010101" pitchFamily="2" charset="-122"/>
                <a:ea typeface="方正姚体" panose="02010601030101010101" pitchFamily="2" charset="-122"/>
              </a:rPr>
              <a:t>(i = 0; i &lt; </a:t>
            </a:r>
            <a:r>
              <a:rPr lang="nn-NO" altLang="zh-CN" sz="2800" dirty="0">
                <a:solidFill>
                  <a:srgbClr val="808080"/>
                </a:solidFill>
                <a:latin typeface="方正姚体" panose="02010601030101010101" pitchFamily="2" charset="-122"/>
                <a:ea typeface="方正姚体" panose="02010601030101010101" pitchFamily="2" charset="-122"/>
              </a:rPr>
              <a:t>n</a:t>
            </a:r>
            <a:r>
              <a:rPr lang="nn-NO" altLang="zh-CN" sz="2800" dirty="0">
                <a:solidFill>
                  <a:srgbClr val="000000"/>
                </a:solidFill>
                <a:latin typeface="方正姚体" panose="02010601030101010101" pitchFamily="2" charset="-122"/>
                <a:ea typeface="方正姚体" panose="02010601030101010101" pitchFamily="2" charset="-122"/>
              </a:rPr>
              <a:t>; i++)</a:t>
            </a:r>
          </a:p>
          <a:p>
            <a:pPr marL="457200" lvl="1" indent="0">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sum </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smtClean="0">
                <a:solidFill>
                  <a:srgbClr val="808080"/>
                </a:solidFill>
                <a:latin typeface="方正姚体" panose="02010601030101010101" pitchFamily="2" charset="-122"/>
                <a:ea typeface="方正姚体" panose="02010601030101010101" pitchFamily="2" charset="-122"/>
              </a:rPr>
              <a:t>p</a:t>
            </a:r>
            <a:r>
              <a:rPr lang="en-US" altLang="zh-CN" sz="2800" dirty="0" smtClean="0">
                <a:solidFill>
                  <a:srgbClr val="000000"/>
                </a:solidFill>
                <a:latin typeface="方正姚体" panose="02010601030101010101" pitchFamily="2" charset="-122"/>
                <a:ea typeface="方正姚体" panose="02010601030101010101" pitchFamily="2" charset="-122"/>
              </a:rPr>
              <a:t>[</a:t>
            </a:r>
            <a:r>
              <a:rPr lang="en-US" altLang="zh-CN" sz="2800" dirty="0" err="1" smtClean="0">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808080"/>
                </a:solidFill>
                <a:latin typeface="方正姚体" panose="02010601030101010101" pitchFamily="2" charset="-122"/>
                <a:ea typeface="方正姚体" panose="02010601030101010101" pitchFamily="2" charset="-122"/>
              </a:rPr>
              <a:t>pave</a:t>
            </a:r>
            <a:r>
              <a:rPr lang="en-US" altLang="zh-CN" sz="2800" dirty="0">
                <a:solidFill>
                  <a:srgbClr val="000000"/>
                </a:solidFill>
                <a:latin typeface="方正姚体" panose="02010601030101010101" pitchFamily="2" charset="-122"/>
                <a:ea typeface="方正姚体" panose="02010601030101010101" pitchFamily="2" charset="-122"/>
              </a:rPr>
              <a:t>= sum / 5;</a:t>
            </a:r>
          </a:p>
          <a:p>
            <a:pPr marL="457200" lvl="1" indent="0">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a:t>
            </a:r>
            <a:endParaRPr lang="en-US" altLang="zh-CN" sz="2800" dirty="0">
              <a:solidFill>
                <a:srgbClr val="000000"/>
              </a:solidFill>
              <a:latin typeface="方正姚体" panose="02010601030101010101" pitchFamily="2" charset="-122"/>
              <a:ea typeface="方正姚体" panose="02010601030101010101" pitchFamily="2" charset="-122"/>
            </a:endParaRPr>
          </a:p>
        </p:txBody>
      </p:sp>
      <p:sp>
        <p:nvSpPr>
          <p:cNvPr id="4" name="横卷形 3"/>
          <p:cNvSpPr/>
          <p:nvPr/>
        </p:nvSpPr>
        <p:spPr>
          <a:xfrm>
            <a:off x="1763688" y="5301208"/>
            <a:ext cx="6722602" cy="1404276"/>
          </a:xfrm>
          <a:prstGeom prst="horizontalScroll">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既然形参数组</a:t>
            </a:r>
            <a:r>
              <a:rPr lang="en-US" altLang="zh-C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p,</a:t>
            </a:r>
            <a:r>
              <a:rPr lang="zh-CN" alt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编译后变成指针变量</a:t>
            </a:r>
            <a:r>
              <a:rPr lang="en-US" altLang="zh-C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p</a:t>
            </a:r>
            <a:r>
              <a:rPr lang="zh-CN" alt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；那么，不如当初就是用</a:t>
            </a:r>
            <a:r>
              <a:rPr lang="zh-CN" alt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指针变量</a:t>
            </a:r>
            <a:r>
              <a:rPr lang="en-US" altLang="zh-C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p</a:t>
            </a:r>
            <a:r>
              <a:rPr lang="zh-CN" alt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a:t>
            </a:r>
          </a:p>
        </p:txBody>
      </p:sp>
      <p:sp>
        <p:nvSpPr>
          <p:cNvPr id="5" name="矩形 4"/>
          <p:cNvSpPr/>
          <p:nvPr/>
        </p:nvSpPr>
        <p:spPr>
          <a:xfrm>
            <a:off x="971600" y="1969676"/>
            <a:ext cx="6777817" cy="523220"/>
          </a:xfrm>
          <a:prstGeom prst="rect">
            <a:avLst/>
          </a:prstGeom>
          <a:solidFill>
            <a:schemeClr val="bg1"/>
          </a:solidFill>
        </p:spPr>
        <p:txBody>
          <a:bodyPr wrap="none">
            <a:spAutoFit/>
          </a:bodyPr>
          <a:lstStyle/>
          <a:p>
            <a:r>
              <a:rPr lang="fr-FR" altLang="zh-CN" dirty="0">
                <a:solidFill>
                  <a:srgbClr val="0000FF"/>
                </a:solidFill>
                <a:ea typeface="新宋体" panose="02010609030101010101" pitchFamily="49" charset="-122"/>
                <a:cs typeface="Times New Roman" panose="02020603050405020304" pitchFamily="18" charset="0"/>
              </a:rPr>
              <a:t>void</a:t>
            </a:r>
            <a:r>
              <a:rPr lang="fr-FR" altLang="zh-CN" dirty="0">
                <a:solidFill>
                  <a:srgbClr val="000000"/>
                </a:solidFill>
                <a:ea typeface="新宋体" panose="02010609030101010101" pitchFamily="49" charset="-122"/>
                <a:cs typeface="Times New Roman" panose="02020603050405020304" pitchFamily="18" charset="0"/>
              </a:rPr>
              <a:t> calculate(</a:t>
            </a:r>
            <a:r>
              <a:rPr lang="fr-FR" altLang="zh-CN" dirty="0">
                <a:solidFill>
                  <a:srgbClr val="0000FF"/>
                </a:solidFill>
                <a:ea typeface="新宋体" panose="02010609030101010101" pitchFamily="49" charset="-122"/>
                <a:cs typeface="Times New Roman" panose="02020603050405020304" pitchFamily="18" charset="0"/>
              </a:rPr>
              <a:t>double</a:t>
            </a:r>
            <a:r>
              <a:rPr lang="fr-FR" altLang="zh-CN" dirty="0">
                <a:solidFill>
                  <a:srgbClr val="000000"/>
                </a:solidFill>
                <a:ea typeface="新宋体" panose="02010609030101010101" pitchFamily="49" charset="-122"/>
                <a:cs typeface="Times New Roman" panose="02020603050405020304" pitchFamily="18" charset="0"/>
              </a:rPr>
              <a:t> *</a:t>
            </a:r>
            <a:r>
              <a:rPr lang="fr-FR" altLang="zh-CN" dirty="0">
                <a:solidFill>
                  <a:srgbClr val="808080"/>
                </a:solidFill>
                <a:ea typeface="新宋体" panose="02010609030101010101" pitchFamily="49" charset="-122"/>
                <a:cs typeface="Times New Roman" panose="02020603050405020304" pitchFamily="18" charset="0"/>
              </a:rPr>
              <a:t>p</a:t>
            </a:r>
            <a:r>
              <a:rPr lang="fr-FR" altLang="zh-CN" dirty="0">
                <a:solidFill>
                  <a:srgbClr val="000000"/>
                </a:solidFill>
                <a:ea typeface="新宋体" panose="02010609030101010101" pitchFamily="49" charset="-122"/>
                <a:cs typeface="Times New Roman" panose="02020603050405020304" pitchFamily="18" charset="0"/>
              </a:rPr>
              <a:t>, </a:t>
            </a:r>
            <a:r>
              <a:rPr lang="fr-FR" altLang="zh-CN" dirty="0">
                <a:solidFill>
                  <a:srgbClr val="0000FF"/>
                </a:solidFill>
                <a:ea typeface="新宋体" panose="02010609030101010101" pitchFamily="49" charset="-122"/>
                <a:cs typeface="Times New Roman" panose="02020603050405020304" pitchFamily="18" charset="0"/>
              </a:rPr>
              <a:t>int</a:t>
            </a:r>
            <a:r>
              <a:rPr lang="fr-FR" altLang="zh-CN" dirty="0">
                <a:solidFill>
                  <a:srgbClr val="000000"/>
                </a:solidFill>
                <a:ea typeface="新宋体" panose="02010609030101010101" pitchFamily="49" charset="-122"/>
                <a:cs typeface="Times New Roman" panose="02020603050405020304" pitchFamily="18" charset="0"/>
              </a:rPr>
              <a:t> </a:t>
            </a:r>
            <a:r>
              <a:rPr lang="fr-FR" altLang="zh-CN" dirty="0">
                <a:solidFill>
                  <a:srgbClr val="808080"/>
                </a:solidFill>
                <a:ea typeface="新宋体" panose="02010609030101010101" pitchFamily="49" charset="-122"/>
                <a:cs typeface="Times New Roman" panose="02020603050405020304" pitchFamily="18" charset="0"/>
              </a:rPr>
              <a:t>n</a:t>
            </a:r>
            <a:r>
              <a:rPr lang="fr-FR" altLang="zh-CN" dirty="0">
                <a:solidFill>
                  <a:srgbClr val="000000"/>
                </a:solidFill>
                <a:ea typeface="新宋体" panose="02010609030101010101" pitchFamily="49" charset="-122"/>
                <a:cs typeface="Times New Roman" panose="02020603050405020304" pitchFamily="18" charset="0"/>
              </a:rPr>
              <a:t>, </a:t>
            </a:r>
            <a:r>
              <a:rPr lang="fr-FR" altLang="zh-CN" dirty="0">
                <a:solidFill>
                  <a:srgbClr val="0000FF"/>
                </a:solidFill>
                <a:ea typeface="新宋体" panose="02010609030101010101" pitchFamily="49" charset="-122"/>
                <a:cs typeface="Times New Roman" panose="02020603050405020304" pitchFamily="18" charset="0"/>
              </a:rPr>
              <a:t>double</a:t>
            </a:r>
            <a:r>
              <a:rPr lang="fr-FR" altLang="zh-CN" dirty="0">
                <a:solidFill>
                  <a:srgbClr val="000000"/>
                </a:solidFill>
                <a:ea typeface="新宋体" panose="02010609030101010101" pitchFamily="49" charset="-122"/>
                <a:cs typeface="Times New Roman" panose="02020603050405020304" pitchFamily="18" charset="0"/>
              </a:rPr>
              <a:t> *</a:t>
            </a:r>
            <a:r>
              <a:rPr lang="fr-FR" altLang="zh-CN" dirty="0">
                <a:solidFill>
                  <a:srgbClr val="808080"/>
                </a:solidFill>
                <a:ea typeface="新宋体" panose="02010609030101010101" pitchFamily="49" charset="-122"/>
                <a:cs typeface="Times New Roman" panose="02020603050405020304" pitchFamily="18" charset="0"/>
              </a:rPr>
              <a:t>pave</a:t>
            </a:r>
            <a:r>
              <a:rPr lang="fr-FR" altLang="zh-CN" dirty="0">
                <a:solidFill>
                  <a:srgbClr val="000000"/>
                </a:solidFill>
                <a:ea typeface="新宋体" panose="02010609030101010101" pitchFamily="49" charset="-122"/>
                <a:cs typeface="Times New Roman" panose="02020603050405020304" pitchFamily="18" charset="0"/>
              </a:rPr>
              <a:t>)</a:t>
            </a:r>
            <a:endParaRPr lang="zh-CN" altLang="en-US" dirty="0">
              <a:cs typeface="Times New Roman" panose="02020603050405020304" pitchFamily="18" charset="0"/>
            </a:endParaRPr>
          </a:p>
        </p:txBody>
      </p:sp>
      <p:sp>
        <p:nvSpPr>
          <p:cNvPr id="8"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390400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3500"/>
                                        <p:tgtEl>
                                          <p:spTgt spid="5"/>
                                        </p:tgtEl>
                                      </p:cBhvr>
                                    </p:animEffect>
                                    <p:anim calcmode="lin" valueType="num">
                                      <p:cBhvr>
                                        <p:cTn id="13" dur="3500" fill="hold"/>
                                        <p:tgtEl>
                                          <p:spTgt spid="5"/>
                                        </p:tgtEl>
                                        <p:attrNameLst>
                                          <p:attrName>ppt_x</p:attrName>
                                        </p:attrNameLst>
                                      </p:cBhvr>
                                      <p:tavLst>
                                        <p:tav tm="0">
                                          <p:val>
                                            <p:strVal val="#ppt_x"/>
                                          </p:val>
                                        </p:tav>
                                        <p:tav tm="100000">
                                          <p:val>
                                            <p:strVal val="#ppt_x"/>
                                          </p:val>
                                        </p:tav>
                                      </p:tavLst>
                                    </p:anim>
                                    <p:anim calcmode="lin" valueType="num">
                                      <p:cBhvr>
                                        <p:cTn id="14" dur="3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904580"/>
          </a:xfrm>
        </p:spPr>
        <p:txBody>
          <a:bodyPr>
            <a:normAutofit/>
          </a:bodyPr>
          <a:lstStyle/>
          <a:p>
            <a:r>
              <a:rPr lang="zh-CN" altLang="en-US" sz="3200" dirty="0" smtClean="0">
                <a:latin typeface="方正姚体" panose="02010601030101010101" pitchFamily="2" charset="-122"/>
                <a:ea typeface="方正姚体" panose="02010601030101010101" pitchFamily="2" charset="-122"/>
              </a:rPr>
              <a:t>小结：</a:t>
            </a:r>
            <a:endParaRPr lang="en-US" altLang="zh-CN" sz="32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通过上例分析：使用指针变量</a:t>
            </a:r>
            <a:r>
              <a:rPr lang="en-US" altLang="zh-CN" sz="2800" dirty="0" smtClean="0">
                <a:latin typeface="方正姚体" panose="02010601030101010101" pitchFamily="2" charset="-122"/>
                <a:ea typeface="方正姚体" panose="02010601030101010101" pitchFamily="2" charset="-122"/>
              </a:rPr>
              <a:t>p, </a:t>
            </a:r>
            <a:r>
              <a:rPr lang="zh-CN" altLang="en-US" sz="2800" dirty="0" smtClean="0">
                <a:latin typeface="方正姚体" panose="02010601030101010101" pitchFamily="2" charset="-122"/>
                <a:ea typeface="方正姚体" panose="02010601030101010101" pitchFamily="2" charset="-122"/>
              </a:rPr>
              <a:t>作为函数的形参，再把一维数组的首元素地址传递给</a:t>
            </a:r>
            <a:r>
              <a:rPr lang="zh-CN" altLang="en-US" sz="2800" dirty="0">
                <a:latin typeface="方正姚体" panose="02010601030101010101" pitchFamily="2" charset="-122"/>
                <a:ea typeface="方正姚体" panose="02010601030101010101" pitchFamily="2" charset="-122"/>
              </a:rPr>
              <a:t>指针变量</a:t>
            </a:r>
            <a:r>
              <a:rPr lang="en-US" altLang="zh-CN" sz="2800" dirty="0" smtClean="0">
                <a:latin typeface="方正姚体" panose="02010601030101010101" pitchFamily="2" charset="-122"/>
                <a:ea typeface="方正姚体" panose="02010601030101010101" pitchFamily="2" charset="-122"/>
              </a:rPr>
              <a:t>p;</a:t>
            </a: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再使用指针运算，</a:t>
            </a:r>
            <a:r>
              <a:rPr lang="zh-CN" altLang="en-US" sz="2800" dirty="0">
                <a:latin typeface="方正姚体" panose="02010601030101010101" pitchFamily="2" charset="-122"/>
                <a:ea typeface="方正姚体" panose="02010601030101010101" pitchFamily="2" charset="-122"/>
              </a:rPr>
              <a:t>在</a:t>
            </a:r>
            <a:r>
              <a:rPr lang="zh-CN" altLang="en-US" sz="2800" dirty="0" smtClean="0">
                <a:latin typeface="方正姚体" panose="02010601030101010101" pitchFamily="2" charset="-122"/>
                <a:ea typeface="方正姚体" panose="02010601030101010101" pitchFamily="2" charset="-122"/>
              </a:rPr>
              <a:t>函数内部就可以操作函数外部的数组</a:t>
            </a:r>
            <a:r>
              <a:rPr lang="en-US" altLang="zh-CN" sz="2800" dirty="0" smtClean="0">
                <a:latin typeface="方正姚体" panose="02010601030101010101" pitchFamily="2" charset="-122"/>
                <a:ea typeface="方正姚体" panose="02010601030101010101" pitchFamily="2" charset="-122"/>
              </a:rPr>
              <a:t>a</a:t>
            </a:r>
            <a:r>
              <a:rPr lang="zh-CN" altLang="en-US" sz="2800" dirty="0" smtClean="0">
                <a:latin typeface="方正姚体" panose="02010601030101010101" pitchFamily="2" charset="-122"/>
                <a:ea typeface="方正姚体" panose="02010601030101010101" pitchFamily="2" charset="-122"/>
              </a:rPr>
              <a:t>；</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指针的这种作用又比</a:t>
            </a:r>
            <a:r>
              <a:rPr lang="en-US" altLang="zh-CN" sz="2800" dirty="0" smtClean="0">
                <a:latin typeface="方正姚体" panose="02010601030101010101" pitchFamily="2" charset="-122"/>
                <a:ea typeface="方正姚体" panose="02010601030101010101" pitchFamily="2" charset="-122"/>
              </a:rPr>
              <a:t>9.1.4</a:t>
            </a:r>
            <a:r>
              <a:rPr lang="zh-CN" altLang="en-US" sz="2800" dirty="0" smtClean="0">
                <a:latin typeface="方正姚体" panose="02010601030101010101" pitchFamily="2" charset="-122"/>
                <a:ea typeface="方正姚体" panose="02010601030101010101" pitchFamily="2" charset="-122"/>
              </a:rPr>
              <a:t>结讲的作用更为强大，这是我们讲到的指针的第</a:t>
            </a:r>
            <a:r>
              <a:rPr lang="en-US" altLang="zh-CN" sz="2800" dirty="0" smtClean="0">
                <a:latin typeface="方正姚体" panose="02010601030101010101" pitchFamily="2" charset="-122"/>
                <a:ea typeface="方正姚体" panose="02010601030101010101" pitchFamily="2" charset="-122"/>
              </a:rPr>
              <a:t>2</a:t>
            </a:r>
            <a:r>
              <a:rPr lang="zh-CN" altLang="en-US" sz="2800" dirty="0" smtClean="0">
                <a:latin typeface="方正姚体" panose="02010601030101010101" pitchFamily="2" charset="-122"/>
                <a:ea typeface="方正姚体" panose="02010601030101010101" pitchFamily="2" charset="-122"/>
              </a:rPr>
              <a:t>种作用。</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下面再介绍几个例子，说明指针的这种作用；</a:t>
            </a:r>
            <a:endParaRPr lang="zh-CN" altLang="en-US" sz="2800" dirty="0">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109824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446393" cy="5616624"/>
          </a:xfrm>
        </p:spPr>
        <p:txBody>
          <a:bodyPr>
            <a:noAutofit/>
          </a:bodyPr>
          <a:lstStyle/>
          <a:p>
            <a:pPr marL="0" indent="0">
              <a:spcBef>
                <a:spcPts val="0"/>
              </a:spcBef>
              <a:spcAft>
                <a:spcPts val="0"/>
              </a:spcAft>
              <a:buNone/>
            </a:pPr>
            <a:r>
              <a:rPr lang="en-US" altLang="zh-CN" sz="2800" dirty="0" smtClean="0"/>
              <a:t>【</a:t>
            </a:r>
            <a:r>
              <a:rPr lang="zh-CN" altLang="en-US" sz="2800" dirty="0" smtClean="0"/>
              <a:t>例</a:t>
            </a:r>
            <a:r>
              <a:rPr lang="en-US" altLang="zh-CN" sz="2800" dirty="0"/>
              <a:t>9 </a:t>
            </a:r>
            <a:r>
              <a:rPr lang="en-US" altLang="zh-CN" sz="2800" dirty="0" smtClean="0"/>
              <a:t>– 4】 </a:t>
            </a:r>
            <a:r>
              <a:rPr lang="zh-CN" altLang="en-US" sz="2800" dirty="0" smtClean="0"/>
              <a:t>选择排序，把例</a:t>
            </a:r>
            <a:r>
              <a:rPr lang="en-US" altLang="zh-CN" sz="2800" dirty="0" smtClean="0"/>
              <a:t>8-22</a:t>
            </a:r>
            <a:r>
              <a:rPr lang="zh-CN" altLang="en-US" sz="2800" dirty="0" smtClean="0"/>
              <a:t>用指针法实现。</a:t>
            </a:r>
            <a:endParaRPr lang="en-US" altLang="zh-CN" sz="2800" dirty="0" smtClean="0"/>
          </a:p>
          <a:p>
            <a:pPr marL="457200" lvl="1" indent="0">
              <a:spcBef>
                <a:spcPts val="0"/>
              </a:spcBef>
              <a:spcAft>
                <a:spcPts val="0"/>
              </a:spcAft>
              <a:buNone/>
            </a:pPr>
            <a:r>
              <a:rPr lang="en-US" altLang="zh-CN" sz="2800" dirty="0">
                <a:solidFill>
                  <a:srgbClr val="808080"/>
                </a:solidFill>
              </a:rPr>
              <a:t>#include</a:t>
            </a:r>
            <a:r>
              <a:rPr lang="en-US" altLang="zh-CN" sz="2800" dirty="0">
                <a:solidFill>
                  <a:srgbClr val="000000"/>
                </a:solidFill>
              </a:rPr>
              <a:t> </a:t>
            </a:r>
            <a:r>
              <a:rPr lang="en-US" altLang="zh-CN" sz="2800" dirty="0">
                <a:solidFill>
                  <a:srgbClr val="A31515"/>
                </a:solidFill>
              </a:rPr>
              <a:t>&lt;</a:t>
            </a:r>
            <a:r>
              <a:rPr lang="en-US" altLang="zh-CN" sz="2800" dirty="0" err="1">
                <a:solidFill>
                  <a:srgbClr val="A31515"/>
                </a:solidFill>
              </a:rPr>
              <a:t>stdio.h</a:t>
            </a:r>
            <a:r>
              <a:rPr lang="en-US" altLang="zh-CN" sz="2800" dirty="0">
                <a:solidFill>
                  <a:srgbClr val="A31515"/>
                </a:solidFill>
              </a:rPr>
              <a:t>&gt;</a:t>
            </a:r>
            <a:endParaRPr lang="en-US" altLang="zh-CN" sz="2800" dirty="0">
              <a:solidFill>
                <a:srgbClr val="000000"/>
              </a:solidFill>
            </a:endParaRPr>
          </a:p>
          <a:p>
            <a:pPr marL="457200" lvl="1" indent="0">
              <a:spcBef>
                <a:spcPts val="0"/>
              </a:spcBef>
              <a:spcAft>
                <a:spcPts val="0"/>
              </a:spcAft>
              <a:buNone/>
            </a:pPr>
            <a:r>
              <a:rPr lang="en-US" altLang="zh-CN" sz="2800" dirty="0">
                <a:solidFill>
                  <a:srgbClr val="0000FF"/>
                </a:solidFill>
              </a:rPr>
              <a:t>void</a:t>
            </a:r>
            <a:r>
              <a:rPr lang="en-US" altLang="zh-CN" sz="2800" dirty="0">
                <a:solidFill>
                  <a:srgbClr val="000000"/>
                </a:solidFill>
              </a:rPr>
              <a:t> Input(</a:t>
            </a:r>
            <a:r>
              <a:rPr lang="en-US" altLang="zh-CN" sz="2800" dirty="0" err="1">
                <a:solidFill>
                  <a:srgbClr val="0000FF"/>
                </a:solidFill>
              </a:rPr>
              <a:t>int</a:t>
            </a:r>
            <a:r>
              <a:rPr lang="en-US" altLang="zh-CN" sz="2800" dirty="0">
                <a:solidFill>
                  <a:srgbClr val="000000"/>
                </a:solidFill>
              </a:rPr>
              <a:t> *</a:t>
            </a:r>
            <a:r>
              <a:rPr lang="en-US" altLang="zh-CN" sz="2800" dirty="0">
                <a:solidFill>
                  <a:srgbClr val="808080"/>
                </a:solidFill>
              </a:rPr>
              <a:t>p</a:t>
            </a:r>
            <a:r>
              <a:rPr lang="en-US" altLang="zh-CN" sz="2800" dirty="0">
                <a:solidFill>
                  <a:srgbClr val="000000"/>
                </a:solidFill>
              </a:rPr>
              <a:t>, </a:t>
            </a:r>
            <a:r>
              <a:rPr lang="en-US" altLang="zh-CN" sz="2800" dirty="0" err="1">
                <a:solidFill>
                  <a:srgbClr val="0000FF"/>
                </a:solidFill>
              </a:rPr>
              <a:t>int</a:t>
            </a:r>
            <a:r>
              <a:rPr lang="en-US" altLang="zh-CN" sz="2800" dirty="0">
                <a:solidFill>
                  <a:srgbClr val="000000"/>
                </a:solidFill>
              </a:rPr>
              <a:t> </a:t>
            </a:r>
            <a:r>
              <a:rPr lang="en-US" altLang="zh-CN" sz="2800" dirty="0">
                <a:solidFill>
                  <a:srgbClr val="808080"/>
                </a:solidFill>
              </a:rPr>
              <a:t>n</a:t>
            </a:r>
            <a:r>
              <a:rPr lang="en-US" altLang="zh-CN" sz="2800" dirty="0" smtClean="0">
                <a:solidFill>
                  <a:srgbClr val="000000"/>
                </a:solidFill>
              </a:rPr>
              <a:t>)</a:t>
            </a:r>
          </a:p>
          <a:p>
            <a:pPr marL="457200" lvl="1" indent="0">
              <a:spcBef>
                <a:spcPts val="0"/>
              </a:spcBef>
              <a:spcAft>
                <a:spcPts val="0"/>
              </a:spcAft>
              <a:buNone/>
            </a:pPr>
            <a:r>
              <a:rPr lang="en-US" altLang="zh-CN" sz="2800" dirty="0" smtClean="0">
                <a:solidFill>
                  <a:srgbClr val="000000"/>
                </a:solidFill>
              </a:rPr>
              <a:t>{</a:t>
            </a:r>
            <a:endParaRPr lang="en-US" altLang="zh-CN" sz="2800" dirty="0">
              <a:solidFill>
                <a:srgbClr val="000000"/>
              </a:solidFill>
            </a:endParaRPr>
          </a:p>
          <a:p>
            <a:pPr marL="457200" lvl="1" indent="0">
              <a:spcBef>
                <a:spcPts val="0"/>
              </a:spcBef>
              <a:spcAft>
                <a:spcPts val="0"/>
              </a:spcAft>
              <a:buNone/>
            </a:pPr>
            <a:r>
              <a:rPr lang="en-US" altLang="zh-CN" sz="2800" dirty="0" smtClean="0">
                <a:solidFill>
                  <a:srgbClr val="000000"/>
                </a:solidFill>
              </a:rPr>
              <a:t> 	</a:t>
            </a:r>
            <a:r>
              <a:rPr lang="en-US" altLang="zh-CN" sz="2800" dirty="0" err="1" smtClean="0">
                <a:solidFill>
                  <a:srgbClr val="000000"/>
                </a:solidFill>
              </a:rPr>
              <a:t>printf</a:t>
            </a:r>
            <a:r>
              <a:rPr lang="en-US" altLang="zh-CN" sz="2800" dirty="0">
                <a:solidFill>
                  <a:srgbClr val="000000"/>
                </a:solidFill>
              </a:rPr>
              <a:t>(</a:t>
            </a:r>
            <a:r>
              <a:rPr lang="en-US" altLang="zh-CN" sz="2800" dirty="0">
                <a:solidFill>
                  <a:srgbClr val="A31515"/>
                </a:solidFill>
              </a:rPr>
              <a:t>"input %d numbers:\n"</a:t>
            </a:r>
            <a:r>
              <a:rPr lang="en-US" altLang="zh-CN" sz="2800" dirty="0">
                <a:solidFill>
                  <a:srgbClr val="000000"/>
                </a:solidFill>
              </a:rPr>
              <a:t>, </a:t>
            </a:r>
            <a:r>
              <a:rPr lang="en-US" altLang="zh-CN" sz="2800" dirty="0">
                <a:solidFill>
                  <a:srgbClr val="808080"/>
                </a:solidFill>
              </a:rPr>
              <a:t>n</a:t>
            </a:r>
            <a:r>
              <a:rPr lang="en-US" altLang="zh-CN" sz="2800" dirty="0">
                <a:solidFill>
                  <a:srgbClr val="000000"/>
                </a:solidFill>
              </a:rPr>
              <a:t>);</a:t>
            </a:r>
          </a:p>
          <a:p>
            <a:pPr marL="457200" lvl="1" indent="0">
              <a:spcBef>
                <a:spcPts val="0"/>
              </a:spcBef>
              <a:spcAft>
                <a:spcPts val="0"/>
              </a:spcAft>
              <a:buNone/>
            </a:pPr>
            <a:r>
              <a:rPr lang="nn-NO" altLang="zh-CN" sz="2800" dirty="0" smtClean="0">
                <a:solidFill>
                  <a:srgbClr val="0000FF"/>
                </a:solidFill>
              </a:rPr>
              <a:t> 	for</a:t>
            </a:r>
            <a:r>
              <a:rPr lang="nn-NO" altLang="zh-CN" sz="2800" dirty="0" smtClean="0">
                <a:solidFill>
                  <a:srgbClr val="000000"/>
                </a:solidFill>
              </a:rPr>
              <a:t> (</a:t>
            </a:r>
            <a:r>
              <a:rPr lang="en-US" altLang="zh-CN" sz="2800" dirty="0" err="1">
                <a:solidFill>
                  <a:srgbClr val="0000FF"/>
                </a:solidFill>
              </a:rPr>
              <a:t>int</a:t>
            </a:r>
            <a:r>
              <a:rPr lang="en-US" altLang="zh-CN" sz="2800" dirty="0">
                <a:solidFill>
                  <a:srgbClr val="000000"/>
                </a:solidFill>
              </a:rPr>
              <a:t> </a:t>
            </a:r>
            <a:r>
              <a:rPr lang="en-US" altLang="zh-CN" sz="2800" dirty="0" err="1" smtClean="0">
                <a:solidFill>
                  <a:srgbClr val="000000"/>
                </a:solidFill>
              </a:rPr>
              <a:t>i</a:t>
            </a:r>
            <a:r>
              <a:rPr lang="nn-NO" altLang="zh-CN" sz="2800" dirty="0" smtClean="0">
                <a:solidFill>
                  <a:srgbClr val="000000"/>
                </a:solidFill>
              </a:rPr>
              <a:t> </a:t>
            </a:r>
            <a:r>
              <a:rPr lang="nn-NO" altLang="zh-CN" sz="2800" dirty="0">
                <a:solidFill>
                  <a:srgbClr val="000000"/>
                </a:solidFill>
              </a:rPr>
              <a:t>= 0; i&lt;</a:t>
            </a:r>
            <a:r>
              <a:rPr lang="nn-NO" altLang="zh-CN" sz="2800" dirty="0">
                <a:solidFill>
                  <a:srgbClr val="808080"/>
                </a:solidFill>
              </a:rPr>
              <a:t>n</a:t>
            </a:r>
            <a:r>
              <a:rPr lang="nn-NO" altLang="zh-CN" sz="2800" dirty="0">
                <a:solidFill>
                  <a:srgbClr val="000000"/>
                </a:solidFill>
              </a:rPr>
              <a:t>; i</a:t>
            </a:r>
            <a:r>
              <a:rPr lang="nn-NO" altLang="zh-CN" sz="2800" dirty="0" smtClean="0">
                <a:solidFill>
                  <a:srgbClr val="000000"/>
                </a:solidFill>
              </a:rPr>
              <a:t>++) </a:t>
            </a:r>
            <a:r>
              <a:rPr lang="en-US" altLang="zh-CN" sz="2800" dirty="0" err="1" smtClean="0">
                <a:solidFill>
                  <a:srgbClr val="000000"/>
                </a:solidFill>
              </a:rPr>
              <a:t>scanf</a:t>
            </a:r>
            <a:r>
              <a:rPr lang="en-US" altLang="zh-CN" sz="2800" dirty="0">
                <a:solidFill>
                  <a:srgbClr val="000000"/>
                </a:solidFill>
              </a:rPr>
              <a:t>(</a:t>
            </a:r>
            <a:r>
              <a:rPr lang="en-US" altLang="zh-CN" sz="2800" dirty="0">
                <a:solidFill>
                  <a:srgbClr val="A31515"/>
                </a:solidFill>
              </a:rPr>
              <a:t>"%d"</a:t>
            </a:r>
            <a:r>
              <a:rPr lang="en-US" altLang="zh-CN" sz="2800" dirty="0">
                <a:solidFill>
                  <a:srgbClr val="000000"/>
                </a:solidFill>
              </a:rPr>
              <a:t>, </a:t>
            </a:r>
            <a:r>
              <a:rPr lang="en-US" altLang="zh-CN" sz="2800" dirty="0" err="1">
                <a:solidFill>
                  <a:srgbClr val="808080"/>
                </a:solidFill>
              </a:rPr>
              <a:t>p</a:t>
            </a:r>
            <a:r>
              <a:rPr lang="en-US" altLang="zh-CN" sz="2800" dirty="0" err="1">
                <a:solidFill>
                  <a:srgbClr val="000000"/>
                </a:solidFill>
              </a:rPr>
              <a:t>+i</a:t>
            </a:r>
            <a:r>
              <a:rPr lang="en-US" altLang="zh-CN" sz="2800" dirty="0">
                <a:solidFill>
                  <a:srgbClr val="000000"/>
                </a:solidFill>
              </a:rPr>
              <a:t>);     </a:t>
            </a:r>
          </a:p>
          <a:p>
            <a:pPr marL="457200" lvl="1" indent="0">
              <a:spcBef>
                <a:spcPts val="0"/>
              </a:spcBef>
              <a:spcAft>
                <a:spcPts val="0"/>
              </a:spcAft>
              <a:buNone/>
            </a:pPr>
            <a:r>
              <a:rPr lang="en-US" altLang="zh-CN" sz="2800" dirty="0" smtClean="0">
                <a:solidFill>
                  <a:srgbClr val="000000"/>
                </a:solidFill>
              </a:rPr>
              <a:t>}</a:t>
            </a:r>
          </a:p>
          <a:p>
            <a:pPr marL="457200" lvl="1" indent="0">
              <a:spcBef>
                <a:spcPts val="0"/>
              </a:spcBef>
              <a:spcAft>
                <a:spcPts val="0"/>
              </a:spcAft>
              <a:buNone/>
            </a:pPr>
            <a:r>
              <a:rPr lang="en-US" altLang="zh-CN" sz="2800" dirty="0">
                <a:solidFill>
                  <a:srgbClr val="0000FF"/>
                </a:solidFill>
              </a:rPr>
              <a:t>void</a:t>
            </a:r>
            <a:r>
              <a:rPr lang="en-US" altLang="zh-CN" sz="2800" dirty="0">
                <a:solidFill>
                  <a:srgbClr val="000000"/>
                </a:solidFill>
              </a:rPr>
              <a:t> Print(</a:t>
            </a:r>
            <a:r>
              <a:rPr lang="en-US" altLang="zh-CN" sz="2800" dirty="0" err="1">
                <a:solidFill>
                  <a:srgbClr val="0000FF"/>
                </a:solidFill>
              </a:rPr>
              <a:t>int</a:t>
            </a:r>
            <a:r>
              <a:rPr lang="en-US" altLang="zh-CN" sz="2800" dirty="0">
                <a:solidFill>
                  <a:srgbClr val="000000"/>
                </a:solidFill>
              </a:rPr>
              <a:t> *</a:t>
            </a:r>
            <a:r>
              <a:rPr lang="en-US" altLang="zh-CN" sz="2800" dirty="0">
                <a:solidFill>
                  <a:srgbClr val="808080"/>
                </a:solidFill>
              </a:rPr>
              <a:t>p</a:t>
            </a:r>
            <a:r>
              <a:rPr lang="en-US" altLang="zh-CN" sz="2800" dirty="0">
                <a:solidFill>
                  <a:srgbClr val="000000"/>
                </a:solidFill>
              </a:rPr>
              <a:t>, </a:t>
            </a:r>
            <a:r>
              <a:rPr lang="en-US" altLang="zh-CN" sz="2800" dirty="0" err="1">
                <a:solidFill>
                  <a:srgbClr val="0000FF"/>
                </a:solidFill>
              </a:rPr>
              <a:t>int</a:t>
            </a:r>
            <a:r>
              <a:rPr lang="en-US" altLang="zh-CN" sz="2800" dirty="0">
                <a:solidFill>
                  <a:srgbClr val="000000"/>
                </a:solidFill>
              </a:rPr>
              <a:t> </a:t>
            </a:r>
            <a:r>
              <a:rPr lang="en-US" altLang="zh-CN" sz="2800" dirty="0">
                <a:solidFill>
                  <a:srgbClr val="808080"/>
                </a:solidFill>
              </a:rPr>
              <a:t>n</a:t>
            </a:r>
            <a:r>
              <a:rPr lang="en-US" altLang="zh-CN" sz="2800" dirty="0" smtClean="0">
                <a:solidFill>
                  <a:srgbClr val="000000"/>
                </a:solidFill>
              </a:rPr>
              <a:t>)</a:t>
            </a:r>
          </a:p>
          <a:p>
            <a:pPr marL="457200" lvl="1" indent="0">
              <a:spcBef>
                <a:spcPts val="0"/>
              </a:spcBef>
              <a:spcAft>
                <a:spcPts val="0"/>
              </a:spcAft>
              <a:buNone/>
            </a:pPr>
            <a:r>
              <a:rPr lang="en-US" altLang="zh-CN" sz="2800" dirty="0" smtClean="0">
                <a:solidFill>
                  <a:srgbClr val="000000"/>
                </a:solidFill>
              </a:rPr>
              <a:t>{</a:t>
            </a:r>
            <a:endParaRPr lang="en-US" altLang="zh-CN" sz="2800" dirty="0">
              <a:solidFill>
                <a:srgbClr val="000000"/>
              </a:solidFill>
            </a:endParaRPr>
          </a:p>
          <a:p>
            <a:pPr marL="457200" lvl="1" indent="0">
              <a:spcBef>
                <a:spcPts val="0"/>
              </a:spcBef>
              <a:spcAft>
                <a:spcPts val="0"/>
              </a:spcAft>
              <a:buNone/>
            </a:pPr>
            <a:r>
              <a:rPr lang="en-US" altLang="zh-CN" sz="2800" dirty="0" smtClean="0">
                <a:solidFill>
                  <a:srgbClr val="000000"/>
                </a:solidFill>
              </a:rPr>
              <a:t> 	</a:t>
            </a:r>
            <a:r>
              <a:rPr lang="en-US" altLang="zh-CN" sz="2800" dirty="0" err="1" smtClean="0">
                <a:solidFill>
                  <a:srgbClr val="000000"/>
                </a:solidFill>
              </a:rPr>
              <a:t>printf</a:t>
            </a:r>
            <a:r>
              <a:rPr lang="en-US" altLang="zh-CN" sz="2800" dirty="0">
                <a:solidFill>
                  <a:srgbClr val="000000"/>
                </a:solidFill>
              </a:rPr>
              <a:t>(</a:t>
            </a:r>
            <a:r>
              <a:rPr lang="en-US" altLang="zh-CN" sz="2800" dirty="0">
                <a:solidFill>
                  <a:srgbClr val="A31515"/>
                </a:solidFill>
              </a:rPr>
              <a:t>"The sorted numbers:\n"</a:t>
            </a:r>
            <a:r>
              <a:rPr lang="en-US" altLang="zh-CN" sz="2800" dirty="0">
                <a:solidFill>
                  <a:srgbClr val="000000"/>
                </a:solidFill>
              </a:rPr>
              <a:t>);</a:t>
            </a:r>
          </a:p>
          <a:p>
            <a:pPr marL="457200" lvl="1" indent="0">
              <a:spcBef>
                <a:spcPts val="0"/>
              </a:spcBef>
              <a:spcAft>
                <a:spcPts val="0"/>
              </a:spcAft>
              <a:buNone/>
            </a:pPr>
            <a:r>
              <a:rPr lang="nn-NO" altLang="zh-CN" sz="2800" dirty="0" smtClean="0">
                <a:solidFill>
                  <a:srgbClr val="0000FF"/>
                </a:solidFill>
              </a:rPr>
              <a:t> 	for</a:t>
            </a:r>
            <a:r>
              <a:rPr lang="nn-NO" altLang="zh-CN" sz="2800" dirty="0" smtClean="0">
                <a:solidFill>
                  <a:srgbClr val="000000"/>
                </a:solidFill>
              </a:rPr>
              <a:t> (</a:t>
            </a:r>
            <a:r>
              <a:rPr lang="en-US" altLang="zh-CN" sz="2800" dirty="0" err="1">
                <a:solidFill>
                  <a:srgbClr val="0000FF"/>
                </a:solidFill>
              </a:rPr>
              <a:t>int</a:t>
            </a:r>
            <a:r>
              <a:rPr lang="en-US" altLang="zh-CN" sz="2800" dirty="0">
                <a:solidFill>
                  <a:srgbClr val="000000"/>
                </a:solidFill>
              </a:rPr>
              <a:t> </a:t>
            </a:r>
            <a:r>
              <a:rPr lang="en-US" altLang="zh-CN" sz="2800" dirty="0" err="1" smtClean="0">
                <a:solidFill>
                  <a:srgbClr val="000000"/>
                </a:solidFill>
              </a:rPr>
              <a:t>i</a:t>
            </a:r>
            <a:r>
              <a:rPr lang="nn-NO" altLang="zh-CN" sz="2800" dirty="0" smtClean="0">
                <a:solidFill>
                  <a:srgbClr val="000000"/>
                </a:solidFill>
              </a:rPr>
              <a:t> </a:t>
            </a:r>
            <a:r>
              <a:rPr lang="nn-NO" altLang="zh-CN" sz="2800" dirty="0">
                <a:solidFill>
                  <a:srgbClr val="000000"/>
                </a:solidFill>
              </a:rPr>
              <a:t>= 0; i&lt;</a:t>
            </a:r>
            <a:r>
              <a:rPr lang="nn-NO" altLang="zh-CN" sz="2800" dirty="0">
                <a:solidFill>
                  <a:srgbClr val="808080"/>
                </a:solidFill>
              </a:rPr>
              <a:t>n</a:t>
            </a:r>
            <a:r>
              <a:rPr lang="nn-NO" altLang="zh-CN" sz="2800" dirty="0">
                <a:solidFill>
                  <a:srgbClr val="000000"/>
                </a:solidFill>
              </a:rPr>
              <a:t>; i</a:t>
            </a:r>
            <a:r>
              <a:rPr lang="nn-NO" altLang="zh-CN" sz="2800" dirty="0" smtClean="0">
                <a:solidFill>
                  <a:srgbClr val="000000"/>
                </a:solidFill>
              </a:rPr>
              <a:t>++) </a:t>
            </a:r>
            <a:r>
              <a:rPr lang="en-US" altLang="zh-CN" sz="2800" dirty="0" err="1" smtClean="0">
                <a:solidFill>
                  <a:srgbClr val="000000"/>
                </a:solidFill>
              </a:rPr>
              <a:t>printf</a:t>
            </a:r>
            <a:r>
              <a:rPr lang="en-US" altLang="zh-CN" sz="2800" dirty="0">
                <a:solidFill>
                  <a:srgbClr val="000000"/>
                </a:solidFill>
              </a:rPr>
              <a:t>(</a:t>
            </a:r>
            <a:r>
              <a:rPr lang="en-US" altLang="zh-CN" sz="2800" dirty="0">
                <a:solidFill>
                  <a:srgbClr val="A31515"/>
                </a:solidFill>
              </a:rPr>
              <a:t>"%-5d "</a:t>
            </a:r>
            <a:r>
              <a:rPr lang="en-US" altLang="zh-CN" sz="2800" dirty="0">
                <a:solidFill>
                  <a:srgbClr val="000000"/>
                </a:solidFill>
              </a:rPr>
              <a:t>, *(</a:t>
            </a:r>
            <a:r>
              <a:rPr lang="en-US" altLang="zh-CN" sz="2800" dirty="0" err="1">
                <a:solidFill>
                  <a:srgbClr val="808080"/>
                </a:solidFill>
              </a:rPr>
              <a:t>p</a:t>
            </a:r>
            <a:r>
              <a:rPr lang="en-US" altLang="zh-CN" sz="2800" dirty="0" err="1">
                <a:solidFill>
                  <a:srgbClr val="000000"/>
                </a:solidFill>
              </a:rPr>
              <a:t>+i</a:t>
            </a:r>
            <a:r>
              <a:rPr lang="en-US" altLang="zh-CN" sz="2800" dirty="0" smtClean="0">
                <a:solidFill>
                  <a:srgbClr val="000000"/>
                </a:solidFill>
              </a:rPr>
              <a:t>));</a:t>
            </a:r>
          </a:p>
          <a:p>
            <a:pPr marL="457200" lvl="1" indent="0">
              <a:spcBef>
                <a:spcPts val="0"/>
              </a:spcBef>
              <a:spcAft>
                <a:spcPts val="0"/>
              </a:spcAft>
              <a:buNone/>
            </a:pPr>
            <a:r>
              <a:rPr lang="en-US" altLang="zh-CN" sz="2800" dirty="0" smtClean="0">
                <a:solidFill>
                  <a:srgbClr val="000000"/>
                </a:solidFill>
              </a:rPr>
              <a:t>  	</a:t>
            </a:r>
            <a:r>
              <a:rPr lang="en-US" altLang="zh-CN" sz="2800" dirty="0" err="1" smtClean="0">
                <a:solidFill>
                  <a:srgbClr val="000000"/>
                </a:solidFill>
                <a:ea typeface="新宋体" panose="02010609030101010101" pitchFamily="49" charset="-122"/>
              </a:rPr>
              <a:t>printf</a:t>
            </a:r>
            <a:r>
              <a:rPr lang="en-US" altLang="zh-CN" sz="2800" dirty="0">
                <a:solidFill>
                  <a:srgbClr val="000000"/>
                </a:solidFill>
                <a:ea typeface="新宋体" panose="02010609030101010101" pitchFamily="49" charset="-122"/>
              </a:rPr>
              <a:t>(</a:t>
            </a:r>
            <a:r>
              <a:rPr lang="en-US" altLang="zh-CN" sz="2800" dirty="0">
                <a:solidFill>
                  <a:srgbClr val="A31515"/>
                </a:solidFill>
                <a:ea typeface="新宋体" panose="02010609030101010101" pitchFamily="49" charset="-122"/>
              </a:rPr>
              <a:t>"\n"</a:t>
            </a:r>
            <a:r>
              <a:rPr lang="en-US" altLang="zh-CN" sz="2800" dirty="0">
                <a:solidFill>
                  <a:srgbClr val="000000"/>
                </a:solidFill>
                <a:ea typeface="新宋体" panose="02010609030101010101" pitchFamily="49" charset="-122"/>
              </a:rPr>
              <a:t>);</a:t>
            </a:r>
            <a:endParaRPr lang="zh-CN" altLang="en-US" sz="2800" dirty="0">
              <a:solidFill>
                <a:srgbClr val="000000"/>
              </a:solidFill>
            </a:endParaRPr>
          </a:p>
          <a:p>
            <a:pPr marL="457200" lvl="1" indent="0">
              <a:spcBef>
                <a:spcPts val="0"/>
              </a:spcBef>
              <a:spcAft>
                <a:spcPts val="0"/>
              </a:spcAft>
              <a:buNone/>
            </a:pPr>
            <a:r>
              <a:rPr lang="en-US" altLang="zh-CN" sz="2800" dirty="0">
                <a:solidFill>
                  <a:srgbClr val="000000"/>
                </a:solidFill>
              </a:rPr>
              <a:t>}</a:t>
            </a:r>
            <a:endParaRPr lang="zh-CN" altLang="en-US" sz="2800" dirty="0"/>
          </a:p>
        </p:txBody>
      </p:sp>
      <p:sp>
        <p:nvSpPr>
          <p:cNvPr id="5"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519454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4744"/>
            <a:ext cx="8446393" cy="4760564"/>
          </a:xfrm>
        </p:spPr>
        <p:txBody>
          <a:bodyPr>
            <a:noAutofit/>
          </a:bodyPr>
          <a:lstStyle/>
          <a:p>
            <a:pPr marL="457200" lvl="1" indent="0">
              <a:spcBef>
                <a:spcPts val="0"/>
              </a:spcBef>
              <a:spcAft>
                <a:spcPts val="0"/>
              </a:spcAft>
              <a:buNone/>
            </a:pPr>
            <a:r>
              <a:rPr lang="en-US" altLang="zh-CN" sz="2800" dirty="0" smtClean="0">
                <a:solidFill>
                  <a:srgbClr val="0000FF"/>
                </a:solidFill>
              </a:rPr>
              <a:t>void</a:t>
            </a:r>
            <a:r>
              <a:rPr lang="en-US" altLang="zh-CN" sz="2800" dirty="0" smtClean="0">
                <a:solidFill>
                  <a:srgbClr val="000000"/>
                </a:solidFill>
              </a:rPr>
              <a:t> </a:t>
            </a:r>
            <a:r>
              <a:rPr lang="en-US" altLang="zh-CN" sz="2800" dirty="0" err="1">
                <a:solidFill>
                  <a:srgbClr val="000000"/>
                </a:solidFill>
              </a:rPr>
              <a:t>SelectSort</a:t>
            </a:r>
            <a:r>
              <a:rPr lang="en-US" altLang="zh-CN" sz="2800" dirty="0">
                <a:solidFill>
                  <a:srgbClr val="000000"/>
                </a:solidFill>
              </a:rPr>
              <a:t>(</a:t>
            </a:r>
            <a:r>
              <a:rPr lang="en-US" altLang="zh-CN" sz="2800" dirty="0" err="1">
                <a:solidFill>
                  <a:srgbClr val="0000FF"/>
                </a:solidFill>
              </a:rPr>
              <a:t>int</a:t>
            </a:r>
            <a:r>
              <a:rPr lang="en-US" altLang="zh-CN" sz="2800" dirty="0">
                <a:solidFill>
                  <a:srgbClr val="000000"/>
                </a:solidFill>
              </a:rPr>
              <a:t> *</a:t>
            </a:r>
            <a:r>
              <a:rPr lang="en-US" altLang="zh-CN" sz="2800" dirty="0">
                <a:solidFill>
                  <a:srgbClr val="808080"/>
                </a:solidFill>
              </a:rPr>
              <a:t>p</a:t>
            </a:r>
            <a:r>
              <a:rPr lang="en-US" altLang="zh-CN" sz="2800" dirty="0">
                <a:solidFill>
                  <a:srgbClr val="000000"/>
                </a:solidFill>
              </a:rPr>
              <a:t>, </a:t>
            </a:r>
            <a:r>
              <a:rPr lang="en-US" altLang="zh-CN" sz="2800" dirty="0" err="1">
                <a:solidFill>
                  <a:srgbClr val="0000FF"/>
                </a:solidFill>
              </a:rPr>
              <a:t>int</a:t>
            </a:r>
            <a:r>
              <a:rPr lang="en-US" altLang="zh-CN" sz="2800" dirty="0">
                <a:solidFill>
                  <a:srgbClr val="000000"/>
                </a:solidFill>
              </a:rPr>
              <a:t> </a:t>
            </a:r>
            <a:r>
              <a:rPr lang="en-US" altLang="zh-CN" sz="2800" dirty="0">
                <a:solidFill>
                  <a:srgbClr val="808080"/>
                </a:solidFill>
              </a:rPr>
              <a:t>n</a:t>
            </a:r>
            <a:r>
              <a:rPr lang="en-US" altLang="zh-CN" sz="2800" dirty="0">
                <a:solidFill>
                  <a:srgbClr val="000000"/>
                </a:solidFill>
              </a:rPr>
              <a:t>)</a:t>
            </a:r>
          </a:p>
          <a:p>
            <a:pPr marL="457200" lvl="1" indent="0">
              <a:spcBef>
                <a:spcPts val="0"/>
              </a:spcBef>
              <a:spcAft>
                <a:spcPts val="0"/>
              </a:spcAft>
              <a:buNone/>
            </a:pPr>
            <a:r>
              <a:rPr lang="en-US" altLang="zh-CN" sz="2800" dirty="0">
                <a:solidFill>
                  <a:srgbClr val="000000"/>
                </a:solidFill>
              </a:rPr>
              <a:t>{</a:t>
            </a:r>
          </a:p>
          <a:p>
            <a:pPr marL="457200" lvl="1" indent="0">
              <a:spcBef>
                <a:spcPts val="0"/>
              </a:spcBef>
              <a:spcAft>
                <a:spcPts val="0"/>
              </a:spcAft>
              <a:buNone/>
            </a:pPr>
            <a:r>
              <a:rPr lang="nn-NO" altLang="zh-CN" sz="2800" dirty="0" smtClean="0">
                <a:solidFill>
                  <a:srgbClr val="0000FF"/>
                </a:solidFill>
              </a:rPr>
              <a:t> 	for</a:t>
            </a:r>
            <a:r>
              <a:rPr lang="nn-NO" altLang="zh-CN" sz="2800" dirty="0" smtClean="0">
                <a:solidFill>
                  <a:srgbClr val="000000"/>
                </a:solidFill>
              </a:rPr>
              <a:t> </a:t>
            </a:r>
            <a:r>
              <a:rPr lang="nn-NO" altLang="zh-CN" sz="2800" dirty="0">
                <a:solidFill>
                  <a:srgbClr val="000000"/>
                </a:solidFill>
              </a:rPr>
              <a:t>(</a:t>
            </a:r>
            <a:r>
              <a:rPr lang="nn-NO" altLang="zh-CN" sz="2800" dirty="0">
                <a:solidFill>
                  <a:srgbClr val="0000FF"/>
                </a:solidFill>
              </a:rPr>
              <a:t>int</a:t>
            </a:r>
            <a:r>
              <a:rPr lang="nn-NO" altLang="zh-CN" sz="2800" dirty="0">
                <a:solidFill>
                  <a:srgbClr val="000000"/>
                </a:solidFill>
              </a:rPr>
              <a:t> i = 0; i&lt;</a:t>
            </a:r>
            <a:r>
              <a:rPr lang="nn-NO" altLang="zh-CN" sz="2800" dirty="0">
                <a:solidFill>
                  <a:srgbClr val="808080"/>
                </a:solidFill>
              </a:rPr>
              <a:t>n</a:t>
            </a:r>
            <a:r>
              <a:rPr lang="nn-NO" altLang="zh-CN" sz="2800" dirty="0">
                <a:solidFill>
                  <a:srgbClr val="000000"/>
                </a:solidFill>
              </a:rPr>
              <a:t> - 1; i++)</a:t>
            </a:r>
          </a:p>
          <a:p>
            <a:pPr marL="457200" lvl="1" indent="0">
              <a:spcBef>
                <a:spcPts val="0"/>
              </a:spcBef>
              <a:spcAft>
                <a:spcPts val="0"/>
              </a:spcAft>
              <a:buNone/>
            </a:pPr>
            <a:r>
              <a:rPr lang="en-US" altLang="zh-CN" sz="2800" dirty="0" smtClean="0">
                <a:solidFill>
                  <a:srgbClr val="000000"/>
                </a:solidFill>
              </a:rPr>
              <a:t> 	{</a:t>
            </a:r>
            <a:endParaRPr lang="en-US" altLang="zh-CN" sz="2800" dirty="0">
              <a:solidFill>
                <a:srgbClr val="000000"/>
              </a:solidFill>
            </a:endParaRPr>
          </a:p>
          <a:p>
            <a:pPr marL="457200" lvl="1" indent="0">
              <a:spcBef>
                <a:spcPts val="0"/>
              </a:spcBef>
              <a:spcAft>
                <a:spcPts val="0"/>
              </a:spcAft>
              <a:buNone/>
            </a:pPr>
            <a:r>
              <a:rPr lang="en-US" altLang="zh-CN" sz="2800" dirty="0" smtClean="0">
                <a:solidFill>
                  <a:srgbClr val="0000FF"/>
                </a:solidFill>
              </a:rPr>
              <a:t> 		</a:t>
            </a:r>
            <a:r>
              <a:rPr lang="en-US" altLang="zh-CN" sz="2800" dirty="0" err="1" smtClean="0">
                <a:solidFill>
                  <a:srgbClr val="0000FF"/>
                </a:solidFill>
              </a:rPr>
              <a:t>int</a:t>
            </a:r>
            <a:r>
              <a:rPr lang="en-US" altLang="zh-CN" sz="2800" dirty="0" smtClean="0">
                <a:solidFill>
                  <a:srgbClr val="000000"/>
                </a:solidFill>
              </a:rPr>
              <a:t> </a:t>
            </a:r>
            <a:r>
              <a:rPr lang="en-US" altLang="zh-CN" sz="2800" dirty="0">
                <a:solidFill>
                  <a:srgbClr val="000000"/>
                </a:solidFill>
              </a:rPr>
              <a:t>k = </a:t>
            </a:r>
            <a:r>
              <a:rPr lang="en-US" altLang="zh-CN" sz="2800" dirty="0" err="1">
                <a:solidFill>
                  <a:srgbClr val="000000"/>
                </a:solidFill>
              </a:rPr>
              <a:t>i</a:t>
            </a:r>
            <a:r>
              <a:rPr lang="en-US" altLang="zh-CN" sz="2800" dirty="0">
                <a:solidFill>
                  <a:srgbClr val="000000"/>
                </a:solidFill>
              </a:rPr>
              <a:t>;</a:t>
            </a:r>
          </a:p>
          <a:p>
            <a:pPr marL="457200" lvl="1" indent="0">
              <a:spcBef>
                <a:spcPts val="0"/>
              </a:spcBef>
              <a:spcAft>
                <a:spcPts val="0"/>
              </a:spcAft>
              <a:buNone/>
            </a:pPr>
            <a:r>
              <a:rPr lang="nb-NO" altLang="zh-CN" sz="2800" dirty="0" smtClean="0">
                <a:solidFill>
                  <a:srgbClr val="0000FF"/>
                </a:solidFill>
              </a:rPr>
              <a:t> 		for</a:t>
            </a:r>
            <a:r>
              <a:rPr lang="nb-NO" altLang="zh-CN" sz="2800" dirty="0" smtClean="0">
                <a:solidFill>
                  <a:srgbClr val="000000"/>
                </a:solidFill>
              </a:rPr>
              <a:t> </a:t>
            </a:r>
            <a:r>
              <a:rPr lang="nb-NO" altLang="zh-CN" sz="2800" dirty="0">
                <a:solidFill>
                  <a:srgbClr val="000000"/>
                </a:solidFill>
              </a:rPr>
              <a:t>(</a:t>
            </a:r>
            <a:r>
              <a:rPr lang="nb-NO" altLang="zh-CN" sz="2800" dirty="0">
                <a:solidFill>
                  <a:srgbClr val="0000FF"/>
                </a:solidFill>
              </a:rPr>
              <a:t>int</a:t>
            </a:r>
            <a:r>
              <a:rPr lang="nb-NO" altLang="zh-CN" sz="2800" dirty="0">
                <a:solidFill>
                  <a:srgbClr val="000000"/>
                </a:solidFill>
              </a:rPr>
              <a:t> j = i + 1; j&lt;</a:t>
            </a:r>
            <a:r>
              <a:rPr lang="nb-NO" altLang="zh-CN" sz="2800" dirty="0">
                <a:solidFill>
                  <a:srgbClr val="808080"/>
                </a:solidFill>
              </a:rPr>
              <a:t>n</a:t>
            </a:r>
            <a:r>
              <a:rPr lang="nb-NO" altLang="zh-CN" sz="2800" dirty="0">
                <a:solidFill>
                  <a:srgbClr val="000000"/>
                </a:solidFill>
              </a:rPr>
              <a:t>; j++)</a:t>
            </a:r>
          </a:p>
          <a:p>
            <a:pPr marL="457200" lvl="1" indent="0">
              <a:spcBef>
                <a:spcPts val="0"/>
              </a:spcBef>
              <a:spcAft>
                <a:spcPts val="0"/>
              </a:spcAft>
              <a:buNone/>
            </a:pPr>
            <a:r>
              <a:rPr lang="en-US" altLang="zh-CN" sz="2800" dirty="0" smtClean="0">
                <a:solidFill>
                  <a:srgbClr val="0000FF"/>
                </a:solidFill>
              </a:rPr>
              <a:t> 			if</a:t>
            </a:r>
            <a:r>
              <a:rPr lang="en-US" altLang="zh-CN" sz="2800" dirty="0" smtClean="0">
                <a:solidFill>
                  <a:srgbClr val="000000"/>
                </a:solidFill>
              </a:rPr>
              <a:t> </a:t>
            </a:r>
            <a:r>
              <a:rPr lang="en-US" altLang="zh-CN" sz="2800" dirty="0">
                <a:solidFill>
                  <a:srgbClr val="000000"/>
                </a:solidFill>
              </a:rPr>
              <a:t>(*(</a:t>
            </a:r>
            <a:r>
              <a:rPr lang="en-US" altLang="zh-CN" sz="2800" dirty="0" err="1">
                <a:solidFill>
                  <a:srgbClr val="808080"/>
                </a:solidFill>
              </a:rPr>
              <a:t>p</a:t>
            </a:r>
            <a:r>
              <a:rPr lang="en-US" altLang="zh-CN" sz="2800" dirty="0" err="1">
                <a:solidFill>
                  <a:srgbClr val="000000"/>
                </a:solidFill>
              </a:rPr>
              <a:t>+k</a:t>
            </a:r>
            <a:r>
              <a:rPr lang="en-US" altLang="zh-CN" sz="2800" dirty="0">
                <a:solidFill>
                  <a:srgbClr val="000000"/>
                </a:solidFill>
              </a:rPr>
              <a:t>)&gt;*(</a:t>
            </a:r>
            <a:r>
              <a:rPr lang="en-US" altLang="zh-CN" sz="2800" dirty="0" err="1">
                <a:solidFill>
                  <a:srgbClr val="808080"/>
                </a:solidFill>
              </a:rPr>
              <a:t>p</a:t>
            </a:r>
            <a:r>
              <a:rPr lang="en-US" altLang="zh-CN" sz="2800" dirty="0" err="1">
                <a:solidFill>
                  <a:srgbClr val="000000"/>
                </a:solidFill>
              </a:rPr>
              <a:t>+j</a:t>
            </a:r>
            <a:r>
              <a:rPr lang="en-US" altLang="zh-CN" sz="2800" dirty="0">
                <a:solidFill>
                  <a:srgbClr val="000000"/>
                </a:solidFill>
              </a:rPr>
              <a:t>)) k = j;</a:t>
            </a:r>
          </a:p>
          <a:p>
            <a:pPr marL="457200" lvl="1" indent="0">
              <a:spcBef>
                <a:spcPts val="0"/>
              </a:spcBef>
              <a:spcAft>
                <a:spcPts val="0"/>
              </a:spcAft>
              <a:buNone/>
            </a:pPr>
            <a:r>
              <a:rPr lang="nn-NO" altLang="zh-CN" sz="2800" dirty="0" smtClean="0">
                <a:solidFill>
                  <a:srgbClr val="0000FF"/>
                </a:solidFill>
              </a:rPr>
              <a:t> 		int</a:t>
            </a:r>
            <a:r>
              <a:rPr lang="nn-NO" altLang="zh-CN" sz="2800" dirty="0" smtClean="0">
                <a:solidFill>
                  <a:srgbClr val="000000"/>
                </a:solidFill>
              </a:rPr>
              <a:t> </a:t>
            </a:r>
            <a:r>
              <a:rPr lang="nn-NO" altLang="zh-CN" sz="2800" dirty="0">
                <a:solidFill>
                  <a:srgbClr val="000000"/>
                </a:solidFill>
              </a:rPr>
              <a:t>t </a:t>
            </a:r>
            <a:r>
              <a:rPr lang="nn-NO" altLang="zh-CN" sz="2800" dirty="0" smtClean="0">
                <a:solidFill>
                  <a:srgbClr val="000000"/>
                </a:solidFill>
              </a:rPr>
              <a:t>=*(</a:t>
            </a:r>
            <a:r>
              <a:rPr lang="nn-NO" altLang="zh-CN" sz="2800" dirty="0">
                <a:solidFill>
                  <a:srgbClr val="808080"/>
                </a:solidFill>
              </a:rPr>
              <a:t>p</a:t>
            </a:r>
            <a:r>
              <a:rPr lang="nn-NO" altLang="zh-CN" sz="2800" dirty="0">
                <a:solidFill>
                  <a:srgbClr val="000000"/>
                </a:solidFill>
              </a:rPr>
              <a:t>+i);*(</a:t>
            </a:r>
            <a:r>
              <a:rPr lang="nn-NO" altLang="zh-CN" sz="2800" dirty="0" smtClean="0">
                <a:solidFill>
                  <a:srgbClr val="808080"/>
                </a:solidFill>
              </a:rPr>
              <a:t>p</a:t>
            </a:r>
            <a:r>
              <a:rPr lang="nn-NO" altLang="zh-CN" sz="2800" dirty="0" smtClean="0">
                <a:solidFill>
                  <a:srgbClr val="000000"/>
                </a:solidFill>
              </a:rPr>
              <a:t>+i)=*(</a:t>
            </a:r>
            <a:r>
              <a:rPr lang="nn-NO" altLang="zh-CN" sz="2800" dirty="0" smtClean="0">
                <a:solidFill>
                  <a:srgbClr val="808080"/>
                </a:solidFill>
              </a:rPr>
              <a:t>p</a:t>
            </a:r>
            <a:r>
              <a:rPr lang="nn-NO" altLang="zh-CN" sz="2800" dirty="0" smtClean="0">
                <a:solidFill>
                  <a:srgbClr val="000000"/>
                </a:solidFill>
              </a:rPr>
              <a:t>+k</a:t>
            </a:r>
            <a:r>
              <a:rPr lang="nn-NO" altLang="zh-CN" sz="2800" dirty="0">
                <a:solidFill>
                  <a:srgbClr val="000000"/>
                </a:solidFill>
              </a:rPr>
              <a:t>);*(</a:t>
            </a:r>
            <a:r>
              <a:rPr lang="nn-NO" altLang="zh-CN" sz="2800" dirty="0">
                <a:solidFill>
                  <a:srgbClr val="808080"/>
                </a:solidFill>
              </a:rPr>
              <a:t>p</a:t>
            </a:r>
            <a:r>
              <a:rPr lang="nn-NO" altLang="zh-CN" sz="2800" dirty="0">
                <a:solidFill>
                  <a:srgbClr val="000000"/>
                </a:solidFill>
              </a:rPr>
              <a:t> + k</a:t>
            </a:r>
            <a:r>
              <a:rPr lang="nn-NO" altLang="zh-CN" sz="2800" dirty="0" smtClean="0">
                <a:solidFill>
                  <a:srgbClr val="000000"/>
                </a:solidFill>
              </a:rPr>
              <a:t>)= </a:t>
            </a:r>
            <a:r>
              <a:rPr lang="nn-NO" altLang="zh-CN" sz="2800" dirty="0">
                <a:solidFill>
                  <a:srgbClr val="000000"/>
                </a:solidFill>
              </a:rPr>
              <a:t>t;</a:t>
            </a:r>
          </a:p>
          <a:p>
            <a:pPr marL="457200" lvl="1" indent="0">
              <a:spcBef>
                <a:spcPts val="0"/>
              </a:spcBef>
              <a:spcAft>
                <a:spcPts val="0"/>
              </a:spcAft>
              <a:buNone/>
            </a:pPr>
            <a:r>
              <a:rPr lang="en-US" altLang="zh-CN" sz="2800" dirty="0" smtClean="0">
                <a:solidFill>
                  <a:srgbClr val="000000"/>
                </a:solidFill>
              </a:rPr>
              <a:t> 	}</a:t>
            </a:r>
            <a:endParaRPr lang="en-US" altLang="zh-CN" sz="2800" dirty="0">
              <a:solidFill>
                <a:srgbClr val="000000"/>
              </a:solidFill>
            </a:endParaRPr>
          </a:p>
          <a:p>
            <a:pPr marL="457200" lvl="1" indent="0">
              <a:spcBef>
                <a:spcPts val="0"/>
              </a:spcBef>
              <a:spcAft>
                <a:spcPts val="0"/>
              </a:spcAft>
              <a:buNone/>
            </a:pPr>
            <a:r>
              <a:rPr lang="en-US" altLang="zh-CN" sz="2800" dirty="0">
                <a:solidFill>
                  <a:srgbClr val="000000"/>
                </a:solidFill>
              </a:rPr>
              <a:t>}</a:t>
            </a:r>
            <a:endParaRPr lang="zh-CN" altLang="en-US" sz="2800" dirty="0"/>
          </a:p>
        </p:txBody>
      </p:sp>
    </p:spTree>
    <p:extLst>
      <p:ext uri="{BB962C8B-B14F-4D97-AF65-F5344CB8AC3E}">
        <p14:creationId xmlns:p14="http://schemas.microsoft.com/office/powerpoint/2010/main" val="13271111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3"/>
          <p:cNvSpPr>
            <a:spLocks noGrp="1" noChangeArrowheads="1"/>
          </p:cNvSpPr>
          <p:nvPr>
            <p:ph type="title"/>
          </p:nvPr>
        </p:nvSpPr>
        <p:spPr>
          <a:xfrm>
            <a:off x="467544" y="404664"/>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9.2.1  </a:t>
            </a:r>
            <a:r>
              <a:rPr lang="zh-CN" altLang="en-US" sz="3200" b="1" dirty="0">
                <a:solidFill>
                  <a:srgbClr val="C00000"/>
                </a:solidFill>
                <a:latin typeface="方正姚体" panose="02010601030101010101" pitchFamily="2" charset="-122"/>
                <a:ea typeface="方正姚体" panose="02010601030101010101" pitchFamily="2" charset="-122"/>
              </a:rPr>
              <a:t>一维数组的元素指针</a:t>
            </a:r>
            <a:endParaRPr lang="zh-CN" altLang="en-US" sz="3200" b="1" dirty="0" smtClean="0">
              <a:solidFill>
                <a:srgbClr val="C00000"/>
              </a:solidFill>
              <a:latin typeface="方正姚体" panose="02010601030101010101" pitchFamily="2" charset="-122"/>
              <a:ea typeface="方正姚体" panose="02010601030101010101" pitchFamily="2" charset="-122"/>
            </a:endParaRPr>
          </a:p>
        </p:txBody>
      </p:sp>
      <p:sp>
        <p:nvSpPr>
          <p:cNvPr id="62467" name="Rectangle 2"/>
          <p:cNvSpPr>
            <a:spLocks noGrp="1" noChangeArrowheads="1"/>
          </p:cNvSpPr>
          <p:nvPr>
            <p:ph idx="1"/>
          </p:nvPr>
        </p:nvSpPr>
        <p:spPr>
          <a:xfrm>
            <a:off x="-3528" y="1115962"/>
            <a:ext cx="9040023" cy="2817094"/>
          </a:xfrm>
        </p:spPr>
        <p:txBody>
          <a:bodyPr/>
          <a:lstStyle/>
          <a:p>
            <a:r>
              <a:rPr lang="zh-CN" altLang="en-US" sz="2800" b="1" dirty="0" smtClean="0">
                <a:ln w="0"/>
                <a:effectLst>
                  <a:outerShdw blurRad="38100" dist="38100" dir="2700000" algn="tl">
                    <a:srgbClr val="000000">
                      <a:alpha val="43137"/>
                    </a:srgbClr>
                  </a:outerShdw>
                  <a:reflection blurRad="6350" stA="53000" endA="300" endPos="35500" dir="5400000" sy="-90000" algn="bl" rotWithShape="0"/>
                </a:effectLst>
                <a:latin typeface="方正姚体" panose="02010601030101010101" pitchFamily="2" charset="-122"/>
                <a:ea typeface="方正姚体" panose="02010601030101010101" pitchFamily="2" charset="-122"/>
              </a:rPr>
              <a:t>一维数组与地址</a:t>
            </a:r>
            <a:endParaRPr lang="en-US" altLang="zh-CN" sz="2800" b="1" dirty="0" smtClean="0">
              <a:ln w="0"/>
              <a:effectLst>
                <a:outerShdw blurRad="38100" dist="38100" dir="2700000" algn="tl">
                  <a:srgbClr val="000000">
                    <a:alpha val="43137"/>
                  </a:srgbClr>
                </a:outerShdw>
                <a:reflection blurRad="6350" stA="53000" endA="300" endPos="35500" dir="5400000" sy="-90000" algn="bl" rotWithShape="0"/>
              </a:effectLst>
              <a:latin typeface="方正姚体" panose="02010601030101010101" pitchFamily="2" charset="-122"/>
              <a:ea typeface="方正姚体" panose="02010601030101010101" pitchFamily="2" charset="-122"/>
            </a:endParaRPr>
          </a:p>
          <a:p>
            <a:pPr marL="342900" lvl="1" indent="0">
              <a:buNone/>
            </a:pPr>
            <a:r>
              <a:rPr lang="en-US" altLang="zh-CN" sz="2800" dirty="0" smtClean="0">
                <a:latin typeface="方正姚体" panose="02010601030101010101" pitchFamily="2" charset="-122"/>
                <a:ea typeface="方正姚体" panose="02010601030101010101" pitchFamily="2" charset="-122"/>
              </a:rPr>
              <a:t>        </a:t>
            </a:r>
            <a:r>
              <a:rPr lang="en-US" altLang="zh-CN" sz="2800" dirty="0" err="1" smtClean="0">
                <a:latin typeface="方正姚体" panose="02010601030101010101" pitchFamily="2" charset="-122"/>
                <a:ea typeface="方正姚体" panose="02010601030101010101" pitchFamily="2" charset="-122"/>
              </a:rPr>
              <a:t>int</a:t>
            </a:r>
            <a:r>
              <a:rPr lang="en-US" altLang="zh-CN" sz="2800" dirty="0" smtClean="0">
                <a:latin typeface="方正姚体" panose="02010601030101010101" pitchFamily="2" charset="-122"/>
                <a:ea typeface="方正姚体" panose="02010601030101010101" pitchFamily="2" charset="-122"/>
              </a:rPr>
              <a:t> a[10]={1,3,5,7,9,11,13, 15,17,19};</a:t>
            </a:r>
          </a:p>
          <a:p>
            <a:pPr marL="971550" lvl="1" indent="-514350">
              <a:buFont typeface="+mj-ea"/>
              <a:buAutoNum type="circleNumDbPlain"/>
            </a:pPr>
            <a:r>
              <a:rPr lang="zh-CN" altLang="en-US" sz="2800" b="1" dirty="0" smtClean="0">
                <a:ln w="0"/>
                <a:solidFill>
                  <a:srgbClr val="FF0000"/>
                </a:solidFill>
                <a:effectLst>
                  <a:outerShdw blurRad="38100" dist="38100" dir="2700000" algn="tl">
                    <a:srgbClr val="000000">
                      <a:alpha val="43137"/>
                    </a:srgbClr>
                  </a:outerShdw>
                  <a:reflection blurRad="6350" stA="53000" endA="300" endPos="35500" dir="5400000" sy="-90000" algn="bl" rotWithShape="0"/>
                </a:effectLst>
                <a:latin typeface="方正姚体" panose="02010601030101010101" pitchFamily="2" charset="-122"/>
                <a:ea typeface="方正姚体" panose="02010601030101010101" pitchFamily="2" charset="-122"/>
              </a:rPr>
              <a:t>数组元素的地址</a:t>
            </a:r>
            <a:r>
              <a:rPr lang="en-US" altLang="zh-CN" sz="2800" dirty="0" smtClean="0">
                <a:latin typeface="方正姚体" panose="02010601030101010101" pitchFamily="2" charset="-122"/>
                <a:ea typeface="方正姚体" panose="02010601030101010101" pitchFamily="2" charset="-122"/>
              </a:rPr>
              <a:t>: </a:t>
            </a:r>
            <a:r>
              <a:rPr lang="zh-CN" altLang="en-US" sz="2800" dirty="0" smtClean="0">
                <a:latin typeface="方正姚体" panose="02010601030101010101" pitchFamily="2" charset="-122"/>
                <a:ea typeface="方正姚体" panose="02010601030101010101" pitchFamily="2" charset="-122"/>
              </a:rPr>
              <a:t>一维数组每个元素都有地址。例如</a:t>
            </a:r>
            <a:r>
              <a:rPr lang="en-US" altLang="zh-CN" sz="2800" dirty="0" smtClean="0">
                <a:latin typeface="方正姚体" panose="02010601030101010101" pitchFamily="2" charset="-122"/>
                <a:ea typeface="方正姚体" panose="02010601030101010101" pitchFamily="2" charset="-122"/>
              </a:rPr>
              <a:t> &amp;a[1]</a:t>
            </a:r>
            <a:r>
              <a:rPr lang="zh-CN" altLang="en-US" sz="2800" dirty="0" smtClean="0">
                <a:latin typeface="方正姚体" panose="02010601030101010101" pitchFamily="2" charset="-122"/>
                <a:ea typeface="方正姚体" panose="02010601030101010101" pitchFamily="2" charset="-122"/>
              </a:rPr>
              <a:t>是</a:t>
            </a:r>
            <a:r>
              <a:rPr lang="en-US" altLang="zh-CN" sz="2800" dirty="0">
                <a:latin typeface="方正姚体" panose="02010601030101010101" pitchFamily="2" charset="-122"/>
                <a:ea typeface="方正姚体" panose="02010601030101010101" pitchFamily="2" charset="-122"/>
              </a:rPr>
              <a:t>a[1</a:t>
            </a:r>
            <a:r>
              <a:rPr lang="en-US" altLang="zh-CN" sz="2800" dirty="0" smtClean="0">
                <a:latin typeface="方正姚体" panose="02010601030101010101" pitchFamily="2" charset="-122"/>
                <a:ea typeface="方正姚体" panose="02010601030101010101" pitchFamily="2" charset="-122"/>
              </a:rPr>
              <a:t>]</a:t>
            </a:r>
            <a:r>
              <a:rPr lang="zh-CN" altLang="en-US" sz="2800" dirty="0" smtClean="0">
                <a:latin typeface="方正姚体" panose="02010601030101010101" pitchFamily="2" charset="-122"/>
                <a:ea typeface="方正姚体" panose="02010601030101010101" pitchFamily="2" charset="-122"/>
              </a:rPr>
              <a:t>元素的地址</a:t>
            </a:r>
            <a:r>
              <a:rPr lang="en-US" altLang="zh-CN" sz="2800" dirty="0" smtClean="0">
                <a:latin typeface="方正姚体" panose="02010601030101010101" pitchFamily="2" charset="-122"/>
                <a:ea typeface="方正姚体" panose="02010601030101010101" pitchFamily="2" charset="-122"/>
              </a:rPr>
              <a:t>;</a:t>
            </a:r>
          </a:p>
          <a:p>
            <a:pPr marL="971550" lvl="1" indent="-514350">
              <a:buFont typeface="+mj-ea"/>
              <a:buAutoNum type="circleNumDbPlain"/>
            </a:pPr>
            <a:r>
              <a:rPr lang="zh-CN" altLang="en-US" sz="2800" b="1" dirty="0">
                <a:ln w="0"/>
                <a:solidFill>
                  <a:srgbClr val="FF0000"/>
                </a:solidFill>
                <a:effectLst>
                  <a:outerShdw blurRad="38100" dist="38100" dir="2700000" algn="tl">
                    <a:srgbClr val="000000">
                      <a:alpha val="43137"/>
                    </a:srgbClr>
                  </a:outerShdw>
                  <a:reflection blurRad="6350" stA="53000" endA="300" endPos="35500" dir="5400000" sy="-90000" algn="bl" rotWithShape="0"/>
                </a:effectLst>
                <a:latin typeface="方正姚体" panose="02010601030101010101" pitchFamily="2" charset="-122"/>
                <a:ea typeface="方正姚体" panose="02010601030101010101" pitchFamily="2" charset="-122"/>
              </a:rPr>
              <a:t>一维数组的地址</a:t>
            </a:r>
            <a:r>
              <a:rPr lang="en-US" altLang="zh-CN" sz="2800" dirty="0" smtClean="0">
                <a:latin typeface="方正姚体" panose="02010601030101010101" pitchFamily="2" charset="-122"/>
                <a:ea typeface="方正姚体" panose="02010601030101010101" pitchFamily="2" charset="-122"/>
              </a:rPr>
              <a:t>: &amp;a</a:t>
            </a:r>
            <a:r>
              <a:rPr lang="zh-CN" altLang="en-US" sz="2800" dirty="0" smtClean="0">
                <a:latin typeface="方正姚体" panose="02010601030101010101" pitchFamily="2" charset="-122"/>
                <a:ea typeface="方正姚体" panose="02010601030101010101" pitchFamily="2" charset="-122"/>
              </a:rPr>
              <a:t>是一维数组</a:t>
            </a:r>
            <a:r>
              <a:rPr lang="en-US" altLang="zh-CN" sz="2800" dirty="0" smtClean="0">
                <a:latin typeface="方正姚体" panose="02010601030101010101" pitchFamily="2" charset="-122"/>
                <a:ea typeface="方正姚体" panose="02010601030101010101" pitchFamily="2" charset="-122"/>
              </a:rPr>
              <a:t>a</a:t>
            </a:r>
            <a:r>
              <a:rPr lang="zh-CN" altLang="en-US" sz="2800" dirty="0" smtClean="0">
                <a:latin typeface="方正姚体" panose="02010601030101010101" pitchFamily="2" charset="-122"/>
                <a:ea typeface="方正姚体" panose="02010601030101010101" pitchFamily="2" charset="-122"/>
              </a:rPr>
              <a:t>的地址。</a:t>
            </a:r>
            <a:endParaRPr lang="en-US" altLang="zh-CN" sz="2800" dirty="0" smtClean="0">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3"/>
          <a:stretch>
            <a:fillRect/>
          </a:stretch>
        </p:blipFill>
        <p:spPr>
          <a:xfrm>
            <a:off x="1763688" y="4149080"/>
            <a:ext cx="4752527" cy="24582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6346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fade">
                                      <p:cBhvr>
                                        <p:cTn id="7" dur="1000"/>
                                        <p:tgtEl>
                                          <p:spTgt spid="62467">
                                            <p:txEl>
                                              <p:pRg st="0" end="0"/>
                                            </p:txEl>
                                          </p:spTgt>
                                        </p:tgtEl>
                                      </p:cBhvr>
                                    </p:animEffect>
                                    <p:anim calcmode="lin" valueType="num">
                                      <p:cBhvr>
                                        <p:cTn id="8" dur="10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24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fade">
                                      <p:cBhvr>
                                        <p:cTn id="12" dur="1000"/>
                                        <p:tgtEl>
                                          <p:spTgt spid="62467">
                                            <p:txEl>
                                              <p:pRg st="1" end="1"/>
                                            </p:txEl>
                                          </p:spTgt>
                                        </p:tgtEl>
                                      </p:cBhvr>
                                    </p:animEffect>
                                    <p:anim calcmode="lin" valueType="num">
                                      <p:cBhvr>
                                        <p:cTn id="13" dur="10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246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fade">
                                      <p:cBhvr>
                                        <p:cTn id="17" dur="1000"/>
                                        <p:tgtEl>
                                          <p:spTgt spid="62467">
                                            <p:txEl>
                                              <p:pRg st="2" end="2"/>
                                            </p:txEl>
                                          </p:spTgt>
                                        </p:tgtEl>
                                      </p:cBhvr>
                                    </p:animEffect>
                                    <p:anim calcmode="lin" valueType="num">
                                      <p:cBhvr>
                                        <p:cTn id="18" dur="10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246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2467">
                                            <p:txEl>
                                              <p:pRg st="3" end="3"/>
                                            </p:txEl>
                                          </p:spTgt>
                                        </p:tgtEl>
                                        <p:attrNameLst>
                                          <p:attrName>style.visibility</p:attrName>
                                        </p:attrNameLst>
                                      </p:cBhvr>
                                      <p:to>
                                        <p:strVal val="visible"/>
                                      </p:to>
                                    </p:set>
                                    <p:animEffect transition="in" filter="fade">
                                      <p:cBhvr>
                                        <p:cTn id="29" dur="1000"/>
                                        <p:tgtEl>
                                          <p:spTgt spid="62467">
                                            <p:txEl>
                                              <p:pRg st="3" end="3"/>
                                            </p:txEl>
                                          </p:spTgt>
                                        </p:tgtEl>
                                      </p:cBhvr>
                                    </p:animEffect>
                                    <p:anim calcmode="lin" valueType="num">
                                      <p:cBhvr>
                                        <p:cTn id="30" dur="10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624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340768"/>
            <a:ext cx="8229600" cy="4328516"/>
          </a:xfrm>
        </p:spPr>
        <p:txBody>
          <a:bodyPr>
            <a:normAutofit lnSpcReduction="10000"/>
          </a:bodyPr>
          <a:lstStyle/>
          <a:p>
            <a:pPr marL="457200" lvl="1" indent="0">
              <a:buNone/>
            </a:pPr>
            <a:r>
              <a:rPr lang="en-US" altLang="zh-CN" sz="2800" dirty="0" err="1" smtClean="0">
                <a:solidFill>
                  <a:srgbClr val="0000FF"/>
                </a:solidFill>
              </a:rPr>
              <a:t>int</a:t>
            </a:r>
            <a:r>
              <a:rPr lang="en-US" altLang="zh-CN" sz="2800" dirty="0" smtClean="0">
                <a:solidFill>
                  <a:srgbClr val="000000"/>
                </a:solidFill>
              </a:rPr>
              <a:t> </a:t>
            </a:r>
            <a:r>
              <a:rPr lang="en-US" altLang="zh-CN" sz="2800" dirty="0">
                <a:solidFill>
                  <a:srgbClr val="000000"/>
                </a:solidFill>
              </a:rPr>
              <a:t>main()</a:t>
            </a:r>
          </a:p>
          <a:p>
            <a:pPr marL="457200" lvl="1" indent="0">
              <a:buNone/>
            </a:pPr>
            <a:r>
              <a:rPr lang="en-US" altLang="zh-CN" sz="2800" dirty="0">
                <a:solidFill>
                  <a:srgbClr val="000000"/>
                </a:solidFill>
              </a:rPr>
              <a:t>{</a:t>
            </a:r>
          </a:p>
          <a:p>
            <a:pPr marL="457200" lvl="1" indent="0">
              <a:buNone/>
            </a:pPr>
            <a:r>
              <a:rPr lang="en-US" altLang="zh-CN" sz="2800" dirty="0" smtClean="0">
                <a:solidFill>
                  <a:srgbClr val="0000FF"/>
                </a:solidFill>
              </a:rPr>
              <a:t> 	</a:t>
            </a:r>
            <a:r>
              <a:rPr lang="en-US" altLang="zh-CN" sz="2800" dirty="0" err="1" smtClean="0">
                <a:solidFill>
                  <a:srgbClr val="0000FF"/>
                </a:solidFill>
              </a:rPr>
              <a:t>int</a:t>
            </a:r>
            <a:r>
              <a:rPr lang="en-US" altLang="zh-CN" sz="2800" dirty="0" smtClean="0">
                <a:solidFill>
                  <a:srgbClr val="000000"/>
                </a:solidFill>
              </a:rPr>
              <a:t> </a:t>
            </a:r>
            <a:r>
              <a:rPr lang="en-US" altLang="zh-CN" sz="2800" dirty="0">
                <a:solidFill>
                  <a:srgbClr val="000000"/>
                </a:solidFill>
              </a:rPr>
              <a:t>a[10];</a:t>
            </a:r>
          </a:p>
          <a:p>
            <a:pPr marL="457200" lvl="1" indent="0">
              <a:buNone/>
            </a:pPr>
            <a:r>
              <a:rPr lang="en-US" altLang="zh-CN" sz="2800" dirty="0" smtClean="0">
                <a:solidFill>
                  <a:srgbClr val="000000"/>
                </a:solidFill>
              </a:rPr>
              <a:t> 	Input(a</a:t>
            </a:r>
            <a:r>
              <a:rPr lang="en-US" altLang="zh-CN" sz="2800" dirty="0">
                <a:solidFill>
                  <a:srgbClr val="000000"/>
                </a:solidFill>
              </a:rPr>
              <a:t>, 10);</a:t>
            </a:r>
          </a:p>
          <a:p>
            <a:pPr marL="457200" lvl="1" indent="0">
              <a:buNone/>
            </a:pPr>
            <a:r>
              <a:rPr lang="en-US" altLang="zh-CN" sz="2800" dirty="0" smtClean="0">
                <a:solidFill>
                  <a:srgbClr val="000000"/>
                </a:solidFill>
              </a:rPr>
              <a:t> 	</a:t>
            </a:r>
            <a:r>
              <a:rPr lang="en-US" altLang="zh-CN" sz="2800" dirty="0" err="1" smtClean="0">
                <a:solidFill>
                  <a:srgbClr val="000000"/>
                </a:solidFill>
              </a:rPr>
              <a:t>SelectSort</a:t>
            </a:r>
            <a:r>
              <a:rPr lang="en-US" altLang="zh-CN" sz="2800" dirty="0" smtClean="0">
                <a:solidFill>
                  <a:srgbClr val="000000"/>
                </a:solidFill>
              </a:rPr>
              <a:t>(a</a:t>
            </a:r>
            <a:r>
              <a:rPr lang="en-US" altLang="zh-CN" sz="2800" dirty="0">
                <a:solidFill>
                  <a:srgbClr val="000000"/>
                </a:solidFill>
              </a:rPr>
              <a:t>, 10);</a:t>
            </a:r>
          </a:p>
          <a:p>
            <a:pPr marL="457200" lvl="1" indent="0">
              <a:buNone/>
            </a:pPr>
            <a:r>
              <a:rPr lang="en-US" altLang="zh-CN" sz="2800" dirty="0" smtClean="0">
                <a:solidFill>
                  <a:srgbClr val="000000"/>
                </a:solidFill>
              </a:rPr>
              <a:t> 	Print(a</a:t>
            </a:r>
            <a:r>
              <a:rPr lang="en-US" altLang="zh-CN" sz="2800" dirty="0">
                <a:solidFill>
                  <a:srgbClr val="000000"/>
                </a:solidFill>
              </a:rPr>
              <a:t>, 10);</a:t>
            </a:r>
          </a:p>
          <a:p>
            <a:pPr marL="457200" lvl="1" indent="0">
              <a:buNone/>
            </a:pPr>
            <a:r>
              <a:rPr lang="en-US" altLang="zh-CN" sz="2800" dirty="0" smtClean="0">
                <a:solidFill>
                  <a:srgbClr val="0000FF"/>
                </a:solidFill>
              </a:rPr>
              <a:t> 	return</a:t>
            </a:r>
            <a:r>
              <a:rPr lang="en-US" altLang="zh-CN" sz="2800" dirty="0" smtClean="0">
                <a:solidFill>
                  <a:srgbClr val="000000"/>
                </a:solidFill>
              </a:rPr>
              <a:t> </a:t>
            </a:r>
            <a:r>
              <a:rPr lang="en-US" altLang="zh-CN" sz="2800" dirty="0">
                <a:solidFill>
                  <a:srgbClr val="000000"/>
                </a:solidFill>
              </a:rPr>
              <a:t>0;</a:t>
            </a:r>
          </a:p>
          <a:p>
            <a:pPr marL="457200" lvl="1" indent="0">
              <a:buNone/>
            </a:pPr>
            <a:r>
              <a:rPr lang="en-US" altLang="zh-CN" sz="2800" dirty="0">
                <a:solidFill>
                  <a:srgbClr val="000000"/>
                </a:solidFill>
              </a:rPr>
              <a:t>}</a:t>
            </a:r>
            <a:endParaRPr lang="zh-CN" altLang="en-US" sz="2800" dirty="0"/>
          </a:p>
        </p:txBody>
      </p:sp>
      <p:sp>
        <p:nvSpPr>
          <p:cNvPr id="5"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18519739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7544" y="1556792"/>
            <a:ext cx="8229600" cy="4832572"/>
          </a:xfrm>
        </p:spPr>
        <p:txBody>
          <a:bodyPr/>
          <a:lstStyle/>
          <a:p>
            <a:r>
              <a:rPr lang="zh-CN" altLang="en-US" sz="2800" dirty="0" smtClean="0">
                <a:latin typeface="方正姚体" panose="02010601030101010101" pitchFamily="2" charset="-122"/>
                <a:ea typeface="方正姚体" panose="02010601030101010101" pitchFamily="2" charset="-122"/>
              </a:rPr>
              <a:t>例</a:t>
            </a:r>
            <a:r>
              <a:rPr lang="en-US" altLang="zh-CN" sz="2800" dirty="0" smtClean="0">
                <a:latin typeface="方正姚体" panose="02010601030101010101" pitchFamily="2" charset="-122"/>
                <a:ea typeface="方正姚体" panose="02010601030101010101" pitchFamily="2" charset="-122"/>
              </a:rPr>
              <a:t>9-5 </a:t>
            </a:r>
            <a:r>
              <a:rPr lang="zh-CN" altLang="en-US" sz="2800" dirty="0" smtClean="0">
                <a:latin typeface="方正姚体" panose="02010601030101010101" pitchFamily="2" charset="-122"/>
                <a:ea typeface="方正姚体" panose="02010601030101010101" pitchFamily="2" charset="-122"/>
              </a:rPr>
              <a:t>数据</a:t>
            </a:r>
            <a:r>
              <a:rPr lang="zh-CN" altLang="en-US" sz="2800" dirty="0">
                <a:latin typeface="方正姚体" panose="02010601030101010101" pitchFamily="2" charset="-122"/>
                <a:ea typeface="方正姚体" panose="02010601030101010101" pitchFamily="2" charset="-122"/>
              </a:rPr>
              <a:t>清洗</a:t>
            </a:r>
            <a:r>
              <a:rPr lang="zh-CN" altLang="en-US" sz="2800" dirty="0" smtClean="0">
                <a:latin typeface="方正姚体" panose="02010601030101010101" pitchFamily="2" charset="-122"/>
                <a:ea typeface="方正姚体" panose="02010601030101010101" pitchFamily="2" charset="-122"/>
              </a:rPr>
              <a:t>。</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图所</a:t>
            </a:r>
            <a:r>
              <a:rPr lang="zh-CN" altLang="en-US" sz="2800" dirty="0">
                <a:latin typeface="方正姚体" panose="02010601030101010101" pitchFamily="2" charset="-122"/>
                <a:ea typeface="方正姚体" panose="02010601030101010101" pitchFamily="2" charset="-122"/>
              </a:rPr>
              <a:t>示的是</a:t>
            </a:r>
            <a:r>
              <a:rPr lang="en-US" altLang="zh-CN" sz="2800" dirty="0">
                <a:latin typeface="方正姚体" panose="02010601030101010101" pitchFamily="2" charset="-122"/>
                <a:ea typeface="方正姚体" panose="02010601030101010101" pitchFamily="2" charset="-122"/>
              </a:rPr>
              <a:t>10</a:t>
            </a:r>
            <a:r>
              <a:rPr lang="zh-CN" altLang="en-US" sz="2800" dirty="0">
                <a:latin typeface="方正姚体" panose="02010601030101010101" pitchFamily="2" charset="-122"/>
                <a:ea typeface="方正姚体" panose="02010601030101010101" pitchFamily="2" charset="-122"/>
              </a:rPr>
              <a:t>位调查问卷受访者的年龄，其中</a:t>
            </a:r>
            <a:r>
              <a:rPr lang="en-US" altLang="zh-CN" sz="2800" dirty="0">
                <a:latin typeface="方正姚体" panose="02010601030101010101" pitchFamily="2" charset="-122"/>
                <a:ea typeface="方正姚体" panose="02010601030101010101" pitchFamily="2" charset="-122"/>
              </a:rPr>
              <a:t>0</a:t>
            </a:r>
            <a:r>
              <a:rPr lang="zh-CN" altLang="en-US" sz="2800" dirty="0">
                <a:latin typeface="方正姚体" panose="02010601030101010101" pitchFamily="2" charset="-122"/>
                <a:ea typeface="方正姚体" panose="02010601030101010101" pitchFamily="2" charset="-122"/>
              </a:rPr>
              <a:t>表示受访者没有返回问卷。现要求将数据</a:t>
            </a:r>
            <a:r>
              <a:rPr lang="en-US" altLang="zh-CN" sz="2800" dirty="0">
                <a:latin typeface="方正姚体" panose="02010601030101010101" pitchFamily="2" charset="-122"/>
                <a:ea typeface="方正姚体" panose="02010601030101010101" pitchFamily="2" charset="-122"/>
              </a:rPr>
              <a:t>0</a:t>
            </a:r>
            <a:r>
              <a:rPr lang="zh-CN" altLang="en-US" sz="2800" dirty="0">
                <a:latin typeface="方正姚体" panose="02010601030101010101" pitchFamily="2" charset="-122"/>
                <a:ea typeface="方正姚体" panose="02010601030101010101" pitchFamily="2" charset="-122"/>
              </a:rPr>
              <a:t>清除出去，以计算受访者的平均年龄</a:t>
            </a:r>
            <a:r>
              <a:rPr lang="zh-CN" altLang="en-US" sz="2800" dirty="0" smtClean="0">
                <a:latin typeface="方正姚体" panose="02010601030101010101" pitchFamily="2" charset="-122"/>
                <a:ea typeface="方正姚体" panose="02010601030101010101" pitchFamily="2" charset="-122"/>
              </a:rPr>
              <a:t>。</a:t>
            </a:r>
            <a:endParaRPr lang="en-US" altLang="zh-CN"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方法</a:t>
            </a:r>
            <a:r>
              <a:rPr lang="en-US" altLang="zh-CN" sz="2800" dirty="0" smtClean="0">
                <a:latin typeface="方正姚体" panose="02010601030101010101" pitchFamily="2" charset="-122"/>
                <a:ea typeface="方正姚体" panose="02010601030101010101" pitchFamily="2" charset="-122"/>
              </a:rPr>
              <a:t>1</a:t>
            </a:r>
            <a:r>
              <a:rPr lang="zh-CN" altLang="en-US" sz="2800" dirty="0" smtClean="0">
                <a:latin typeface="方正姚体" panose="02010601030101010101" pitchFamily="2" charset="-122"/>
                <a:ea typeface="方正姚体" panose="02010601030101010101" pitchFamily="2" charset="-122"/>
              </a:rPr>
              <a:t>：</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设计</a:t>
            </a:r>
            <a:r>
              <a:rPr lang="en-US" altLang="zh-CN" sz="2800" dirty="0">
                <a:solidFill>
                  <a:srgbClr val="000000"/>
                </a:solidFill>
                <a:latin typeface="方正姚体" panose="02010601030101010101" pitchFamily="2" charset="-122"/>
                <a:ea typeface="方正姚体" panose="02010601030101010101" pitchFamily="2" charset="-122"/>
              </a:rPr>
              <a:t>Shuffle</a:t>
            </a:r>
            <a:r>
              <a:rPr lang="zh-CN" altLang="en-US" sz="2800" dirty="0" smtClean="0">
                <a:latin typeface="方正姚体" panose="02010601030101010101" pitchFamily="2" charset="-122"/>
                <a:ea typeface="方正姚体" panose="02010601030101010101" pitchFamily="2" charset="-122"/>
              </a:rPr>
              <a:t>函数，用于清理有效</a:t>
            </a:r>
            <a:r>
              <a:rPr lang="zh-CN" altLang="en-US" sz="2800" dirty="0">
                <a:latin typeface="方正姚体" panose="02010601030101010101" pitchFamily="2" charset="-122"/>
                <a:ea typeface="方正姚体" panose="02010601030101010101" pitchFamily="2" charset="-122"/>
              </a:rPr>
              <a:t>问卷</a:t>
            </a:r>
            <a:r>
              <a:rPr lang="zh-CN" altLang="en-US" sz="2800" dirty="0" smtClean="0">
                <a:latin typeface="方正姚体" panose="02010601030101010101" pitchFamily="2" charset="-122"/>
                <a:ea typeface="方正姚体" panose="02010601030101010101" pitchFamily="2" charset="-122"/>
              </a:rPr>
              <a:t>数中的无效数据；</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en-US" altLang="zh-CN" sz="2800" dirty="0" smtClean="0">
                <a:solidFill>
                  <a:srgbClr val="000000"/>
                </a:solidFill>
                <a:latin typeface="方正姚体" panose="02010601030101010101" pitchFamily="2" charset="-122"/>
                <a:ea typeface="方正姚体" panose="02010601030101010101" pitchFamily="2" charset="-122"/>
              </a:rPr>
              <a:t>Shuffle</a:t>
            </a:r>
            <a:r>
              <a:rPr lang="zh-CN" altLang="en-US" sz="2800" dirty="0" smtClean="0">
                <a:solidFill>
                  <a:srgbClr val="000000"/>
                </a:solidFill>
                <a:latin typeface="方正姚体" panose="02010601030101010101" pitchFamily="2" charset="-122"/>
                <a:ea typeface="方正姚体" panose="02010601030101010101" pitchFamily="2" charset="-122"/>
              </a:rPr>
              <a:t>中</a:t>
            </a:r>
            <a:r>
              <a:rPr lang="zh-CN" altLang="en-US" sz="2800" dirty="0" smtClean="0">
                <a:latin typeface="方正姚体" panose="02010601030101010101" pitchFamily="2" charset="-122"/>
                <a:ea typeface="方正姚体" panose="02010601030101010101" pitchFamily="2" charset="-122"/>
              </a:rPr>
              <a:t>每当</a:t>
            </a:r>
            <a:r>
              <a:rPr lang="zh-CN" altLang="en-US" sz="2800" dirty="0">
                <a:latin typeface="方正姚体" panose="02010601030101010101" pitchFamily="2" charset="-122"/>
                <a:ea typeface="方正姚体" panose="02010601030101010101" pitchFamily="2" charset="-122"/>
              </a:rPr>
              <a:t>遇到一个</a:t>
            </a:r>
            <a:r>
              <a:rPr lang="en-US" altLang="zh-CN" sz="2800" dirty="0">
                <a:latin typeface="方正姚体" panose="02010601030101010101" pitchFamily="2" charset="-122"/>
                <a:ea typeface="方正姚体" panose="02010601030101010101" pitchFamily="2" charset="-122"/>
              </a:rPr>
              <a:t>0</a:t>
            </a:r>
            <a:r>
              <a:rPr lang="zh-CN" altLang="en-US" sz="2800" dirty="0">
                <a:latin typeface="方正姚体" panose="02010601030101010101" pitchFamily="2" charset="-122"/>
                <a:ea typeface="方正姚体" panose="02010601030101010101" pitchFamily="2" charset="-122"/>
              </a:rPr>
              <a:t>时，将列表中其后的数据项复制前移一项，将</a:t>
            </a:r>
            <a:r>
              <a:rPr lang="en-US" altLang="zh-CN" sz="2800" dirty="0">
                <a:latin typeface="方正姚体" panose="02010601030101010101" pitchFamily="2" charset="-122"/>
                <a:ea typeface="方正姚体" panose="02010601030101010101" pitchFamily="2" charset="-122"/>
              </a:rPr>
              <a:t>0</a:t>
            </a:r>
            <a:r>
              <a:rPr lang="zh-CN" altLang="en-US" sz="2800" dirty="0">
                <a:latin typeface="方正姚体" panose="02010601030101010101" pitchFamily="2" charset="-122"/>
                <a:ea typeface="方正姚体" panose="02010601030101010101" pitchFamily="2" charset="-122"/>
              </a:rPr>
              <a:t>挤压</a:t>
            </a:r>
            <a:r>
              <a:rPr lang="zh-CN" altLang="en-US" sz="2800" dirty="0" smtClean="0">
                <a:latin typeface="方正姚体" panose="02010601030101010101" pitchFamily="2" charset="-122"/>
                <a:ea typeface="方正姚体" panose="02010601030101010101" pitchFamily="2" charset="-122"/>
              </a:rPr>
              <a:t>出去。</a:t>
            </a:r>
            <a:endParaRPr lang="zh-CN" altLang="en-US" sz="2800" dirty="0">
              <a:latin typeface="方正姚体" panose="02010601030101010101" pitchFamily="2" charset="-122"/>
              <a:ea typeface="方正姚体" panose="02010601030101010101" pitchFamily="2" charset="-122"/>
            </a:endParaRPr>
          </a:p>
        </p:txBody>
      </p:sp>
      <p:sp>
        <p:nvSpPr>
          <p:cNvPr id="6" name="Rectangle 2"/>
          <p:cNvSpPr>
            <a:spLocks noChangeArrowheads="1"/>
          </p:cNvSpPr>
          <p:nvPr/>
        </p:nvSpPr>
        <p:spPr bwMode="auto">
          <a:xfrm>
            <a:off x="4355976" y="105273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79127235"/>
              </p:ext>
            </p:extLst>
          </p:nvPr>
        </p:nvGraphicFramePr>
        <p:xfrm>
          <a:off x="3913055" y="1340768"/>
          <a:ext cx="5014921" cy="570804"/>
        </p:xfrm>
        <a:graphic>
          <a:graphicData uri="http://schemas.openxmlformats.org/presentationml/2006/ole">
            <mc:AlternateContent xmlns:mc="http://schemas.openxmlformats.org/markup-compatibility/2006">
              <mc:Choice xmlns:v="urn:schemas-microsoft-com:vml" Requires="v">
                <p:oleObj spid="_x0000_s1068" name="Visio" r:id="rId3" imgW="3646932" imgH="406908" progId="Visio.Drawing.11">
                  <p:embed/>
                </p:oleObj>
              </mc:Choice>
              <mc:Fallback>
                <p:oleObj name="Visio" r:id="rId3" imgW="3646932" imgH="406908" progId="Visio.Drawing.11">
                  <p:embed/>
                  <p:pic>
                    <p:nvPicPr>
                      <p:cNvPr id="0" name="对象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3055" y="1340768"/>
                        <a:ext cx="5014921" cy="570804"/>
                      </a:xfrm>
                      <a:prstGeom prst="rect">
                        <a:avLst/>
                      </a:prstGeom>
                      <a:noFill/>
                    </p:spPr>
                  </p:pic>
                </p:oleObj>
              </mc:Fallback>
            </mc:AlternateContent>
          </a:graphicData>
        </a:graphic>
      </p:graphicFrame>
      <p:sp>
        <p:nvSpPr>
          <p:cNvPr id="8"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3223888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568952" cy="5760640"/>
          </a:xfrm>
        </p:spPr>
        <p:txBody>
          <a:bodyPr>
            <a:noAutofit/>
          </a:bodyPr>
          <a:lstStyle/>
          <a:p>
            <a:pPr marL="0" indent="0">
              <a:spcBef>
                <a:spcPts val="0"/>
              </a:spcBef>
              <a:spcAft>
                <a:spcPts val="0"/>
              </a:spcAft>
              <a:buNone/>
            </a:pPr>
            <a:r>
              <a:rPr lang="en-US" altLang="zh-CN" sz="2800" dirty="0" smtClean="0">
                <a:latin typeface="方正姚体" panose="02010601030101010101" pitchFamily="2" charset="-122"/>
                <a:ea typeface="方正姚体" panose="02010601030101010101" pitchFamily="2" charset="-122"/>
              </a:rPr>
              <a:t>【</a:t>
            </a:r>
            <a:r>
              <a:rPr lang="zh-CN" altLang="en-US" sz="2800" dirty="0" smtClean="0">
                <a:latin typeface="方正姚体" panose="02010601030101010101" pitchFamily="2" charset="-122"/>
                <a:ea typeface="方正姚体" panose="02010601030101010101" pitchFamily="2" charset="-122"/>
              </a:rPr>
              <a:t>例</a:t>
            </a:r>
            <a:r>
              <a:rPr lang="en-US" altLang="zh-CN" sz="2800" dirty="0" smtClean="0">
                <a:latin typeface="方正姚体" panose="02010601030101010101" pitchFamily="2" charset="-122"/>
                <a:ea typeface="方正姚体" panose="02010601030101010101" pitchFamily="2" charset="-122"/>
              </a:rPr>
              <a:t>9-5】 </a:t>
            </a:r>
            <a:r>
              <a:rPr lang="zh-CN" altLang="en-US" sz="2800" dirty="0" smtClean="0">
                <a:latin typeface="方正姚体" panose="02010601030101010101" pitchFamily="2" charset="-122"/>
                <a:ea typeface="方正姚体" panose="02010601030101010101" pitchFamily="2" charset="-122"/>
              </a:rPr>
              <a:t>数据清洗</a:t>
            </a:r>
            <a:r>
              <a:rPr lang="en-US" altLang="zh-CN" sz="2800" dirty="0" smtClean="0">
                <a:latin typeface="方正姚体" panose="02010601030101010101" pitchFamily="2" charset="-122"/>
                <a:ea typeface="方正姚体" panose="02010601030101010101" pitchFamily="2" charset="-122"/>
              </a:rPr>
              <a:t>-</a:t>
            </a:r>
            <a:r>
              <a:rPr lang="zh-CN" altLang="en-US" sz="2800" dirty="0" smtClean="0">
                <a:latin typeface="方正姚体" panose="02010601030101010101" pitchFamily="2" charset="-122"/>
                <a:ea typeface="方正姚体" panose="02010601030101010101" pitchFamily="2" charset="-122"/>
              </a:rPr>
              <a:t>方法</a:t>
            </a:r>
            <a:r>
              <a:rPr lang="en-US" altLang="zh-CN" sz="2800" dirty="0" smtClean="0">
                <a:latin typeface="方正姚体" panose="02010601030101010101" pitchFamily="2" charset="-122"/>
                <a:ea typeface="方正姚体" panose="02010601030101010101" pitchFamily="2" charset="-122"/>
              </a:rPr>
              <a:t>1</a:t>
            </a:r>
          </a:p>
          <a:p>
            <a:pPr marL="457200" lvl="1" indent="0">
              <a:spcBef>
                <a:spcPts val="0"/>
              </a:spcBef>
              <a:spcAft>
                <a:spcPts val="0"/>
              </a:spcAft>
              <a:buNone/>
            </a:pPr>
            <a:r>
              <a:rPr lang="en-US" altLang="zh-CN" sz="2800" dirty="0">
                <a:solidFill>
                  <a:srgbClr val="808080"/>
                </a:solidFill>
                <a:latin typeface="方正姚体" panose="02010601030101010101" pitchFamily="2" charset="-122"/>
                <a:ea typeface="方正姚体" panose="02010601030101010101" pitchFamily="2" charset="-122"/>
              </a:rPr>
              <a:t>#include</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A31515"/>
                </a:solidFill>
                <a:latin typeface="方正姚体" panose="02010601030101010101" pitchFamily="2" charset="-122"/>
                <a:ea typeface="方正姚体" panose="02010601030101010101" pitchFamily="2" charset="-122"/>
              </a:rPr>
              <a:t>&lt;</a:t>
            </a:r>
            <a:r>
              <a:rPr lang="en-US" altLang="zh-CN" sz="2800" dirty="0" err="1">
                <a:solidFill>
                  <a:srgbClr val="A31515"/>
                </a:solidFill>
                <a:latin typeface="方正姚体" panose="02010601030101010101" pitchFamily="2" charset="-122"/>
                <a:ea typeface="方正姚体" panose="02010601030101010101" pitchFamily="2" charset="-122"/>
              </a:rPr>
              <a:t>stdio.h</a:t>
            </a:r>
            <a:r>
              <a:rPr lang="en-US" altLang="zh-CN" sz="2800" dirty="0">
                <a:solidFill>
                  <a:srgbClr val="A31515"/>
                </a:solidFill>
                <a:latin typeface="方正姚体" panose="02010601030101010101" pitchFamily="2" charset="-122"/>
                <a:ea typeface="方正姚体" panose="02010601030101010101" pitchFamily="2" charset="-122"/>
              </a:rPr>
              <a:t>&gt;</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Shuffle(</a:t>
            </a: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C00000"/>
                </a:solidFill>
                <a:latin typeface="方正姚体" panose="02010601030101010101" pitchFamily="2" charset="-122"/>
                <a:ea typeface="方正姚体" panose="02010601030101010101" pitchFamily="2" charset="-122"/>
              </a:rPr>
              <a:t>*p</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C00000"/>
                </a:solidFill>
                <a:latin typeface="方正姚体" panose="02010601030101010101" pitchFamily="2" charset="-122"/>
                <a:ea typeface="方正姚体" panose="02010601030101010101" pitchFamily="2" charset="-122"/>
              </a:rPr>
              <a:t>legit</a:t>
            </a:r>
            <a:r>
              <a:rPr lang="en-US" altLang="zh-CN" sz="2800" dirty="0" smtClean="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nn-NO" altLang="zh-CN" sz="2800" dirty="0" smtClean="0">
                <a:solidFill>
                  <a:srgbClr val="0000FF"/>
                </a:solidFill>
                <a:latin typeface="方正姚体" panose="02010601030101010101" pitchFamily="2" charset="-122"/>
                <a:ea typeface="方正姚体" panose="02010601030101010101" pitchFamily="2" charset="-122"/>
              </a:rPr>
              <a:t> 	for</a:t>
            </a:r>
            <a:r>
              <a:rPr lang="nn-NO" altLang="zh-CN" sz="2800" dirty="0" smtClean="0">
                <a:solidFill>
                  <a:srgbClr val="000000"/>
                </a:solidFill>
                <a:latin typeface="方正姚体" panose="02010601030101010101" pitchFamily="2" charset="-122"/>
                <a:ea typeface="方正姚体" panose="02010601030101010101" pitchFamily="2" charset="-122"/>
              </a:rPr>
              <a:t> </a:t>
            </a:r>
            <a:r>
              <a:rPr lang="nn-NO" altLang="zh-CN" sz="2800" dirty="0">
                <a:solidFill>
                  <a:srgbClr val="000000"/>
                </a:solidFill>
                <a:latin typeface="方正姚体" panose="02010601030101010101" pitchFamily="2" charset="-122"/>
                <a:ea typeface="方正姚体" panose="02010601030101010101" pitchFamily="2" charset="-122"/>
              </a:rPr>
              <a:t>(</a:t>
            </a:r>
            <a:r>
              <a:rPr lang="nn-NO" altLang="zh-CN" sz="2800" dirty="0">
                <a:solidFill>
                  <a:srgbClr val="0000FF"/>
                </a:solidFill>
                <a:latin typeface="方正姚体" panose="02010601030101010101" pitchFamily="2" charset="-122"/>
                <a:ea typeface="方正姚体" panose="02010601030101010101" pitchFamily="2" charset="-122"/>
              </a:rPr>
              <a:t>int</a:t>
            </a:r>
            <a:r>
              <a:rPr lang="nn-NO" altLang="zh-CN" sz="2800" dirty="0">
                <a:solidFill>
                  <a:srgbClr val="000000"/>
                </a:solidFill>
                <a:latin typeface="方正姚体" panose="02010601030101010101" pitchFamily="2" charset="-122"/>
                <a:ea typeface="方正姚体" panose="02010601030101010101" pitchFamily="2" charset="-122"/>
              </a:rPr>
              <a:t> i = 0; i &lt; </a:t>
            </a:r>
            <a:r>
              <a:rPr lang="nn-NO" altLang="zh-CN" sz="2800" dirty="0">
                <a:solidFill>
                  <a:srgbClr val="808080"/>
                </a:solidFill>
                <a:latin typeface="方正姚体" panose="02010601030101010101" pitchFamily="2" charset="-122"/>
                <a:ea typeface="方正姚体" panose="02010601030101010101" pitchFamily="2" charset="-122"/>
              </a:rPr>
              <a:t>legit</a:t>
            </a:r>
            <a:r>
              <a:rPr lang="nn-NO" altLang="zh-CN" sz="2800" dirty="0">
                <a:solidFill>
                  <a:srgbClr val="000000"/>
                </a:solidFill>
                <a:latin typeface="方正姚体" panose="02010601030101010101" pitchFamily="2" charset="-122"/>
                <a:ea typeface="方正姚体" panose="02010601030101010101" pitchFamily="2" charset="-122"/>
              </a:rPr>
              <a:t>; i</a:t>
            </a:r>
            <a:r>
              <a:rPr lang="nn-NO" altLang="zh-CN" sz="2800" dirty="0" smtClean="0">
                <a:solidFill>
                  <a:srgbClr val="000000"/>
                </a:solidFill>
                <a:latin typeface="方正姚体" panose="02010601030101010101" pitchFamily="2" charset="-122"/>
                <a:ea typeface="方正姚体" panose="02010601030101010101" pitchFamily="2" charset="-122"/>
              </a:rPr>
              <a:t>++)</a:t>
            </a:r>
            <a:r>
              <a:rPr lang="en-US" altLang="zh-CN" sz="2800" dirty="0" smtClean="0">
                <a:solidFill>
                  <a:srgbClr val="000000"/>
                </a:solidFill>
                <a:latin typeface="方正姚体" panose="02010601030101010101" pitchFamily="2" charset="-122"/>
                <a:ea typeface="方正姚体" panose="02010601030101010101" pitchFamily="2" charset="-122"/>
              </a:rPr>
              <a:t>{</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if</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808080"/>
                </a:solidFill>
                <a:latin typeface="方正姚体" panose="02010601030101010101" pitchFamily="2" charset="-122"/>
                <a:ea typeface="方正姚体" panose="02010601030101010101" pitchFamily="2" charset="-122"/>
              </a:rPr>
              <a:t>p</a:t>
            </a:r>
            <a:r>
              <a:rPr lang="en-US" altLang="zh-CN" sz="2800" dirty="0">
                <a:solidFill>
                  <a:srgbClr val="000000"/>
                </a:solidFill>
                <a:latin typeface="方正姚体" panose="02010601030101010101" pitchFamily="2" charset="-122"/>
                <a:ea typeface="方正姚体" panose="02010601030101010101" pitchFamily="2" charset="-122"/>
              </a:rPr>
              <a:t> + </a:t>
            </a:r>
            <a:r>
              <a:rPr lang="en-US" altLang="zh-CN" sz="2800" dirty="0" err="1">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 == 0) </a:t>
            </a:r>
          </a:p>
          <a:p>
            <a:pPr marL="457200" lvl="1" indent="0">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     </a:t>
            </a:r>
            <a:r>
              <a:rPr lang="en-US" altLang="zh-CN" sz="2800" dirty="0" smtClean="0">
                <a:solidFill>
                  <a:srgbClr val="0000FF"/>
                </a:solidFill>
                <a:latin typeface="方正姚体" panose="02010601030101010101" pitchFamily="2" charset="-122"/>
                <a:ea typeface="方正姚体" panose="02010601030101010101" pitchFamily="2" charset="-122"/>
              </a:rPr>
              <a:t>for</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*q = </a:t>
            </a:r>
            <a:r>
              <a:rPr lang="en-US" altLang="zh-CN" sz="2800" dirty="0" err="1" smtClean="0">
                <a:solidFill>
                  <a:srgbClr val="808080"/>
                </a:solidFill>
                <a:latin typeface="方正姚体" panose="02010601030101010101" pitchFamily="2" charset="-122"/>
                <a:ea typeface="方正姚体" panose="02010601030101010101" pitchFamily="2" charset="-122"/>
              </a:rPr>
              <a:t>p</a:t>
            </a:r>
            <a:r>
              <a:rPr lang="en-US" altLang="zh-CN" sz="2800" dirty="0" err="1" smtClean="0">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smtClean="0">
                <a:solidFill>
                  <a:srgbClr val="000000"/>
                </a:solidFill>
                <a:latin typeface="方正姚体" panose="02010601030101010101" pitchFamily="2" charset="-122"/>
                <a:ea typeface="方正姚体" panose="02010601030101010101" pitchFamily="2" charset="-122"/>
              </a:rPr>
              <a:t>q&lt;</a:t>
            </a:r>
            <a:r>
              <a:rPr lang="en-US" altLang="zh-CN" sz="2800" dirty="0" smtClean="0">
                <a:solidFill>
                  <a:srgbClr val="808080"/>
                </a:solidFill>
                <a:latin typeface="方正姚体" panose="02010601030101010101" pitchFamily="2" charset="-122"/>
                <a:ea typeface="方正姚体" panose="02010601030101010101" pitchFamily="2" charset="-122"/>
              </a:rPr>
              <a:t>p</a:t>
            </a:r>
            <a:r>
              <a:rPr lang="en-US" altLang="zh-CN" sz="2800" dirty="0" smtClean="0">
                <a:solidFill>
                  <a:srgbClr val="000000"/>
                </a:solidFill>
                <a:latin typeface="方正姚体" panose="02010601030101010101" pitchFamily="2" charset="-122"/>
                <a:ea typeface="方正姚体" panose="02010601030101010101" pitchFamily="2" charset="-122"/>
              </a:rPr>
              <a:t>+</a:t>
            </a:r>
            <a:r>
              <a:rPr lang="en-US" altLang="zh-CN" sz="2800" dirty="0" smtClean="0">
                <a:solidFill>
                  <a:srgbClr val="808080"/>
                </a:solidFill>
                <a:latin typeface="方正姚体" panose="02010601030101010101" pitchFamily="2" charset="-122"/>
                <a:ea typeface="方正姚体" panose="02010601030101010101" pitchFamily="2" charset="-122"/>
              </a:rPr>
              <a:t>legit</a:t>
            </a:r>
            <a:r>
              <a:rPr lang="en-US" altLang="zh-CN" sz="2800" dirty="0" smtClean="0">
                <a:solidFill>
                  <a:srgbClr val="000000"/>
                </a:solidFill>
                <a:latin typeface="方正姚体" panose="02010601030101010101" pitchFamily="2" charset="-122"/>
                <a:ea typeface="方正姚体" panose="02010601030101010101" pitchFamily="2" charset="-122"/>
              </a:rPr>
              <a:t>-1</a:t>
            </a:r>
            <a:r>
              <a:rPr lang="en-US" altLang="zh-CN" sz="2800" dirty="0">
                <a:solidFill>
                  <a:srgbClr val="000000"/>
                </a:solidFill>
                <a:latin typeface="方正姚体" panose="02010601030101010101" pitchFamily="2" charset="-122"/>
                <a:ea typeface="方正姚体" panose="02010601030101010101" pitchFamily="2" charset="-122"/>
              </a:rPr>
              <a:t>; q++) </a:t>
            </a:r>
          </a:p>
          <a:p>
            <a:pPr marL="457200" lvl="1" indent="0">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q = *(q + 1);</a:t>
            </a:r>
          </a:p>
          <a:p>
            <a:pPr marL="457200" lvl="1" indent="0">
              <a:spcBef>
                <a:spcPts val="0"/>
              </a:spcBef>
              <a:spcAft>
                <a:spcPts val="0"/>
              </a:spcAft>
              <a:buNone/>
            </a:pPr>
            <a:r>
              <a:rPr lang="en-US" altLang="zh-CN" sz="2800" dirty="0" smtClean="0">
                <a:solidFill>
                  <a:srgbClr val="808080"/>
                </a:solidFill>
                <a:latin typeface="方正姚体" panose="02010601030101010101" pitchFamily="2" charset="-122"/>
                <a:ea typeface="方正姚体" panose="02010601030101010101" pitchFamily="2" charset="-122"/>
              </a:rPr>
              <a:t> 			legit</a:t>
            </a:r>
            <a:r>
              <a:rPr lang="en-US" altLang="zh-CN" sz="2800" dirty="0" smtClean="0">
                <a:solidFill>
                  <a:srgbClr val="000000"/>
                </a:solidFill>
                <a:latin typeface="方正姚体" panose="02010601030101010101" pitchFamily="2" charset="-122"/>
                <a:ea typeface="方正姚体" panose="02010601030101010101" pitchFamily="2" charset="-122"/>
              </a:rPr>
              <a:t>-</a:t>
            </a:r>
            <a:r>
              <a:rPr lang="en-US" altLang="zh-CN" sz="28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return</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808080"/>
                </a:solidFill>
                <a:latin typeface="方正姚体" panose="02010601030101010101" pitchFamily="2" charset="-122"/>
                <a:ea typeface="方正姚体" panose="02010601030101010101" pitchFamily="2" charset="-122"/>
              </a:rPr>
              <a:t>legit</a:t>
            </a:r>
            <a:r>
              <a:rPr lang="en-US" altLang="zh-CN" sz="28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a:t>
            </a:r>
            <a:endParaRPr lang="zh-CN" altLang="en-US" sz="2800" dirty="0">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32709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16708"/>
            <a:ext cx="8446393" cy="5408636"/>
          </a:xfrm>
        </p:spPr>
        <p:txBody>
          <a:bodyPr>
            <a:noAutofit/>
          </a:bodyPr>
          <a:lstStyle/>
          <a:p>
            <a:pPr marL="457200" lvl="1" indent="0">
              <a:spcBef>
                <a:spcPts val="0"/>
              </a:spcBef>
              <a:spcAft>
                <a:spcPts val="0"/>
              </a:spcAft>
              <a:buNone/>
            </a:pPr>
            <a:r>
              <a:rPr lang="en-US" altLang="zh-CN" sz="2800" dirty="0" smtClean="0">
                <a:solidFill>
                  <a:srgbClr val="0000FF"/>
                </a:solidFill>
              </a:rPr>
              <a:t>void</a:t>
            </a:r>
            <a:r>
              <a:rPr lang="en-US" altLang="zh-CN" sz="2800" dirty="0" smtClean="0">
                <a:solidFill>
                  <a:srgbClr val="000000"/>
                </a:solidFill>
              </a:rPr>
              <a:t> </a:t>
            </a:r>
            <a:r>
              <a:rPr lang="en-US" altLang="zh-CN" sz="2800" dirty="0">
                <a:solidFill>
                  <a:srgbClr val="000000"/>
                </a:solidFill>
              </a:rPr>
              <a:t>Print(</a:t>
            </a:r>
            <a:r>
              <a:rPr lang="en-US" altLang="zh-CN" sz="2800" dirty="0" err="1">
                <a:solidFill>
                  <a:srgbClr val="0000FF"/>
                </a:solidFill>
              </a:rPr>
              <a:t>int</a:t>
            </a:r>
            <a:r>
              <a:rPr lang="en-US" altLang="zh-CN" sz="2800" dirty="0">
                <a:solidFill>
                  <a:srgbClr val="000000"/>
                </a:solidFill>
              </a:rPr>
              <a:t> *</a:t>
            </a:r>
            <a:r>
              <a:rPr lang="en-US" altLang="zh-CN" sz="2800" dirty="0">
                <a:solidFill>
                  <a:srgbClr val="808080"/>
                </a:solidFill>
              </a:rPr>
              <a:t>p</a:t>
            </a:r>
            <a:r>
              <a:rPr lang="en-US" altLang="zh-CN" sz="2800" dirty="0">
                <a:solidFill>
                  <a:srgbClr val="000000"/>
                </a:solidFill>
              </a:rPr>
              <a:t>, </a:t>
            </a:r>
            <a:r>
              <a:rPr lang="en-US" altLang="zh-CN" sz="2800" dirty="0" err="1">
                <a:solidFill>
                  <a:srgbClr val="0000FF"/>
                </a:solidFill>
              </a:rPr>
              <a:t>int</a:t>
            </a:r>
            <a:r>
              <a:rPr lang="en-US" altLang="zh-CN" sz="2800" dirty="0">
                <a:solidFill>
                  <a:srgbClr val="000000"/>
                </a:solidFill>
              </a:rPr>
              <a:t> </a:t>
            </a:r>
            <a:r>
              <a:rPr lang="en-US" altLang="zh-CN" sz="2800" dirty="0">
                <a:solidFill>
                  <a:srgbClr val="808080"/>
                </a:solidFill>
              </a:rPr>
              <a:t>n</a:t>
            </a:r>
            <a:r>
              <a:rPr lang="en-US" altLang="zh-CN" sz="2800" dirty="0">
                <a:solidFill>
                  <a:srgbClr val="000000"/>
                </a:solidFill>
              </a:rPr>
              <a:t>)</a:t>
            </a:r>
          </a:p>
          <a:p>
            <a:pPr marL="457200" lvl="1" indent="0">
              <a:spcBef>
                <a:spcPts val="0"/>
              </a:spcBef>
              <a:spcAft>
                <a:spcPts val="0"/>
              </a:spcAft>
              <a:buNone/>
            </a:pPr>
            <a:r>
              <a:rPr lang="en-US" altLang="zh-CN" sz="2800" dirty="0">
                <a:solidFill>
                  <a:srgbClr val="000000"/>
                </a:solidFill>
              </a:rPr>
              <a:t>{</a:t>
            </a:r>
          </a:p>
          <a:p>
            <a:pPr marL="457200" lvl="1" indent="0">
              <a:spcBef>
                <a:spcPts val="0"/>
              </a:spcBef>
              <a:spcAft>
                <a:spcPts val="0"/>
              </a:spcAft>
              <a:buNone/>
            </a:pPr>
            <a:r>
              <a:rPr lang="nn-NO" altLang="zh-CN" sz="2800" dirty="0" smtClean="0">
                <a:solidFill>
                  <a:srgbClr val="0000FF"/>
                </a:solidFill>
              </a:rPr>
              <a:t> 	for</a:t>
            </a:r>
            <a:r>
              <a:rPr lang="nn-NO" altLang="zh-CN" sz="2800" dirty="0" smtClean="0">
                <a:solidFill>
                  <a:srgbClr val="000000"/>
                </a:solidFill>
              </a:rPr>
              <a:t> </a:t>
            </a:r>
            <a:r>
              <a:rPr lang="nn-NO" altLang="zh-CN" sz="2800" dirty="0">
                <a:solidFill>
                  <a:srgbClr val="000000"/>
                </a:solidFill>
              </a:rPr>
              <a:t>(</a:t>
            </a:r>
            <a:r>
              <a:rPr lang="nn-NO" altLang="zh-CN" sz="2800" dirty="0">
                <a:solidFill>
                  <a:srgbClr val="0000FF"/>
                </a:solidFill>
              </a:rPr>
              <a:t>int</a:t>
            </a:r>
            <a:r>
              <a:rPr lang="nn-NO" altLang="zh-CN" sz="2800" dirty="0">
                <a:solidFill>
                  <a:srgbClr val="000000"/>
                </a:solidFill>
              </a:rPr>
              <a:t> i = 0; </a:t>
            </a:r>
            <a:r>
              <a:rPr lang="nn-NO" altLang="zh-CN" sz="2800" dirty="0" smtClean="0">
                <a:solidFill>
                  <a:srgbClr val="000000"/>
                </a:solidFill>
              </a:rPr>
              <a:t>i&lt;</a:t>
            </a:r>
            <a:r>
              <a:rPr lang="nn-NO" altLang="zh-CN" sz="2800" dirty="0" smtClean="0">
                <a:solidFill>
                  <a:srgbClr val="808080"/>
                </a:solidFill>
              </a:rPr>
              <a:t>n</a:t>
            </a:r>
            <a:r>
              <a:rPr lang="nn-NO" altLang="zh-CN" sz="2800" dirty="0">
                <a:solidFill>
                  <a:srgbClr val="000000"/>
                </a:solidFill>
              </a:rPr>
              <a:t>; i</a:t>
            </a:r>
            <a:r>
              <a:rPr lang="nn-NO" altLang="zh-CN" sz="2800" dirty="0" smtClean="0">
                <a:solidFill>
                  <a:srgbClr val="000000"/>
                </a:solidFill>
              </a:rPr>
              <a:t>++)  printf</a:t>
            </a:r>
            <a:r>
              <a:rPr lang="nn-NO" altLang="zh-CN" sz="2800" dirty="0">
                <a:solidFill>
                  <a:srgbClr val="000000"/>
                </a:solidFill>
              </a:rPr>
              <a:t>(</a:t>
            </a:r>
            <a:r>
              <a:rPr lang="nn-NO" altLang="zh-CN" sz="2800" dirty="0">
                <a:solidFill>
                  <a:srgbClr val="A31515"/>
                </a:solidFill>
              </a:rPr>
              <a:t>"%-5d "</a:t>
            </a:r>
            <a:r>
              <a:rPr lang="nn-NO" altLang="zh-CN" sz="2800" dirty="0">
                <a:solidFill>
                  <a:srgbClr val="000000"/>
                </a:solidFill>
              </a:rPr>
              <a:t>, *(</a:t>
            </a:r>
            <a:r>
              <a:rPr lang="nn-NO" altLang="zh-CN" sz="2800" dirty="0">
                <a:solidFill>
                  <a:srgbClr val="808080"/>
                </a:solidFill>
              </a:rPr>
              <a:t>p</a:t>
            </a:r>
            <a:r>
              <a:rPr lang="nn-NO" altLang="zh-CN" sz="2800" dirty="0">
                <a:solidFill>
                  <a:srgbClr val="000000"/>
                </a:solidFill>
              </a:rPr>
              <a:t> + i));</a:t>
            </a:r>
          </a:p>
          <a:p>
            <a:pPr marL="457200" lvl="1" indent="0">
              <a:spcBef>
                <a:spcPts val="0"/>
              </a:spcBef>
              <a:spcAft>
                <a:spcPts val="0"/>
              </a:spcAft>
              <a:buNone/>
            </a:pPr>
            <a:r>
              <a:rPr lang="en-US" altLang="zh-CN" sz="2800" dirty="0" smtClean="0">
                <a:solidFill>
                  <a:srgbClr val="000000"/>
                </a:solidFill>
              </a:rPr>
              <a:t> 	</a:t>
            </a:r>
            <a:r>
              <a:rPr lang="en-US" altLang="zh-CN" sz="2800" dirty="0" err="1" smtClean="0">
                <a:solidFill>
                  <a:srgbClr val="000000"/>
                </a:solidFill>
              </a:rPr>
              <a:t>printf</a:t>
            </a:r>
            <a:r>
              <a:rPr lang="en-US" altLang="zh-CN" sz="2800" dirty="0">
                <a:solidFill>
                  <a:srgbClr val="000000"/>
                </a:solidFill>
              </a:rPr>
              <a:t>(</a:t>
            </a:r>
            <a:r>
              <a:rPr lang="en-US" altLang="zh-CN" sz="2800" dirty="0">
                <a:solidFill>
                  <a:srgbClr val="A31515"/>
                </a:solidFill>
              </a:rPr>
              <a:t>"\n"</a:t>
            </a:r>
            <a:r>
              <a:rPr lang="en-US" altLang="zh-CN" sz="2800" dirty="0">
                <a:solidFill>
                  <a:srgbClr val="000000"/>
                </a:solidFill>
              </a:rPr>
              <a:t>);</a:t>
            </a:r>
          </a:p>
          <a:p>
            <a:pPr marL="457200" lvl="1" indent="0">
              <a:spcBef>
                <a:spcPts val="0"/>
              </a:spcBef>
              <a:spcAft>
                <a:spcPts val="0"/>
              </a:spcAft>
              <a:buNone/>
            </a:pPr>
            <a:r>
              <a:rPr lang="en-US" altLang="zh-CN" sz="2800" dirty="0">
                <a:solidFill>
                  <a:srgbClr val="000000"/>
                </a:solidFill>
              </a:rPr>
              <a:t>}</a:t>
            </a:r>
          </a:p>
          <a:p>
            <a:pPr marL="457200" lvl="1" indent="0">
              <a:spcBef>
                <a:spcPts val="0"/>
              </a:spcBef>
              <a:spcAft>
                <a:spcPts val="0"/>
              </a:spcAft>
              <a:buNone/>
            </a:pPr>
            <a:r>
              <a:rPr lang="en-US" altLang="zh-CN" sz="2800" dirty="0" err="1" smtClean="0">
                <a:solidFill>
                  <a:srgbClr val="0000FF"/>
                </a:solidFill>
              </a:rPr>
              <a:t>int</a:t>
            </a:r>
            <a:r>
              <a:rPr lang="en-US" altLang="zh-CN" sz="2800" dirty="0" smtClean="0">
                <a:solidFill>
                  <a:srgbClr val="000000"/>
                </a:solidFill>
              </a:rPr>
              <a:t> </a:t>
            </a:r>
            <a:r>
              <a:rPr lang="en-US" altLang="zh-CN" sz="2800" dirty="0">
                <a:solidFill>
                  <a:srgbClr val="000000"/>
                </a:solidFill>
              </a:rPr>
              <a:t>main()</a:t>
            </a:r>
          </a:p>
          <a:p>
            <a:pPr marL="457200" lvl="1" indent="0">
              <a:spcBef>
                <a:spcPts val="0"/>
              </a:spcBef>
              <a:spcAft>
                <a:spcPts val="0"/>
              </a:spcAft>
              <a:buNone/>
            </a:pPr>
            <a:r>
              <a:rPr lang="en-US" altLang="zh-CN" sz="2800" dirty="0">
                <a:solidFill>
                  <a:srgbClr val="000000"/>
                </a:solidFill>
              </a:rPr>
              <a:t>{</a:t>
            </a:r>
          </a:p>
          <a:p>
            <a:pPr marL="457200" lvl="1" indent="0">
              <a:spcBef>
                <a:spcPts val="0"/>
              </a:spcBef>
              <a:spcAft>
                <a:spcPts val="0"/>
              </a:spcAft>
              <a:buNone/>
            </a:pPr>
            <a:r>
              <a:rPr lang="en-US" altLang="zh-CN" sz="2800" dirty="0" smtClean="0">
                <a:solidFill>
                  <a:srgbClr val="0000FF"/>
                </a:solidFill>
              </a:rPr>
              <a:t> 	</a:t>
            </a:r>
            <a:r>
              <a:rPr lang="en-US" altLang="zh-CN" sz="2800" dirty="0" err="1" smtClean="0">
                <a:solidFill>
                  <a:srgbClr val="0000FF"/>
                </a:solidFill>
              </a:rPr>
              <a:t>int</a:t>
            </a:r>
            <a:r>
              <a:rPr lang="en-US" altLang="zh-CN" sz="2800" dirty="0" smtClean="0">
                <a:solidFill>
                  <a:srgbClr val="000000"/>
                </a:solidFill>
              </a:rPr>
              <a:t> a[10] </a:t>
            </a:r>
            <a:r>
              <a:rPr lang="en-US" altLang="zh-CN" sz="2800" dirty="0">
                <a:solidFill>
                  <a:srgbClr val="000000"/>
                </a:solidFill>
              </a:rPr>
              <a:t>= {0,25,17,0,37,43,24,21,0,27};</a:t>
            </a:r>
          </a:p>
          <a:p>
            <a:pPr marL="457200" lvl="1" indent="0">
              <a:spcBef>
                <a:spcPts val="0"/>
              </a:spcBef>
              <a:spcAft>
                <a:spcPts val="0"/>
              </a:spcAft>
              <a:buNone/>
            </a:pPr>
            <a:r>
              <a:rPr lang="en-US" altLang="zh-CN" sz="2800" dirty="0" smtClean="0">
                <a:solidFill>
                  <a:srgbClr val="0000FF"/>
                </a:solidFill>
              </a:rPr>
              <a:t> 	</a:t>
            </a:r>
            <a:r>
              <a:rPr lang="en-US" altLang="zh-CN" sz="2800" dirty="0" err="1" smtClean="0">
                <a:solidFill>
                  <a:srgbClr val="0000FF"/>
                </a:solidFill>
              </a:rPr>
              <a:t>int</a:t>
            </a:r>
            <a:r>
              <a:rPr lang="en-US" altLang="zh-CN" sz="2800" dirty="0" smtClean="0">
                <a:solidFill>
                  <a:srgbClr val="000000"/>
                </a:solidFill>
              </a:rPr>
              <a:t> </a:t>
            </a:r>
            <a:r>
              <a:rPr lang="en-US" altLang="zh-CN" sz="2800" dirty="0">
                <a:solidFill>
                  <a:srgbClr val="000000"/>
                </a:solidFill>
              </a:rPr>
              <a:t>n = Shuffle(a, </a:t>
            </a:r>
            <a:r>
              <a:rPr lang="en-US" altLang="zh-CN" sz="2800" dirty="0" smtClean="0">
                <a:solidFill>
                  <a:srgbClr val="000000"/>
                </a:solidFill>
              </a:rPr>
              <a:t>10);</a:t>
            </a:r>
            <a:endParaRPr lang="en-US" altLang="zh-CN" sz="2800" dirty="0">
              <a:solidFill>
                <a:srgbClr val="000000"/>
              </a:solidFill>
            </a:endParaRPr>
          </a:p>
          <a:p>
            <a:pPr marL="457200" lvl="1" indent="0">
              <a:spcBef>
                <a:spcPts val="0"/>
              </a:spcBef>
              <a:spcAft>
                <a:spcPts val="0"/>
              </a:spcAft>
              <a:buNone/>
            </a:pPr>
            <a:r>
              <a:rPr lang="en-US" altLang="zh-CN" sz="2800" dirty="0" smtClean="0">
                <a:solidFill>
                  <a:srgbClr val="000000"/>
                </a:solidFill>
              </a:rPr>
              <a:t> 	Print(a</a:t>
            </a:r>
            <a:r>
              <a:rPr lang="en-US" altLang="zh-CN" sz="2800" dirty="0">
                <a:solidFill>
                  <a:srgbClr val="000000"/>
                </a:solidFill>
              </a:rPr>
              <a:t>, n);</a:t>
            </a:r>
          </a:p>
          <a:p>
            <a:pPr marL="457200" lvl="1" indent="0">
              <a:spcBef>
                <a:spcPts val="0"/>
              </a:spcBef>
              <a:spcAft>
                <a:spcPts val="0"/>
              </a:spcAft>
              <a:buNone/>
            </a:pPr>
            <a:r>
              <a:rPr lang="en-US" altLang="zh-CN" sz="2800" dirty="0" smtClean="0">
                <a:solidFill>
                  <a:srgbClr val="0000FF"/>
                </a:solidFill>
              </a:rPr>
              <a:t> 	return</a:t>
            </a:r>
            <a:r>
              <a:rPr lang="en-US" altLang="zh-CN" sz="2800" dirty="0" smtClean="0">
                <a:solidFill>
                  <a:srgbClr val="000000"/>
                </a:solidFill>
              </a:rPr>
              <a:t> </a:t>
            </a:r>
            <a:r>
              <a:rPr lang="en-US" altLang="zh-CN" sz="2800" dirty="0">
                <a:solidFill>
                  <a:srgbClr val="000000"/>
                </a:solidFill>
              </a:rPr>
              <a:t>0;</a:t>
            </a:r>
          </a:p>
          <a:p>
            <a:pPr marL="457200" lvl="1" indent="0">
              <a:spcBef>
                <a:spcPts val="0"/>
              </a:spcBef>
              <a:spcAft>
                <a:spcPts val="0"/>
              </a:spcAft>
              <a:buNone/>
            </a:pPr>
            <a:r>
              <a:rPr lang="en-US" altLang="zh-CN" sz="2800" dirty="0">
                <a:solidFill>
                  <a:srgbClr val="000000"/>
                </a:solidFill>
              </a:rPr>
              <a:t>}</a:t>
            </a:r>
          </a:p>
          <a:p>
            <a:pPr>
              <a:spcBef>
                <a:spcPts val="0"/>
              </a:spcBef>
              <a:spcAft>
                <a:spcPts val="0"/>
              </a:spcAft>
            </a:pPr>
            <a:endParaRPr lang="zh-CN" altLang="en-US" sz="2800" dirty="0">
              <a:solidFill>
                <a:srgbClr val="000000"/>
              </a:solidFill>
            </a:endParaRPr>
          </a:p>
          <a:p>
            <a:pPr>
              <a:spcBef>
                <a:spcPts val="0"/>
              </a:spcBef>
              <a:spcAft>
                <a:spcPts val="0"/>
              </a:spcAft>
            </a:pPr>
            <a:endParaRPr lang="zh-CN" altLang="en-US" sz="2800" dirty="0"/>
          </a:p>
        </p:txBody>
      </p:sp>
      <p:pic>
        <p:nvPicPr>
          <p:cNvPr id="5" name="图片 4"/>
          <p:cNvPicPr>
            <a:picLocks noChangeAspect="1"/>
          </p:cNvPicPr>
          <p:nvPr/>
        </p:nvPicPr>
        <p:blipFill>
          <a:blip r:embed="rId2"/>
          <a:stretch>
            <a:fillRect/>
          </a:stretch>
        </p:blipFill>
        <p:spPr>
          <a:xfrm>
            <a:off x="2987824" y="5373216"/>
            <a:ext cx="6048672" cy="1152128"/>
          </a:xfrm>
          <a:prstGeom prst="rect">
            <a:avLst/>
          </a:prstGeom>
        </p:spPr>
      </p:pic>
      <p:sp>
        <p:nvSpPr>
          <p:cNvPr id="6"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1396531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1484784"/>
            <a:ext cx="8374385" cy="3968476"/>
          </a:xfrm>
        </p:spPr>
        <p:txBody>
          <a:bodyPr/>
          <a:lstStyle/>
          <a:p>
            <a:r>
              <a:rPr lang="zh-CN" altLang="en-US" sz="2800" dirty="0">
                <a:latin typeface="方正姚体" panose="02010601030101010101" pitchFamily="2" charset="-122"/>
                <a:ea typeface="方正姚体" panose="02010601030101010101" pitchFamily="2" charset="-122"/>
              </a:rPr>
              <a:t>例</a:t>
            </a:r>
            <a:r>
              <a:rPr lang="en-US" altLang="zh-CN" sz="2800" dirty="0">
                <a:latin typeface="方正姚体" panose="02010601030101010101" pitchFamily="2" charset="-122"/>
                <a:ea typeface="方正姚体" panose="02010601030101010101" pitchFamily="2" charset="-122"/>
              </a:rPr>
              <a:t>9-5 </a:t>
            </a:r>
            <a:r>
              <a:rPr lang="zh-CN" altLang="en-US" sz="2800" dirty="0">
                <a:latin typeface="方正姚体" panose="02010601030101010101" pitchFamily="2" charset="-122"/>
                <a:ea typeface="方正姚体" panose="02010601030101010101" pitchFamily="2" charset="-122"/>
              </a:rPr>
              <a:t>数据清洗</a:t>
            </a:r>
            <a:r>
              <a:rPr lang="zh-CN" altLang="en-US" sz="2800" dirty="0" smtClean="0">
                <a:latin typeface="方正姚体" panose="02010601030101010101" pitchFamily="2" charset="-122"/>
                <a:ea typeface="方正姚体" panose="02010601030101010101" pitchFamily="2" charset="-122"/>
              </a:rPr>
              <a:t>。</a:t>
            </a:r>
            <a:endParaRPr lang="en-US" altLang="zh-CN"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方法</a:t>
            </a:r>
            <a:r>
              <a:rPr lang="en-US" altLang="zh-CN" sz="2800" dirty="0" smtClean="0">
                <a:latin typeface="方正姚体" panose="02010601030101010101" pitchFamily="2" charset="-122"/>
                <a:ea typeface="方正姚体" panose="02010601030101010101" pitchFamily="2" charset="-122"/>
              </a:rPr>
              <a:t>2</a:t>
            </a:r>
            <a:r>
              <a:rPr lang="zh-CN" altLang="en-US" sz="2800" dirty="0" smtClean="0">
                <a:latin typeface="方正姚体" panose="02010601030101010101" pitchFamily="2" charset="-122"/>
                <a:ea typeface="方正姚体" panose="02010601030101010101" pitchFamily="2" charset="-122"/>
              </a:rPr>
              <a:t>：</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设计</a:t>
            </a:r>
            <a:r>
              <a:rPr lang="en-US" altLang="zh-CN" sz="2800" dirty="0" err="1" smtClean="0">
                <a:latin typeface="方正姚体" panose="02010601030101010101" pitchFamily="2" charset="-122"/>
                <a:ea typeface="方正姚体" panose="02010601030101010101" pitchFamily="2" charset="-122"/>
              </a:rPr>
              <a:t>CopyOver</a:t>
            </a:r>
            <a:r>
              <a:rPr lang="zh-CN" altLang="en-US" sz="2800" dirty="0" smtClean="0">
                <a:latin typeface="方正姚体" panose="02010601030101010101" pitchFamily="2" charset="-122"/>
                <a:ea typeface="方正姚体" panose="02010601030101010101" pitchFamily="2" charset="-122"/>
              </a:rPr>
              <a:t>函数，用于清理有效</a:t>
            </a:r>
            <a:r>
              <a:rPr lang="zh-CN" altLang="en-US" sz="2800" dirty="0">
                <a:latin typeface="方正姚体" panose="02010601030101010101" pitchFamily="2" charset="-122"/>
                <a:ea typeface="方正姚体" panose="02010601030101010101" pitchFamily="2" charset="-122"/>
              </a:rPr>
              <a:t>问卷</a:t>
            </a:r>
            <a:r>
              <a:rPr lang="zh-CN" altLang="en-US" sz="2800" dirty="0" smtClean="0">
                <a:latin typeface="方正姚体" panose="02010601030101010101" pitchFamily="2" charset="-122"/>
                <a:ea typeface="方正姚体" panose="02010601030101010101" pitchFamily="2" charset="-122"/>
              </a:rPr>
              <a:t>数中的无效数据</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en-US" altLang="zh-CN" sz="2800" dirty="0" err="1" smtClean="0">
                <a:latin typeface="方正姚体" panose="02010601030101010101" pitchFamily="2" charset="-122"/>
                <a:ea typeface="方正姚体" panose="02010601030101010101" pitchFamily="2" charset="-122"/>
              </a:rPr>
              <a:t>CopyOver</a:t>
            </a:r>
            <a:r>
              <a:rPr lang="zh-CN" altLang="en-US" sz="2800" dirty="0" smtClean="0">
                <a:latin typeface="方正姚体" panose="02010601030101010101" pitchFamily="2" charset="-122"/>
                <a:ea typeface="方正姚体" panose="02010601030101010101" pitchFamily="2" charset="-122"/>
              </a:rPr>
              <a:t>中</a:t>
            </a:r>
            <a:r>
              <a:rPr lang="zh-CN" altLang="zh-CN" sz="2800" dirty="0" smtClean="0">
                <a:latin typeface="方正姚体" panose="02010601030101010101" pitchFamily="2" charset="-122"/>
                <a:ea typeface="方正姚体" panose="02010601030101010101" pitchFamily="2" charset="-122"/>
              </a:rPr>
              <a:t>遍历数据列表，</a:t>
            </a:r>
            <a:r>
              <a:rPr lang="zh-CN" altLang="zh-CN" sz="2800" dirty="0">
                <a:latin typeface="方正姚体" panose="02010601030101010101" pitchFamily="2" charset="-122"/>
                <a:ea typeface="方正姚体" panose="02010601030101010101" pitchFamily="2" charset="-122"/>
              </a:rPr>
              <a:t>将非</a:t>
            </a:r>
            <a:r>
              <a:rPr lang="en-US" altLang="zh-CN" sz="2800" dirty="0">
                <a:latin typeface="方正姚体" panose="02010601030101010101" pitchFamily="2" charset="-122"/>
                <a:ea typeface="方正姚体" panose="02010601030101010101" pitchFamily="2" charset="-122"/>
              </a:rPr>
              <a:t>0</a:t>
            </a:r>
            <a:r>
              <a:rPr lang="zh-CN" altLang="zh-CN" sz="2800" dirty="0">
                <a:latin typeface="方正姚体" panose="02010601030101010101" pitchFamily="2" charset="-122"/>
                <a:ea typeface="方正姚体" panose="02010601030101010101" pitchFamily="2" charset="-122"/>
              </a:rPr>
              <a:t>值复制到</a:t>
            </a:r>
            <a:r>
              <a:rPr lang="en-US" altLang="zh-CN" sz="2800" dirty="0">
                <a:latin typeface="方正姚体" panose="02010601030101010101" pitchFamily="2" charset="-122"/>
                <a:ea typeface="方正姚体" panose="02010601030101010101" pitchFamily="2" charset="-122"/>
              </a:rPr>
              <a:t>b</a:t>
            </a:r>
            <a:r>
              <a:rPr lang="zh-CN" altLang="zh-CN" sz="2800" dirty="0">
                <a:latin typeface="方正姚体" panose="02010601030101010101" pitchFamily="2" charset="-122"/>
                <a:ea typeface="方正姚体" panose="02010601030101010101" pitchFamily="2" charset="-122"/>
              </a:rPr>
              <a:t>数组中</a:t>
            </a:r>
            <a:r>
              <a:rPr lang="zh-CN" altLang="en-US" sz="2800" dirty="0" smtClean="0">
                <a:latin typeface="方正姚体" panose="02010601030101010101" pitchFamily="2" charset="-122"/>
                <a:ea typeface="方正姚体" panose="02010601030101010101" pitchFamily="2" charset="-122"/>
              </a:rPr>
              <a:t>。</a:t>
            </a:r>
            <a:endParaRPr lang="zh-CN" altLang="en-US" sz="2800" dirty="0">
              <a:latin typeface="方正姚体" panose="02010601030101010101" pitchFamily="2" charset="-122"/>
              <a:ea typeface="方正姚体" panose="02010601030101010101" pitchFamily="2" charset="-122"/>
            </a:endParaRPr>
          </a:p>
        </p:txBody>
      </p:sp>
      <p:sp>
        <p:nvSpPr>
          <p:cNvPr id="6"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1896158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64326"/>
            <a:ext cx="8229600" cy="5433026"/>
          </a:xfrm>
        </p:spPr>
        <p:txBody>
          <a:bodyPr>
            <a:noAutofit/>
          </a:bodyPr>
          <a:lstStyle/>
          <a:p>
            <a:pPr marL="0" indent="0">
              <a:spcBef>
                <a:spcPts val="0"/>
              </a:spcBef>
              <a:spcAft>
                <a:spcPts val="0"/>
              </a:spcAft>
              <a:buNone/>
            </a:pPr>
            <a:r>
              <a:rPr lang="en-US" altLang="zh-CN" sz="2800" dirty="0" smtClean="0">
                <a:latin typeface="方正姚体" panose="02010601030101010101" pitchFamily="2" charset="-122"/>
                <a:ea typeface="方正姚体" panose="02010601030101010101" pitchFamily="2" charset="-122"/>
              </a:rPr>
              <a:t>【</a:t>
            </a:r>
            <a:r>
              <a:rPr lang="zh-CN" altLang="en-US" sz="2800" dirty="0" smtClean="0">
                <a:latin typeface="方正姚体" panose="02010601030101010101" pitchFamily="2" charset="-122"/>
                <a:ea typeface="方正姚体" panose="02010601030101010101" pitchFamily="2" charset="-122"/>
              </a:rPr>
              <a:t>例</a:t>
            </a:r>
            <a:r>
              <a:rPr lang="en-US" altLang="zh-CN" sz="2800" dirty="0" smtClean="0">
                <a:latin typeface="方正姚体" panose="02010601030101010101" pitchFamily="2" charset="-122"/>
                <a:ea typeface="方正姚体" panose="02010601030101010101" pitchFamily="2" charset="-122"/>
              </a:rPr>
              <a:t>9-5】 </a:t>
            </a:r>
            <a:r>
              <a:rPr lang="zh-CN" altLang="en-US" sz="2800" dirty="0" smtClean="0">
                <a:latin typeface="方正姚体" panose="02010601030101010101" pitchFamily="2" charset="-122"/>
                <a:ea typeface="方正姚体" panose="02010601030101010101" pitchFamily="2" charset="-122"/>
              </a:rPr>
              <a:t>数据</a:t>
            </a:r>
            <a:r>
              <a:rPr lang="zh-CN" altLang="en-US" sz="2800" dirty="0">
                <a:latin typeface="方正姚体" panose="02010601030101010101" pitchFamily="2" charset="-122"/>
                <a:ea typeface="方正姚体" panose="02010601030101010101" pitchFamily="2" charset="-122"/>
              </a:rPr>
              <a:t>清洗</a:t>
            </a:r>
            <a:r>
              <a:rPr lang="en-US" altLang="zh-CN" sz="2800" dirty="0">
                <a:latin typeface="方正姚体" panose="02010601030101010101" pitchFamily="2" charset="-122"/>
                <a:ea typeface="方正姚体" panose="02010601030101010101" pitchFamily="2" charset="-122"/>
              </a:rPr>
              <a:t>-</a:t>
            </a:r>
            <a:r>
              <a:rPr lang="zh-CN" altLang="en-US" sz="2800" dirty="0" smtClean="0">
                <a:latin typeface="方正姚体" panose="02010601030101010101" pitchFamily="2" charset="-122"/>
                <a:ea typeface="方正姚体" panose="02010601030101010101" pitchFamily="2" charset="-122"/>
              </a:rPr>
              <a:t>方法</a:t>
            </a:r>
            <a:r>
              <a:rPr lang="en-US" altLang="zh-CN" sz="2800" dirty="0" smtClean="0">
                <a:latin typeface="方正姚体" panose="02010601030101010101" pitchFamily="2" charset="-122"/>
                <a:ea typeface="方正姚体" panose="02010601030101010101" pitchFamily="2" charset="-122"/>
              </a:rPr>
              <a:t>2</a:t>
            </a:r>
            <a:endParaRPr lang="en-US" altLang="zh-CN" sz="2800" dirty="0">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800" dirty="0" smtClean="0">
                <a:solidFill>
                  <a:srgbClr val="808080"/>
                </a:solidFill>
                <a:latin typeface="方正姚体" panose="02010601030101010101" pitchFamily="2" charset="-122"/>
                <a:ea typeface="方正姚体" panose="02010601030101010101" pitchFamily="2" charset="-122"/>
              </a:rPr>
              <a:t>#</a:t>
            </a:r>
            <a:r>
              <a:rPr lang="en-US" altLang="zh-CN" sz="2800" dirty="0">
                <a:solidFill>
                  <a:srgbClr val="808080"/>
                </a:solidFill>
                <a:latin typeface="方正姚体" panose="02010601030101010101" pitchFamily="2" charset="-122"/>
                <a:ea typeface="方正姚体" panose="02010601030101010101" pitchFamily="2" charset="-122"/>
              </a:rPr>
              <a:t>include</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A31515"/>
                </a:solidFill>
                <a:latin typeface="方正姚体" panose="02010601030101010101" pitchFamily="2" charset="-122"/>
                <a:ea typeface="方正姚体" panose="02010601030101010101" pitchFamily="2" charset="-122"/>
              </a:rPr>
              <a:t>&lt;</a:t>
            </a:r>
            <a:r>
              <a:rPr lang="en-US" altLang="zh-CN" sz="2800" dirty="0" err="1">
                <a:solidFill>
                  <a:srgbClr val="A31515"/>
                </a:solidFill>
                <a:latin typeface="方正姚体" panose="02010601030101010101" pitchFamily="2" charset="-122"/>
                <a:ea typeface="方正姚体" panose="02010601030101010101" pitchFamily="2" charset="-122"/>
              </a:rPr>
              <a:t>stdio.h</a:t>
            </a:r>
            <a:r>
              <a:rPr lang="en-US" altLang="zh-CN" sz="2800" dirty="0">
                <a:solidFill>
                  <a:srgbClr val="A31515"/>
                </a:solidFill>
                <a:latin typeface="方正姚体" panose="02010601030101010101" pitchFamily="2" charset="-122"/>
                <a:ea typeface="方正姚体" panose="02010601030101010101" pitchFamily="2" charset="-122"/>
              </a:rPr>
              <a:t>&gt;</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000000"/>
                </a:solidFill>
                <a:latin typeface="方正姚体" panose="02010601030101010101" pitchFamily="2" charset="-122"/>
                <a:ea typeface="方正姚体" panose="02010601030101010101" pitchFamily="2" charset="-122"/>
              </a:rPr>
              <a:t>CopyOver</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808080"/>
                </a:solidFill>
                <a:latin typeface="方正姚体" panose="02010601030101010101" pitchFamily="2" charset="-122"/>
                <a:ea typeface="方正姚体" panose="02010601030101010101" pitchFamily="2" charset="-122"/>
              </a:rPr>
              <a:t>a</a:t>
            </a:r>
            <a:r>
              <a:rPr lang="en-US" altLang="zh-CN" sz="2800" dirty="0" err="1">
                <a:solidFill>
                  <a:srgbClr val="000000"/>
                </a:solidFill>
                <a:latin typeface="方正姚体" panose="02010601030101010101" pitchFamily="2" charset="-122"/>
                <a:ea typeface="方正姚体" panose="02010601030101010101" pitchFamily="2" charset="-122"/>
              </a:rPr>
              <a:t>,</a:t>
            </a: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808080"/>
                </a:solidFill>
                <a:latin typeface="方正姚体" panose="02010601030101010101" pitchFamily="2" charset="-122"/>
                <a:ea typeface="方正姚体" panose="02010601030101010101" pitchFamily="2" charset="-122"/>
              </a:rPr>
              <a:t>n</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808080"/>
                </a:solidFill>
                <a:latin typeface="方正姚体" panose="02010601030101010101" pitchFamily="2" charset="-122"/>
                <a:ea typeface="方正姚体" panose="02010601030101010101" pitchFamily="2" charset="-122"/>
              </a:rPr>
              <a:t>b</a:t>
            </a:r>
            <a:r>
              <a:rPr lang="en-US" altLang="zh-CN" sz="28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a:t>
            </a:r>
            <a:r>
              <a:rPr lang="en-US" altLang="zh-CN" sz="2800" dirty="0" err="1" smtClean="0">
                <a:solidFill>
                  <a:srgbClr val="0000FF"/>
                </a:solidFill>
                <a:latin typeface="方正姚体" panose="02010601030101010101" pitchFamily="2" charset="-122"/>
                <a:ea typeface="方正姚体" panose="02010601030101010101" pitchFamily="2" charset="-122"/>
              </a:rPr>
              <a:t>int</a:t>
            </a:r>
            <a:r>
              <a:rPr lang="en-US" altLang="zh-CN" sz="2800" dirty="0" smtClean="0">
                <a:solidFill>
                  <a:srgbClr val="000000"/>
                </a:solidFill>
                <a:latin typeface="方正姚体" panose="02010601030101010101" pitchFamily="2" charset="-122"/>
                <a:ea typeface="方正姚体" panose="02010601030101010101" pitchFamily="2" charset="-122"/>
              </a:rPr>
              <a:t> legit </a:t>
            </a:r>
            <a:r>
              <a:rPr lang="en-US" altLang="zh-CN" sz="2800" dirty="0">
                <a:solidFill>
                  <a:srgbClr val="000000"/>
                </a:solidFill>
                <a:latin typeface="方正姚体" panose="02010601030101010101" pitchFamily="2" charset="-122"/>
                <a:ea typeface="方正姚体" panose="02010601030101010101" pitchFamily="2" charset="-122"/>
              </a:rPr>
              <a:t>= 0;</a:t>
            </a:r>
          </a:p>
          <a:p>
            <a:pPr marL="457200" lvl="1" indent="0">
              <a:spcBef>
                <a:spcPts val="0"/>
              </a:spcBef>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for</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*p = </a:t>
            </a:r>
            <a:r>
              <a:rPr lang="en-US" altLang="zh-CN" sz="2800" dirty="0">
                <a:solidFill>
                  <a:srgbClr val="808080"/>
                </a:solidFill>
                <a:latin typeface="方正姚体" panose="02010601030101010101" pitchFamily="2" charset="-122"/>
                <a:ea typeface="方正姚体" panose="02010601030101010101" pitchFamily="2" charset="-122"/>
              </a:rPr>
              <a:t>a</a:t>
            </a:r>
            <a:r>
              <a:rPr lang="en-US" altLang="zh-CN" sz="2800" dirty="0">
                <a:solidFill>
                  <a:srgbClr val="000000"/>
                </a:solidFill>
                <a:latin typeface="方正姚体" panose="02010601030101010101" pitchFamily="2" charset="-122"/>
                <a:ea typeface="方正姚体" panose="02010601030101010101" pitchFamily="2" charset="-122"/>
              </a:rPr>
              <a:t>; p &lt; </a:t>
            </a:r>
            <a:r>
              <a:rPr lang="en-US" altLang="zh-CN" sz="2800" dirty="0">
                <a:solidFill>
                  <a:srgbClr val="808080"/>
                </a:solidFill>
                <a:latin typeface="方正姚体" panose="02010601030101010101" pitchFamily="2" charset="-122"/>
                <a:ea typeface="方正姚体" panose="02010601030101010101" pitchFamily="2" charset="-122"/>
              </a:rPr>
              <a:t>a</a:t>
            </a:r>
            <a:r>
              <a:rPr lang="en-US" altLang="zh-CN" sz="2800" dirty="0">
                <a:solidFill>
                  <a:srgbClr val="000000"/>
                </a:solidFill>
                <a:latin typeface="方正姚体" panose="02010601030101010101" pitchFamily="2" charset="-122"/>
                <a:ea typeface="方正姚体" panose="02010601030101010101" pitchFamily="2" charset="-122"/>
              </a:rPr>
              <a:t> + </a:t>
            </a:r>
            <a:r>
              <a:rPr lang="en-US" altLang="zh-CN" sz="2800" dirty="0">
                <a:solidFill>
                  <a:srgbClr val="808080"/>
                </a:solidFill>
                <a:latin typeface="方正姚体" panose="02010601030101010101" pitchFamily="2" charset="-122"/>
                <a:ea typeface="方正姚体" panose="02010601030101010101" pitchFamily="2" charset="-122"/>
              </a:rPr>
              <a:t>n</a:t>
            </a:r>
            <a:r>
              <a:rPr lang="en-US" altLang="zh-CN" sz="2800" dirty="0">
                <a:solidFill>
                  <a:srgbClr val="000000"/>
                </a:solidFill>
                <a:latin typeface="方正姚体" panose="02010601030101010101" pitchFamily="2" charset="-122"/>
                <a:ea typeface="方正姚体" panose="02010601030101010101" pitchFamily="2" charset="-122"/>
              </a:rPr>
              <a:t>; p++)</a:t>
            </a:r>
          </a:p>
          <a:p>
            <a:pPr marL="457200" lvl="1" indent="0">
              <a:spcBef>
                <a:spcPts val="0"/>
              </a:spcBef>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if</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(*p != 0)</a:t>
            </a:r>
          </a:p>
          <a:p>
            <a:pPr marL="457200" lvl="1" indent="0">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808080"/>
                </a:solidFill>
                <a:latin typeface="方正姚体" panose="02010601030101010101" pitchFamily="2" charset="-122"/>
                <a:ea typeface="方正姚体" panose="02010601030101010101" pitchFamily="2" charset="-122"/>
              </a:rPr>
              <a:t>b</a:t>
            </a:r>
            <a:r>
              <a:rPr lang="en-US" altLang="zh-CN" sz="2800" dirty="0">
                <a:solidFill>
                  <a:srgbClr val="000000"/>
                </a:solidFill>
                <a:latin typeface="方正姚体" panose="02010601030101010101" pitchFamily="2" charset="-122"/>
                <a:ea typeface="方正姚体" panose="02010601030101010101" pitchFamily="2" charset="-122"/>
              </a:rPr>
              <a:t> = *p; </a:t>
            </a:r>
            <a:r>
              <a:rPr lang="en-US" altLang="zh-CN" sz="2800" dirty="0">
                <a:solidFill>
                  <a:srgbClr val="808080"/>
                </a:solidFill>
                <a:latin typeface="方正姚体" panose="02010601030101010101" pitchFamily="2" charset="-122"/>
                <a:ea typeface="方正姚体" panose="02010601030101010101" pitchFamily="2" charset="-122"/>
              </a:rPr>
              <a:t>b</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legit </a:t>
            </a:r>
            <a:r>
              <a:rPr lang="en-US" altLang="zh-CN" sz="2800" dirty="0" smtClean="0">
                <a:solidFill>
                  <a:srgbClr val="000000"/>
                </a:solidFill>
                <a:latin typeface="方正姚体" panose="02010601030101010101" pitchFamily="2" charset="-122"/>
                <a:ea typeface="方正姚体" panose="02010601030101010101" pitchFamily="2" charset="-122"/>
              </a:rPr>
              <a:t>++;</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return</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legit</a:t>
            </a:r>
            <a:r>
              <a:rPr lang="en-US" altLang="zh-CN" sz="2800" dirty="0" smtClean="0">
                <a:solidFill>
                  <a:srgbClr val="000000"/>
                </a:solidFill>
                <a:latin typeface="方正姚体" panose="02010601030101010101" pitchFamily="2" charset="-122"/>
                <a:ea typeface="方正姚体" panose="02010601030101010101" pitchFamily="2" charset="-122"/>
              </a:rPr>
              <a:t>;</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a:t>
            </a:r>
            <a:endParaRPr lang="zh-CN" altLang="en-US" sz="2800" dirty="0">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349528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33186"/>
            <a:ext cx="8374385" cy="5696668"/>
          </a:xfrm>
        </p:spPr>
        <p:txBody>
          <a:bodyPr>
            <a:noAutofit/>
          </a:bodyPr>
          <a:lstStyle/>
          <a:p>
            <a:pPr marL="0" indent="0">
              <a:spcAft>
                <a:spcPts val="0"/>
              </a:spcAft>
              <a:buNone/>
            </a:pPr>
            <a:r>
              <a:rPr lang="en-US" altLang="zh-CN" sz="2800" dirty="0" smtClean="0">
                <a:latin typeface="方正姚体" panose="02010601030101010101" pitchFamily="2" charset="-122"/>
                <a:ea typeface="方正姚体" panose="02010601030101010101" pitchFamily="2" charset="-122"/>
              </a:rPr>
              <a:t>【</a:t>
            </a:r>
            <a:r>
              <a:rPr lang="zh-CN" altLang="en-US" sz="2800" dirty="0" smtClean="0">
                <a:latin typeface="方正姚体" panose="02010601030101010101" pitchFamily="2" charset="-122"/>
                <a:ea typeface="方正姚体" panose="02010601030101010101" pitchFamily="2" charset="-122"/>
              </a:rPr>
              <a:t>例</a:t>
            </a:r>
            <a:r>
              <a:rPr lang="en-US" altLang="zh-CN" sz="2800" dirty="0" smtClean="0">
                <a:latin typeface="方正姚体" panose="02010601030101010101" pitchFamily="2" charset="-122"/>
                <a:ea typeface="方正姚体" panose="02010601030101010101" pitchFamily="2" charset="-122"/>
              </a:rPr>
              <a:t>9-5】 </a:t>
            </a:r>
            <a:r>
              <a:rPr lang="zh-CN" altLang="en-US" sz="2800" dirty="0" smtClean="0">
                <a:latin typeface="方正姚体" panose="02010601030101010101" pitchFamily="2" charset="-122"/>
                <a:ea typeface="方正姚体" panose="02010601030101010101" pitchFamily="2" charset="-122"/>
              </a:rPr>
              <a:t>数据</a:t>
            </a:r>
            <a:r>
              <a:rPr lang="zh-CN" altLang="en-US" sz="2800" dirty="0">
                <a:latin typeface="方正姚体" panose="02010601030101010101" pitchFamily="2" charset="-122"/>
                <a:ea typeface="方正姚体" panose="02010601030101010101" pitchFamily="2" charset="-122"/>
              </a:rPr>
              <a:t>清洗</a:t>
            </a:r>
            <a:r>
              <a:rPr lang="en-US" altLang="zh-CN" sz="2800" dirty="0">
                <a:latin typeface="方正姚体" panose="02010601030101010101" pitchFamily="2" charset="-122"/>
                <a:ea typeface="方正姚体" panose="02010601030101010101" pitchFamily="2" charset="-122"/>
              </a:rPr>
              <a:t>-</a:t>
            </a:r>
            <a:r>
              <a:rPr lang="zh-CN" altLang="en-US" sz="2800" dirty="0">
                <a:latin typeface="方正姚体" panose="02010601030101010101" pitchFamily="2" charset="-122"/>
                <a:ea typeface="方正姚体" panose="02010601030101010101" pitchFamily="2" charset="-122"/>
              </a:rPr>
              <a:t>方法</a:t>
            </a:r>
            <a:r>
              <a:rPr lang="en-US" altLang="zh-CN" sz="2800" dirty="0">
                <a:latin typeface="方正姚体" panose="02010601030101010101" pitchFamily="2" charset="-122"/>
                <a:ea typeface="方正姚体" panose="02010601030101010101" pitchFamily="2" charset="-122"/>
              </a:rPr>
              <a:t>2</a:t>
            </a:r>
          </a:p>
          <a:p>
            <a:pPr marL="457200" lvl="1" indent="0">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void</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Print(</a:t>
            </a: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808080"/>
                </a:solidFill>
                <a:latin typeface="方正姚体" panose="02010601030101010101" pitchFamily="2" charset="-122"/>
                <a:ea typeface="方正姚体" panose="02010601030101010101" pitchFamily="2" charset="-122"/>
              </a:rPr>
              <a:t>p</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808080"/>
                </a:solidFill>
                <a:latin typeface="方正姚体" panose="02010601030101010101" pitchFamily="2" charset="-122"/>
                <a:ea typeface="方正姚体" panose="02010601030101010101" pitchFamily="2" charset="-122"/>
              </a:rPr>
              <a:t>n</a:t>
            </a:r>
            <a:r>
              <a:rPr lang="en-US" altLang="zh-CN" sz="2800" dirty="0" smtClean="0">
                <a:solidFill>
                  <a:srgbClr val="000000"/>
                </a:solidFill>
                <a:latin typeface="方正姚体" panose="02010601030101010101" pitchFamily="2" charset="-122"/>
                <a:ea typeface="方正姚体" panose="02010601030101010101" pitchFamily="2" charset="-122"/>
              </a:rPr>
              <a:t>){</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Aft>
                <a:spcPts val="0"/>
              </a:spcAft>
              <a:buNone/>
            </a:pPr>
            <a:r>
              <a:rPr lang="nn-NO" altLang="zh-CN" sz="2800" dirty="0" smtClean="0">
                <a:solidFill>
                  <a:srgbClr val="0000FF"/>
                </a:solidFill>
                <a:latin typeface="方正姚体" panose="02010601030101010101" pitchFamily="2" charset="-122"/>
                <a:ea typeface="方正姚体" panose="02010601030101010101" pitchFamily="2" charset="-122"/>
              </a:rPr>
              <a:t> 	for</a:t>
            </a:r>
            <a:r>
              <a:rPr lang="nn-NO" altLang="zh-CN" sz="2800" dirty="0" smtClean="0">
                <a:solidFill>
                  <a:srgbClr val="000000"/>
                </a:solidFill>
                <a:latin typeface="方正姚体" panose="02010601030101010101" pitchFamily="2" charset="-122"/>
                <a:ea typeface="方正姚体" panose="02010601030101010101" pitchFamily="2" charset="-122"/>
              </a:rPr>
              <a:t> </a:t>
            </a:r>
            <a:r>
              <a:rPr lang="nn-NO" altLang="zh-CN" sz="2800" dirty="0">
                <a:solidFill>
                  <a:srgbClr val="000000"/>
                </a:solidFill>
                <a:latin typeface="方正姚体" panose="02010601030101010101" pitchFamily="2" charset="-122"/>
                <a:ea typeface="方正姚体" panose="02010601030101010101" pitchFamily="2" charset="-122"/>
              </a:rPr>
              <a:t>(</a:t>
            </a:r>
            <a:r>
              <a:rPr lang="nn-NO" altLang="zh-CN" sz="2800" dirty="0">
                <a:solidFill>
                  <a:srgbClr val="0000FF"/>
                </a:solidFill>
                <a:latin typeface="方正姚体" panose="02010601030101010101" pitchFamily="2" charset="-122"/>
                <a:ea typeface="方正姚体" panose="02010601030101010101" pitchFamily="2" charset="-122"/>
              </a:rPr>
              <a:t>int</a:t>
            </a:r>
            <a:r>
              <a:rPr lang="nn-NO" altLang="zh-CN" sz="2800" dirty="0">
                <a:solidFill>
                  <a:srgbClr val="000000"/>
                </a:solidFill>
                <a:latin typeface="方正姚体" panose="02010601030101010101" pitchFamily="2" charset="-122"/>
                <a:ea typeface="方正姚体" panose="02010601030101010101" pitchFamily="2" charset="-122"/>
              </a:rPr>
              <a:t> i = 0; i&lt;</a:t>
            </a:r>
            <a:r>
              <a:rPr lang="nn-NO" altLang="zh-CN" sz="2800" dirty="0">
                <a:solidFill>
                  <a:srgbClr val="808080"/>
                </a:solidFill>
                <a:latin typeface="方正姚体" panose="02010601030101010101" pitchFamily="2" charset="-122"/>
                <a:ea typeface="方正姚体" panose="02010601030101010101" pitchFamily="2" charset="-122"/>
              </a:rPr>
              <a:t>n</a:t>
            </a:r>
            <a:r>
              <a:rPr lang="nn-NO" altLang="zh-CN" sz="2800" dirty="0">
                <a:solidFill>
                  <a:srgbClr val="000000"/>
                </a:solidFill>
                <a:latin typeface="方正姚体" panose="02010601030101010101" pitchFamily="2" charset="-122"/>
                <a:ea typeface="方正姚体" panose="02010601030101010101" pitchFamily="2" charset="-122"/>
              </a:rPr>
              <a:t>; i++)printf(</a:t>
            </a:r>
            <a:r>
              <a:rPr lang="nn-NO" altLang="zh-CN" sz="2800" dirty="0">
                <a:solidFill>
                  <a:srgbClr val="A31515"/>
                </a:solidFill>
                <a:latin typeface="方正姚体" panose="02010601030101010101" pitchFamily="2" charset="-122"/>
                <a:ea typeface="方正姚体" panose="02010601030101010101" pitchFamily="2" charset="-122"/>
              </a:rPr>
              <a:t>"%-5d "</a:t>
            </a:r>
            <a:r>
              <a:rPr lang="nn-NO" altLang="zh-CN" sz="2800" dirty="0">
                <a:solidFill>
                  <a:srgbClr val="000000"/>
                </a:solidFill>
                <a:latin typeface="方正姚体" panose="02010601030101010101" pitchFamily="2" charset="-122"/>
                <a:ea typeface="方正姚体" panose="02010601030101010101" pitchFamily="2" charset="-122"/>
              </a:rPr>
              <a:t>, *(</a:t>
            </a:r>
            <a:r>
              <a:rPr lang="nn-NO" altLang="zh-CN" sz="2800" dirty="0">
                <a:solidFill>
                  <a:srgbClr val="808080"/>
                </a:solidFill>
                <a:latin typeface="方正姚体" panose="02010601030101010101" pitchFamily="2" charset="-122"/>
                <a:ea typeface="方正姚体" panose="02010601030101010101" pitchFamily="2" charset="-122"/>
              </a:rPr>
              <a:t>p</a:t>
            </a:r>
            <a:r>
              <a:rPr lang="nn-NO" altLang="zh-CN" sz="2800" dirty="0">
                <a:solidFill>
                  <a:srgbClr val="000000"/>
                </a:solidFill>
                <a:latin typeface="方正姚体" panose="02010601030101010101" pitchFamily="2" charset="-122"/>
                <a:ea typeface="方正姚体" panose="02010601030101010101" pitchFamily="2" charset="-122"/>
              </a:rPr>
              <a:t> + i));</a:t>
            </a:r>
          </a:p>
          <a:p>
            <a:pPr marL="457200" lvl="1" indent="0">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err="1" smtClean="0">
                <a:solidFill>
                  <a:srgbClr val="000000"/>
                </a:solidFill>
                <a:latin typeface="方正姚体" panose="02010601030101010101" pitchFamily="2" charset="-122"/>
                <a:ea typeface="方正姚体" panose="02010601030101010101" pitchFamily="2" charset="-122"/>
              </a:rPr>
              <a:t>printf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"\n"</a:t>
            </a:r>
            <a:r>
              <a:rPr lang="en-US" altLang="zh-CN" sz="2800" dirty="0">
                <a:solidFill>
                  <a:srgbClr val="000000"/>
                </a:solidFill>
                <a:latin typeface="方正姚体" panose="02010601030101010101" pitchFamily="2" charset="-122"/>
                <a:ea typeface="方正姚体" panose="02010601030101010101" pitchFamily="2" charset="-122"/>
              </a:rPr>
              <a:t>);</a:t>
            </a:r>
          </a:p>
          <a:p>
            <a:pPr marL="457200" lvl="1" indent="0">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a:t>
            </a:r>
          </a:p>
          <a:p>
            <a:pPr marL="457200" lvl="1" indent="0">
              <a:spcAft>
                <a:spcPts val="0"/>
              </a:spcAft>
              <a:buNone/>
            </a:pP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main</a:t>
            </a:r>
            <a:r>
              <a:rPr lang="en-US" altLang="zh-CN" sz="2800" dirty="0" smtClean="0">
                <a:solidFill>
                  <a:srgbClr val="000000"/>
                </a:solidFill>
                <a:latin typeface="方正姚体" panose="02010601030101010101" pitchFamily="2" charset="-122"/>
                <a:ea typeface="方正姚体" panose="02010601030101010101" pitchFamily="2" charset="-122"/>
              </a:rPr>
              <a:t>() {</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a:t>
            </a:r>
            <a:r>
              <a:rPr lang="en-US" altLang="zh-CN" sz="2800" dirty="0" err="1" smtClean="0">
                <a:solidFill>
                  <a:srgbClr val="0000FF"/>
                </a:solidFill>
                <a:latin typeface="方正姚体" panose="02010601030101010101" pitchFamily="2" charset="-122"/>
                <a:ea typeface="方正姚体" panose="02010601030101010101" pitchFamily="2" charset="-122"/>
              </a:rPr>
              <a:t>int</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a[10]={0,25,17,0,37,43,24,21,0,27}, </a:t>
            </a:r>
            <a:r>
              <a:rPr lang="en-US" altLang="zh-CN" sz="2800" dirty="0" smtClean="0">
                <a:solidFill>
                  <a:srgbClr val="000000"/>
                </a:solidFill>
                <a:latin typeface="方正姚体" panose="02010601030101010101" pitchFamily="2" charset="-122"/>
                <a:ea typeface="方正姚体" panose="02010601030101010101" pitchFamily="2" charset="-122"/>
              </a:rPr>
              <a:t>b[10];</a:t>
            </a:r>
            <a:endParaRPr lang="en-US" altLang="zh-CN" sz="2800" dirty="0">
              <a:solidFill>
                <a:srgbClr val="000000"/>
              </a:solidFill>
              <a:latin typeface="方正姚体" panose="02010601030101010101" pitchFamily="2" charset="-122"/>
              <a:ea typeface="方正姚体" panose="02010601030101010101" pitchFamily="2" charset="-122"/>
            </a:endParaRPr>
          </a:p>
          <a:p>
            <a:pPr marL="457200" lvl="1" indent="0">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a:t>
            </a:r>
            <a:r>
              <a:rPr lang="en-US" altLang="zh-CN" sz="2800" dirty="0" err="1" smtClean="0">
                <a:solidFill>
                  <a:srgbClr val="0000FF"/>
                </a:solidFill>
                <a:latin typeface="方正姚体" panose="02010601030101010101" pitchFamily="2" charset="-122"/>
                <a:ea typeface="方正姚体" panose="02010601030101010101" pitchFamily="2" charset="-122"/>
              </a:rPr>
              <a:t>int</a:t>
            </a:r>
            <a:r>
              <a:rPr lang="en-US" altLang="zh-CN" sz="2800" dirty="0" smtClean="0">
                <a:solidFill>
                  <a:srgbClr val="000000"/>
                </a:solidFill>
                <a:latin typeface="方正姚体" panose="02010601030101010101" pitchFamily="2" charset="-122"/>
                <a:ea typeface="方正姚体" panose="02010601030101010101" pitchFamily="2" charset="-122"/>
              </a:rPr>
              <a:t> n=</a:t>
            </a:r>
            <a:r>
              <a:rPr lang="en-US" altLang="zh-CN" sz="2800" dirty="0" err="1" smtClean="0">
                <a:solidFill>
                  <a:srgbClr val="000000"/>
                </a:solidFill>
                <a:latin typeface="方正姚体" panose="02010601030101010101" pitchFamily="2" charset="-122"/>
                <a:ea typeface="方正姚体" panose="02010601030101010101" pitchFamily="2" charset="-122"/>
              </a:rPr>
              <a:t>CopyOver</a:t>
            </a:r>
            <a:r>
              <a:rPr lang="en-US" altLang="zh-CN" sz="2800" dirty="0" smtClean="0">
                <a:solidFill>
                  <a:srgbClr val="000000"/>
                </a:solidFill>
                <a:latin typeface="方正姚体" panose="02010601030101010101" pitchFamily="2" charset="-122"/>
                <a:ea typeface="方正姚体" panose="02010601030101010101" pitchFamily="2" charset="-122"/>
              </a:rPr>
              <a:t>(a,10, </a:t>
            </a:r>
            <a:r>
              <a:rPr lang="en-US" altLang="zh-CN" sz="2800" dirty="0">
                <a:solidFill>
                  <a:srgbClr val="000000"/>
                </a:solidFill>
                <a:latin typeface="方正姚体" panose="02010601030101010101" pitchFamily="2" charset="-122"/>
                <a:ea typeface="方正姚体" panose="02010601030101010101" pitchFamily="2" charset="-122"/>
              </a:rPr>
              <a:t>b);</a:t>
            </a:r>
          </a:p>
          <a:p>
            <a:pPr marL="457200" lvl="1" indent="0">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Print(a</a:t>
            </a:r>
            <a:r>
              <a:rPr lang="en-US" altLang="zh-CN" sz="2800" dirty="0">
                <a:solidFill>
                  <a:srgbClr val="000000"/>
                </a:solidFill>
                <a:latin typeface="方正姚体" panose="02010601030101010101" pitchFamily="2" charset="-122"/>
                <a:ea typeface="方正姚体" panose="02010601030101010101" pitchFamily="2" charset="-122"/>
              </a:rPr>
              <a:t>, n);</a:t>
            </a:r>
          </a:p>
          <a:p>
            <a:pPr marL="457200" lvl="1" indent="0">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return</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0;</a:t>
            </a:r>
          </a:p>
          <a:p>
            <a:pPr marL="457200" lvl="1" indent="0">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a:t>
            </a:r>
            <a:endParaRPr lang="zh-CN" altLang="en-US" sz="2800" dirty="0">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4223110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340768"/>
            <a:ext cx="8229600" cy="4832572"/>
          </a:xfrm>
        </p:spPr>
        <p:txBody>
          <a:bodyPr/>
          <a:lstStyle/>
          <a:p>
            <a:r>
              <a:rPr lang="zh-CN" altLang="en-US" sz="2800" dirty="0">
                <a:latin typeface="方正姚体" panose="02010601030101010101" pitchFamily="2" charset="-122"/>
                <a:ea typeface="方正姚体" panose="02010601030101010101" pitchFamily="2" charset="-122"/>
              </a:rPr>
              <a:t>例</a:t>
            </a:r>
            <a:r>
              <a:rPr lang="en-US" altLang="zh-CN" sz="2800" dirty="0">
                <a:latin typeface="方正姚体" panose="02010601030101010101" pitchFamily="2" charset="-122"/>
                <a:ea typeface="方正姚体" panose="02010601030101010101" pitchFamily="2" charset="-122"/>
              </a:rPr>
              <a:t>9-5 </a:t>
            </a:r>
            <a:r>
              <a:rPr lang="zh-CN" altLang="en-US" sz="2800" dirty="0">
                <a:latin typeface="方正姚体" panose="02010601030101010101" pitchFamily="2" charset="-122"/>
                <a:ea typeface="方正姚体" panose="02010601030101010101" pitchFamily="2" charset="-122"/>
              </a:rPr>
              <a:t>数据清洗。</a:t>
            </a:r>
          </a:p>
          <a:p>
            <a:r>
              <a:rPr lang="zh-CN" altLang="en-US" sz="2800" dirty="0" smtClean="0">
                <a:latin typeface="方正姚体" panose="02010601030101010101" pitchFamily="2" charset="-122"/>
                <a:ea typeface="方正姚体" panose="02010601030101010101" pitchFamily="2" charset="-122"/>
              </a:rPr>
              <a:t>方法</a:t>
            </a:r>
            <a:r>
              <a:rPr lang="en-US" altLang="zh-CN" sz="2800" dirty="0" smtClean="0">
                <a:latin typeface="方正姚体" panose="02010601030101010101" pitchFamily="2" charset="-122"/>
                <a:ea typeface="方正姚体" panose="02010601030101010101" pitchFamily="2" charset="-122"/>
              </a:rPr>
              <a:t>3</a:t>
            </a:r>
            <a:r>
              <a:rPr lang="zh-CN" altLang="en-US" sz="2800" dirty="0" smtClean="0">
                <a:latin typeface="方正姚体" panose="02010601030101010101" pitchFamily="2" charset="-122"/>
                <a:ea typeface="方正姚体" panose="02010601030101010101" pitchFamily="2" charset="-122"/>
              </a:rPr>
              <a:t>：</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设计</a:t>
            </a:r>
            <a:r>
              <a:rPr lang="en-US" altLang="zh-CN" sz="2800" dirty="0">
                <a:latin typeface="方正姚体" panose="02010601030101010101" pitchFamily="2" charset="-122"/>
                <a:ea typeface="方正姚体" panose="02010601030101010101" pitchFamily="2" charset="-122"/>
              </a:rPr>
              <a:t>Converging</a:t>
            </a:r>
            <a:r>
              <a:rPr lang="zh-CN" altLang="en-US" sz="2800" dirty="0" smtClean="0">
                <a:latin typeface="方正姚体" panose="02010601030101010101" pitchFamily="2" charset="-122"/>
                <a:ea typeface="方正姚体" panose="02010601030101010101" pitchFamily="2" charset="-122"/>
              </a:rPr>
              <a:t>函数</a:t>
            </a:r>
            <a:r>
              <a:rPr lang="zh-CN" altLang="en-US" sz="2800" dirty="0">
                <a:latin typeface="方正姚体" panose="02010601030101010101" pitchFamily="2" charset="-122"/>
                <a:ea typeface="方正姚体" panose="02010601030101010101" pitchFamily="2" charset="-122"/>
              </a:rPr>
              <a:t>，用于清理有效问卷数中的无效</a:t>
            </a:r>
            <a:r>
              <a:rPr lang="zh-CN" altLang="en-US" sz="2800" dirty="0" smtClean="0">
                <a:latin typeface="方正姚体" panose="02010601030101010101" pitchFamily="2" charset="-122"/>
                <a:ea typeface="方正姚体" panose="02010601030101010101" pitchFamily="2" charset="-122"/>
              </a:rPr>
              <a:t>数据。</a:t>
            </a:r>
            <a:endParaRPr lang="zh-CN" altLang="en-US" sz="2800" dirty="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en-US" altLang="zh-CN" sz="2800" dirty="0" smtClean="0">
                <a:latin typeface="方正姚体" panose="02010601030101010101" pitchFamily="2" charset="-122"/>
                <a:ea typeface="方正姚体" panose="02010601030101010101" pitchFamily="2" charset="-122"/>
              </a:rPr>
              <a:t>Converging</a:t>
            </a:r>
            <a:r>
              <a:rPr lang="zh-CN" altLang="en-US" sz="2800" dirty="0">
                <a:latin typeface="方正姚体" panose="02010601030101010101" pitchFamily="2" charset="-122"/>
                <a:ea typeface="方正姚体" panose="02010601030101010101" pitchFamily="2" charset="-122"/>
              </a:rPr>
              <a:t>中</a:t>
            </a:r>
            <a:r>
              <a:rPr lang="en-US" altLang="zh-CN" sz="2800" dirty="0">
                <a:latin typeface="方正姚体" panose="02010601030101010101" pitchFamily="2" charset="-122"/>
                <a:ea typeface="方正姚体" panose="02010601030101010101" pitchFamily="2" charset="-122"/>
              </a:rPr>
              <a:t>left</a:t>
            </a:r>
            <a:r>
              <a:rPr lang="zh-CN" altLang="en-US" sz="2800" dirty="0">
                <a:latin typeface="方正姚体" panose="02010601030101010101" pitchFamily="2" charset="-122"/>
                <a:ea typeface="方正姚体" panose="02010601030101010101" pitchFamily="2" charset="-122"/>
              </a:rPr>
              <a:t>和</a:t>
            </a:r>
            <a:r>
              <a:rPr lang="en-US" altLang="zh-CN" sz="2800" dirty="0">
                <a:latin typeface="方正姚体" panose="02010601030101010101" pitchFamily="2" charset="-122"/>
                <a:ea typeface="方正姚体" panose="02010601030101010101" pitchFamily="2" charset="-122"/>
              </a:rPr>
              <a:t>right</a:t>
            </a:r>
            <a:r>
              <a:rPr lang="zh-CN" altLang="en-US" sz="2800" dirty="0">
                <a:latin typeface="方正姚体" panose="02010601030101010101" pitchFamily="2" charset="-122"/>
                <a:ea typeface="方正姚体" panose="02010601030101010101" pitchFamily="2" charset="-122"/>
              </a:rPr>
              <a:t>分别指向数据的左右两端，</a:t>
            </a:r>
            <a:r>
              <a:rPr lang="en-US" altLang="zh-CN" sz="2800" dirty="0">
                <a:latin typeface="方正姚体" panose="02010601030101010101" pitchFamily="2" charset="-122"/>
                <a:ea typeface="方正姚体" panose="02010601030101010101" pitchFamily="2" charset="-122"/>
              </a:rPr>
              <a:t>left</a:t>
            </a:r>
            <a:r>
              <a:rPr lang="zh-CN" altLang="en-US" sz="2800" dirty="0">
                <a:latin typeface="方正姚体" panose="02010601030101010101" pitchFamily="2" charset="-122"/>
                <a:ea typeface="方正姚体" panose="02010601030101010101" pitchFamily="2" charset="-122"/>
              </a:rPr>
              <a:t>右移直到其位置上的值为</a:t>
            </a:r>
            <a:r>
              <a:rPr lang="en-US" altLang="zh-CN" sz="2800" dirty="0">
                <a:latin typeface="方正姚体" panose="02010601030101010101" pitchFamily="2" charset="-122"/>
                <a:ea typeface="方正姚体" panose="02010601030101010101" pitchFamily="2" charset="-122"/>
              </a:rPr>
              <a:t>0</a:t>
            </a:r>
            <a:r>
              <a:rPr lang="zh-CN" altLang="en-US" sz="2800" dirty="0">
                <a:latin typeface="方正姚体" panose="02010601030101010101" pitchFamily="2" charset="-122"/>
                <a:ea typeface="方正姚体" panose="02010601030101010101" pitchFamily="2" charset="-122"/>
              </a:rPr>
              <a:t>，然后复制</a:t>
            </a:r>
            <a:r>
              <a:rPr lang="en-US" altLang="zh-CN" sz="2800" dirty="0">
                <a:latin typeface="方正姚体" panose="02010601030101010101" pitchFamily="2" charset="-122"/>
                <a:ea typeface="方正姚体" panose="02010601030101010101" pitchFamily="2" charset="-122"/>
              </a:rPr>
              <a:t>right</a:t>
            </a:r>
            <a:r>
              <a:rPr lang="zh-CN" altLang="en-US" sz="2800" dirty="0">
                <a:latin typeface="方正姚体" panose="02010601030101010101" pitchFamily="2" charset="-122"/>
                <a:ea typeface="方正姚体" panose="02010601030101010101" pitchFamily="2" charset="-122"/>
              </a:rPr>
              <a:t>位置上的非零值覆盖</a:t>
            </a:r>
            <a:r>
              <a:rPr lang="en-US" altLang="zh-CN" sz="2800" dirty="0" smtClean="0">
                <a:latin typeface="方正姚体" panose="02010601030101010101" pitchFamily="2" charset="-122"/>
                <a:ea typeface="方正姚体" panose="02010601030101010101" pitchFamily="2" charset="-122"/>
              </a:rPr>
              <a:t>0</a:t>
            </a:r>
            <a:r>
              <a:rPr lang="zh-CN" altLang="en-US" sz="2800" dirty="0" smtClean="0">
                <a:latin typeface="方正姚体" panose="02010601030101010101" pitchFamily="2" charset="-122"/>
                <a:ea typeface="方正姚体" panose="02010601030101010101" pitchFamily="2" charset="-122"/>
              </a:rPr>
              <a:t>。</a:t>
            </a:r>
            <a:endParaRPr lang="zh-CN" altLang="en-US" sz="2800" dirty="0">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739078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5192612"/>
          </a:xfrm>
        </p:spPr>
        <p:txBody>
          <a:bodyPr>
            <a:noAutofit/>
          </a:bodyPr>
          <a:lstStyle/>
          <a:p>
            <a:pPr marL="0" indent="0">
              <a:spcBef>
                <a:spcPts val="0"/>
              </a:spcBef>
              <a:spcAft>
                <a:spcPts val="0"/>
              </a:spcAft>
              <a:buNone/>
            </a:pPr>
            <a:r>
              <a:rPr lang="en-US" altLang="zh-CN" sz="2600" dirty="0" smtClean="0">
                <a:latin typeface="方正姚体" panose="02010601030101010101" pitchFamily="2" charset="-122"/>
                <a:ea typeface="方正姚体" panose="02010601030101010101" pitchFamily="2" charset="-122"/>
              </a:rPr>
              <a:t>【</a:t>
            </a:r>
            <a:r>
              <a:rPr lang="zh-CN" altLang="en-US" sz="2600" dirty="0" smtClean="0">
                <a:latin typeface="方正姚体" panose="02010601030101010101" pitchFamily="2" charset="-122"/>
                <a:ea typeface="方正姚体" panose="02010601030101010101" pitchFamily="2" charset="-122"/>
              </a:rPr>
              <a:t>例</a:t>
            </a:r>
            <a:r>
              <a:rPr lang="en-US" altLang="zh-CN" sz="2600" dirty="0" smtClean="0">
                <a:latin typeface="方正姚体" panose="02010601030101010101" pitchFamily="2" charset="-122"/>
                <a:ea typeface="方正姚体" panose="02010601030101010101" pitchFamily="2" charset="-122"/>
              </a:rPr>
              <a:t>9-5】 </a:t>
            </a:r>
            <a:r>
              <a:rPr lang="zh-CN" altLang="en-US" sz="2600" dirty="0" smtClean="0">
                <a:latin typeface="方正姚体" panose="02010601030101010101" pitchFamily="2" charset="-122"/>
                <a:ea typeface="方正姚体" panose="02010601030101010101" pitchFamily="2" charset="-122"/>
              </a:rPr>
              <a:t>数据</a:t>
            </a:r>
            <a:r>
              <a:rPr lang="zh-CN" altLang="en-US" sz="2600" dirty="0">
                <a:latin typeface="方正姚体" panose="02010601030101010101" pitchFamily="2" charset="-122"/>
                <a:ea typeface="方正姚体" panose="02010601030101010101" pitchFamily="2" charset="-122"/>
              </a:rPr>
              <a:t>清洗</a:t>
            </a:r>
            <a:r>
              <a:rPr lang="en-US" altLang="zh-CN" sz="2600" dirty="0">
                <a:latin typeface="方正姚体" panose="02010601030101010101" pitchFamily="2" charset="-122"/>
                <a:ea typeface="方正姚体" panose="02010601030101010101" pitchFamily="2" charset="-122"/>
              </a:rPr>
              <a:t>-</a:t>
            </a:r>
            <a:r>
              <a:rPr lang="zh-CN" altLang="en-US" sz="2600" dirty="0" smtClean="0">
                <a:latin typeface="方正姚体" panose="02010601030101010101" pitchFamily="2" charset="-122"/>
                <a:ea typeface="方正姚体" panose="02010601030101010101" pitchFamily="2" charset="-122"/>
              </a:rPr>
              <a:t>方法</a:t>
            </a:r>
            <a:r>
              <a:rPr lang="en-US" altLang="zh-CN" sz="2600" dirty="0" smtClean="0">
                <a:latin typeface="方正姚体" panose="02010601030101010101" pitchFamily="2" charset="-122"/>
                <a:ea typeface="方正姚体" panose="02010601030101010101" pitchFamily="2" charset="-122"/>
              </a:rPr>
              <a:t>3</a:t>
            </a:r>
            <a:endParaRPr lang="en-US" altLang="zh-CN" sz="2600" dirty="0">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600" dirty="0">
                <a:solidFill>
                  <a:srgbClr val="808080"/>
                </a:solidFill>
                <a:latin typeface="方正姚体" panose="02010601030101010101" pitchFamily="2" charset="-122"/>
                <a:ea typeface="方正姚体" panose="02010601030101010101" pitchFamily="2" charset="-122"/>
              </a:rPr>
              <a:t>#include</a:t>
            </a:r>
            <a:r>
              <a:rPr lang="en-US" altLang="zh-CN" sz="2600" dirty="0">
                <a:solidFill>
                  <a:srgbClr val="000000"/>
                </a:solidFill>
                <a:latin typeface="方正姚体" panose="02010601030101010101" pitchFamily="2" charset="-122"/>
                <a:ea typeface="方正姚体" panose="02010601030101010101" pitchFamily="2" charset="-122"/>
              </a:rPr>
              <a:t> </a:t>
            </a:r>
            <a:r>
              <a:rPr lang="en-US" altLang="zh-CN" sz="2600" dirty="0">
                <a:solidFill>
                  <a:srgbClr val="A31515"/>
                </a:solidFill>
                <a:latin typeface="方正姚体" panose="02010601030101010101" pitchFamily="2" charset="-122"/>
                <a:ea typeface="方正姚体" panose="02010601030101010101" pitchFamily="2" charset="-122"/>
              </a:rPr>
              <a:t>&lt;</a:t>
            </a:r>
            <a:r>
              <a:rPr lang="en-US" altLang="zh-CN" sz="2600" dirty="0" err="1">
                <a:solidFill>
                  <a:srgbClr val="A31515"/>
                </a:solidFill>
                <a:latin typeface="方正姚体" panose="02010601030101010101" pitchFamily="2" charset="-122"/>
                <a:ea typeface="方正姚体" panose="02010601030101010101" pitchFamily="2" charset="-122"/>
              </a:rPr>
              <a:t>stdio.h</a:t>
            </a:r>
            <a:r>
              <a:rPr lang="en-US" altLang="zh-CN" sz="2600" dirty="0">
                <a:solidFill>
                  <a:srgbClr val="A31515"/>
                </a:solidFill>
                <a:latin typeface="方正姚体" panose="02010601030101010101" pitchFamily="2" charset="-122"/>
                <a:ea typeface="方正姚体" panose="02010601030101010101" pitchFamily="2" charset="-122"/>
              </a:rPr>
              <a:t>&gt;</a:t>
            </a:r>
            <a:endParaRPr lang="en-US" altLang="zh-CN" sz="26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600" dirty="0" err="1">
                <a:solidFill>
                  <a:srgbClr val="0000FF"/>
                </a:solidFill>
                <a:latin typeface="方正姚体" panose="02010601030101010101" pitchFamily="2" charset="-122"/>
                <a:ea typeface="方正姚体" panose="02010601030101010101" pitchFamily="2" charset="-122"/>
              </a:rPr>
              <a:t>int</a:t>
            </a:r>
            <a:r>
              <a:rPr lang="en-US" altLang="zh-CN" sz="2600" dirty="0">
                <a:solidFill>
                  <a:srgbClr val="000000"/>
                </a:solidFill>
                <a:latin typeface="方正姚体" panose="02010601030101010101" pitchFamily="2" charset="-122"/>
                <a:ea typeface="方正姚体" panose="02010601030101010101" pitchFamily="2" charset="-122"/>
              </a:rPr>
              <a:t>  Converging(</a:t>
            </a:r>
            <a:r>
              <a:rPr lang="en-US" altLang="zh-CN" sz="2600" dirty="0" err="1">
                <a:solidFill>
                  <a:srgbClr val="0000FF"/>
                </a:solidFill>
                <a:latin typeface="方正姚体" panose="02010601030101010101" pitchFamily="2" charset="-122"/>
                <a:ea typeface="方正姚体" panose="02010601030101010101" pitchFamily="2" charset="-122"/>
              </a:rPr>
              <a:t>int</a:t>
            </a:r>
            <a:r>
              <a:rPr lang="en-US" altLang="zh-CN" sz="2600" dirty="0">
                <a:solidFill>
                  <a:srgbClr val="000000"/>
                </a:solidFill>
                <a:latin typeface="方正姚体" panose="02010601030101010101" pitchFamily="2" charset="-122"/>
                <a:ea typeface="方正姚体" panose="02010601030101010101" pitchFamily="2" charset="-122"/>
              </a:rPr>
              <a:t> *</a:t>
            </a:r>
            <a:r>
              <a:rPr lang="en-US" altLang="zh-CN" sz="2600" dirty="0">
                <a:solidFill>
                  <a:srgbClr val="808080"/>
                </a:solidFill>
                <a:latin typeface="方正姚体" panose="02010601030101010101" pitchFamily="2" charset="-122"/>
                <a:ea typeface="方正姚体" panose="02010601030101010101" pitchFamily="2" charset="-122"/>
              </a:rPr>
              <a:t>p</a:t>
            </a:r>
            <a:r>
              <a:rPr lang="en-US" altLang="zh-CN" sz="2600" dirty="0">
                <a:solidFill>
                  <a:srgbClr val="000000"/>
                </a:solidFill>
                <a:latin typeface="方正姚体" panose="02010601030101010101" pitchFamily="2" charset="-122"/>
                <a:ea typeface="方正姚体" panose="02010601030101010101" pitchFamily="2" charset="-122"/>
              </a:rPr>
              <a:t>, </a:t>
            </a:r>
            <a:r>
              <a:rPr lang="en-US" altLang="zh-CN" sz="2600" dirty="0" err="1">
                <a:solidFill>
                  <a:srgbClr val="0000FF"/>
                </a:solidFill>
                <a:latin typeface="方正姚体" panose="02010601030101010101" pitchFamily="2" charset="-122"/>
                <a:ea typeface="方正姚体" panose="02010601030101010101" pitchFamily="2" charset="-122"/>
              </a:rPr>
              <a:t>int</a:t>
            </a:r>
            <a:r>
              <a:rPr lang="en-US" altLang="zh-CN" sz="2600" dirty="0">
                <a:solidFill>
                  <a:srgbClr val="000000"/>
                </a:solidFill>
                <a:latin typeface="方正姚体" panose="02010601030101010101" pitchFamily="2" charset="-122"/>
                <a:ea typeface="方正姚体" panose="02010601030101010101" pitchFamily="2" charset="-122"/>
              </a:rPr>
              <a:t> </a:t>
            </a:r>
            <a:r>
              <a:rPr lang="en-US" altLang="zh-CN" sz="2600" dirty="0">
                <a:solidFill>
                  <a:srgbClr val="808080"/>
                </a:solidFill>
                <a:latin typeface="方正姚体" panose="02010601030101010101" pitchFamily="2" charset="-122"/>
                <a:ea typeface="方正姚体" panose="02010601030101010101" pitchFamily="2" charset="-122"/>
              </a:rPr>
              <a:t>n</a:t>
            </a:r>
            <a:r>
              <a:rPr lang="en-US" altLang="zh-CN" sz="2600" dirty="0" smtClean="0">
                <a:solidFill>
                  <a:srgbClr val="000000"/>
                </a:solidFill>
                <a:latin typeface="方正姚体" panose="02010601030101010101" pitchFamily="2" charset="-122"/>
                <a:ea typeface="方正姚体" panose="02010601030101010101" pitchFamily="2" charset="-122"/>
              </a:rPr>
              <a:t>){</a:t>
            </a:r>
            <a:endParaRPr lang="en-US" altLang="zh-CN" sz="26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600" dirty="0" smtClean="0">
                <a:solidFill>
                  <a:srgbClr val="0000FF"/>
                </a:solidFill>
                <a:latin typeface="方正姚体" panose="02010601030101010101" pitchFamily="2" charset="-122"/>
                <a:ea typeface="方正姚体" panose="02010601030101010101" pitchFamily="2" charset="-122"/>
              </a:rPr>
              <a:t> 	</a:t>
            </a:r>
            <a:r>
              <a:rPr lang="en-US" altLang="zh-CN" sz="2600" dirty="0" err="1" smtClean="0">
                <a:solidFill>
                  <a:srgbClr val="0000FF"/>
                </a:solidFill>
                <a:latin typeface="方正姚体" panose="02010601030101010101" pitchFamily="2" charset="-122"/>
                <a:ea typeface="方正姚体" panose="02010601030101010101" pitchFamily="2" charset="-122"/>
              </a:rPr>
              <a:t>int</a:t>
            </a:r>
            <a:r>
              <a:rPr lang="en-US" altLang="zh-CN" sz="2600" dirty="0" smtClean="0">
                <a:solidFill>
                  <a:srgbClr val="000000"/>
                </a:solidFill>
                <a:latin typeface="方正姚体" panose="02010601030101010101" pitchFamily="2" charset="-122"/>
                <a:ea typeface="方正姚体" panose="02010601030101010101" pitchFamily="2" charset="-122"/>
              </a:rPr>
              <a:t> </a:t>
            </a:r>
            <a:r>
              <a:rPr lang="en-US" altLang="zh-CN" sz="2600" dirty="0">
                <a:solidFill>
                  <a:srgbClr val="000000"/>
                </a:solidFill>
                <a:latin typeface="方正姚体" panose="02010601030101010101" pitchFamily="2" charset="-122"/>
                <a:ea typeface="方正姚体" panose="02010601030101010101" pitchFamily="2" charset="-122"/>
              </a:rPr>
              <a:t>*left = </a:t>
            </a:r>
            <a:r>
              <a:rPr lang="en-US" altLang="zh-CN" sz="2600" dirty="0">
                <a:solidFill>
                  <a:srgbClr val="808080"/>
                </a:solidFill>
                <a:latin typeface="方正姚体" panose="02010601030101010101" pitchFamily="2" charset="-122"/>
                <a:ea typeface="方正姚体" panose="02010601030101010101" pitchFamily="2" charset="-122"/>
              </a:rPr>
              <a:t>p</a:t>
            </a:r>
            <a:r>
              <a:rPr lang="en-US" altLang="zh-CN" sz="2600" dirty="0">
                <a:solidFill>
                  <a:srgbClr val="000000"/>
                </a:solidFill>
                <a:latin typeface="方正姚体" panose="02010601030101010101" pitchFamily="2" charset="-122"/>
                <a:ea typeface="方正姚体" panose="02010601030101010101" pitchFamily="2" charset="-122"/>
              </a:rPr>
              <a:t>, *right = </a:t>
            </a:r>
            <a:r>
              <a:rPr lang="en-US" altLang="zh-CN" sz="2600" dirty="0">
                <a:solidFill>
                  <a:srgbClr val="808080"/>
                </a:solidFill>
                <a:latin typeface="方正姚体" panose="02010601030101010101" pitchFamily="2" charset="-122"/>
                <a:ea typeface="方正姚体" panose="02010601030101010101" pitchFamily="2" charset="-122"/>
              </a:rPr>
              <a:t>p</a:t>
            </a:r>
            <a:r>
              <a:rPr lang="en-US" altLang="zh-CN" sz="2600" dirty="0">
                <a:solidFill>
                  <a:srgbClr val="000000"/>
                </a:solidFill>
                <a:latin typeface="方正姚体" panose="02010601030101010101" pitchFamily="2" charset="-122"/>
                <a:ea typeface="方正姚体" panose="02010601030101010101" pitchFamily="2" charset="-122"/>
              </a:rPr>
              <a:t> + </a:t>
            </a:r>
            <a:r>
              <a:rPr lang="en-US" altLang="zh-CN" sz="2600" dirty="0">
                <a:solidFill>
                  <a:srgbClr val="808080"/>
                </a:solidFill>
                <a:latin typeface="方正姚体" panose="02010601030101010101" pitchFamily="2" charset="-122"/>
                <a:ea typeface="方正姚体" panose="02010601030101010101" pitchFamily="2" charset="-122"/>
              </a:rPr>
              <a:t>n</a:t>
            </a:r>
            <a:r>
              <a:rPr lang="en-US" altLang="zh-CN" sz="2600" dirty="0">
                <a:solidFill>
                  <a:srgbClr val="000000"/>
                </a:solidFill>
                <a:latin typeface="方正姚体" panose="02010601030101010101" pitchFamily="2" charset="-122"/>
                <a:ea typeface="方正姚体" panose="02010601030101010101" pitchFamily="2" charset="-122"/>
              </a:rPr>
              <a:t> - 1, legit = </a:t>
            </a:r>
            <a:r>
              <a:rPr lang="en-US" altLang="zh-CN" sz="2600" dirty="0">
                <a:solidFill>
                  <a:srgbClr val="808080"/>
                </a:solidFill>
                <a:latin typeface="方正姚体" panose="02010601030101010101" pitchFamily="2" charset="-122"/>
                <a:ea typeface="方正姚体" panose="02010601030101010101" pitchFamily="2" charset="-122"/>
              </a:rPr>
              <a:t>n</a:t>
            </a:r>
            <a:r>
              <a:rPr lang="en-US" altLang="zh-CN" sz="26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600" dirty="0" smtClean="0">
                <a:solidFill>
                  <a:srgbClr val="0000FF"/>
                </a:solidFill>
                <a:latin typeface="方正姚体" panose="02010601030101010101" pitchFamily="2" charset="-122"/>
                <a:ea typeface="方正姚体" panose="02010601030101010101" pitchFamily="2" charset="-122"/>
              </a:rPr>
              <a:t> 	while</a:t>
            </a:r>
            <a:r>
              <a:rPr lang="en-US" altLang="zh-CN" sz="2600" dirty="0" smtClean="0">
                <a:solidFill>
                  <a:srgbClr val="000000"/>
                </a:solidFill>
                <a:latin typeface="方正姚体" panose="02010601030101010101" pitchFamily="2" charset="-122"/>
                <a:ea typeface="方正姚体" panose="02010601030101010101" pitchFamily="2" charset="-122"/>
              </a:rPr>
              <a:t> </a:t>
            </a:r>
            <a:r>
              <a:rPr lang="en-US" altLang="zh-CN" sz="2600" dirty="0">
                <a:solidFill>
                  <a:srgbClr val="000000"/>
                </a:solidFill>
                <a:latin typeface="方正姚体" panose="02010601030101010101" pitchFamily="2" charset="-122"/>
                <a:ea typeface="方正姚体" panose="02010601030101010101" pitchFamily="2" charset="-122"/>
              </a:rPr>
              <a:t>(left &lt;= right</a:t>
            </a:r>
            <a:r>
              <a:rPr lang="en-US" altLang="zh-CN" sz="2600" dirty="0" smtClean="0">
                <a:solidFill>
                  <a:srgbClr val="000000"/>
                </a:solidFill>
                <a:latin typeface="方正姚体" panose="02010601030101010101" pitchFamily="2" charset="-122"/>
                <a:ea typeface="方正姚体" panose="02010601030101010101" pitchFamily="2" charset="-122"/>
              </a:rPr>
              <a:t>){</a:t>
            </a:r>
            <a:endParaRPr lang="en-US" altLang="zh-CN" sz="26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600" dirty="0" smtClean="0">
                <a:solidFill>
                  <a:srgbClr val="0000FF"/>
                </a:solidFill>
                <a:latin typeface="方正姚体" panose="02010601030101010101" pitchFamily="2" charset="-122"/>
                <a:ea typeface="方正姚体" panose="02010601030101010101" pitchFamily="2" charset="-122"/>
              </a:rPr>
              <a:t> 		if</a:t>
            </a:r>
            <a:r>
              <a:rPr lang="en-US" altLang="zh-CN" sz="2600" dirty="0" smtClean="0">
                <a:solidFill>
                  <a:srgbClr val="000000"/>
                </a:solidFill>
                <a:latin typeface="方正姚体" panose="02010601030101010101" pitchFamily="2" charset="-122"/>
                <a:ea typeface="方正姚体" panose="02010601030101010101" pitchFamily="2" charset="-122"/>
              </a:rPr>
              <a:t> </a:t>
            </a:r>
            <a:r>
              <a:rPr lang="en-US" altLang="zh-CN" sz="2600" dirty="0">
                <a:solidFill>
                  <a:srgbClr val="000000"/>
                </a:solidFill>
                <a:latin typeface="方正姚体" panose="02010601030101010101" pitchFamily="2" charset="-122"/>
                <a:ea typeface="方正姚体" panose="02010601030101010101" pitchFamily="2" charset="-122"/>
              </a:rPr>
              <a:t>(*left == 0</a:t>
            </a:r>
            <a:r>
              <a:rPr lang="en-US" altLang="zh-CN" sz="2600" dirty="0" smtClean="0">
                <a:solidFill>
                  <a:srgbClr val="000000"/>
                </a:solidFill>
                <a:latin typeface="方正姚体" panose="02010601030101010101" pitchFamily="2" charset="-122"/>
                <a:ea typeface="方正姚体" panose="02010601030101010101" pitchFamily="2" charset="-122"/>
              </a:rPr>
              <a:t>){</a:t>
            </a:r>
            <a:endParaRPr lang="en-US" altLang="zh-CN" sz="26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600" dirty="0" smtClean="0">
                <a:solidFill>
                  <a:srgbClr val="0000FF"/>
                </a:solidFill>
                <a:latin typeface="方正姚体" panose="02010601030101010101" pitchFamily="2" charset="-122"/>
                <a:ea typeface="方正姚体" panose="02010601030101010101" pitchFamily="2" charset="-122"/>
              </a:rPr>
              <a:t> 			while</a:t>
            </a:r>
            <a:r>
              <a:rPr lang="en-US" altLang="zh-CN" sz="2600" dirty="0" smtClean="0">
                <a:solidFill>
                  <a:srgbClr val="000000"/>
                </a:solidFill>
                <a:latin typeface="方正姚体" panose="02010601030101010101" pitchFamily="2" charset="-122"/>
                <a:ea typeface="方正姚体" panose="02010601030101010101" pitchFamily="2" charset="-122"/>
              </a:rPr>
              <a:t> </a:t>
            </a:r>
            <a:r>
              <a:rPr lang="en-US" altLang="zh-CN" sz="2600" dirty="0">
                <a:solidFill>
                  <a:srgbClr val="000000"/>
                </a:solidFill>
                <a:latin typeface="方正姚体" panose="02010601030101010101" pitchFamily="2" charset="-122"/>
                <a:ea typeface="方正姚体" panose="02010601030101010101" pitchFamily="2" charset="-122"/>
              </a:rPr>
              <a:t>(*right == 0</a:t>
            </a:r>
            <a:r>
              <a:rPr lang="en-US" altLang="zh-CN" sz="2600" dirty="0" smtClean="0">
                <a:solidFill>
                  <a:srgbClr val="000000"/>
                </a:solidFill>
                <a:latin typeface="方正姚体" panose="02010601030101010101" pitchFamily="2" charset="-122"/>
                <a:ea typeface="方正姚体" panose="02010601030101010101" pitchFamily="2" charset="-122"/>
              </a:rPr>
              <a:t>){right-</a:t>
            </a:r>
            <a:r>
              <a:rPr lang="en-US" altLang="zh-CN" sz="2600" dirty="0">
                <a:solidFill>
                  <a:srgbClr val="000000"/>
                </a:solidFill>
                <a:latin typeface="方正姚体" panose="02010601030101010101" pitchFamily="2" charset="-122"/>
                <a:ea typeface="方正姚体" panose="02010601030101010101" pitchFamily="2" charset="-122"/>
              </a:rPr>
              <a:t>-; legit-</a:t>
            </a:r>
            <a:r>
              <a:rPr lang="en-US" altLang="zh-CN" sz="2600" dirty="0" smtClean="0">
                <a:solidFill>
                  <a:srgbClr val="000000"/>
                </a:solidFill>
                <a:latin typeface="方正姚体" panose="02010601030101010101" pitchFamily="2" charset="-122"/>
                <a:ea typeface="方正姚体" panose="02010601030101010101" pitchFamily="2" charset="-122"/>
              </a:rPr>
              <a:t>-;}</a:t>
            </a:r>
            <a:endParaRPr lang="en-US" altLang="zh-CN" sz="26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600" dirty="0" smtClean="0">
                <a:solidFill>
                  <a:srgbClr val="000000"/>
                </a:solidFill>
                <a:latin typeface="方正姚体" panose="02010601030101010101" pitchFamily="2" charset="-122"/>
                <a:ea typeface="方正姚体" panose="02010601030101010101" pitchFamily="2" charset="-122"/>
              </a:rPr>
              <a:t> 			*</a:t>
            </a:r>
            <a:r>
              <a:rPr lang="en-US" altLang="zh-CN" sz="2600" dirty="0">
                <a:solidFill>
                  <a:srgbClr val="000000"/>
                </a:solidFill>
                <a:latin typeface="方正姚体" panose="02010601030101010101" pitchFamily="2" charset="-122"/>
                <a:ea typeface="方正姚体" panose="02010601030101010101" pitchFamily="2" charset="-122"/>
              </a:rPr>
              <a:t>left = *right; right--; legit--;</a:t>
            </a:r>
          </a:p>
          <a:p>
            <a:pPr marL="457200" lvl="1" indent="0">
              <a:spcBef>
                <a:spcPts val="0"/>
              </a:spcBef>
              <a:spcAft>
                <a:spcPts val="0"/>
              </a:spcAft>
              <a:buNone/>
            </a:pPr>
            <a:r>
              <a:rPr lang="en-US" altLang="zh-CN" sz="2600" dirty="0" smtClean="0">
                <a:solidFill>
                  <a:srgbClr val="000000"/>
                </a:solidFill>
                <a:latin typeface="方正姚体" panose="02010601030101010101" pitchFamily="2" charset="-122"/>
                <a:ea typeface="方正姚体" panose="02010601030101010101" pitchFamily="2" charset="-122"/>
              </a:rPr>
              <a:t> 		}</a:t>
            </a:r>
            <a:endParaRPr lang="en-US" altLang="zh-CN" sz="26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600" dirty="0" smtClean="0">
                <a:solidFill>
                  <a:srgbClr val="000000"/>
                </a:solidFill>
                <a:latin typeface="方正姚体" panose="02010601030101010101" pitchFamily="2" charset="-122"/>
                <a:ea typeface="方正姚体" panose="02010601030101010101" pitchFamily="2" charset="-122"/>
              </a:rPr>
              <a:t> 		left</a:t>
            </a:r>
            <a:r>
              <a:rPr lang="en-US" altLang="zh-CN" sz="26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600" dirty="0" smtClean="0">
                <a:solidFill>
                  <a:srgbClr val="000000"/>
                </a:solidFill>
                <a:latin typeface="方正姚体" panose="02010601030101010101" pitchFamily="2" charset="-122"/>
                <a:ea typeface="方正姚体" panose="02010601030101010101" pitchFamily="2" charset="-122"/>
              </a:rPr>
              <a:t> 	}</a:t>
            </a:r>
            <a:endParaRPr lang="en-US" altLang="zh-CN" sz="2600" dirty="0">
              <a:solidFill>
                <a:srgbClr val="000000"/>
              </a:solidFill>
              <a:latin typeface="方正姚体" panose="02010601030101010101" pitchFamily="2" charset="-122"/>
              <a:ea typeface="方正姚体" panose="02010601030101010101" pitchFamily="2" charset="-122"/>
            </a:endParaRPr>
          </a:p>
          <a:p>
            <a:pPr marL="457200" lvl="1" indent="0">
              <a:spcBef>
                <a:spcPts val="0"/>
              </a:spcBef>
              <a:spcAft>
                <a:spcPts val="0"/>
              </a:spcAft>
              <a:buNone/>
            </a:pPr>
            <a:r>
              <a:rPr lang="en-US" altLang="zh-CN" sz="2600" dirty="0" smtClean="0">
                <a:solidFill>
                  <a:srgbClr val="0000FF"/>
                </a:solidFill>
                <a:latin typeface="方正姚体" panose="02010601030101010101" pitchFamily="2" charset="-122"/>
                <a:ea typeface="方正姚体" panose="02010601030101010101" pitchFamily="2" charset="-122"/>
              </a:rPr>
              <a:t> 	return</a:t>
            </a:r>
            <a:r>
              <a:rPr lang="en-US" altLang="zh-CN" sz="2600" dirty="0" smtClean="0">
                <a:solidFill>
                  <a:srgbClr val="000000"/>
                </a:solidFill>
                <a:latin typeface="方正姚体" panose="02010601030101010101" pitchFamily="2" charset="-122"/>
                <a:ea typeface="方正姚体" panose="02010601030101010101" pitchFamily="2" charset="-122"/>
              </a:rPr>
              <a:t> </a:t>
            </a:r>
            <a:r>
              <a:rPr lang="en-US" altLang="zh-CN" sz="2600" dirty="0">
                <a:solidFill>
                  <a:srgbClr val="000000"/>
                </a:solidFill>
                <a:latin typeface="方正姚体" panose="02010601030101010101" pitchFamily="2" charset="-122"/>
                <a:ea typeface="方正姚体" panose="02010601030101010101" pitchFamily="2" charset="-122"/>
              </a:rPr>
              <a:t>legit;</a:t>
            </a:r>
          </a:p>
          <a:p>
            <a:pPr marL="457200" lvl="1" indent="0">
              <a:spcBef>
                <a:spcPts val="0"/>
              </a:spcBef>
              <a:spcAft>
                <a:spcPts val="0"/>
              </a:spcAft>
              <a:buNone/>
            </a:pPr>
            <a:r>
              <a:rPr lang="en-US" altLang="zh-CN" sz="2600" dirty="0">
                <a:solidFill>
                  <a:srgbClr val="000000"/>
                </a:solidFill>
                <a:latin typeface="方正姚体" panose="02010601030101010101" pitchFamily="2" charset="-122"/>
                <a:ea typeface="方正姚体" panose="02010601030101010101" pitchFamily="2" charset="-122"/>
              </a:rPr>
              <a:t>}</a:t>
            </a:r>
            <a:endParaRPr lang="zh-CN" altLang="en-US" sz="2600" dirty="0">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4115042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340768"/>
            <a:ext cx="8229600" cy="5192612"/>
          </a:xfrm>
        </p:spPr>
        <p:txBody>
          <a:bodyPr>
            <a:noAutofit/>
          </a:bodyPr>
          <a:lstStyle/>
          <a:p>
            <a:pPr marL="0" indent="0">
              <a:spcBef>
                <a:spcPts val="0"/>
              </a:spcBef>
              <a:spcAft>
                <a:spcPts val="0"/>
              </a:spcAft>
              <a:buNone/>
            </a:pPr>
            <a:r>
              <a:rPr lang="en-US" altLang="zh-CN" sz="2600" dirty="0" smtClean="0">
                <a:solidFill>
                  <a:srgbClr val="0000FF"/>
                </a:solidFill>
                <a:latin typeface="方正姚体" panose="02010601030101010101" pitchFamily="2" charset="-122"/>
                <a:ea typeface="方正姚体" panose="02010601030101010101" pitchFamily="2" charset="-122"/>
              </a:rPr>
              <a:t>【</a:t>
            </a:r>
            <a:r>
              <a:rPr lang="zh-CN" altLang="en-US" sz="2600" dirty="0" smtClean="0">
                <a:solidFill>
                  <a:srgbClr val="0000FF"/>
                </a:solidFill>
                <a:latin typeface="方正姚体" panose="02010601030101010101" pitchFamily="2" charset="-122"/>
                <a:ea typeface="方正姚体" panose="02010601030101010101" pitchFamily="2" charset="-122"/>
              </a:rPr>
              <a:t>例</a:t>
            </a:r>
            <a:r>
              <a:rPr lang="en-US" altLang="zh-CN" sz="2600" dirty="0" smtClean="0">
                <a:solidFill>
                  <a:srgbClr val="0000FF"/>
                </a:solidFill>
                <a:latin typeface="方正姚体" panose="02010601030101010101" pitchFamily="2" charset="-122"/>
                <a:ea typeface="方正姚体" panose="02010601030101010101" pitchFamily="2" charset="-122"/>
              </a:rPr>
              <a:t>9-5】 </a:t>
            </a:r>
            <a:r>
              <a:rPr lang="zh-CN" altLang="en-US" sz="2600" dirty="0" smtClean="0">
                <a:solidFill>
                  <a:srgbClr val="0000FF"/>
                </a:solidFill>
                <a:latin typeface="方正姚体" panose="02010601030101010101" pitchFamily="2" charset="-122"/>
                <a:ea typeface="方正姚体" panose="02010601030101010101" pitchFamily="2" charset="-122"/>
              </a:rPr>
              <a:t>数据</a:t>
            </a:r>
            <a:r>
              <a:rPr lang="zh-CN" altLang="en-US" sz="2600" dirty="0">
                <a:solidFill>
                  <a:srgbClr val="0000FF"/>
                </a:solidFill>
                <a:latin typeface="方正姚体" panose="02010601030101010101" pitchFamily="2" charset="-122"/>
                <a:ea typeface="方正姚体" panose="02010601030101010101" pitchFamily="2" charset="-122"/>
              </a:rPr>
              <a:t>清洗</a:t>
            </a:r>
            <a:r>
              <a:rPr lang="en-US" altLang="zh-CN" sz="2600" dirty="0">
                <a:solidFill>
                  <a:srgbClr val="0000FF"/>
                </a:solidFill>
                <a:latin typeface="方正姚体" panose="02010601030101010101" pitchFamily="2" charset="-122"/>
                <a:ea typeface="方正姚体" panose="02010601030101010101" pitchFamily="2" charset="-122"/>
              </a:rPr>
              <a:t>-</a:t>
            </a:r>
            <a:r>
              <a:rPr lang="zh-CN" altLang="en-US" sz="2600" dirty="0">
                <a:solidFill>
                  <a:srgbClr val="0000FF"/>
                </a:solidFill>
                <a:latin typeface="方正姚体" panose="02010601030101010101" pitchFamily="2" charset="-122"/>
                <a:ea typeface="方正姚体" panose="02010601030101010101" pitchFamily="2" charset="-122"/>
              </a:rPr>
              <a:t>方法</a:t>
            </a:r>
            <a:r>
              <a:rPr lang="en-US" altLang="zh-CN" sz="2600" dirty="0">
                <a:solidFill>
                  <a:srgbClr val="0000FF"/>
                </a:solidFill>
                <a:latin typeface="方正姚体" panose="02010601030101010101" pitchFamily="2" charset="-122"/>
                <a:ea typeface="方正姚体" panose="02010601030101010101" pitchFamily="2" charset="-122"/>
              </a:rPr>
              <a:t>3</a:t>
            </a:r>
          </a:p>
          <a:p>
            <a:pPr marL="457200" lvl="1" indent="0">
              <a:spcBef>
                <a:spcPts val="0"/>
              </a:spcBef>
              <a:spcAft>
                <a:spcPts val="0"/>
              </a:spcAft>
              <a:buNone/>
            </a:pPr>
            <a:r>
              <a:rPr lang="en-US" altLang="zh-CN" sz="2600" dirty="0" smtClean="0">
                <a:solidFill>
                  <a:srgbClr val="0000FF"/>
                </a:solidFill>
                <a:latin typeface="方正姚体" panose="02010601030101010101" pitchFamily="2" charset="-122"/>
                <a:ea typeface="方正姚体" panose="02010601030101010101" pitchFamily="2" charset="-122"/>
              </a:rPr>
              <a:t>void</a:t>
            </a:r>
            <a:r>
              <a:rPr lang="en-US" altLang="zh-CN" sz="2600" dirty="0" smtClean="0">
                <a:solidFill>
                  <a:srgbClr val="000000"/>
                </a:solidFill>
                <a:latin typeface="方正姚体" panose="02010601030101010101" pitchFamily="2" charset="-122"/>
                <a:ea typeface="方正姚体" panose="02010601030101010101" pitchFamily="2" charset="-122"/>
              </a:rPr>
              <a:t> </a:t>
            </a:r>
            <a:r>
              <a:rPr lang="en-US" altLang="zh-CN" sz="2600" dirty="0">
                <a:solidFill>
                  <a:srgbClr val="000000"/>
                </a:solidFill>
                <a:latin typeface="方正姚体" panose="02010601030101010101" pitchFamily="2" charset="-122"/>
                <a:ea typeface="方正姚体" panose="02010601030101010101" pitchFamily="2" charset="-122"/>
              </a:rPr>
              <a:t>Print(</a:t>
            </a:r>
            <a:r>
              <a:rPr lang="en-US" altLang="zh-CN" sz="2600" dirty="0" err="1">
                <a:solidFill>
                  <a:srgbClr val="0000FF"/>
                </a:solidFill>
                <a:latin typeface="方正姚体" panose="02010601030101010101" pitchFamily="2" charset="-122"/>
                <a:ea typeface="方正姚体" panose="02010601030101010101" pitchFamily="2" charset="-122"/>
              </a:rPr>
              <a:t>int</a:t>
            </a:r>
            <a:r>
              <a:rPr lang="en-US" altLang="zh-CN" sz="2600" dirty="0">
                <a:solidFill>
                  <a:srgbClr val="000000"/>
                </a:solidFill>
                <a:latin typeface="方正姚体" panose="02010601030101010101" pitchFamily="2" charset="-122"/>
                <a:ea typeface="方正姚体" panose="02010601030101010101" pitchFamily="2" charset="-122"/>
              </a:rPr>
              <a:t> *</a:t>
            </a:r>
            <a:r>
              <a:rPr lang="en-US" altLang="zh-CN" sz="2600" dirty="0">
                <a:solidFill>
                  <a:srgbClr val="808080"/>
                </a:solidFill>
                <a:latin typeface="方正姚体" panose="02010601030101010101" pitchFamily="2" charset="-122"/>
                <a:ea typeface="方正姚体" panose="02010601030101010101" pitchFamily="2" charset="-122"/>
              </a:rPr>
              <a:t>p</a:t>
            </a:r>
            <a:r>
              <a:rPr lang="en-US" altLang="zh-CN" sz="2600" dirty="0">
                <a:solidFill>
                  <a:srgbClr val="000000"/>
                </a:solidFill>
                <a:latin typeface="方正姚体" panose="02010601030101010101" pitchFamily="2" charset="-122"/>
                <a:ea typeface="方正姚体" panose="02010601030101010101" pitchFamily="2" charset="-122"/>
              </a:rPr>
              <a:t>, </a:t>
            </a:r>
            <a:r>
              <a:rPr lang="en-US" altLang="zh-CN" sz="2600" dirty="0" err="1">
                <a:solidFill>
                  <a:srgbClr val="0000FF"/>
                </a:solidFill>
                <a:latin typeface="方正姚体" panose="02010601030101010101" pitchFamily="2" charset="-122"/>
                <a:ea typeface="方正姚体" panose="02010601030101010101" pitchFamily="2" charset="-122"/>
              </a:rPr>
              <a:t>int</a:t>
            </a:r>
            <a:r>
              <a:rPr lang="en-US" altLang="zh-CN" sz="2600" dirty="0">
                <a:solidFill>
                  <a:srgbClr val="000000"/>
                </a:solidFill>
                <a:latin typeface="方正姚体" panose="02010601030101010101" pitchFamily="2" charset="-122"/>
                <a:ea typeface="方正姚体" panose="02010601030101010101" pitchFamily="2" charset="-122"/>
              </a:rPr>
              <a:t> </a:t>
            </a:r>
            <a:r>
              <a:rPr lang="en-US" altLang="zh-CN" sz="2600" dirty="0">
                <a:solidFill>
                  <a:srgbClr val="808080"/>
                </a:solidFill>
                <a:latin typeface="方正姚体" panose="02010601030101010101" pitchFamily="2" charset="-122"/>
                <a:ea typeface="方正姚体" panose="02010601030101010101" pitchFamily="2" charset="-122"/>
              </a:rPr>
              <a:t>n</a:t>
            </a:r>
            <a:r>
              <a:rPr lang="en-US" altLang="zh-CN" sz="2600" dirty="0">
                <a:solidFill>
                  <a:srgbClr val="000000"/>
                </a:solidFill>
                <a:latin typeface="方正姚体" panose="02010601030101010101" pitchFamily="2" charset="-122"/>
                <a:ea typeface="方正姚体" panose="02010601030101010101" pitchFamily="2" charset="-122"/>
              </a:rPr>
              <a:t>) {</a:t>
            </a:r>
          </a:p>
          <a:p>
            <a:pPr marL="457200" lvl="1" indent="0">
              <a:spcBef>
                <a:spcPts val="0"/>
              </a:spcBef>
              <a:spcAft>
                <a:spcPts val="0"/>
              </a:spcAft>
              <a:buNone/>
            </a:pPr>
            <a:r>
              <a:rPr lang="nn-NO" altLang="zh-CN" sz="2600" dirty="0" smtClean="0">
                <a:solidFill>
                  <a:srgbClr val="0000FF"/>
                </a:solidFill>
                <a:latin typeface="方正姚体" panose="02010601030101010101" pitchFamily="2" charset="-122"/>
                <a:ea typeface="方正姚体" panose="02010601030101010101" pitchFamily="2" charset="-122"/>
              </a:rPr>
              <a:t> 	for</a:t>
            </a:r>
            <a:r>
              <a:rPr lang="nn-NO" altLang="zh-CN" sz="2600" dirty="0" smtClean="0">
                <a:solidFill>
                  <a:srgbClr val="000000"/>
                </a:solidFill>
                <a:latin typeface="方正姚体" panose="02010601030101010101" pitchFamily="2" charset="-122"/>
                <a:ea typeface="方正姚体" panose="02010601030101010101" pitchFamily="2" charset="-122"/>
              </a:rPr>
              <a:t> </a:t>
            </a:r>
            <a:r>
              <a:rPr lang="nn-NO" altLang="zh-CN" sz="2600" dirty="0">
                <a:solidFill>
                  <a:srgbClr val="000000"/>
                </a:solidFill>
                <a:latin typeface="方正姚体" panose="02010601030101010101" pitchFamily="2" charset="-122"/>
                <a:ea typeface="方正姚体" panose="02010601030101010101" pitchFamily="2" charset="-122"/>
              </a:rPr>
              <a:t>(</a:t>
            </a:r>
            <a:r>
              <a:rPr lang="nn-NO" altLang="zh-CN" sz="2600" dirty="0">
                <a:solidFill>
                  <a:srgbClr val="0000FF"/>
                </a:solidFill>
                <a:latin typeface="方正姚体" panose="02010601030101010101" pitchFamily="2" charset="-122"/>
                <a:ea typeface="方正姚体" panose="02010601030101010101" pitchFamily="2" charset="-122"/>
              </a:rPr>
              <a:t>int</a:t>
            </a:r>
            <a:r>
              <a:rPr lang="nn-NO" altLang="zh-CN" sz="2600" dirty="0">
                <a:solidFill>
                  <a:srgbClr val="000000"/>
                </a:solidFill>
                <a:latin typeface="方正姚体" panose="02010601030101010101" pitchFamily="2" charset="-122"/>
                <a:ea typeface="方正姚体" panose="02010601030101010101" pitchFamily="2" charset="-122"/>
              </a:rPr>
              <a:t> i = 0; i&lt;</a:t>
            </a:r>
            <a:r>
              <a:rPr lang="nn-NO" altLang="zh-CN" sz="2600" dirty="0">
                <a:solidFill>
                  <a:srgbClr val="808080"/>
                </a:solidFill>
                <a:latin typeface="方正姚体" panose="02010601030101010101" pitchFamily="2" charset="-122"/>
                <a:ea typeface="方正姚体" panose="02010601030101010101" pitchFamily="2" charset="-122"/>
              </a:rPr>
              <a:t>n</a:t>
            </a:r>
            <a:r>
              <a:rPr lang="nn-NO" altLang="zh-CN" sz="2600" dirty="0">
                <a:solidFill>
                  <a:srgbClr val="000000"/>
                </a:solidFill>
                <a:latin typeface="方正姚体" panose="02010601030101010101" pitchFamily="2" charset="-122"/>
                <a:ea typeface="方正姚体" panose="02010601030101010101" pitchFamily="2" charset="-122"/>
              </a:rPr>
              <a:t>; i</a:t>
            </a:r>
            <a:r>
              <a:rPr lang="nn-NO" altLang="zh-CN" sz="2600" dirty="0" smtClean="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nn-NO" altLang="zh-CN" sz="2600" dirty="0">
                <a:solidFill>
                  <a:srgbClr val="000000"/>
                </a:solidFill>
                <a:latin typeface="方正姚体" panose="02010601030101010101" pitchFamily="2" charset="-122"/>
                <a:ea typeface="方正姚体" panose="02010601030101010101" pitchFamily="2" charset="-122"/>
              </a:rPr>
              <a:t> </a:t>
            </a:r>
            <a:r>
              <a:rPr lang="nn-NO" altLang="zh-CN" sz="2600" dirty="0" smtClean="0">
                <a:solidFill>
                  <a:srgbClr val="000000"/>
                </a:solidFill>
                <a:latin typeface="方正姚体" panose="02010601030101010101" pitchFamily="2" charset="-122"/>
                <a:ea typeface="方正姚体" panose="02010601030101010101" pitchFamily="2" charset="-122"/>
              </a:rPr>
              <a:t>  		printf</a:t>
            </a:r>
            <a:r>
              <a:rPr lang="nn-NO" altLang="zh-CN" sz="2600" dirty="0">
                <a:solidFill>
                  <a:srgbClr val="000000"/>
                </a:solidFill>
                <a:latin typeface="方正姚体" panose="02010601030101010101" pitchFamily="2" charset="-122"/>
                <a:ea typeface="方正姚体" panose="02010601030101010101" pitchFamily="2" charset="-122"/>
              </a:rPr>
              <a:t>(</a:t>
            </a:r>
            <a:r>
              <a:rPr lang="nn-NO" altLang="zh-CN" sz="2600" dirty="0">
                <a:solidFill>
                  <a:srgbClr val="A31515"/>
                </a:solidFill>
                <a:latin typeface="方正姚体" panose="02010601030101010101" pitchFamily="2" charset="-122"/>
                <a:ea typeface="方正姚体" panose="02010601030101010101" pitchFamily="2" charset="-122"/>
              </a:rPr>
              <a:t>"%-5d "</a:t>
            </a:r>
            <a:r>
              <a:rPr lang="nn-NO" altLang="zh-CN" sz="2600" dirty="0">
                <a:solidFill>
                  <a:srgbClr val="000000"/>
                </a:solidFill>
                <a:latin typeface="方正姚体" panose="02010601030101010101" pitchFamily="2" charset="-122"/>
                <a:ea typeface="方正姚体" panose="02010601030101010101" pitchFamily="2" charset="-122"/>
              </a:rPr>
              <a:t>, *(</a:t>
            </a:r>
            <a:r>
              <a:rPr lang="nn-NO" altLang="zh-CN" sz="2600" dirty="0">
                <a:solidFill>
                  <a:srgbClr val="808080"/>
                </a:solidFill>
                <a:latin typeface="方正姚体" panose="02010601030101010101" pitchFamily="2" charset="-122"/>
                <a:ea typeface="方正姚体" panose="02010601030101010101" pitchFamily="2" charset="-122"/>
              </a:rPr>
              <a:t>p</a:t>
            </a:r>
            <a:r>
              <a:rPr lang="nn-NO" altLang="zh-CN" sz="2600" dirty="0">
                <a:solidFill>
                  <a:srgbClr val="000000"/>
                </a:solidFill>
                <a:latin typeface="方正姚体" panose="02010601030101010101" pitchFamily="2" charset="-122"/>
                <a:ea typeface="方正姚体" panose="02010601030101010101" pitchFamily="2" charset="-122"/>
              </a:rPr>
              <a:t> + i));</a:t>
            </a:r>
          </a:p>
          <a:p>
            <a:pPr marL="457200" lvl="1" indent="0">
              <a:spcBef>
                <a:spcPts val="0"/>
              </a:spcBef>
              <a:spcAft>
                <a:spcPts val="0"/>
              </a:spcAft>
              <a:buNone/>
            </a:pPr>
            <a:r>
              <a:rPr lang="en-US" altLang="zh-CN" sz="2600" dirty="0" smtClean="0">
                <a:solidFill>
                  <a:srgbClr val="000000"/>
                </a:solidFill>
                <a:latin typeface="方正姚体" panose="02010601030101010101" pitchFamily="2" charset="-122"/>
                <a:ea typeface="方正姚体" panose="02010601030101010101" pitchFamily="2" charset="-122"/>
              </a:rPr>
              <a:t> 	</a:t>
            </a:r>
            <a:r>
              <a:rPr lang="en-US" altLang="zh-CN" sz="2600" dirty="0" err="1" smtClean="0">
                <a:solidFill>
                  <a:srgbClr val="000000"/>
                </a:solidFill>
                <a:latin typeface="方正姚体" panose="02010601030101010101" pitchFamily="2" charset="-122"/>
                <a:ea typeface="方正姚体" panose="02010601030101010101" pitchFamily="2" charset="-122"/>
              </a:rPr>
              <a:t>printf</a:t>
            </a:r>
            <a:r>
              <a:rPr lang="en-US" altLang="zh-CN" sz="2600" dirty="0">
                <a:solidFill>
                  <a:srgbClr val="000000"/>
                </a:solidFill>
                <a:latin typeface="方正姚体" panose="02010601030101010101" pitchFamily="2" charset="-122"/>
                <a:ea typeface="方正姚体" panose="02010601030101010101" pitchFamily="2" charset="-122"/>
              </a:rPr>
              <a:t>(</a:t>
            </a:r>
            <a:r>
              <a:rPr lang="en-US" altLang="zh-CN" sz="2600" dirty="0">
                <a:solidFill>
                  <a:srgbClr val="A31515"/>
                </a:solidFill>
                <a:latin typeface="方正姚体" panose="02010601030101010101" pitchFamily="2" charset="-122"/>
                <a:ea typeface="方正姚体" panose="02010601030101010101" pitchFamily="2" charset="-122"/>
              </a:rPr>
              <a:t>"\n"</a:t>
            </a:r>
            <a:r>
              <a:rPr lang="en-US" altLang="zh-CN" sz="26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6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600" dirty="0" err="1">
                <a:solidFill>
                  <a:srgbClr val="0000FF"/>
                </a:solidFill>
                <a:latin typeface="方正姚体" panose="02010601030101010101" pitchFamily="2" charset="-122"/>
                <a:ea typeface="方正姚体" panose="02010601030101010101" pitchFamily="2" charset="-122"/>
              </a:rPr>
              <a:t>int</a:t>
            </a:r>
            <a:r>
              <a:rPr lang="en-US" altLang="zh-CN" sz="2600" dirty="0">
                <a:solidFill>
                  <a:srgbClr val="000000"/>
                </a:solidFill>
                <a:latin typeface="方正姚体" panose="02010601030101010101" pitchFamily="2" charset="-122"/>
                <a:ea typeface="方正姚体" panose="02010601030101010101" pitchFamily="2" charset="-122"/>
              </a:rPr>
              <a:t> main()</a:t>
            </a:r>
          </a:p>
          <a:p>
            <a:pPr marL="457200" lvl="1" indent="0">
              <a:spcBef>
                <a:spcPts val="0"/>
              </a:spcBef>
              <a:spcAft>
                <a:spcPts val="0"/>
              </a:spcAft>
              <a:buNone/>
            </a:pPr>
            <a:r>
              <a:rPr lang="en-US" altLang="zh-CN" sz="2600" dirty="0">
                <a:solidFill>
                  <a:srgbClr val="000000"/>
                </a:solidFill>
                <a:latin typeface="方正姚体" panose="02010601030101010101" pitchFamily="2" charset="-122"/>
                <a:ea typeface="方正姚体" panose="02010601030101010101" pitchFamily="2" charset="-122"/>
              </a:rPr>
              <a:t>{</a:t>
            </a:r>
          </a:p>
          <a:p>
            <a:pPr marL="457200" lvl="1" indent="0">
              <a:spcBef>
                <a:spcPts val="0"/>
              </a:spcBef>
              <a:spcAft>
                <a:spcPts val="0"/>
              </a:spcAft>
              <a:buNone/>
            </a:pPr>
            <a:r>
              <a:rPr lang="en-US" altLang="zh-CN" sz="2600" dirty="0" smtClean="0">
                <a:solidFill>
                  <a:srgbClr val="0000FF"/>
                </a:solidFill>
                <a:latin typeface="方正姚体" panose="02010601030101010101" pitchFamily="2" charset="-122"/>
                <a:ea typeface="方正姚体" panose="02010601030101010101" pitchFamily="2" charset="-122"/>
              </a:rPr>
              <a:t> 	</a:t>
            </a:r>
            <a:r>
              <a:rPr lang="en-US" altLang="zh-CN" sz="2600" dirty="0" err="1" smtClean="0">
                <a:solidFill>
                  <a:srgbClr val="0000FF"/>
                </a:solidFill>
                <a:latin typeface="方正姚体" panose="02010601030101010101" pitchFamily="2" charset="-122"/>
                <a:ea typeface="方正姚体" panose="02010601030101010101" pitchFamily="2" charset="-122"/>
              </a:rPr>
              <a:t>int</a:t>
            </a:r>
            <a:r>
              <a:rPr lang="en-US" altLang="zh-CN" sz="2600" dirty="0" smtClean="0">
                <a:solidFill>
                  <a:srgbClr val="000000"/>
                </a:solidFill>
                <a:latin typeface="方正姚体" panose="02010601030101010101" pitchFamily="2" charset="-122"/>
                <a:ea typeface="方正姚体" panose="02010601030101010101" pitchFamily="2" charset="-122"/>
              </a:rPr>
              <a:t> </a:t>
            </a:r>
            <a:r>
              <a:rPr lang="en-US" altLang="zh-CN" sz="2600" dirty="0">
                <a:solidFill>
                  <a:srgbClr val="000000"/>
                </a:solidFill>
                <a:latin typeface="方正姚体" panose="02010601030101010101" pitchFamily="2" charset="-122"/>
                <a:ea typeface="方正姚体" panose="02010601030101010101" pitchFamily="2" charset="-122"/>
              </a:rPr>
              <a:t>a[10] = {0,25,17,0,37,43,24,21,0,27 };</a:t>
            </a:r>
          </a:p>
          <a:p>
            <a:pPr marL="457200" lvl="1" indent="0">
              <a:spcBef>
                <a:spcPts val="0"/>
              </a:spcBef>
              <a:spcAft>
                <a:spcPts val="0"/>
              </a:spcAft>
              <a:buNone/>
            </a:pPr>
            <a:r>
              <a:rPr lang="en-US" altLang="zh-CN" sz="2600" dirty="0" smtClean="0">
                <a:solidFill>
                  <a:srgbClr val="0000FF"/>
                </a:solidFill>
                <a:latin typeface="方正姚体" panose="02010601030101010101" pitchFamily="2" charset="-122"/>
                <a:ea typeface="方正姚体" panose="02010601030101010101" pitchFamily="2" charset="-122"/>
              </a:rPr>
              <a:t> 	</a:t>
            </a:r>
            <a:r>
              <a:rPr lang="en-US" altLang="zh-CN" sz="2600" dirty="0" err="1" smtClean="0">
                <a:solidFill>
                  <a:srgbClr val="0000FF"/>
                </a:solidFill>
                <a:latin typeface="方正姚体" panose="02010601030101010101" pitchFamily="2" charset="-122"/>
                <a:ea typeface="方正姚体" panose="02010601030101010101" pitchFamily="2" charset="-122"/>
              </a:rPr>
              <a:t>int</a:t>
            </a:r>
            <a:r>
              <a:rPr lang="en-US" altLang="zh-CN" sz="2600" dirty="0" smtClean="0">
                <a:solidFill>
                  <a:srgbClr val="000000"/>
                </a:solidFill>
                <a:latin typeface="方正姚体" panose="02010601030101010101" pitchFamily="2" charset="-122"/>
                <a:ea typeface="方正姚体" panose="02010601030101010101" pitchFamily="2" charset="-122"/>
              </a:rPr>
              <a:t> </a:t>
            </a:r>
            <a:r>
              <a:rPr lang="en-US" altLang="zh-CN" sz="2600" dirty="0">
                <a:solidFill>
                  <a:srgbClr val="000000"/>
                </a:solidFill>
                <a:latin typeface="方正姚体" panose="02010601030101010101" pitchFamily="2" charset="-122"/>
                <a:ea typeface="方正姚体" panose="02010601030101010101" pitchFamily="2" charset="-122"/>
              </a:rPr>
              <a:t>n=Converging(a,10);</a:t>
            </a:r>
          </a:p>
          <a:p>
            <a:pPr marL="457200" lvl="1" indent="0">
              <a:spcBef>
                <a:spcPts val="0"/>
              </a:spcBef>
              <a:spcAft>
                <a:spcPts val="0"/>
              </a:spcAft>
              <a:buNone/>
            </a:pPr>
            <a:r>
              <a:rPr lang="en-US" altLang="zh-CN" sz="2600" dirty="0" smtClean="0">
                <a:solidFill>
                  <a:srgbClr val="000000"/>
                </a:solidFill>
                <a:latin typeface="方正姚体" panose="02010601030101010101" pitchFamily="2" charset="-122"/>
                <a:ea typeface="方正姚体" panose="02010601030101010101" pitchFamily="2" charset="-122"/>
              </a:rPr>
              <a:t> 	Print(a</a:t>
            </a:r>
            <a:r>
              <a:rPr lang="en-US" altLang="zh-CN" sz="2600" dirty="0">
                <a:solidFill>
                  <a:srgbClr val="000000"/>
                </a:solidFill>
                <a:latin typeface="方正姚体" panose="02010601030101010101" pitchFamily="2" charset="-122"/>
                <a:ea typeface="方正姚体" panose="02010601030101010101" pitchFamily="2" charset="-122"/>
              </a:rPr>
              <a:t>, n);</a:t>
            </a:r>
          </a:p>
          <a:p>
            <a:pPr marL="457200" lvl="1" indent="0">
              <a:spcBef>
                <a:spcPts val="0"/>
              </a:spcBef>
              <a:spcAft>
                <a:spcPts val="0"/>
              </a:spcAft>
              <a:buNone/>
            </a:pPr>
            <a:r>
              <a:rPr lang="en-US" altLang="zh-CN" sz="2600" dirty="0" smtClean="0">
                <a:solidFill>
                  <a:srgbClr val="0000FF"/>
                </a:solidFill>
                <a:latin typeface="方正姚体" panose="02010601030101010101" pitchFamily="2" charset="-122"/>
                <a:ea typeface="方正姚体" panose="02010601030101010101" pitchFamily="2" charset="-122"/>
              </a:rPr>
              <a:t> 	return</a:t>
            </a:r>
            <a:r>
              <a:rPr lang="en-US" altLang="zh-CN" sz="2600" dirty="0" smtClean="0">
                <a:solidFill>
                  <a:srgbClr val="000000"/>
                </a:solidFill>
                <a:latin typeface="方正姚体" panose="02010601030101010101" pitchFamily="2" charset="-122"/>
                <a:ea typeface="方正姚体" panose="02010601030101010101" pitchFamily="2" charset="-122"/>
              </a:rPr>
              <a:t> </a:t>
            </a:r>
            <a:r>
              <a:rPr lang="en-US" altLang="zh-CN" sz="2600" dirty="0">
                <a:solidFill>
                  <a:srgbClr val="000000"/>
                </a:solidFill>
                <a:latin typeface="方正姚体" panose="02010601030101010101" pitchFamily="2" charset="-122"/>
                <a:ea typeface="方正姚体" panose="02010601030101010101" pitchFamily="2" charset="-122"/>
              </a:rPr>
              <a:t>0;</a:t>
            </a:r>
          </a:p>
          <a:p>
            <a:pPr marL="457200" lvl="1" indent="0">
              <a:spcBef>
                <a:spcPts val="0"/>
              </a:spcBef>
              <a:spcAft>
                <a:spcPts val="0"/>
              </a:spcAft>
              <a:buNone/>
            </a:pPr>
            <a:r>
              <a:rPr lang="en-US" altLang="zh-CN" sz="2600" dirty="0">
                <a:solidFill>
                  <a:srgbClr val="000000"/>
                </a:solidFill>
                <a:latin typeface="方正姚体" panose="02010601030101010101" pitchFamily="2" charset="-122"/>
                <a:ea typeface="方正姚体" panose="02010601030101010101" pitchFamily="2" charset="-122"/>
              </a:rPr>
              <a:t>}</a:t>
            </a:r>
          </a:p>
          <a:p>
            <a:pPr marL="0" indent="0">
              <a:spcBef>
                <a:spcPts val="0"/>
              </a:spcBef>
              <a:spcAft>
                <a:spcPts val="0"/>
              </a:spcAft>
              <a:buNone/>
            </a:pPr>
            <a:endParaRPr lang="zh-CN" altLang="en-US" sz="2600" dirty="0">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1384533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062186" cy="5400600"/>
          </a:xfrm>
        </p:spPr>
        <p:txBody>
          <a:bodyPr/>
          <a:lstStyle/>
          <a:p>
            <a:pPr>
              <a:spcBef>
                <a:spcPts val="1200"/>
              </a:spcBef>
              <a:spcAft>
                <a:spcPts val="0"/>
              </a:spcAft>
            </a:pPr>
            <a:r>
              <a:rPr lang="zh-CN" altLang="en-US" sz="2800" b="1" dirty="0">
                <a:ln w="0"/>
                <a:effectLst>
                  <a:outerShdw blurRad="38100" dist="38100" dir="2700000" algn="tl">
                    <a:srgbClr val="000000">
                      <a:alpha val="43137"/>
                    </a:srgbClr>
                  </a:outerShdw>
                  <a:reflection blurRad="6350" stA="53000" endA="300" endPos="35500" dir="5400000" sy="-90000" algn="bl" rotWithShape="0"/>
                </a:effectLst>
                <a:latin typeface="方正姚体" panose="02010601030101010101" pitchFamily="2" charset="-122"/>
                <a:ea typeface="方正姚体" panose="02010601030101010101" pitchFamily="2" charset="-122"/>
              </a:rPr>
              <a:t>一维数组</a:t>
            </a:r>
            <a:r>
              <a:rPr lang="zh-CN" altLang="en-US" sz="2800" b="1" dirty="0" smtClean="0">
                <a:ln w="0"/>
                <a:effectLst>
                  <a:outerShdw blurRad="38100" dist="38100" dir="2700000" algn="tl">
                    <a:srgbClr val="000000">
                      <a:alpha val="43137"/>
                    </a:srgbClr>
                  </a:outerShdw>
                  <a:reflection blurRad="6350" stA="53000" endA="300" endPos="35500" dir="5400000" sy="-90000" algn="bl" rotWithShape="0"/>
                </a:effectLst>
                <a:latin typeface="方正姚体" panose="02010601030101010101" pitchFamily="2" charset="-122"/>
                <a:ea typeface="方正姚体" panose="02010601030101010101" pitchFamily="2" charset="-122"/>
              </a:rPr>
              <a:t>与指针变量</a:t>
            </a:r>
            <a:endParaRPr lang="en-US" altLang="zh-CN" sz="2800" dirty="0" smtClean="0">
              <a:latin typeface="方正姚体" panose="02010601030101010101" pitchFamily="2" charset="-122"/>
              <a:ea typeface="方正姚体" panose="02010601030101010101" pitchFamily="2" charset="-122"/>
            </a:endParaRPr>
          </a:p>
          <a:p>
            <a:pPr marL="342900" lvl="1" indent="0">
              <a:spcBef>
                <a:spcPts val="1200"/>
              </a:spcBef>
              <a:spcAft>
                <a:spcPts val="0"/>
              </a:spcAft>
              <a:buNone/>
            </a:pPr>
            <a:r>
              <a:rPr lang="en-US" altLang="zh-CN" sz="2800" dirty="0" smtClean="0">
                <a:latin typeface="方正姚体" panose="02010601030101010101" pitchFamily="2" charset="-122"/>
                <a:ea typeface="方正姚体" panose="02010601030101010101" pitchFamily="2" charset="-122"/>
              </a:rPr>
              <a:t>   </a:t>
            </a:r>
            <a:r>
              <a:rPr lang="en-US" altLang="zh-CN" sz="2800" dirty="0" err="1" smtClean="0">
                <a:latin typeface="方正姚体" panose="02010601030101010101" pitchFamily="2" charset="-122"/>
                <a:ea typeface="方正姚体" panose="02010601030101010101" pitchFamily="2" charset="-122"/>
              </a:rPr>
              <a:t>int</a:t>
            </a:r>
            <a:r>
              <a:rPr lang="en-US" altLang="zh-CN" sz="2800" dirty="0" smtClean="0">
                <a:latin typeface="方正姚体" panose="02010601030101010101" pitchFamily="2" charset="-122"/>
                <a:ea typeface="方正姚体" panose="02010601030101010101" pitchFamily="2" charset="-122"/>
              </a:rPr>
              <a:t> a[10]={1,3,5,7,9,11,13, 15,17,19};</a:t>
            </a:r>
          </a:p>
          <a:p>
            <a:pPr marL="971550" lvl="1" indent="-514350">
              <a:spcBef>
                <a:spcPts val="1200"/>
              </a:spcBef>
              <a:spcAft>
                <a:spcPts val="0"/>
              </a:spcAft>
              <a:buFont typeface="+mj-ea"/>
              <a:buAutoNum type="circleNumDbPlain"/>
            </a:pPr>
            <a:r>
              <a:rPr lang="zh-CN" altLang="en-US" sz="2800" b="1" dirty="0" smtClean="0">
                <a:solidFill>
                  <a:srgbClr val="FF0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数组元素的指针变量</a:t>
            </a:r>
            <a:endParaRPr lang="en-US" altLang="zh-CN" sz="2800" dirty="0" smtClean="0">
              <a:solidFill>
                <a:srgbClr val="FF0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a:p>
            <a:pPr lvl="2">
              <a:spcBef>
                <a:spcPts val="1200"/>
              </a:spcBef>
              <a:spcAft>
                <a:spcPts val="0"/>
              </a:spcAft>
            </a:pPr>
            <a:r>
              <a:rPr lang="zh-CN" altLang="en-US" sz="2800" dirty="0" smtClean="0">
                <a:latin typeface="方正姚体" panose="02010601030101010101" pitchFamily="2" charset="-122"/>
                <a:ea typeface="方正姚体" panose="02010601030101010101" pitchFamily="2" charset="-122"/>
              </a:rPr>
              <a:t>保存元素地址的指针变量</a:t>
            </a:r>
            <a:r>
              <a:rPr lang="en-US" altLang="zh-CN" sz="2800" dirty="0" smtClean="0">
                <a:latin typeface="方正姚体" panose="02010601030101010101" pitchFamily="2" charset="-122"/>
                <a:ea typeface="方正姚体" panose="02010601030101010101" pitchFamily="2" charset="-122"/>
              </a:rPr>
              <a:t>; </a:t>
            </a:r>
          </a:p>
          <a:p>
            <a:pPr lvl="2">
              <a:spcBef>
                <a:spcPts val="1200"/>
              </a:spcBef>
              <a:spcAft>
                <a:spcPts val="0"/>
              </a:spcAft>
            </a:pPr>
            <a:r>
              <a:rPr lang="en-US" altLang="zh-CN" sz="2800" dirty="0" smtClean="0">
                <a:latin typeface="方正姚体" panose="02010601030101010101" pitchFamily="2" charset="-122"/>
                <a:ea typeface="方正姚体" panose="02010601030101010101" pitchFamily="2" charset="-122"/>
              </a:rPr>
              <a:t>int  *p=&amp;a[0];</a:t>
            </a:r>
            <a:r>
              <a:rPr lang="zh-CN" altLang="en-US" sz="2800" dirty="0" smtClean="0">
                <a:solidFill>
                  <a:srgbClr val="FF0000"/>
                </a:solidFill>
                <a:latin typeface="方正姚体" panose="02010601030101010101" pitchFamily="2" charset="-122"/>
                <a:ea typeface="方正姚体" panose="02010601030101010101" pitchFamily="2" charset="-122"/>
              </a:rPr>
              <a:t>或</a:t>
            </a:r>
            <a:r>
              <a:rPr lang="en-US" altLang="zh-CN" sz="2800" dirty="0" smtClean="0">
                <a:latin typeface="方正姚体" panose="02010601030101010101" pitchFamily="2" charset="-122"/>
                <a:ea typeface="方正姚体" panose="02010601030101010101" pitchFamily="2" charset="-122"/>
              </a:rPr>
              <a:t> int *p=a;</a:t>
            </a:r>
            <a:r>
              <a:rPr lang="zh-CN" altLang="en-US" sz="2800" dirty="0" smtClean="0">
                <a:latin typeface="方正姚体" panose="02010601030101010101" pitchFamily="2" charset="-122"/>
                <a:ea typeface="方正姚体" panose="02010601030101010101" pitchFamily="2" charset="-122"/>
              </a:rPr>
              <a:t>　</a:t>
            </a:r>
            <a:endParaRPr lang="en-US" altLang="zh-CN" sz="2800" dirty="0" smtClean="0">
              <a:latin typeface="方正姚体" panose="02010601030101010101" pitchFamily="2" charset="-122"/>
              <a:ea typeface="方正姚体" panose="02010601030101010101" pitchFamily="2" charset="-122"/>
            </a:endParaRPr>
          </a:p>
          <a:p>
            <a:pPr lvl="2">
              <a:spcBef>
                <a:spcPts val="1200"/>
              </a:spcBef>
              <a:spcAft>
                <a:spcPts val="0"/>
              </a:spcAft>
            </a:pPr>
            <a:r>
              <a:rPr lang="en-US" altLang="zh-CN"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a</a:t>
            </a:r>
            <a:r>
              <a:rPr lang="zh-CN" altLang="en-US"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是一维</a:t>
            </a:r>
            <a:r>
              <a:rPr lang="zh-CN" altLang="zh-CN"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数组</a:t>
            </a:r>
            <a:r>
              <a:rPr lang="en-US" altLang="zh-CN"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a:t>
            </a:r>
            <a:r>
              <a:rPr lang="zh-CN" altLang="en-US"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　也是一维</a:t>
            </a:r>
            <a:r>
              <a:rPr lang="zh-CN" altLang="zh-CN"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数组首</a:t>
            </a:r>
            <a:r>
              <a:rPr lang="zh-CN" altLang="en-US"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元素的</a:t>
            </a:r>
            <a:r>
              <a:rPr lang="zh-CN" altLang="zh-CN"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地址</a:t>
            </a:r>
            <a:r>
              <a:rPr lang="en-US" altLang="zh-CN" sz="2800" dirty="0" smtClean="0">
                <a:latin typeface="方正姚体" panose="02010601030101010101" pitchFamily="2" charset="-122"/>
                <a:ea typeface="方正姚体" panose="02010601030101010101" pitchFamily="2" charset="-122"/>
              </a:rPr>
              <a:t>;</a:t>
            </a:r>
          </a:p>
          <a:p>
            <a:pPr marL="971550" lvl="1" indent="-514350">
              <a:spcBef>
                <a:spcPts val="1200"/>
              </a:spcBef>
              <a:spcAft>
                <a:spcPts val="0"/>
              </a:spcAft>
              <a:buFont typeface="+mj-ea"/>
              <a:buAutoNum type="circleNumDbPlain"/>
            </a:pPr>
            <a:r>
              <a:rPr lang="zh-CN" altLang="en-US" sz="2800" b="1" dirty="0" smtClean="0">
                <a:solidFill>
                  <a:srgbClr val="008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 </a:t>
            </a:r>
            <a:r>
              <a:rPr lang="zh-CN" altLang="en-US" sz="2800" b="1" dirty="0" smtClean="0">
                <a:solidFill>
                  <a:srgbClr val="FF0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一维数组的指针变量</a:t>
            </a:r>
            <a:endParaRPr lang="en-US" altLang="zh-CN" sz="2800" b="1" dirty="0" smtClean="0">
              <a:solidFill>
                <a:srgbClr val="008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a:p>
            <a:pPr lvl="2">
              <a:spcBef>
                <a:spcPts val="1200"/>
              </a:spcBef>
              <a:spcAft>
                <a:spcPts val="0"/>
              </a:spcAft>
            </a:pPr>
            <a:r>
              <a:rPr lang="zh-CN" altLang="en-US" sz="2800" dirty="0" smtClean="0">
                <a:latin typeface="方正姚体" panose="02010601030101010101" pitchFamily="2" charset="-122"/>
                <a:ea typeface="方正姚体" panose="02010601030101010101" pitchFamily="2" charset="-122"/>
              </a:rPr>
              <a:t>保存一维数组地址的指针变量</a:t>
            </a:r>
            <a:endParaRPr lang="en-US" altLang="zh-CN" sz="2800" dirty="0" smtClean="0">
              <a:latin typeface="方正姚体" panose="02010601030101010101" pitchFamily="2" charset="-122"/>
              <a:ea typeface="方正姚体" panose="02010601030101010101" pitchFamily="2" charset="-122"/>
            </a:endParaRPr>
          </a:p>
          <a:p>
            <a:pPr lvl="2">
              <a:spcBef>
                <a:spcPts val="1200"/>
              </a:spcBef>
              <a:spcAft>
                <a:spcPts val="0"/>
              </a:spcAft>
            </a:pPr>
            <a:r>
              <a:rPr lang="en-US" altLang="zh-CN" sz="2800" b="1" dirty="0" smtClean="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int</a:t>
            </a:r>
            <a:r>
              <a:rPr lang="en-US" altLang="zh-CN" sz="2800"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 </a:t>
            </a:r>
            <a:r>
              <a:rPr lang="en-US" altLang="zh-CN" sz="2800" dirty="0" smtClean="0">
                <a:latin typeface="方正姚体" panose="02010601030101010101" pitchFamily="2" charset="-122"/>
                <a:ea typeface="方正姚体" panose="02010601030101010101" pitchFamily="2" charset="-122"/>
              </a:rPr>
              <a:t>(</a:t>
            </a:r>
            <a:r>
              <a:rPr lang="en-US" altLang="zh-CN" sz="2800" b="1" dirty="0" smtClean="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a:t>
            </a:r>
            <a:r>
              <a:rPr lang="en-US" altLang="zh-CN" sz="2800" dirty="0" err="1" smtClean="0">
                <a:latin typeface="方正姚体" panose="02010601030101010101" pitchFamily="2" charset="-122"/>
                <a:ea typeface="方正姚体" panose="02010601030101010101" pitchFamily="2" charset="-122"/>
              </a:rPr>
              <a:t>pl</a:t>
            </a:r>
            <a:r>
              <a:rPr lang="en-US" altLang="zh-CN" sz="2800" dirty="0" smtClean="0">
                <a:latin typeface="方正姚体" panose="02010601030101010101" pitchFamily="2" charset="-122"/>
                <a:ea typeface="方正姚体" panose="02010601030101010101" pitchFamily="2" charset="-122"/>
              </a:rPr>
              <a:t>)</a:t>
            </a:r>
            <a:r>
              <a:rPr lang="en-US" altLang="zh-CN" sz="2800" b="1" dirty="0" smtClean="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[10]</a:t>
            </a:r>
            <a:r>
              <a:rPr lang="en-US" altLang="zh-CN" sz="2800" dirty="0" smtClean="0">
                <a:latin typeface="方正姚体" panose="02010601030101010101" pitchFamily="2" charset="-122"/>
                <a:ea typeface="方正姚体" panose="02010601030101010101" pitchFamily="2" charset="-122"/>
              </a:rPr>
              <a:t>=&amp;a;</a:t>
            </a:r>
            <a:endParaRPr lang="zh-CN" altLang="en-US" sz="2800" dirty="0">
              <a:latin typeface="方正姚体" panose="02010601030101010101" pitchFamily="2" charset="-122"/>
              <a:ea typeface="方正姚体" panose="02010601030101010101" pitchFamily="2" charset="-122"/>
            </a:endParaRPr>
          </a:p>
        </p:txBody>
      </p:sp>
      <p:pic>
        <p:nvPicPr>
          <p:cNvPr id="10" name="图片 9"/>
          <p:cNvPicPr>
            <a:picLocks noChangeAspect="1"/>
          </p:cNvPicPr>
          <p:nvPr/>
        </p:nvPicPr>
        <p:blipFill>
          <a:blip r:embed="rId2"/>
          <a:stretch>
            <a:fillRect/>
          </a:stretch>
        </p:blipFill>
        <p:spPr>
          <a:xfrm>
            <a:off x="5160162" y="60281"/>
            <a:ext cx="3983838" cy="28607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Rectangle 3"/>
          <p:cNvSpPr>
            <a:spLocks noGrp="1" noChangeArrowheads="1"/>
          </p:cNvSpPr>
          <p:nvPr>
            <p:ph type="title"/>
          </p:nvPr>
        </p:nvSpPr>
        <p:spPr>
          <a:xfrm>
            <a:off x="467544" y="404664"/>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9.2.1  </a:t>
            </a:r>
            <a:r>
              <a:rPr lang="zh-CN" altLang="en-US" sz="3200" b="1" dirty="0">
                <a:solidFill>
                  <a:srgbClr val="C00000"/>
                </a:solidFill>
                <a:latin typeface="方正姚体" panose="02010601030101010101" pitchFamily="2" charset="-122"/>
                <a:ea typeface="方正姚体" panose="02010601030101010101" pitchFamily="2" charset="-122"/>
              </a:rPr>
              <a:t>一维数组的元素指针</a:t>
            </a:r>
            <a:endParaRPr lang="zh-CN" altLang="en-US" sz="3200" b="1" dirty="0" smtClean="0">
              <a:solidFill>
                <a:srgbClr val="C00000"/>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10273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wipe(down)">
                                      <p:cBhvr>
                                        <p:cTn id="47" dur="580">
                                          <p:stCondLst>
                                            <p:cond delay="0"/>
                                          </p:stCondLst>
                                        </p:cTn>
                                        <p:tgtEl>
                                          <p:spTgt spid="3">
                                            <p:txEl>
                                              <p:pRg st="5" end="5"/>
                                            </p:txEl>
                                          </p:spTgt>
                                        </p:tgtEl>
                                      </p:cBhvr>
                                    </p:animEffect>
                                    <p:anim calcmode="lin" valueType="num">
                                      <p:cBhvr>
                                        <p:cTn id="4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5" end="5"/>
                                            </p:txEl>
                                          </p:spTgt>
                                        </p:tgtEl>
                                      </p:cBhvr>
                                      <p:to x="100000" y="60000"/>
                                    </p:animScale>
                                    <p:animScale>
                                      <p:cBhvr>
                                        <p:cTn id="54" dur="166" decel="50000">
                                          <p:stCondLst>
                                            <p:cond delay="676"/>
                                          </p:stCondLst>
                                        </p:cTn>
                                        <p:tgtEl>
                                          <p:spTgt spid="3">
                                            <p:txEl>
                                              <p:pRg st="5" end="5"/>
                                            </p:txEl>
                                          </p:spTgt>
                                        </p:tgtEl>
                                      </p:cBhvr>
                                      <p:to x="100000" y="100000"/>
                                    </p:animScale>
                                    <p:animScale>
                                      <p:cBhvr>
                                        <p:cTn id="55" dur="26">
                                          <p:stCondLst>
                                            <p:cond delay="1312"/>
                                          </p:stCondLst>
                                        </p:cTn>
                                        <p:tgtEl>
                                          <p:spTgt spid="3">
                                            <p:txEl>
                                              <p:pRg st="5" end="5"/>
                                            </p:txEl>
                                          </p:spTgt>
                                        </p:tgtEl>
                                      </p:cBhvr>
                                      <p:to x="100000" y="80000"/>
                                    </p:animScale>
                                    <p:animScale>
                                      <p:cBhvr>
                                        <p:cTn id="56" dur="166" decel="50000">
                                          <p:stCondLst>
                                            <p:cond delay="1338"/>
                                          </p:stCondLst>
                                        </p:cTn>
                                        <p:tgtEl>
                                          <p:spTgt spid="3">
                                            <p:txEl>
                                              <p:pRg st="5" end="5"/>
                                            </p:txEl>
                                          </p:spTgt>
                                        </p:tgtEl>
                                      </p:cBhvr>
                                      <p:to x="100000" y="100000"/>
                                    </p:animScale>
                                    <p:animScale>
                                      <p:cBhvr>
                                        <p:cTn id="57" dur="26">
                                          <p:stCondLst>
                                            <p:cond delay="1642"/>
                                          </p:stCondLst>
                                        </p:cTn>
                                        <p:tgtEl>
                                          <p:spTgt spid="3">
                                            <p:txEl>
                                              <p:pRg st="5" end="5"/>
                                            </p:txEl>
                                          </p:spTgt>
                                        </p:tgtEl>
                                      </p:cBhvr>
                                      <p:to x="100000" y="90000"/>
                                    </p:animScale>
                                    <p:animScale>
                                      <p:cBhvr>
                                        <p:cTn id="58" dur="166" decel="50000">
                                          <p:stCondLst>
                                            <p:cond delay="1668"/>
                                          </p:stCondLst>
                                        </p:cTn>
                                        <p:tgtEl>
                                          <p:spTgt spid="3">
                                            <p:txEl>
                                              <p:pRg st="5" end="5"/>
                                            </p:txEl>
                                          </p:spTgt>
                                        </p:tgtEl>
                                      </p:cBhvr>
                                      <p:to x="100000" y="100000"/>
                                    </p:animScale>
                                    <p:animScale>
                                      <p:cBhvr>
                                        <p:cTn id="59" dur="26">
                                          <p:stCondLst>
                                            <p:cond delay="1808"/>
                                          </p:stCondLst>
                                        </p:cTn>
                                        <p:tgtEl>
                                          <p:spTgt spid="3">
                                            <p:txEl>
                                              <p:pRg st="5" end="5"/>
                                            </p:txEl>
                                          </p:spTgt>
                                        </p:tgtEl>
                                      </p:cBhvr>
                                      <p:to x="100000" y="95000"/>
                                    </p:animScale>
                                    <p:animScale>
                                      <p:cBhvr>
                                        <p:cTn id="60" dur="166" decel="50000">
                                          <p:stCondLst>
                                            <p:cond delay="1834"/>
                                          </p:stCondLst>
                                        </p:cTn>
                                        <p:tgtEl>
                                          <p:spTgt spid="3">
                                            <p:txEl>
                                              <p:pRg st="5" end="5"/>
                                            </p:txEl>
                                          </p:spTgt>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wipe(down)">
                                      <p:cBhvr>
                                        <p:cTn id="65" dur="580">
                                          <p:stCondLst>
                                            <p:cond delay="0"/>
                                          </p:stCondLst>
                                        </p:cTn>
                                        <p:tgtEl>
                                          <p:spTgt spid="3">
                                            <p:txEl>
                                              <p:pRg st="6" end="6"/>
                                            </p:txEl>
                                          </p:spTgt>
                                        </p:tgtEl>
                                      </p:cBhvr>
                                    </p:animEffect>
                                    <p:anim calcmode="lin" valueType="num">
                                      <p:cBhvr>
                                        <p:cTn id="6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71" dur="26">
                                          <p:stCondLst>
                                            <p:cond delay="650"/>
                                          </p:stCondLst>
                                        </p:cTn>
                                        <p:tgtEl>
                                          <p:spTgt spid="3">
                                            <p:txEl>
                                              <p:pRg st="6" end="6"/>
                                            </p:txEl>
                                          </p:spTgt>
                                        </p:tgtEl>
                                      </p:cBhvr>
                                      <p:to x="100000" y="60000"/>
                                    </p:animScale>
                                    <p:animScale>
                                      <p:cBhvr>
                                        <p:cTn id="72" dur="166" decel="50000">
                                          <p:stCondLst>
                                            <p:cond delay="676"/>
                                          </p:stCondLst>
                                        </p:cTn>
                                        <p:tgtEl>
                                          <p:spTgt spid="3">
                                            <p:txEl>
                                              <p:pRg st="6" end="6"/>
                                            </p:txEl>
                                          </p:spTgt>
                                        </p:tgtEl>
                                      </p:cBhvr>
                                      <p:to x="100000" y="100000"/>
                                    </p:animScale>
                                    <p:animScale>
                                      <p:cBhvr>
                                        <p:cTn id="73" dur="26">
                                          <p:stCondLst>
                                            <p:cond delay="1312"/>
                                          </p:stCondLst>
                                        </p:cTn>
                                        <p:tgtEl>
                                          <p:spTgt spid="3">
                                            <p:txEl>
                                              <p:pRg st="6" end="6"/>
                                            </p:txEl>
                                          </p:spTgt>
                                        </p:tgtEl>
                                      </p:cBhvr>
                                      <p:to x="100000" y="80000"/>
                                    </p:animScale>
                                    <p:animScale>
                                      <p:cBhvr>
                                        <p:cTn id="74" dur="166" decel="50000">
                                          <p:stCondLst>
                                            <p:cond delay="1338"/>
                                          </p:stCondLst>
                                        </p:cTn>
                                        <p:tgtEl>
                                          <p:spTgt spid="3">
                                            <p:txEl>
                                              <p:pRg st="6" end="6"/>
                                            </p:txEl>
                                          </p:spTgt>
                                        </p:tgtEl>
                                      </p:cBhvr>
                                      <p:to x="100000" y="100000"/>
                                    </p:animScale>
                                    <p:animScale>
                                      <p:cBhvr>
                                        <p:cTn id="75" dur="26">
                                          <p:stCondLst>
                                            <p:cond delay="1642"/>
                                          </p:stCondLst>
                                        </p:cTn>
                                        <p:tgtEl>
                                          <p:spTgt spid="3">
                                            <p:txEl>
                                              <p:pRg st="6" end="6"/>
                                            </p:txEl>
                                          </p:spTgt>
                                        </p:tgtEl>
                                      </p:cBhvr>
                                      <p:to x="100000" y="90000"/>
                                    </p:animScale>
                                    <p:animScale>
                                      <p:cBhvr>
                                        <p:cTn id="76" dur="166" decel="50000">
                                          <p:stCondLst>
                                            <p:cond delay="1668"/>
                                          </p:stCondLst>
                                        </p:cTn>
                                        <p:tgtEl>
                                          <p:spTgt spid="3">
                                            <p:txEl>
                                              <p:pRg st="6" end="6"/>
                                            </p:txEl>
                                          </p:spTgt>
                                        </p:tgtEl>
                                      </p:cBhvr>
                                      <p:to x="100000" y="100000"/>
                                    </p:animScale>
                                    <p:animScale>
                                      <p:cBhvr>
                                        <p:cTn id="77" dur="26">
                                          <p:stCondLst>
                                            <p:cond delay="1808"/>
                                          </p:stCondLst>
                                        </p:cTn>
                                        <p:tgtEl>
                                          <p:spTgt spid="3">
                                            <p:txEl>
                                              <p:pRg st="6" end="6"/>
                                            </p:txEl>
                                          </p:spTgt>
                                        </p:tgtEl>
                                      </p:cBhvr>
                                      <p:to x="100000" y="95000"/>
                                    </p:animScale>
                                    <p:animScale>
                                      <p:cBhvr>
                                        <p:cTn id="78" dur="166" decel="50000">
                                          <p:stCondLst>
                                            <p:cond delay="1834"/>
                                          </p:stCondLst>
                                        </p:cTn>
                                        <p:tgtEl>
                                          <p:spTgt spid="3">
                                            <p:txEl>
                                              <p:pRg st="6" end="6"/>
                                            </p:txEl>
                                          </p:spTgt>
                                        </p:tgtEl>
                                      </p:cBhvr>
                                      <p:to x="100000" y="100000"/>
                                    </p:animScale>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animEffect transition="in" filter="wipe(down)">
                                      <p:cBhvr>
                                        <p:cTn id="83" dur="580">
                                          <p:stCondLst>
                                            <p:cond delay="0"/>
                                          </p:stCondLst>
                                        </p:cTn>
                                        <p:tgtEl>
                                          <p:spTgt spid="3">
                                            <p:txEl>
                                              <p:pRg st="7" end="7"/>
                                            </p:txEl>
                                          </p:spTgt>
                                        </p:tgtEl>
                                      </p:cBhvr>
                                    </p:animEffect>
                                    <p:anim calcmode="lin" valueType="num">
                                      <p:cBhvr>
                                        <p:cTn id="8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89" dur="26">
                                          <p:stCondLst>
                                            <p:cond delay="650"/>
                                          </p:stCondLst>
                                        </p:cTn>
                                        <p:tgtEl>
                                          <p:spTgt spid="3">
                                            <p:txEl>
                                              <p:pRg st="7" end="7"/>
                                            </p:txEl>
                                          </p:spTgt>
                                        </p:tgtEl>
                                      </p:cBhvr>
                                      <p:to x="100000" y="60000"/>
                                    </p:animScale>
                                    <p:animScale>
                                      <p:cBhvr>
                                        <p:cTn id="90" dur="166" decel="50000">
                                          <p:stCondLst>
                                            <p:cond delay="676"/>
                                          </p:stCondLst>
                                        </p:cTn>
                                        <p:tgtEl>
                                          <p:spTgt spid="3">
                                            <p:txEl>
                                              <p:pRg st="7" end="7"/>
                                            </p:txEl>
                                          </p:spTgt>
                                        </p:tgtEl>
                                      </p:cBhvr>
                                      <p:to x="100000" y="100000"/>
                                    </p:animScale>
                                    <p:animScale>
                                      <p:cBhvr>
                                        <p:cTn id="91" dur="26">
                                          <p:stCondLst>
                                            <p:cond delay="1312"/>
                                          </p:stCondLst>
                                        </p:cTn>
                                        <p:tgtEl>
                                          <p:spTgt spid="3">
                                            <p:txEl>
                                              <p:pRg st="7" end="7"/>
                                            </p:txEl>
                                          </p:spTgt>
                                        </p:tgtEl>
                                      </p:cBhvr>
                                      <p:to x="100000" y="80000"/>
                                    </p:animScale>
                                    <p:animScale>
                                      <p:cBhvr>
                                        <p:cTn id="92" dur="166" decel="50000">
                                          <p:stCondLst>
                                            <p:cond delay="1338"/>
                                          </p:stCondLst>
                                        </p:cTn>
                                        <p:tgtEl>
                                          <p:spTgt spid="3">
                                            <p:txEl>
                                              <p:pRg st="7" end="7"/>
                                            </p:txEl>
                                          </p:spTgt>
                                        </p:tgtEl>
                                      </p:cBhvr>
                                      <p:to x="100000" y="100000"/>
                                    </p:animScale>
                                    <p:animScale>
                                      <p:cBhvr>
                                        <p:cTn id="93" dur="26">
                                          <p:stCondLst>
                                            <p:cond delay="1642"/>
                                          </p:stCondLst>
                                        </p:cTn>
                                        <p:tgtEl>
                                          <p:spTgt spid="3">
                                            <p:txEl>
                                              <p:pRg st="7" end="7"/>
                                            </p:txEl>
                                          </p:spTgt>
                                        </p:tgtEl>
                                      </p:cBhvr>
                                      <p:to x="100000" y="90000"/>
                                    </p:animScale>
                                    <p:animScale>
                                      <p:cBhvr>
                                        <p:cTn id="94" dur="166" decel="50000">
                                          <p:stCondLst>
                                            <p:cond delay="1668"/>
                                          </p:stCondLst>
                                        </p:cTn>
                                        <p:tgtEl>
                                          <p:spTgt spid="3">
                                            <p:txEl>
                                              <p:pRg st="7" end="7"/>
                                            </p:txEl>
                                          </p:spTgt>
                                        </p:tgtEl>
                                      </p:cBhvr>
                                      <p:to x="100000" y="100000"/>
                                    </p:animScale>
                                    <p:animScale>
                                      <p:cBhvr>
                                        <p:cTn id="95" dur="26">
                                          <p:stCondLst>
                                            <p:cond delay="1808"/>
                                          </p:stCondLst>
                                        </p:cTn>
                                        <p:tgtEl>
                                          <p:spTgt spid="3">
                                            <p:txEl>
                                              <p:pRg st="7" end="7"/>
                                            </p:txEl>
                                          </p:spTgt>
                                        </p:tgtEl>
                                      </p:cBhvr>
                                      <p:to x="100000" y="95000"/>
                                    </p:animScale>
                                    <p:animScale>
                                      <p:cBhvr>
                                        <p:cTn id="96" dur="166" decel="50000">
                                          <p:stCondLst>
                                            <p:cond delay="1834"/>
                                          </p:stCondLst>
                                        </p:cTn>
                                        <p:tgtEl>
                                          <p:spTgt spid="3">
                                            <p:txEl>
                                              <p:pRg st="7" end="7"/>
                                            </p:txEl>
                                          </p:spTgt>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6" presetClass="entr" presetSubtype="0" fill="hold" nodeType="clickEffect">
                                  <p:stCondLst>
                                    <p:cond delay="0"/>
                                  </p:stCondLst>
                                  <p:childTnLst>
                                    <p:set>
                                      <p:cBhvr>
                                        <p:cTn id="100" dur="1" fill="hold">
                                          <p:stCondLst>
                                            <p:cond delay="0"/>
                                          </p:stCondLst>
                                        </p:cTn>
                                        <p:tgtEl>
                                          <p:spTgt spid="3">
                                            <p:txEl>
                                              <p:pRg st="8" end="8"/>
                                            </p:txEl>
                                          </p:spTgt>
                                        </p:tgtEl>
                                        <p:attrNameLst>
                                          <p:attrName>style.visibility</p:attrName>
                                        </p:attrNameLst>
                                      </p:cBhvr>
                                      <p:to>
                                        <p:strVal val="visible"/>
                                      </p:to>
                                    </p:set>
                                    <p:animEffect transition="in" filter="wipe(down)">
                                      <p:cBhvr>
                                        <p:cTn id="101" dur="580">
                                          <p:stCondLst>
                                            <p:cond delay="0"/>
                                          </p:stCondLst>
                                        </p:cTn>
                                        <p:tgtEl>
                                          <p:spTgt spid="3">
                                            <p:txEl>
                                              <p:pRg st="8" end="8"/>
                                            </p:txEl>
                                          </p:spTgt>
                                        </p:tgtEl>
                                      </p:cBhvr>
                                    </p:animEffect>
                                    <p:anim calcmode="lin" valueType="num">
                                      <p:cBhvr>
                                        <p:cTn id="102"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07" dur="26">
                                          <p:stCondLst>
                                            <p:cond delay="650"/>
                                          </p:stCondLst>
                                        </p:cTn>
                                        <p:tgtEl>
                                          <p:spTgt spid="3">
                                            <p:txEl>
                                              <p:pRg st="8" end="8"/>
                                            </p:txEl>
                                          </p:spTgt>
                                        </p:tgtEl>
                                      </p:cBhvr>
                                      <p:to x="100000" y="60000"/>
                                    </p:animScale>
                                    <p:animScale>
                                      <p:cBhvr>
                                        <p:cTn id="108" dur="166" decel="50000">
                                          <p:stCondLst>
                                            <p:cond delay="676"/>
                                          </p:stCondLst>
                                        </p:cTn>
                                        <p:tgtEl>
                                          <p:spTgt spid="3">
                                            <p:txEl>
                                              <p:pRg st="8" end="8"/>
                                            </p:txEl>
                                          </p:spTgt>
                                        </p:tgtEl>
                                      </p:cBhvr>
                                      <p:to x="100000" y="100000"/>
                                    </p:animScale>
                                    <p:animScale>
                                      <p:cBhvr>
                                        <p:cTn id="109" dur="26">
                                          <p:stCondLst>
                                            <p:cond delay="1312"/>
                                          </p:stCondLst>
                                        </p:cTn>
                                        <p:tgtEl>
                                          <p:spTgt spid="3">
                                            <p:txEl>
                                              <p:pRg st="8" end="8"/>
                                            </p:txEl>
                                          </p:spTgt>
                                        </p:tgtEl>
                                      </p:cBhvr>
                                      <p:to x="100000" y="80000"/>
                                    </p:animScale>
                                    <p:animScale>
                                      <p:cBhvr>
                                        <p:cTn id="110" dur="166" decel="50000">
                                          <p:stCondLst>
                                            <p:cond delay="1338"/>
                                          </p:stCondLst>
                                        </p:cTn>
                                        <p:tgtEl>
                                          <p:spTgt spid="3">
                                            <p:txEl>
                                              <p:pRg st="8" end="8"/>
                                            </p:txEl>
                                          </p:spTgt>
                                        </p:tgtEl>
                                      </p:cBhvr>
                                      <p:to x="100000" y="100000"/>
                                    </p:animScale>
                                    <p:animScale>
                                      <p:cBhvr>
                                        <p:cTn id="111" dur="26">
                                          <p:stCondLst>
                                            <p:cond delay="1642"/>
                                          </p:stCondLst>
                                        </p:cTn>
                                        <p:tgtEl>
                                          <p:spTgt spid="3">
                                            <p:txEl>
                                              <p:pRg st="8" end="8"/>
                                            </p:txEl>
                                          </p:spTgt>
                                        </p:tgtEl>
                                      </p:cBhvr>
                                      <p:to x="100000" y="90000"/>
                                    </p:animScale>
                                    <p:animScale>
                                      <p:cBhvr>
                                        <p:cTn id="112" dur="166" decel="50000">
                                          <p:stCondLst>
                                            <p:cond delay="1668"/>
                                          </p:stCondLst>
                                        </p:cTn>
                                        <p:tgtEl>
                                          <p:spTgt spid="3">
                                            <p:txEl>
                                              <p:pRg st="8" end="8"/>
                                            </p:txEl>
                                          </p:spTgt>
                                        </p:tgtEl>
                                      </p:cBhvr>
                                      <p:to x="100000" y="100000"/>
                                    </p:animScale>
                                    <p:animScale>
                                      <p:cBhvr>
                                        <p:cTn id="113" dur="26">
                                          <p:stCondLst>
                                            <p:cond delay="1808"/>
                                          </p:stCondLst>
                                        </p:cTn>
                                        <p:tgtEl>
                                          <p:spTgt spid="3">
                                            <p:txEl>
                                              <p:pRg st="8" end="8"/>
                                            </p:txEl>
                                          </p:spTgt>
                                        </p:tgtEl>
                                      </p:cBhvr>
                                      <p:to x="100000" y="95000"/>
                                    </p:animScale>
                                    <p:animScale>
                                      <p:cBhvr>
                                        <p:cTn id="114"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628800"/>
            <a:ext cx="8229600" cy="3320404"/>
          </a:xfrm>
        </p:spPr>
        <p:txBody>
          <a:bodyPr/>
          <a:lstStyle/>
          <a:p>
            <a:r>
              <a:rPr lang="zh-CN" altLang="en-US" sz="2800" dirty="0">
                <a:latin typeface="方正姚体" panose="02010601030101010101" pitchFamily="2" charset="-122"/>
                <a:ea typeface="方正姚体" panose="02010601030101010101" pitchFamily="2" charset="-122"/>
              </a:rPr>
              <a:t>三</a:t>
            </a:r>
            <a:r>
              <a:rPr lang="zh-CN" altLang="en-US" sz="2800" dirty="0" smtClean="0">
                <a:latin typeface="方正姚体" panose="02010601030101010101" pitchFamily="2" charset="-122"/>
                <a:ea typeface="方正姚体" panose="02010601030101010101" pitchFamily="2" charset="-122"/>
              </a:rPr>
              <a:t>种方法的比较：</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方法</a:t>
            </a:r>
            <a:r>
              <a:rPr lang="zh-CN" altLang="en-US" sz="2800" dirty="0">
                <a:latin typeface="方正姚体" panose="02010601030101010101" pitchFamily="2" charset="-122"/>
                <a:ea typeface="方正姚体" panose="02010601030101010101" pitchFamily="2" charset="-122"/>
              </a:rPr>
              <a:t>一时间复杂度最高</a:t>
            </a:r>
            <a:r>
              <a:rPr lang="zh-CN" altLang="en-US" sz="2800" dirty="0" smtClean="0">
                <a:latin typeface="方正姚体" panose="02010601030101010101" pitchFamily="2" charset="-122"/>
                <a:ea typeface="方正姚体" panose="02010601030101010101" pitchFamily="2" charset="-122"/>
              </a:rPr>
              <a:t>；</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方法</a:t>
            </a:r>
            <a:r>
              <a:rPr lang="zh-CN" altLang="en-US" sz="2800" dirty="0">
                <a:latin typeface="方正姚体" panose="02010601030101010101" pitchFamily="2" charset="-122"/>
                <a:ea typeface="方正姚体" panose="02010601030101010101" pitchFamily="2" charset="-122"/>
              </a:rPr>
              <a:t>二空间复杂度</a:t>
            </a:r>
            <a:r>
              <a:rPr lang="zh-CN" altLang="en-US" sz="2800" dirty="0" smtClean="0">
                <a:latin typeface="方正姚体" panose="02010601030101010101" pitchFamily="2" charset="-122"/>
                <a:ea typeface="方正姚体" panose="02010601030101010101" pitchFamily="2" charset="-122"/>
              </a:rPr>
              <a:t>最高；</a:t>
            </a:r>
            <a:endParaRPr lang="en-US" altLang="zh-CN" sz="2800" dirty="0" smtClean="0">
              <a:latin typeface="方正姚体" panose="02010601030101010101" pitchFamily="2" charset="-122"/>
              <a:ea typeface="方正姚体" panose="02010601030101010101" pitchFamily="2" charset="-122"/>
            </a:endParaRPr>
          </a:p>
          <a:p>
            <a:pPr lvl="1">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方法</a:t>
            </a:r>
            <a:r>
              <a:rPr lang="zh-CN" altLang="en-US" sz="2800" dirty="0">
                <a:latin typeface="方正姚体" panose="02010601030101010101" pitchFamily="2" charset="-122"/>
                <a:ea typeface="方正姚体" panose="02010601030101010101" pitchFamily="2" charset="-122"/>
              </a:rPr>
              <a:t>三最优，但方法三改变了数据的初始</a:t>
            </a:r>
            <a:r>
              <a:rPr lang="zh-CN" altLang="en-US" sz="2800" dirty="0" smtClean="0">
                <a:latin typeface="方正姚体" panose="02010601030101010101" pitchFamily="2" charset="-122"/>
                <a:ea typeface="方正姚体" panose="02010601030101010101" pitchFamily="2" charset="-122"/>
              </a:rPr>
              <a:t>顺序。</a:t>
            </a:r>
            <a:endParaRPr lang="zh-CN" altLang="en-US" sz="2800" dirty="0">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468313"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9.2.3  </a:t>
            </a:r>
            <a:r>
              <a:rPr lang="zh-CN" altLang="en-US" sz="3200" b="1" dirty="0">
                <a:solidFill>
                  <a:srgbClr val="C00000"/>
                </a:solidFill>
                <a:latin typeface="方正姚体" panose="02010601030101010101" pitchFamily="2" charset="-122"/>
                <a:ea typeface="方正姚体" panose="02010601030101010101" pitchFamily="2" charset="-122"/>
              </a:rPr>
              <a:t>数组名作函数参数</a:t>
            </a:r>
          </a:p>
        </p:txBody>
      </p:sp>
    </p:spTree>
    <p:extLst>
      <p:ext uri="{BB962C8B-B14F-4D97-AF65-F5344CB8AC3E}">
        <p14:creationId xmlns:p14="http://schemas.microsoft.com/office/powerpoint/2010/main" val="1100106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9.2.4  </a:t>
            </a:r>
            <a:r>
              <a:rPr lang="zh-CN" altLang="en-US" sz="3200" b="1" dirty="0">
                <a:solidFill>
                  <a:srgbClr val="C00000"/>
                </a:solidFill>
                <a:latin typeface="方正姚体" panose="02010601030101010101" pitchFamily="2" charset="-122"/>
                <a:ea typeface="方正姚体" panose="02010601030101010101" pitchFamily="2" charset="-122"/>
              </a:rPr>
              <a:t>指针数组</a:t>
            </a:r>
          </a:p>
        </p:txBody>
      </p:sp>
      <p:sp>
        <p:nvSpPr>
          <p:cNvPr id="3" name="内容占位符 2"/>
          <p:cNvSpPr>
            <a:spLocks noGrp="1"/>
          </p:cNvSpPr>
          <p:nvPr>
            <p:ph idx="1"/>
          </p:nvPr>
        </p:nvSpPr>
        <p:spPr>
          <a:xfrm>
            <a:off x="395536" y="1556792"/>
            <a:ext cx="8229600" cy="4544540"/>
          </a:xfrm>
        </p:spPr>
        <p:txBody>
          <a:bodyPr/>
          <a:lstStyle/>
          <a:p>
            <a:r>
              <a:rPr lang="zh-CN" altLang="en-US" sz="2800" dirty="0">
                <a:latin typeface="方正姚体" panose="02010601030101010101" pitchFamily="2" charset="-122"/>
                <a:ea typeface="方正姚体" panose="02010601030101010101" pitchFamily="2" charset="-122"/>
              </a:rPr>
              <a:t>指针数组</a:t>
            </a:r>
            <a:endParaRPr lang="en-US" altLang="zh-CN" sz="2800" dirty="0" smtClean="0">
              <a:latin typeface="方正姚体" panose="02010601030101010101" pitchFamily="2" charset="-122"/>
              <a:ea typeface="方正姚体" panose="02010601030101010101" pitchFamily="2" charset="-122"/>
            </a:endParaRPr>
          </a:p>
          <a:p>
            <a:pPr lvl="1">
              <a:lnSpc>
                <a:spcPct val="150000"/>
              </a:lnSpc>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一</a:t>
            </a:r>
            <a:r>
              <a:rPr lang="zh-CN" altLang="en-US" sz="2800" dirty="0">
                <a:latin typeface="方正姚体" panose="02010601030101010101" pitchFamily="2" charset="-122"/>
                <a:ea typeface="方正姚体" panose="02010601030101010101" pitchFamily="2" charset="-122"/>
              </a:rPr>
              <a:t>个数组的</a:t>
            </a:r>
            <a:r>
              <a:rPr lang="zh-CN" altLang="en-US" sz="2800" dirty="0">
                <a:solidFill>
                  <a:srgbClr val="C00000"/>
                </a:solidFill>
                <a:latin typeface="方正姚体" panose="02010601030101010101" pitchFamily="2" charset="-122"/>
                <a:ea typeface="方正姚体" panose="02010601030101010101" pitchFamily="2" charset="-122"/>
              </a:rPr>
              <a:t>元素值为指针</a:t>
            </a:r>
            <a:r>
              <a:rPr lang="zh-CN" altLang="en-US" sz="2800" dirty="0">
                <a:latin typeface="方正姚体" panose="02010601030101010101" pitchFamily="2" charset="-122"/>
                <a:ea typeface="方正姚体" panose="02010601030101010101" pitchFamily="2" charset="-122"/>
              </a:rPr>
              <a:t>则是指针</a:t>
            </a:r>
            <a:r>
              <a:rPr lang="zh-CN" altLang="en-US" sz="2800" dirty="0" smtClean="0">
                <a:latin typeface="方正姚体" panose="02010601030101010101" pitchFamily="2" charset="-122"/>
                <a:ea typeface="方正姚体" panose="02010601030101010101" pitchFamily="2" charset="-122"/>
              </a:rPr>
              <a:t>数组；</a:t>
            </a:r>
            <a:endParaRPr lang="en-US" altLang="zh-CN" sz="2800" dirty="0" smtClean="0">
              <a:latin typeface="方正姚体" panose="02010601030101010101" pitchFamily="2" charset="-122"/>
              <a:ea typeface="方正姚体" panose="02010601030101010101" pitchFamily="2" charset="-122"/>
            </a:endParaRPr>
          </a:p>
          <a:p>
            <a:pPr lvl="1">
              <a:lnSpc>
                <a:spcPct val="150000"/>
              </a:lnSpc>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指针</a:t>
            </a:r>
            <a:r>
              <a:rPr lang="zh-CN" altLang="en-US" sz="2800" dirty="0">
                <a:latin typeface="方正姚体" panose="02010601030101010101" pitchFamily="2" charset="-122"/>
                <a:ea typeface="方正姚体" panose="02010601030101010101" pitchFamily="2" charset="-122"/>
              </a:rPr>
              <a:t>数组是一组有序的指针的</a:t>
            </a:r>
            <a:r>
              <a:rPr lang="zh-CN" altLang="en-US" sz="2800" dirty="0" smtClean="0">
                <a:latin typeface="方正姚体" panose="02010601030101010101" pitchFamily="2" charset="-122"/>
                <a:ea typeface="方正姚体" panose="02010601030101010101" pitchFamily="2" charset="-122"/>
              </a:rPr>
              <a:t>集合；</a:t>
            </a:r>
            <a:endParaRPr lang="en-US" altLang="zh-CN" sz="2800" dirty="0" smtClean="0">
              <a:latin typeface="方正姚体" panose="02010601030101010101" pitchFamily="2" charset="-122"/>
              <a:ea typeface="方正姚体" panose="02010601030101010101" pitchFamily="2" charset="-122"/>
            </a:endParaRPr>
          </a:p>
          <a:p>
            <a:pPr lvl="1">
              <a:lnSpc>
                <a:spcPct val="150000"/>
              </a:lnSpc>
              <a:buFont typeface="Wingdings" panose="05000000000000000000" pitchFamily="2" charset="2"/>
              <a:buChar char="u"/>
            </a:pPr>
            <a:r>
              <a:rPr lang="zh-CN" altLang="en-US" sz="2800" dirty="0" smtClean="0">
                <a:latin typeface="方正姚体" panose="02010601030101010101" pitchFamily="2" charset="-122"/>
                <a:ea typeface="方正姚体" panose="02010601030101010101" pitchFamily="2" charset="-122"/>
              </a:rPr>
              <a:t>指针</a:t>
            </a:r>
            <a:r>
              <a:rPr lang="zh-CN" altLang="en-US" sz="2800" dirty="0">
                <a:latin typeface="方正姚体" panose="02010601030101010101" pitchFamily="2" charset="-122"/>
                <a:ea typeface="方正姚体" panose="02010601030101010101" pitchFamily="2" charset="-122"/>
              </a:rPr>
              <a:t>数组的所有元素都必须是具有相同存储类型和指向相同数据类型的指针变量。</a:t>
            </a:r>
          </a:p>
        </p:txBody>
      </p:sp>
    </p:spTree>
    <p:extLst>
      <p:ext uri="{BB962C8B-B14F-4D97-AF65-F5344CB8AC3E}">
        <p14:creationId xmlns:p14="http://schemas.microsoft.com/office/powerpoint/2010/main" val="10397748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6792"/>
            <a:ext cx="8229600" cy="2664296"/>
          </a:xfrm>
        </p:spPr>
        <p:txBody>
          <a:bodyPr/>
          <a:lstStyle/>
          <a:p>
            <a:r>
              <a:rPr lang="zh-CN" altLang="en-US" sz="2800" dirty="0">
                <a:latin typeface="方正姚体" panose="02010601030101010101" pitchFamily="2" charset="-122"/>
                <a:ea typeface="方正姚体" panose="02010601030101010101" pitchFamily="2" charset="-122"/>
              </a:rPr>
              <a:t>指针</a:t>
            </a:r>
            <a:r>
              <a:rPr lang="zh-CN" altLang="en-US" sz="2800" dirty="0" smtClean="0">
                <a:latin typeface="方正姚体" panose="02010601030101010101" pitchFamily="2" charset="-122"/>
                <a:ea typeface="方正姚体" panose="02010601030101010101" pitchFamily="2" charset="-122"/>
              </a:rPr>
              <a:t>数组定义</a:t>
            </a:r>
            <a:endParaRPr lang="en-US" altLang="zh-CN" sz="2800" dirty="0" smtClean="0">
              <a:latin typeface="方正姚体" panose="02010601030101010101" pitchFamily="2" charset="-122"/>
              <a:ea typeface="方正姚体" panose="02010601030101010101" pitchFamily="2" charset="-122"/>
            </a:endParaRPr>
          </a:p>
          <a:p>
            <a:pPr marL="457200" lvl="1" indent="0">
              <a:buNone/>
            </a:pPr>
            <a:r>
              <a:rPr lang="zh-CN" altLang="en-US" sz="2800" dirty="0" smtClean="0">
                <a:latin typeface="方正姚体" panose="02010601030101010101" pitchFamily="2" charset="-122"/>
                <a:ea typeface="方正姚体" panose="02010601030101010101" pitchFamily="2" charset="-122"/>
              </a:rPr>
              <a:t>格式</a:t>
            </a:r>
            <a:r>
              <a:rPr lang="zh-CN" altLang="en-US" sz="2800" dirty="0">
                <a:latin typeface="方正姚体" panose="02010601030101010101" pitchFamily="2" charset="-122"/>
                <a:ea typeface="方正姚体" panose="02010601030101010101" pitchFamily="2" charset="-122"/>
              </a:rPr>
              <a:t>为</a:t>
            </a:r>
            <a:r>
              <a:rPr lang="zh-CN" altLang="en-US" sz="2800" dirty="0" smtClean="0">
                <a:latin typeface="方正姚体" panose="02010601030101010101" pitchFamily="2" charset="-122"/>
                <a:ea typeface="方正姚体" panose="02010601030101010101" pitchFamily="2" charset="-122"/>
              </a:rPr>
              <a:t>：</a:t>
            </a:r>
            <a:r>
              <a:rPr lang="zh-CN" altLang="en-US"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类型</a:t>
            </a:r>
            <a:r>
              <a:rPr lang="zh-CN" altLang="en-US" sz="2800" b="1" dirty="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说明符 *</a:t>
            </a:r>
            <a:r>
              <a:rPr lang="zh-CN" altLang="en-US" sz="2800" dirty="0">
                <a:latin typeface="方正姚体" panose="02010601030101010101" pitchFamily="2" charset="-122"/>
                <a:ea typeface="方正姚体" panose="02010601030101010101" pitchFamily="2" charset="-122"/>
              </a:rPr>
              <a:t>数组名</a:t>
            </a:r>
            <a:r>
              <a:rPr lang="en-US" altLang="zh-CN" sz="2800" dirty="0">
                <a:latin typeface="方正姚体" panose="02010601030101010101" pitchFamily="2" charset="-122"/>
                <a:ea typeface="方正姚体" panose="02010601030101010101" pitchFamily="2" charset="-122"/>
              </a:rPr>
              <a:t>[</a:t>
            </a:r>
            <a:r>
              <a:rPr lang="zh-CN" altLang="en-US" sz="2800" dirty="0">
                <a:latin typeface="方正姚体" panose="02010601030101010101" pitchFamily="2" charset="-122"/>
                <a:ea typeface="方正姚体" panose="02010601030101010101" pitchFamily="2" charset="-122"/>
              </a:rPr>
              <a:t>长度</a:t>
            </a:r>
            <a:r>
              <a:rPr lang="en-US" altLang="zh-CN" sz="2800" dirty="0">
                <a:latin typeface="方正姚体" panose="02010601030101010101" pitchFamily="2" charset="-122"/>
                <a:ea typeface="方正姚体" panose="02010601030101010101" pitchFamily="2" charset="-122"/>
              </a:rPr>
              <a:t>N]</a:t>
            </a:r>
          </a:p>
          <a:p>
            <a:pPr lvl="1">
              <a:buFont typeface="Wingdings" panose="05000000000000000000" pitchFamily="2" charset="2"/>
              <a:buChar char="l"/>
            </a:pPr>
            <a:r>
              <a:rPr lang="zh-CN" altLang="en-US" sz="2800" dirty="0">
                <a:latin typeface="方正姚体" panose="02010601030101010101" pitchFamily="2" charset="-122"/>
                <a:ea typeface="方正姚体" panose="02010601030101010101" pitchFamily="2" charset="-122"/>
              </a:rPr>
              <a:t>其中类型说明符为指针值所指向的变量的类型。</a:t>
            </a:r>
          </a:p>
          <a:p>
            <a:r>
              <a:rPr lang="zh-CN" altLang="en-US" sz="2800" dirty="0">
                <a:latin typeface="方正姚体" panose="02010601030101010101" pitchFamily="2" charset="-122"/>
                <a:ea typeface="方正姚体" panose="02010601030101010101" pitchFamily="2" charset="-122"/>
              </a:rPr>
              <a:t>例如</a:t>
            </a:r>
            <a:r>
              <a:rPr lang="zh-CN" altLang="en-US" sz="2800" dirty="0" smtClean="0">
                <a:latin typeface="方正姚体" panose="02010601030101010101" pitchFamily="2" charset="-122"/>
                <a:ea typeface="方正姚体" panose="02010601030101010101" pitchFamily="2" charset="-122"/>
              </a:rPr>
              <a:t>：</a:t>
            </a:r>
            <a:r>
              <a:rPr lang="en-US" altLang="zh-CN" sz="2800" b="1" dirty="0" err="1" smtClean="0">
                <a:solidFill>
                  <a:srgbClr val="FF0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int</a:t>
            </a:r>
            <a:r>
              <a:rPr lang="en-US" altLang="zh-CN" sz="2800" b="1" dirty="0" smtClean="0">
                <a:solidFill>
                  <a:srgbClr val="FF0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 </a:t>
            </a:r>
            <a:r>
              <a:rPr lang="en-US" altLang="zh-CN" sz="2800" b="1" dirty="0">
                <a:solidFill>
                  <a:srgbClr val="FF0000"/>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a:t>
            </a:r>
            <a:r>
              <a:rPr lang="en-US" altLang="zh-CN" sz="2800" b="1" dirty="0" err="1">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piarray</a:t>
            </a:r>
            <a:r>
              <a:rPr lang="en-US" altLang="zh-CN" sz="2800" b="1" dirty="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[5]</a:t>
            </a:r>
            <a:r>
              <a:rPr lang="en-US" altLang="zh-CN" sz="2800" dirty="0">
                <a:latin typeface="方正姚体" panose="02010601030101010101" pitchFamily="2" charset="-122"/>
                <a:ea typeface="方正姚体" panose="02010601030101010101" pitchFamily="2" charset="-122"/>
              </a:rPr>
              <a:t>;</a:t>
            </a:r>
          </a:p>
          <a:p>
            <a:endParaRPr lang="zh-CN" altLang="en-US" sz="2800" dirty="0">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539552" y="692696"/>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9.2.4  </a:t>
            </a:r>
            <a:r>
              <a:rPr lang="zh-CN" altLang="en-US" sz="3200" b="1" dirty="0">
                <a:solidFill>
                  <a:srgbClr val="C00000"/>
                </a:solidFill>
                <a:latin typeface="方正姚体" panose="02010601030101010101" pitchFamily="2" charset="-122"/>
                <a:ea typeface="方正姚体" panose="02010601030101010101" pitchFamily="2" charset="-122"/>
              </a:rPr>
              <a:t>指针数组</a:t>
            </a:r>
          </a:p>
        </p:txBody>
      </p:sp>
    </p:spTree>
    <p:extLst>
      <p:ext uri="{BB962C8B-B14F-4D97-AF65-F5344CB8AC3E}">
        <p14:creationId xmlns:p14="http://schemas.microsoft.com/office/powerpoint/2010/main" val="12782994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84784"/>
            <a:ext cx="8229600" cy="4760564"/>
          </a:xfrm>
        </p:spPr>
        <p:txBody>
          <a:bodyPr/>
          <a:lstStyle/>
          <a:p>
            <a:pPr marL="0" indent="0">
              <a:buNone/>
            </a:pPr>
            <a:r>
              <a:rPr lang="en-US" altLang="zh-CN" dirty="0" smtClean="0"/>
              <a:t>【</a:t>
            </a:r>
            <a:r>
              <a:rPr lang="zh-CN" altLang="en-US" dirty="0" smtClean="0"/>
              <a:t>例</a:t>
            </a:r>
            <a:r>
              <a:rPr lang="en-US" altLang="zh-CN" dirty="0" smtClean="0"/>
              <a:t>9-6】 </a:t>
            </a:r>
            <a:r>
              <a:rPr lang="zh-CN" altLang="en-US" dirty="0" smtClean="0"/>
              <a:t>输入</a:t>
            </a:r>
            <a:r>
              <a:rPr lang="en-US" altLang="zh-CN" dirty="0"/>
              <a:t>5</a:t>
            </a:r>
            <a:r>
              <a:rPr lang="zh-CN" altLang="en-US" dirty="0"/>
              <a:t>个英文单词，然后按字典序排序后输出</a:t>
            </a:r>
            <a:r>
              <a:rPr lang="zh-CN" altLang="en-US" dirty="0" smtClean="0"/>
              <a:t>。</a:t>
            </a:r>
            <a:endParaRPr lang="en-US" altLang="zh-CN" dirty="0" smtClean="0"/>
          </a:p>
          <a:p>
            <a:r>
              <a:rPr lang="zh-CN" altLang="en-US" dirty="0" smtClean="0"/>
              <a:t>设计思路：</a:t>
            </a:r>
            <a:endParaRPr lang="en-US" altLang="zh-CN" dirty="0" smtClean="0"/>
          </a:p>
          <a:p>
            <a:pPr lvl="1">
              <a:buFont typeface="Wingdings" panose="05000000000000000000" pitchFamily="2" charset="2"/>
              <a:buChar char="u"/>
            </a:pPr>
            <a:r>
              <a:rPr lang="zh-CN" altLang="en-US" dirty="0" smtClean="0"/>
              <a:t>本题可以用指针数组或二</a:t>
            </a:r>
            <a:r>
              <a:rPr lang="zh-CN" altLang="en-US" dirty="0"/>
              <a:t>维数组能</a:t>
            </a:r>
            <a:r>
              <a:rPr lang="zh-CN" altLang="en-US" dirty="0" smtClean="0"/>
              <a:t>解决；</a:t>
            </a:r>
            <a:endParaRPr lang="en-US" altLang="zh-CN" dirty="0" smtClean="0"/>
          </a:p>
          <a:p>
            <a:pPr lvl="1">
              <a:buFont typeface="Wingdings" panose="05000000000000000000" pitchFamily="2" charset="2"/>
              <a:buChar char="u"/>
            </a:pPr>
            <a:r>
              <a:rPr lang="zh-CN" altLang="en-US" dirty="0" smtClean="0"/>
              <a:t>但</a:t>
            </a:r>
            <a:r>
              <a:rPr lang="zh-CN" altLang="en-US" dirty="0"/>
              <a:t>指针数组更有效</a:t>
            </a:r>
            <a:r>
              <a:rPr lang="zh-CN" altLang="en-US" dirty="0" smtClean="0"/>
              <a:t>。</a:t>
            </a:r>
            <a:endParaRPr lang="en-US" altLang="zh-CN" dirty="0" smtClean="0"/>
          </a:p>
          <a:p>
            <a:pPr lvl="1">
              <a:buFont typeface="Wingdings" panose="05000000000000000000" pitchFamily="2" charset="2"/>
              <a:buChar char="u"/>
            </a:pPr>
            <a:r>
              <a:rPr lang="zh-CN" altLang="en-US" dirty="0" smtClean="0"/>
              <a:t>方法</a:t>
            </a:r>
            <a:r>
              <a:rPr lang="en-US" altLang="zh-CN" dirty="0" smtClean="0"/>
              <a:t>1</a:t>
            </a:r>
            <a:r>
              <a:rPr lang="zh-CN" altLang="en-US" dirty="0" smtClean="0"/>
              <a:t>：使用二</a:t>
            </a:r>
            <a:r>
              <a:rPr lang="zh-CN" altLang="en-US" dirty="0"/>
              <a:t>维数</a:t>
            </a:r>
            <a:r>
              <a:rPr lang="zh-CN" altLang="en-US" dirty="0" smtClean="0"/>
              <a:t>组存放英文单词，再编写排序算法，对他们进行排序；</a:t>
            </a:r>
            <a:endParaRPr lang="en-US" altLang="zh-CN" dirty="0" smtClean="0"/>
          </a:p>
          <a:p>
            <a:pPr lvl="1">
              <a:buFont typeface="Wingdings" panose="05000000000000000000" pitchFamily="2" charset="2"/>
              <a:buChar char="u"/>
            </a:pPr>
            <a:r>
              <a:rPr lang="zh-CN" altLang="en-US" dirty="0" smtClean="0"/>
              <a:t>方法</a:t>
            </a:r>
            <a:r>
              <a:rPr lang="en-US" altLang="zh-CN" dirty="0" smtClean="0"/>
              <a:t>2</a:t>
            </a:r>
            <a:r>
              <a:rPr lang="zh-CN" altLang="en-US" dirty="0" smtClean="0"/>
              <a:t>：使用</a:t>
            </a:r>
            <a:r>
              <a:rPr lang="zh-CN" altLang="en-US" dirty="0"/>
              <a:t>指针数组</a:t>
            </a:r>
            <a:r>
              <a:rPr lang="zh-CN" altLang="en-US" dirty="0" smtClean="0"/>
              <a:t>存放</a:t>
            </a:r>
            <a:r>
              <a:rPr lang="zh-CN" altLang="en-US" dirty="0"/>
              <a:t>英文单词，再编写排序算法，对他们进行排序</a:t>
            </a:r>
            <a:r>
              <a:rPr lang="zh-CN" altLang="en-US" dirty="0" smtClean="0"/>
              <a:t>；</a:t>
            </a:r>
            <a:endParaRPr lang="zh-CN" altLang="en-US" dirty="0"/>
          </a:p>
        </p:txBody>
      </p:sp>
      <p:sp>
        <p:nvSpPr>
          <p:cNvPr id="5" name="标题 1"/>
          <p:cNvSpPr>
            <a:spLocks noGrp="1"/>
          </p:cNvSpPr>
          <p:nvPr>
            <p:ph type="title"/>
          </p:nvPr>
        </p:nvSpPr>
        <p:spPr>
          <a:xfrm>
            <a:off x="539552" y="620688"/>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9.2.4  </a:t>
            </a:r>
            <a:r>
              <a:rPr lang="zh-CN" altLang="en-US" sz="3200" b="1" dirty="0">
                <a:solidFill>
                  <a:srgbClr val="C00000"/>
                </a:solidFill>
                <a:latin typeface="方正姚体" panose="02010601030101010101" pitchFamily="2" charset="-122"/>
                <a:ea typeface="方正姚体" panose="02010601030101010101" pitchFamily="2" charset="-122"/>
              </a:rPr>
              <a:t>指针数组</a:t>
            </a:r>
          </a:p>
        </p:txBody>
      </p:sp>
    </p:spTree>
    <p:extLst>
      <p:ext uri="{BB962C8B-B14F-4D97-AF65-F5344CB8AC3E}">
        <p14:creationId xmlns:p14="http://schemas.microsoft.com/office/powerpoint/2010/main" val="18661600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68760"/>
            <a:ext cx="8446393" cy="5408636"/>
          </a:xfrm>
        </p:spPr>
        <p:txBody>
          <a:bodyPr>
            <a:noAutofit/>
          </a:bodyPr>
          <a:lstStyle/>
          <a:p>
            <a:pPr marL="0" indent="0">
              <a:spcBef>
                <a:spcPts val="0"/>
              </a:spcBef>
              <a:spcAft>
                <a:spcPts val="0"/>
              </a:spcAft>
              <a:buNone/>
            </a:pPr>
            <a:r>
              <a:rPr lang="en-US" altLang="zh-CN" sz="2800" dirty="0" smtClean="0"/>
              <a:t>【</a:t>
            </a:r>
            <a:r>
              <a:rPr lang="zh-CN" altLang="en-US" sz="2800" dirty="0" smtClean="0"/>
              <a:t>例</a:t>
            </a:r>
            <a:r>
              <a:rPr lang="en-US" altLang="zh-CN" sz="2800" dirty="0" smtClean="0"/>
              <a:t>9-6】 </a:t>
            </a:r>
            <a:r>
              <a:rPr lang="zh-CN" altLang="en-US" sz="2800" dirty="0" smtClean="0"/>
              <a:t>单词排序</a:t>
            </a:r>
            <a:r>
              <a:rPr lang="en-US" altLang="zh-CN" sz="2800" dirty="0" smtClean="0"/>
              <a:t>-</a:t>
            </a:r>
            <a:r>
              <a:rPr lang="zh-CN" altLang="en-US" sz="2800" dirty="0" smtClean="0"/>
              <a:t>方法</a:t>
            </a:r>
            <a:r>
              <a:rPr lang="en-US" altLang="zh-CN" sz="2800" dirty="0" smtClean="0"/>
              <a:t>1</a:t>
            </a:r>
          </a:p>
          <a:p>
            <a:pPr marL="457200" lvl="1" indent="0">
              <a:spcBef>
                <a:spcPts val="0"/>
              </a:spcBef>
              <a:spcAft>
                <a:spcPts val="0"/>
              </a:spcAft>
              <a:buNone/>
            </a:pPr>
            <a:r>
              <a:rPr lang="en-US" altLang="zh-CN" sz="2400" dirty="0" smtClean="0">
                <a:solidFill>
                  <a:srgbClr val="808080"/>
                </a:solidFill>
              </a:rPr>
              <a:t>#</a:t>
            </a:r>
            <a:r>
              <a:rPr lang="en-US" altLang="zh-CN" sz="2400" dirty="0">
                <a:solidFill>
                  <a:srgbClr val="808080"/>
                </a:solidFill>
              </a:rPr>
              <a:t>include</a:t>
            </a:r>
            <a:r>
              <a:rPr lang="en-US" altLang="zh-CN" sz="2400" dirty="0">
                <a:solidFill>
                  <a:srgbClr val="000000"/>
                </a:solidFill>
              </a:rPr>
              <a:t> </a:t>
            </a:r>
            <a:r>
              <a:rPr lang="en-US" altLang="zh-CN" sz="2400" dirty="0">
                <a:solidFill>
                  <a:srgbClr val="A31515"/>
                </a:solidFill>
              </a:rPr>
              <a:t>&lt;</a:t>
            </a:r>
            <a:r>
              <a:rPr lang="en-US" altLang="zh-CN" sz="2400" dirty="0" err="1">
                <a:solidFill>
                  <a:srgbClr val="A31515"/>
                </a:solidFill>
              </a:rPr>
              <a:t>string.h</a:t>
            </a:r>
            <a:r>
              <a:rPr lang="en-US" altLang="zh-CN" sz="2400" dirty="0">
                <a:solidFill>
                  <a:srgbClr val="A31515"/>
                </a:solidFill>
              </a:rPr>
              <a:t>&gt;</a:t>
            </a:r>
            <a:endParaRPr lang="en-US" altLang="zh-CN" sz="2400" dirty="0">
              <a:solidFill>
                <a:srgbClr val="000000"/>
              </a:solidFill>
            </a:endParaRPr>
          </a:p>
          <a:p>
            <a:pPr marL="457200" lvl="1" indent="0">
              <a:spcBef>
                <a:spcPts val="0"/>
              </a:spcBef>
              <a:spcAft>
                <a:spcPts val="0"/>
              </a:spcAft>
              <a:buNone/>
            </a:pPr>
            <a:r>
              <a:rPr lang="en-US" altLang="zh-CN" sz="2400" dirty="0">
                <a:solidFill>
                  <a:srgbClr val="808080"/>
                </a:solidFill>
              </a:rPr>
              <a:t>#include</a:t>
            </a:r>
            <a:r>
              <a:rPr lang="en-US" altLang="zh-CN" sz="2400" dirty="0">
                <a:solidFill>
                  <a:srgbClr val="000000"/>
                </a:solidFill>
              </a:rPr>
              <a:t> </a:t>
            </a:r>
            <a:r>
              <a:rPr lang="en-US" altLang="zh-CN" sz="2400" dirty="0">
                <a:solidFill>
                  <a:srgbClr val="A31515"/>
                </a:solidFill>
              </a:rPr>
              <a:t>&lt;</a:t>
            </a:r>
            <a:r>
              <a:rPr lang="en-US" altLang="zh-CN" sz="2400" dirty="0" err="1">
                <a:solidFill>
                  <a:srgbClr val="A31515"/>
                </a:solidFill>
              </a:rPr>
              <a:t>stdio.h</a:t>
            </a:r>
            <a:r>
              <a:rPr lang="en-US" altLang="zh-CN" sz="2400" dirty="0">
                <a:solidFill>
                  <a:srgbClr val="A31515"/>
                </a:solidFill>
              </a:rPr>
              <a:t>&gt;</a:t>
            </a:r>
            <a:endParaRPr lang="en-US" altLang="zh-CN" sz="2400" dirty="0">
              <a:solidFill>
                <a:srgbClr val="000000"/>
              </a:solidFill>
            </a:endParaRPr>
          </a:p>
          <a:p>
            <a:pPr marL="457200" lvl="1" indent="0">
              <a:spcBef>
                <a:spcPts val="0"/>
              </a:spcBef>
              <a:spcAft>
                <a:spcPts val="0"/>
              </a:spcAft>
              <a:buNone/>
            </a:pPr>
            <a:r>
              <a:rPr lang="en-US" altLang="zh-CN" sz="2400" dirty="0">
                <a:solidFill>
                  <a:srgbClr val="808080"/>
                </a:solidFill>
              </a:rPr>
              <a:t>#define</a:t>
            </a:r>
            <a:r>
              <a:rPr lang="en-US" altLang="zh-CN" sz="2400" dirty="0">
                <a:solidFill>
                  <a:srgbClr val="000000"/>
                </a:solidFill>
              </a:rPr>
              <a:t> </a:t>
            </a:r>
            <a:r>
              <a:rPr lang="en-US" altLang="zh-CN" sz="2400" dirty="0">
                <a:solidFill>
                  <a:srgbClr val="6F008A"/>
                </a:solidFill>
              </a:rPr>
              <a:t>LEN</a:t>
            </a:r>
            <a:r>
              <a:rPr lang="en-US" altLang="zh-CN" sz="2400" dirty="0">
                <a:solidFill>
                  <a:srgbClr val="000000"/>
                </a:solidFill>
              </a:rPr>
              <a:t> 20</a:t>
            </a:r>
          </a:p>
          <a:p>
            <a:pPr marL="457200" lvl="1" indent="0">
              <a:spcBef>
                <a:spcPts val="0"/>
              </a:spcBef>
              <a:spcAft>
                <a:spcPts val="0"/>
              </a:spcAft>
              <a:buNone/>
            </a:pPr>
            <a:r>
              <a:rPr lang="en-US" altLang="zh-CN" sz="2400" dirty="0">
                <a:solidFill>
                  <a:srgbClr val="0000FF"/>
                </a:solidFill>
              </a:rPr>
              <a:t>void</a:t>
            </a:r>
            <a:r>
              <a:rPr lang="en-US" altLang="zh-CN" sz="2400" dirty="0">
                <a:solidFill>
                  <a:srgbClr val="000000"/>
                </a:solidFill>
              </a:rPr>
              <a:t> </a:t>
            </a:r>
            <a:r>
              <a:rPr lang="en-US" altLang="zh-CN" sz="2400" dirty="0" err="1">
                <a:solidFill>
                  <a:srgbClr val="000000"/>
                </a:solidFill>
              </a:rPr>
              <a:t>InputWords</a:t>
            </a:r>
            <a:r>
              <a:rPr lang="en-US" altLang="zh-CN" sz="2400" dirty="0">
                <a:solidFill>
                  <a:srgbClr val="000000"/>
                </a:solidFill>
              </a:rPr>
              <a:t>(</a:t>
            </a:r>
            <a:r>
              <a:rPr lang="en-US" altLang="zh-CN" sz="2400" dirty="0">
                <a:solidFill>
                  <a:srgbClr val="0000FF"/>
                </a:solidFill>
              </a:rPr>
              <a:t>char</a:t>
            </a:r>
            <a:r>
              <a:rPr lang="en-US" altLang="zh-CN" sz="2400" dirty="0">
                <a:solidFill>
                  <a:srgbClr val="000000"/>
                </a:solidFill>
              </a:rPr>
              <a:t> </a:t>
            </a:r>
            <a:r>
              <a:rPr lang="en-US" altLang="zh-CN" sz="2400" dirty="0" err="1">
                <a:solidFill>
                  <a:srgbClr val="808080"/>
                </a:solidFill>
              </a:rPr>
              <a:t>wds</a:t>
            </a:r>
            <a:r>
              <a:rPr lang="en-US" altLang="zh-CN" sz="2400" dirty="0">
                <a:solidFill>
                  <a:srgbClr val="000000"/>
                </a:solidFill>
              </a:rPr>
              <a:t>[][</a:t>
            </a:r>
            <a:r>
              <a:rPr lang="en-US" altLang="zh-CN" sz="2400" dirty="0">
                <a:solidFill>
                  <a:srgbClr val="6F008A"/>
                </a:solidFill>
              </a:rPr>
              <a:t>LEN</a:t>
            </a:r>
            <a:r>
              <a:rPr lang="en-US" altLang="zh-CN" sz="2400" dirty="0">
                <a:solidFill>
                  <a:srgbClr val="000000"/>
                </a:solidFill>
              </a:rPr>
              <a:t>], </a:t>
            </a:r>
            <a:r>
              <a:rPr lang="en-US" altLang="zh-CN" sz="2400" dirty="0" err="1">
                <a:solidFill>
                  <a:srgbClr val="0000FF"/>
                </a:solidFill>
              </a:rPr>
              <a:t>int</a:t>
            </a:r>
            <a:r>
              <a:rPr lang="en-US" altLang="zh-CN" sz="2400" dirty="0">
                <a:solidFill>
                  <a:srgbClr val="000000"/>
                </a:solidFill>
              </a:rPr>
              <a:t> </a:t>
            </a:r>
            <a:r>
              <a:rPr lang="en-US" altLang="zh-CN" sz="2400" dirty="0">
                <a:solidFill>
                  <a:srgbClr val="808080"/>
                </a:solidFill>
              </a:rPr>
              <a:t>n</a:t>
            </a:r>
            <a:r>
              <a:rPr lang="en-US" altLang="zh-CN" sz="2400" dirty="0" smtClean="0">
                <a:solidFill>
                  <a:srgbClr val="000000"/>
                </a:solidFill>
              </a:rPr>
              <a:t>)</a:t>
            </a:r>
          </a:p>
          <a:p>
            <a:pPr marL="457200" lvl="1" indent="0">
              <a:spcBef>
                <a:spcPts val="0"/>
              </a:spcBef>
              <a:spcAft>
                <a:spcPts val="0"/>
              </a:spcAft>
              <a:buNone/>
            </a:pPr>
            <a:r>
              <a:rPr lang="en-US" altLang="zh-CN" sz="2400" dirty="0" smtClean="0">
                <a:solidFill>
                  <a:srgbClr val="000000"/>
                </a:solidFill>
              </a:rPr>
              <a:t>{</a:t>
            </a:r>
            <a:endParaRPr lang="en-US" altLang="zh-CN" sz="2400" dirty="0">
              <a:solidFill>
                <a:srgbClr val="000000"/>
              </a:solidFill>
            </a:endParaRPr>
          </a:p>
          <a:p>
            <a:pPr marL="457200" lvl="1" indent="0">
              <a:spcBef>
                <a:spcPts val="0"/>
              </a:spcBef>
              <a:spcAft>
                <a:spcPts val="0"/>
              </a:spcAft>
              <a:buNone/>
            </a:pPr>
            <a:r>
              <a:rPr lang="en-US" altLang="zh-CN" sz="2400" dirty="0" smtClean="0">
                <a:solidFill>
                  <a:srgbClr val="000000"/>
                </a:solidFill>
              </a:rPr>
              <a:t> 	</a:t>
            </a:r>
            <a:r>
              <a:rPr lang="en-US" altLang="zh-CN" sz="2400" dirty="0" err="1" smtClean="0">
                <a:solidFill>
                  <a:srgbClr val="000000"/>
                </a:solidFill>
              </a:rPr>
              <a:t>printf</a:t>
            </a:r>
            <a:r>
              <a:rPr lang="en-US" altLang="zh-CN" sz="2400" dirty="0">
                <a:solidFill>
                  <a:srgbClr val="000000"/>
                </a:solidFill>
              </a:rPr>
              <a:t>(</a:t>
            </a:r>
            <a:r>
              <a:rPr lang="en-US" altLang="zh-CN" sz="2400" dirty="0">
                <a:solidFill>
                  <a:srgbClr val="A31515"/>
                </a:solidFill>
              </a:rPr>
              <a:t>"Please input five words:\n"</a:t>
            </a:r>
            <a:r>
              <a:rPr lang="en-US" altLang="zh-CN" sz="2400" dirty="0">
                <a:solidFill>
                  <a:srgbClr val="000000"/>
                </a:solidFill>
              </a:rPr>
              <a:t>);</a:t>
            </a:r>
          </a:p>
          <a:p>
            <a:pPr marL="457200" lvl="1" indent="0">
              <a:spcBef>
                <a:spcPts val="0"/>
              </a:spcBef>
              <a:spcAft>
                <a:spcPts val="0"/>
              </a:spcAft>
              <a:buNone/>
            </a:pPr>
            <a:r>
              <a:rPr lang="nn-NO" altLang="zh-CN" sz="2400" dirty="0" smtClean="0">
                <a:solidFill>
                  <a:srgbClr val="0000FF"/>
                </a:solidFill>
              </a:rPr>
              <a:t> 	for</a:t>
            </a:r>
            <a:r>
              <a:rPr lang="nn-NO" altLang="zh-CN" sz="2400" dirty="0" smtClean="0">
                <a:solidFill>
                  <a:srgbClr val="000000"/>
                </a:solidFill>
              </a:rPr>
              <a:t> </a:t>
            </a:r>
            <a:r>
              <a:rPr lang="nn-NO" altLang="zh-CN" sz="2400" dirty="0">
                <a:solidFill>
                  <a:srgbClr val="000000"/>
                </a:solidFill>
              </a:rPr>
              <a:t>(</a:t>
            </a:r>
            <a:r>
              <a:rPr lang="nn-NO" altLang="zh-CN" sz="2400" dirty="0">
                <a:solidFill>
                  <a:srgbClr val="0000FF"/>
                </a:solidFill>
              </a:rPr>
              <a:t>int</a:t>
            </a:r>
            <a:r>
              <a:rPr lang="nn-NO" altLang="zh-CN" sz="2400" dirty="0">
                <a:solidFill>
                  <a:srgbClr val="000000"/>
                </a:solidFill>
              </a:rPr>
              <a:t> i = 0; i &lt; </a:t>
            </a:r>
            <a:r>
              <a:rPr lang="nn-NO" altLang="zh-CN" sz="2400" dirty="0">
                <a:solidFill>
                  <a:srgbClr val="808080"/>
                </a:solidFill>
              </a:rPr>
              <a:t>n</a:t>
            </a:r>
            <a:r>
              <a:rPr lang="nn-NO" altLang="zh-CN" sz="2400" dirty="0">
                <a:solidFill>
                  <a:srgbClr val="000000"/>
                </a:solidFill>
              </a:rPr>
              <a:t>; i</a:t>
            </a:r>
            <a:r>
              <a:rPr lang="nn-NO" altLang="zh-CN" sz="2400" dirty="0" smtClean="0">
                <a:solidFill>
                  <a:srgbClr val="000000"/>
                </a:solidFill>
              </a:rPr>
              <a:t>++)</a:t>
            </a:r>
            <a:r>
              <a:rPr lang="en-US" altLang="zh-CN" sz="2400" dirty="0" smtClean="0">
                <a:solidFill>
                  <a:srgbClr val="000000"/>
                </a:solidFill>
              </a:rPr>
              <a:t> </a:t>
            </a:r>
            <a:r>
              <a:rPr lang="en-US" altLang="zh-CN" sz="2400" dirty="0" err="1" smtClean="0">
                <a:solidFill>
                  <a:srgbClr val="000000"/>
                </a:solidFill>
              </a:rPr>
              <a:t>scanf</a:t>
            </a:r>
            <a:r>
              <a:rPr lang="en-US" altLang="zh-CN" sz="2400" dirty="0">
                <a:solidFill>
                  <a:srgbClr val="000000"/>
                </a:solidFill>
              </a:rPr>
              <a:t>(</a:t>
            </a:r>
            <a:r>
              <a:rPr lang="en-US" altLang="zh-CN" sz="2400" dirty="0">
                <a:solidFill>
                  <a:srgbClr val="A31515"/>
                </a:solidFill>
              </a:rPr>
              <a:t>"%s"</a:t>
            </a:r>
            <a:r>
              <a:rPr lang="en-US" altLang="zh-CN" sz="2400" dirty="0">
                <a:solidFill>
                  <a:srgbClr val="000000"/>
                </a:solidFill>
              </a:rPr>
              <a:t>, </a:t>
            </a:r>
            <a:r>
              <a:rPr lang="en-US" altLang="zh-CN" sz="2400" dirty="0" err="1">
                <a:solidFill>
                  <a:srgbClr val="808080"/>
                </a:solidFill>
              </a:rPr>
              <a:t>wds</a:t>
            </a:r>
            <a:r>
              <a:rPr lang="en-US" altLang="zh-CN" sz="2400" dirty="0">
                <a:solidFill>
                  <a:srgbClr val="000000"/>
                </a:solidFill>
              </a:rPr>
              <a:t>[</a:t>
            </a:r>
            <a:r>
              <a:rPr lang="en-US" altLang="zh-CN" sz="2400" dirty="0" err="1">
                <a:solidFill>
                  <a:srgbClr val="000000"/>
                </a:solidFill>
              </a:rPr>
              <a:t>i</a:t>
            </a:r>
            <a:r>
              <a:rPr lang="en-US" altLang="zh-CN" sz="2400" dirty="0">
                <a:solidFill>
                  <a:srgbClr val="000000"/>
                </a:solidFill>
              </a:rPr>
              <a:t>]);</a:t>
            </a:r>
          </a:p>
          <a:p>
            <a:pPr marL="457200" lvl="1" indent="0">
              <a:spcBef>
                <a:spcPts val="0"/>
              </a:spcBef>
              <a:spcAft>
                <a:spcPts val="0"/>
              </a:spcAft>
              <a:buNone/>
            </a:pPr>
            <a:r>
              <a:rPr lang="en-US" altLang="zh-CN" sz="2400" dirty="0">
                <a:solidFill>
                  <a:srgbClr val="000000"/>
                </a:solidFill>
              </a:rPr>
              <a:t>}</a:t>
            </a:r>
          </a:p>
          <a:p>
            <a:pPr marL="457200" lvl="1" indent="0">
              <a:spcBef>
                <a:spcPts val="0"/>
              </a:spcBef>
              <a:spcAft>
                <a:spcPts val="0"/>
              </a:spcAft>
              <a:buNone/>
            </a:pPr>
            <a:r>
              <a:rPr lang="en-US" altLang="zh-CN" sz="2400" dirty="0">
                <a:solidFill>
                  <a:srgbClr val="0000FF"/>
                </a:solidFill>
              </a:rPr>
              <a:t>void</a:t>
            </a:r>
            <a:r>
              <a:rPr lang="en-US" altLang="zh-CN" sz="2400" dirty="0">
                <a:solidFill>
                  <a:srgbClr val="000000"/>
                </a:solidFill>
              </a:rPr>
              <a:t> </a:t>
            </a:r>
            <a:r>
              <a:rPr lang="en-US" altLang="zh-CN" sz="2400" dirty="0" err="1">
                <a:solidFill>
                  <a:srgbClr val="000000"/>
                </a:solidFill>
              </a:rPr>
              <a:t>PrintWords</a:t>
            </a:r>
            <a:r>
              <a:rPr lang="en-US" altLang="zh-CN" sz="2400" dirty="0">
                <a:solidFill>
                  <a:srgbClr val="000000"/>
                </a:solidFill>
              </a:rPr>
              <a:t>(</a:t>
            </a:r>
            <a:r>
              <a:rPr lang="en-US" altLang="zh-CN" sz="2400" dirty="0">
                <a:solidFill>
                  <a:srgbClr val="0000FF"/>
                </a:solidFill>
              </a:rPr>
              <a:t>char</a:t>
            </a:r>
            <a:r>
              <a:rPr lang="en-US" altLang="zh-CN" sz="2400" dirty="0">
                <a:solidFill>
                  <a:srgbClr val="000000"/>
                </a:solidFill>
              </a:rPr>
              <a:t> </a:t>
            </a:r>
            <a:r>
              <a:rPr lang="en-US" altLang="zh-CN" sz="2400" dirty="0" err="1">
                <a:solidFill>
                  <a:srgbClr val="808080"/>
                </a:solidFill>
              </a:rPr>
              <a:t>wds</a:t>
            </a:r>
            <a:r>
              <a:rPr lang="en-US" altLang="zh-CN" sz="2400" dirty="0">
                <a:solidFill>
                  <a:srgbClr val="000000"/>
                </a:solidFill>
              </a:rPr>
              <a:t>[][</a:t>
            </a:r>
            <a:r>
              <a:rPr lang="en-US" altLang="zh-CN" sz="2400" dirty="0">
                <a:solidFill>
                  <a:srgbClr val="6F008A"/>
                </a:solidFill>
              </a:rPr>
              <a:t>LEN</a:t>
            </a:r>
            <a:r>
              <a:rPr lang="en-US" altLang="zh-CN" sz="2400" dirty="0">
                <a:solidFill>
                  <a:srgbClr val="000000"/>
                </a:solidFill>
              </a:rPr>
              <a:t>], </a:t>
            </a:r>
            <a:r>
              <a:rPr lang="en-US" altLang="zh-CN" sz="2400" dirty="0" err="1">
                <a:solidFill>
                  <a:srgbClr val="0000FF"/>
                </a:solidFill>
              </a:rPr>
              <a:t>int</a:t>
            </a:r>
            <a:r>
              <a:rPr lang="en-US" altLang="zh-CN" sz="2400" dirty="0">
                <a:solidFill>
                  <a:srgbClr val="000000"/>
                </a:solidFill>
              </a:rPr>
              <a:t> </a:t>
            </a:r>
            <a:r>
              <a:rPr lang="en-US" altLang="zh-CN" sz="2400" dirty="0">
                <a:solidFill>
                  <a:srgbClr val="808080"/>
                </a:solidFill>
              </a:rPr>
              <a:t>n</a:t>
            </a:r>
            <a:r>
              <a:rPr lang="en-US" altLang="zh-CN" sz="2400" dirty="0">
                <a:solidFill>
                  <a:srgbClr val="000000"/>
                </a:solidFill>
              </a:rPr>
              <a:t>)</a:t>
            </a:r>
          </a:p>
          <a:p>
            <a:pPr marL="457200" lvl="1" indent="0">
              <a:spcBef>
                <a:spcPts val="0"/>
              </a:spcBef>
              <a:spcAft>
                <a:spcPts val="0"/>
              </a:spcAft>
              <a:buNone/>
            </a:pPr>
            <a:r>
              <a:rPr lang="en-US" altLang="zh-CN" sz="2400" dirty="0">
                <a:solidFill>
                  <a:srgbClr val="000000"/>
                </a:solidFill>
              </a:rPr>
              <a:t>{</a:t>
            </a:r>
          </a:p>
          <a:p>
            <a:pPr marL="457200" lvl="1" indent="0">
              <a:spcBef>
                <a:spcPts val="0"/>
              </a:spcBef>
              <a:spcAft>
                <a:spcPts val="0"/>
              </a:spcAft>
              <a:buNone/>
            </a:pPr>
            <a:r>
              <a:rPr lang="en-US" altLang="zh-CN" sz="2400" dirty="0" smtClean="0">
                <a:solidFill>
                  <a:srgbClr val="000000"/>
                </a:solidFill>
              </a:rPr>
              <a:t> 	</a:t>
            </a:r>
            <a:r>
              <a:rPr lang="en-US" altLang="zh-CN" sz="2400" dirty="0" err="1" smtClean="0">
                <a:solidFill>
                  <a:srgbClr val="000000"/>
                </a:solidFill>
              </a:rPr>
              <a:t>printf</a:t>
            </a:r>
            <a:r>
              <a:rPr lang="en-US" altLang="zh-CN" sz="2400" dirty="0">
                <a:solidFill>
                  <a:srgbClr val="000000"/>
                </a:solidFill>
              </a:rPr>
              <a:t>(</a:t>
            </a:r>
            <a:r>
              <a:rPr lang="en-US" altLang="zh-CN" sz="2400" dirty="0">
                <a:solidFill>
                  <a:srgbClr val="A31515"/>
                </a:solidFill>
              </a:rPr>
              <a:t>"The output is:\n"</a:t>
            </a:r>
            <a:r>
              <a:rPr lang="en-US" altLang="zh-CN" sz="2400" dirty="0">
                <a:solidFill>
                  <a:srgbClr val="000000"/>
                </a:solidFill>
              </a:rPr>
              <a:t>);</a:t>
            </a:r>
          </a:p>
          <a:p>
            <a:pPr marL="457200" lvl="1" indent="0">
              <a:spcBef>
                <a:spcPts val="0"/>
              </a:spcBef>
              <a:spcAft>
                <a:spcPts val="0"/>
              </a:spcAft>
              <a:buNone/>
            </a:pPr>
            <a:r>
              <a:rPr lang="nn-NO" altLang="zh-CN" sz="2400" dirty="0" smtClean="0">
                <a:solidFill>
                  <a:srgbClr val="0000FF"/>
                </a:solidFill>
              </a:rPr>
              <a:t> 	for</a:t>
            </a:r>
            <a:r>
              <a:rPr lang="nn-NO" altLang="zh-CN" sz="2400" dirty="0" smtClean="0">
                <a:solidFill>
                  <a:srgbClr val="000000"/>
                </a:solidFill>
              </a:rPr>
              <a:t> </a:t>
            </a:r>
            <a:r>
              <a:rPr lang="nn-NO" altLang="zh-CN" sz="2400" dirty="0">
                <a:solidFill>
                  <a:srgbClr val="000000"/>
                </a:solidFill>
              </a:rPr>
              <a:t>(</a:t>
            </a:r>
            <a:r>
              <a:rPr lang="nn-NO" altLang="zh-CN" sz="2400" dirty="0">
                <a:solidFill>
                  <a:srgbClr val="0000FF"/>
                </a:solidFill>
              </a:rPr>
              <a:t>int</a:t>
            </a:r>
            <a:r>
              <a:rPr lang="nn-NO" altLang="zh-CN" sz="2400" dirty="0">
                <a:solidFill>
                  <a:srgbClr val="000000"/>
                </a:solidFill>
              </a:rPr>
              <a:t> i = 0; i &lt; 5; i</a:t>
            </a:r>
            <a:r>
              <a:rPr lang="nn-NO" altLang="zh-CN" sz="2400" dirty="0" smtClean="0">
                <a:solidFill>
                  <a:srgbClr val="000000"/>
                </a:solidFill>
              </a:rPr>
              <a:t>++) </a:t>
            </a:r>
            <a:r>
              <a:rPr lang="en-US" altLang="zh-CN" sz="2400" dirty="0" err="1" smtClean="0">
                <a:solidFill>
                  <a:srgbClr val="000000"/>
                </a:solidFill>
              </a:rPr>
              <a:t>printf</a:t>
            </a:r>
            <a:r>
              <a:rPr lang="en-US" altLang="zh-CN" sz="2400" dirty="0">
                <a:solidFill>
                  <a:srgbClr val="000000"/>
                </a:solidFill>
              </a:rPr>
              <a:t>(</a:t>
            </a:r>
            <a:r>
              <a:rPr lang="en-US" altLang="zh-CN" sz="2400" dirty="0">
                <a:solidFill>
                  <a:srgbClr val="A31515"/>
                </a:solidFill>
              </a:rPr>
              <a:t>"%s\n"</a:t>
            </a:r>
            <a:r>
              <a:rPr lang="en-US" altLang="zh-CN" sz="2400" dirty="0">
                <a:solidFill>
                  <a:srgbClr val="000000"/>
                </a:solidFill>
              </a:rPr>
              <a:t>, </a:t>
            </a:r>
            <a:r>
              <a:rPr lang="en-US" altLang="zh-CN" sz="2400" dirty="0" err="1">
                <a:solidFill>
                  <a:srgbClr val="808080"/>
                </a:solidFill>
              </a:rPr>
              <a:t>wds</a:t>
            </a:r>
            <a:r>
              <a:rPr lang="en-US" altLang="zh-CN" sz="2400" dirty="0">
                <a:solidFill>
                  <a:srgbClr val="000000"/>
                </a:solidFill>
              </a:rPr>
              <a:t>[</a:t>
            </a:r>
            <a:r>
              <a:rPr lang="en-US" altLang="zh-CN" sz="2400" dirty="0" err="1">
                <a:solidFill>
                  <a:srgbClr val="000000"/>
                </a:solidFill>
              </a:rPr>
              <a:t>i</a:t>
            </a:r>
            <a:r>
              <a:rPr lang="en-US" altLang="zh-CN" sz="2400" dirty="0">
                <a:solidFill>
                  <a:srgbClr val="000000"/>
                </a:solidFill>
              </a:rPr>
              <a:t>]);</a:t>
            </a:r>
          </a:p>
          <a:p>
            <a:pPr marL="457200" lvl="1" indent="0">
              <a:spcBef>
                <a:spcPts val="0"/>
              </a:spcBef>
              <a:spcAft>
                <a:spcPts val="0"/>
              </a:spcAft>
              <a:buNone/>
            </a:pPr>
            <a:r>
              <a:rPr lang="en-US" altLang="zh-CN" sz="2400" dirty="0">
                <a:solidFill>
                  <a:srgbClr val="000000"/>
                </a:solidFill>
              </a:rPr>
              <a:t>}</a:t>
            </a:r>
            <a:endParaRPr lang="zh-CN" altLang="en-US" sz="2400" dirty="0"/>
          </a:p>
        </p:txBody>
      </p:sp>
      <p:sp>
        <p:nvSpPr>
          <p:cNvPr id="5" name="标题 1"/>
          <p:cNvSpPr>
            <a:spLocks noGrp="1"/>
          </p:cNvSpPr>
          <p:nvPr>
            <p:ph type="title"/>
          </p:nvPr>
        </p:nvSpPr>
        <p:spPr>
          <a:xfrm>
            <a:off x="539552" y="620688"/>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9.2.4  </a:t>
            </a:r>
            <a:r>
              <a:rPr lang="zh-CN" altLang="en-US" sz="3200" b="1" dirty="0">
                <a:solidFill>
                  <a:srgbClr val="C00000"/>
                </a:solidFill>
                <a:latin typeface="方正姚体" panose="02010601030101010101" pitchFamily="2" charset="-122"/>
                <a:ea typeface="方正姚体" panose="02010601030101010101" pitchFamily="2" charset="-122"/>
              </a:rPr>
              <a:t>指针数组</a:t>
            </a:r>
          </a:p>
        </p:txBody>
      </p:sp>
    </p:spTree>
    <p:extLst>
      <p:ext uri="{BB962C8B-B14F-4D97-AF65-F5344CB8AC3E}">
        <p14:creationId xmlns:p14="http://schemas.microsoft.com/office/powerpoint/2010/main" val="30496291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indent="0">
              <a:lnSpc>
                <a:spcPct val="120000"/>
              </a:lnSpc>
              <a:spcBef>
                <a:spcPts val="0"/>
              </a:spcBef>
              <a:spcAft>
                <a:spcPts val="0"/>
              </a:spcAft>
              <a:buNone/>
            </a:pPr>
            <a:r>
              <a:rPr lang="en-US" altLang="zh-CN" dirty="0" smtClean="0">
                <a:solidFill>
                  <a:srgbClr val="0000FF"/>
                </a:solidFill>
              </a:rPr>
              <a:t>【</a:t>
            </a:r>
            <a:r>
              <a:rPr lang="zh-CN" altLang="en-US" dirty="0" smtClean="0">
                <a:solidFill>
                  <a:srgbClr val="0000FF"/>
                </a:solidFill>
              </a:rPr>
              <a:t>例</a:t>
            </a:r>
            <a:r>
              <a:rPr lang="en-US" altLang="zh-CN" dirty="0" smtClean="0">
                <a:solidFill>
                  <a:srgbClr val="0000FF"/>
                </a:solidFill>
              </a:rPr>
              <a:t>9-6】 </a:t>
            </a:r>
            <a:r>
              <a:rPr lang="zh-CN" altLang="en-US" dirty="0" smtClean="0">
                <a:solidFill>
                  <a:srgbClr val="0000FF"/>
                </a:solidFill>
              </a:rPr>
              <a:t>单词排序</a:t>
            </a:r>
            <a:r>
              <a:rPr lang="en-US" altLang="zh-CN" dirty="0">
                <a:solidFill>
                  <a:srgbClr val="0000FF"/>
                </a:solidFill>
              </a:rPr>
              <a:t>-</a:t>
            </a:r>
            <a:r>
              <a:rPr lang="zh-CN" altLang="en-US" dirty="0">
                <a:solidFill>
                  <a:srgbClr val="0000FF"/>
                </a:solidFill>
              </a:rPr>
              <a:t>方法</a:t>
            </a:r>
            <a:r>
              <a:rPr lang="en-US" altLang="zh-CN" dirty="0" smtClean="0">
                <a:solidFill>
                  <a:srgbClr val="0000FF"/>
                </a:solidFill>
              </a:rPr>
              <a:t>1</a:t>
            </a:r>
            <a:endParaRPr lang="zh-CN" altLang="en-US" dirty="0" smtClean="0">
              <a:solidFill>
                <a:srgbClr val="0000FF"/>
              </a:solidFill>
            </a:endParaRPr>
          </a:p>
          <a:p>
            <a:pPr marL="457200" lvl="1" indent="0">
              <a:lnSpc>
                <a:spcPct val="120000"/>
              </a:lnSpc>
              <a:spcBef>
                <a:spcPts val="0"/>
              </a:spcBef>
              <a:spcAft>
                <a:spcPts val="0"/>
              </a:spcAft>
              <a:buNone/>
            </a:pPr>
            <a:r>
              <a:rPr lang="en-US" altLang="zh-CN" dirty="0" smtClean="0">
                <a:solidFill>
                  <a:srgbClr val="0000FF"/>
                </a:solidFill>
              </a:rPr>
              <a:t>void</a:t>
            </a:r>
            <a:r>
              <a:rPr lang="en-US" altLang="zh-CN" dirty="0" smtClean="0">
                <a:solidFill>
                  <a:srgbClr val="000000"/>
                </a:solidFill>
              </a:rPr>
              <a:t> </a:t>
            </a:r>
            <a:r>
              <a:rPr lang="en-US" altLang="zh-CN" dirty="0" err="1">
                <a:solidFill>
                  <a:srgbClr val="000000"/>
                </a:solidFill>
              </a:rPr>
              <a:t>SelectSort</a:t>
            </a:r>
            <a:r>
              <a:rPr lang="en-US" altLang="zh-CN" dirty="0">
                <a:solidFill>
                  <a:srgbClr val="000000"/>
                </a:solidFill>
              </a:rPr>
              <a:t>(</a:t>
            </a:r>
            <a:r>
              <a:rPr lang="en-US" altLang="zh-CN" dirty="0">
                <a:solidFill>
                  <a:srgbClr val="0000FF"/>
                </a:solidFill>
              </a:rPr>
              <a:t>char</a:t>
            </a:r>
            <a:r>
              <a:rPr lang="en-US" altLang="zh-CN" dirty="0">
                <a:solidFill>
                  <a:srgbClr val="000000"/>
                </a:solidFill>
              </a:rPr>
              <a:t> </a:t>
            </a:r>
            <a:r>
              <a:rPr lang="en-US" altLang="zh-CN" dirty="0" err="1">
                <a:solidFill>
                  <a:srgbClr val="808080"/>
                </a:solidFill>
              </a:rPr>
              <a:t>wds</a:t>
            </a:r>
            <a:r>
              <a:rPr lang="en-US" altLang="zh-CN" dirty="0">
                <a:solidFill>
                  <a:srgbClr val="000000"/>
                </a:solidFill>
              </a:rPr>
              <a:t>[][</a:t>
            </a:r>
            <a:r>
              <a:rPr lang="en-US" altLang="zh-CN" dirty="0">
                <a:solidFill>
                  <a:srgbClr val="6F008A"/>
                </a:solidFill>
              </a:rPr>
              <a:t>LEN</a:t>
            </a:r>
            <a:r>
              <a:rPr lang="en-US" altLang="zh-CN" dirty="0">
                <a:solidFill>
                  <a:srgbClr val="000000"/>
                </a:solidFill>
              </a:rPr>
              <a:t>], </a:t>
            </a:r>
            <a:r>
              <a:rPr lang="en-US" altLang="zh-CN" dirty="0" err="1">
                <a:solidFill>
                  <a:srgbClr val="0000FF"/>
                </a:solidFill>
              </a:rPr>
              <a:t>int</a:t>
            </a:r>
            <a:r>
              <a:rPr lang="en-US" altLang="zh-CN" dirty="0">
                <a:solidFill>
                  <a:srgbClr val="000000"/>
                </a:solidFill>
              </a:rPr>
              <a:t> </a:t>
            </a:r>
            <a:r>
              <a:rPr lang="en-US" altLang="zh-CN" dirty="0">
                <a:solidFill>
                  <a:srgbClr val="808080"/>
                </a:solidFill>
              </a:rPr>
              <a:t>n</a:t>
            </a:r>
            <a:r>
              <a:rPr lang="en-US" altLang="zh-CN" dirty="0" smtClean="0">
                <a:solidFill>
                  <a:srgbClr val="000000"/>
                </a:solidFill>
              </a:rPr>
              <a:t>){</a:t>
            </a:r>
            <a:endParaRPr lang="en-US" altLang="zh-CN" dirty="0">
              <a:solidFill>
                <a:srgbClr val="000000"/>
              </a:solidFill>
            </a:endParaRPr>
          </a:p>
          <a:p>
            <a:pPr marL="457200" lvl="1" indent="0">
              <a:lnSpc>
                <a:spcPct val="120000"/>
              </a:lnSpc>
              <a:spcBef>
                <a:spcPts val="0"/>
              </a:spcBef>
              <a:spcAft>
                <a:spcPts val="0"/>
              </a:spcAft>
              <a:buNone/>
            </a:pPr>
            <a:r>
              <a:rPr lang="en-US" altLang="zh-CN" dirty="0" smtClean="0">
                <a:solidFill>
                  <a:srgbClr val="0000FF"/>
                </a:solidFill>
              </a:rPr>
              <a:t>  	char</a:t>
            </a:r>
            <a:r>
              <a:rPr lang="en-US" altLang="zh-CN" dirty="0" smtClean="0">
                <a:solidFill>
                  <a:srgbClr val="000000"/>
                </a:solidFill>
              </a:rPr>
              <a:t> </a:t>
            </a:r>
            <a:r>
              <a:rPr lang="en-US" altLang="zh-CN" dirty="0" err="1">
                <a:solidFill>
                  <a:srgbClr val="000000"/>
                </a:solidFill>
              </a:rPr>
              <a:t>tmp</a:t>
            </a:r>
            <a:r>
              <a:rPr lang="en-US" altLang="zh-CN" dirty="0">
                <a:solidFill>
                  <a:srgbClr val="000000"/>
                </a:solidFill>
              </a:rPr>
              <a:t>[</a:t>
            </a:r>
            <a:r>
              <a:rPr lang="en-US" altLang="zh-CN" dirty="0">
                <a:solidFill>
                  <a:srgbClr val="6F008A"/>
                </a:solidFill>
              </a:rPr>
              <a:t>LEN</a:t>
            </a:r>
            <a:r>
              <a:rPr lang="en-US" altLang="zh-CN" dirty="0">
                <a:solidFill>
                  <a:srgbClr val="000000"/>
                </a:solidFill>
              </a:rPr>
              <a:t>];</a:t>
            </a:r>
          </a:p>
          <a:p>
            <a:pPr marL="457200" lvl="1" indent="0">
              <a:lnSpc>
                <a:spcPct val="120000"/>
              </a:lnSpc>
              <a:spcBef>
                <a:spcPts val="0"/>
              </a:spcBef>
              <a:spcAft>
                <a:spcPts val="0"/>
              </a:spcAft>
              <a:buNone/>
            </a:pPr>
            <a:r>
              <a:rPr lang="nn-NO" altLang="zh-CN" dirty="0" smtClean="0">
                <a:solidFill>
                  <a:srgbClr val="0000FF"/>
                </a:solidFill>
              </a:rPr>
              <a:t> 	for</a:t>
            </a:r>
            <a:r>
              <a:rPr lang="nn-NO" altLang="zh-CN" dirty="0" smtClean="0">
                <a:solidFill>
                  <a:srgbClr val="000000"/>
                </a:solidFill>
              </a:rPr>
              <a:t> </a:t>
            </a:r>
            <a:r>
              <a:rPr lang="nn-NO" altLang="zh-CN" dirty="0">
                <a:solidFill>
                  <a:srgbClr val="000000"/>
                </a:solidFill>
              </a:rPr>
              <a:t>(</a:t>
            </a:r>
            <a:r>
              <a:rPr lang="nn-NO" altLang="zh-CN" dirty="0">
                <a:solidFill>
                  <a:srgbClr val="0000FF"/>
                </a:solidFill>
              </a:rPr>
              <a:t>int</a:t>
            </a:r>
            <a:r>
              <a:rPr lang="nn-NO" altLang="zh-CN" dirty="0">
                <a:solidFill>
                  <a:srgbClr val="000000"/>
                </a:solidFill>
              </a:rPr>
              <a:t> i = 0; i &lt; </a:t>
            </a:r>
            <a:r>
              <a:rPr lang="nn-NO" altLang="zh-CN" dirty="0">
                <a:solidFill>
                  <a:srgbClr val="808080"/>
                </a:solidFill>
              </a:rPr>
              <a:t>n</a:t>
            </a:r>
            <a:r>
              <a:rPr lang="nn-NO" altLang="zh-CN" dirty="0">
                <a:solidFill>
                  <a:srgbClr val="000000"/>
                </a:solidFill>
              </a:rPr>
              <a:t> - 1; i++)</a:t>
            </a:r>
          </a:p>
          <a:p>
            <a:pPr marL="457200" lvl="1" indent="0">
              <a:lnSpc>
                <a:spcPct val="120000"/>
              </a:lnSpc>
              <a:spcBef>
                <a:spcPts val="0"/>
              </a:spcBef>
              <a:spcAft>
                <a:spcPts val="0"/>
              </a:spcAft>
              <a:buNone/>
            </a:pPr>
            <a:r>
              <a:rPr lang="en-US" altLang="zh-CN" dirty="0" smtClean="0">
                <a:solidFill>
                  <a:srgbClr val="000000"/>
                </a:solidFill>
              </a:rPr>
              <a:t> 	{</a:t>
            </a:r>
            <a:r>
              <a:rPr lang="en-US" altLang="zh-CN" dirty="0" smtClean="0">
                <a:solidFill>
                  <a:srgbClr val="0000FF"/>
                </a:solidFill>
              </a:rPr>
              <a:t>	</a:t>
            </a:r>
            <a:r>
              <a:rPr lang="en-US" altLang="zh-CN" dirty="0" err="1" smtClean="0">
                <a:solidFill>
                  <a:srgbClr val="0000FF"/>
                </a:solidFill>
              </a:rPr>
              <a:t>int</a:t>
            </a:r>
            <a:r>
              <a:rPr lang="en-US" altLang="zh-CN" dirty="0" smtClean="0">
                <a:solidFill>
                  <a:srgbClr val="000000"/>
                </a:solidFill>
              </a:rPr>
              <a:t> </a:t>
            </a:r>
            <a:r>
              <a:rPr lang="en-US" altLang="zh-CN" dirty="0">
                <a:solidFill>
                  <a:srgbClr val="000000"/>
                </a:solidFill>
              </a:rPr>
              <a:t>min = </a:t>
            </a:r>
            <a:r>
              <a:rPr lang="en-US" altLang="zh-CN" dirty="0" err="1">
                <a:solidFill>
                  <a:srgbClr val="000000"/>
                </a:solidFill>
              </a:rPr>
              <a:t>i</a:t>
            </a:r>
            <a:r>
              <a:rPr lang="en-US" altLang="zh-CN" dirty="0">
                <a:solidFill>
                  <a:srgbClr val="000000"/>
                </a:solidFill>
              </a:rPr>
              <a:t>;</a:t>
            </a:r>
          </a:p>
          <a:p>
            <a:pPr marL="457200" lvl="1" indent="0">
              <a:lnSpc>
                <a:spcPct val="120000"/>
              </a:lnSpc>
              <a:spcBef>
                <a:spcPts val="0"/>
              </a:spcBef>
              <a:spcAft>
                <a:spcPts val="0"/>
              </a:spcAft>
              <a:buNone/>
            </a:pPr>
            <a:r>
              <a:rPr lang="nb-NO" altLang="zh-CN" dirty="0" smtClean="0">
                <a:solidFill>
                  <a:srgbClr val="0000FF"/>
                </a:solidFill>
              </a:rPr>
              <a:t> 		for</a:t>
            </a:r>
            <a:r>
              <a:rPr lang="nb-NO" altLang="zh-CN" dirty="0" smtClean="0">
                <a:solidFill>
                  <a:srgbClr val="000000"/>
                </a:solidFill>
              </a:rPr>
              <a:t> </a:t>
            </a:r>
            <a:r>
              <a:rPr lang="nb-NO" altLang="zh-CN" dirty="0">
                <a:solidFill>
                  <a:srgbClr val="000000"/>
                </a:solidFill>
              </a:rPr>
              <a:t>(</a:t>
            </a:r>
            <a:r>
              <a:rPr lang="nb-NO" altLang="zh-CN" dirty="0">
                <a:solidFill>
                  <a:srgbClr val="0000FF"/>
                </a:solidFill>
              </a:rPr>
              <a:t>int</a:t>
            </a:r>
            <a:r>
              <a:rPr lang="nb-NO" altLang="zh-CN" dirty="0">
                <a:solidFill>
                  <a:srgbClr val="000000"/>
                </a:solidFill>
              </a:rPr>
              <a:t> j = i + 1; j &lt; </a:t>
            </a:r>
            <a:r>
              <a:rPr lang="nb-NO" altLang="zh-CN" dirty="0">
                <a:solidFill>
                  <a:srgbClr val="808080"/>
                </a:solidFill>
              </a:rPr>
              <a:t>n</a:t>
            </a:r>
            <a:r>
              <a:rPr lang="nb-NO" altLang="zh-CN" dirty="0">
                <a:solidFill>
                  <a:srgbClr val="000000"/>
                </a:solidFill>
              </a:rPr>
              <a:t>; j++)</a:t>
            </a:r>
          </a:p>
          <a:p>
            <a:pPr marL="457200" lvl="1" indent="0">
              <a:lnSpc>
                <a:spcPct val="120000"/>
              </a:lnSpc>
              <a:spcBef>
                <a:spcPts val="0"/>
              </a:spcBef>
              <a:spcAft>
                <a:spcPts val="0"/>
              </a:spcAft>
              <a:buNone/>
            </a:pPr>
            <a:r>
              <a:rPr lang="en-US" altLang="zh-CN" dirty="0" smtClean="0">
                <a:solidFill>
                  <a:srgbClr val="0000FF"/>
                </a:solidFill>
              </a:rPr>
              <a:t> 			if</a:t>
            </a:r>
            <a:r>
              <a:rPr lang="en-US" altLang="zh-CN" dirty="0" smtClean="0">
                <a:solidFill>
                  <a:srgbClr val="000000"/>
                </a:solidFill>
              </a:rPr>
              <a:t> </a:t>
            </a:r>
            <a:r>
              <a:rPr lang="en-US" altLang="zh-CN" dirty="0">
                <a:solidFill>
                  <a:srgbClr val="000000"/>
                </a:solidFill>
              </a:rPr>
              <a:t>(strcmp(</a:t>
            </a:r>
            <a:r>
              <a:rPr lang="en-US" altLang="zh-CN" dirty="0" err="1">
                <a:solidFill>
                  <a:srgbClr val="808080"/>
                </a:solidFill>
              </a:rPr>
              <a:t>wds</a:t>
            </a:r>
            <a:r>
              <a:rPr lang="en-US" altLang="zh-CN" dirty="0">
                <a:solidFill>
                  <a:srgbClr val="000000"/>
                </a:solidFill>
              </a:rPr>
              <a:t>[</a:t>
            </a:r>
            <a:r>
              <a:rPr lang="en-US" altLang="zh-CN" dirty="0" err="1">
                <a:solidFill>
                  <a:srgbClr val="000000"/>
                </a:solidFill>
              </a:rPr>
              <a:t>i</a:t>
            </a:r>
            <a:r>
              <a:rPr lang="en-US" altLang="zh-CN" dirty="0" smtClean="0">
                <a:solidFill>
                  <a:srgbClr val="000000"/>
                </a:solidFill>
              </a:rPr>
              <a:t>],</a:t>
            </a:r>
            <a:r>
              <a:rPr lang="en-US" altLang="zh-CN" dirty="0" err="1" smtClean="0">
                <a:solidFill>
                  <a:srgbClr val="808080"/>
                </a:solidFill>
              </a:rPr>
              <a:t>wds</a:t>
            </a:r>
            <a:r>
              <a:rPr lang="en-US" altLang="zh-CN" dirty="0" smtClean="0">
                <a:solidFill>
                  <a:srgbClr val="000000"/>
                </a:solidFill>
              </a:rPr>
              <a:t>[j])&gt;0</a:t>
            </a:r>
            <a:r>
              <a:rPr lang="en-US" altLang="zh-CN" dirty="0">
                <a:solidFill>
                  <a:srgbClr val="000000"/>
                </a:solidFill>
              </a:rPr>
              <a:t>) </a:t>
            </a:r>
            <a:r>
              <a:rPr lang="en-US" altLang="zh-CN" dirty="0" smtClean="0">
                <a:solidFill>
                  <a:srgbClr val="000000"/>
                </a:solidFill>
              </a:rPr>
              <a:t>min=j</a:t>
            </a:r>
            <a:r>
              <a:rPr lang="en-US" altLang="zh-CN" dirty="0">
                <a:solidFill>
                  <a:srgbClr val="000000"/>
                </a:solidFill>
              </a:rPr>
              <a:t>;</a:t>
            </a:r>
          </a:p>
          <a:p>
            <a:pPr marL="457200" lvl="1" indent="0">
              <a:lnSpc>
                <a:spcPct val="120000"/>
              </a:lnSpc>
              <a:spcBef>
                <a:spcPts val="0"/>
              </a:spcBef>
              <a:spcAft>
                <a:spcPts val="0"/>
              </a:spcAft>
              <a:buNone/>
            </a:pPr>
            <a:r>
              <a:rPr lang="en-US" altLang="zh-CN" dirty="0" smtClean="0">
                <a:solidFill>
                  <a:srgbClr val="000000"/>
                </a:solidFill>
              </a:rPr>
              <a:t> 	 	strcpy(</a:t>
            </a:r>
            <a:r>
              <a:rPr lang="en-US" altLang="zh-CN" dirty="0" err="1" smtClean="0">
                <a:solidFill>
                  <a:srgbClr val="000000"/>
                </a:solidFill>
              </a:rPr>
              <a:t>tmp</a:t>
            </a:r>
            <a:r>
              <a:rPr lang="en-US" altLang="zh-CN" dirty="0">
                <a:solidFill>
                  <a:srgbClr val="000000"/>
                </a:solidFill>
              </a:rPr>
              <a:t>, </a:t>
            </a:r>
            <a:r>
              <a:rPr lang="en-US" altLang="zh-CN" dirty="0" err="1">
                <a:solidFill>
                  <a:srgbClr val="808080"/>
                </a:solidFill>
              </a:rPr>
              <a:t>wds</a:t>
            </a:r>
            <a:r>
              <a:rPr lang="en-US" altLang="zh-CN" dirty="0">
                <a:solidFill>
                  <a:srgbClr val="000000"/>
                </a:solidFill>
              </a:rPr>
              <a:t>[</a:t>
            </a:r>
            <a:r>
              <a:rPr lang="en-US" altLang="zh-CN" dirty="0" err="1">
                <a:solidFill>
                  <a:srgbClr val="000000"/>
                </a:solidFill>
              </a:rPr>
              <a:t>i</a:t>
            </a:r>
            <a:r>
              <a:rPr lang="en-US" altLang="zh-CN" dirty="0">
                <a:solidFill>
                  <a:srgbClr val="000000"/>
                </a:solidFill>
              </a:rPr>
              <a:t>]);</a:t>
            </a:r>
          </a:p>
          <a:p>
            <a:pPr marL="457200" lvl="1" indent="0">
              <a:lnSpc>
                <a:spcPct val="120000"/>
              </a:lnSpc>
              <a:spcBef>
                <a:spcPts val="0"/>
              </a:spcBef>
              <a:spcAft>
                <a:spcPts val="0"/>
              </a:spcAft>
              <a:buNone/>
            </a:pPr>
            <a:r>
              <a:rPr lang="en-US" altLang="zh-CN" dirty="0" smtClean="0">
                <a:solidFill>
                  <a:srgbClr val="000000"/>
                </a:solidFill>
              </a:rPr>
              <a:t> 		strcpy(</a:t>
            </a:r>
            <a:r>
              <a:rPr lang="en-US" altLang="zh-CN" dirty="0" err="1" smtClean="0">
                <a:solidFill>
                  <a:srgbClr val="808080"/>
                </a:solidFill>
              </a:rPr>
              <a:t>wds</a:t>
            </a:r>
            <a:r>
              <a:rPr lang="en-US" altLang="zh-CN" dirty="0" smtClean="0">
                <a:solidFill>
                  <a:srgbClr val="000000"/>
                </a:solidFill>
              </a:rPr>
              <a:t>[</a:t>
            </a:r>
            <a:r>
              <a:rPr lang="en-US" altLang="zh-CN" dirty="0" err="1" smtClean="0">
                <a:solidFill>
                  <a:srgbClr val="000000"/>
                </a:solidFill>
              </a:rPr>
              <a:t>i</a:t>
            </a:r>
            <a:r>
              <a:rPr lang="en-US" altLang="zh-CN" dirty="0">
                <a:solidFill>
                  <a:srgbClr val="000000"/>
                </a:solidFill>
              </a:rPr>
              <a:t>], </a:t>
            </a:r>
            <a:r>
              <a:rPr lang="en-US" altLang="zh-CN" dirty="0" err="1">
                <a:solidFill>
                  <a:srgbClr val="808080"/>
                </a:solidFill>
              </a:rPr>
              <a:t>wds</a:t>
            </a:r>
            <a:r>
              <a:rPr lang="en-US" altLang="zh-CN" dirty="0">
                <a:solidFill>
                  <a:srgbClr val="000000"/>
                </a:solidFill>
              </a:rPr>
              <a:t>[min]);</a:t>
            </a:r>
          </a:p>
          <a:p>
            <a:pPr marL="457200" lvl="1" indent="0">
              <a:lnSpc>
                <a:spcPct val="120000"/>
              </a:lnSpc>
              <a:spcBef>
                <a:spcPts val="0"/>
              </a:spcBef>
              <a:spcAft>
                <a:spcPts val="0"/>
              </a:spcAft>
              <a:buNone/>
            </a:pPr>
            <a:r>
              <a:rPr lang="en-US" altLang="zh-CN" dirty="0" smtClean="0">
                <a:solidFill>
                  <a:srgbClr val="000000"/>
                </a:solidFill>
              </a:rPr>
              <a:t> 		strcpy(</a:t>
            </a:r>
            <a:r>
              <a:rPr lang="en-US" altLang="zh-CN" dirty="0" err="1" smtClean="0">
                <a:solidFill>
                  <a:srgbClr val="808080"/>
                </a:solidFill>
              </a:rPr>
              <a:t>wds</a:t>
            </a:r>
            <a:r>
              <a:rPr lang="en-US" altLang="zh-CN" dirty="0" smtClean="0">
                <a:solidFill>
                  <a:srgbClr val="000000"/>
                </a:solidFill>
              </a:rPr>
              <a:t>[min</a:t>
            </a:r>
            <a:r>
              <a:rPr lang="en-US" altLang="zh-CN" dirty="0">
                <a:solidFill>
                  <a:srgbClr val="000000"/>
                </a:solidFill>
              </a:rPr>
              <a:t>], </a:t>
            </a:r>
            <a:r>
              <a:rPr lang="en-US" altLang="zh-CN" dirty="0" err="1">
                <a:solidFill>
                  <a:srgbClr val="000000"/>
                </a:solidFill>
              </a:rPr>
              <a:t>tmp</a:t>
            </a:r>
            <a:r>
              <a:rPr lang="en-US" altLang="zh-CN" dirty="0">
                <a:solidFill>
                  <a:srgbClr val="000000"/>
                </a:solidFill>
              </a:rPr>
              <a:t>);</a:t>
            </a:r>
          </a:p>
          <a:p>
            <a:pPr marL="457200" lvl="1" indent="0">
              <a:lnSpc>
                <a:spcPct val="120000"/>
              </a:lnSpc>
              <a:spcBef>
                <a:spcPts val="0"/>
              </a:spcBef>
              <a:spcAft>
                <a:spcPts val="0"/>
              </a:spcAft>
              <a:buNone/>
            </a:pPr>
            <a:r>
              <a:rPr lang="en-US" altLang="zh-CN" dirty="0" smtClean="0">
                <a:solidFill>
                  <a:srgbClr val="000000"/>
                </a:solidFill>
              </a:rPr>
              <a:t> 	}</a:t>
            </a:r>
            <a:endParaRPr lang="en-US" altLang="zh-CN" dirty="0">
              <a:solidFill>
                <a:srgbClr val="000000"/>
              </a:solidFill>
            </a:endParaRPr>
          </a:p>
          <a:p>
            <a:pPr marL="457200" lvl="1" indent="0">
              <a:lnSpc>
                <a:spcPct val="120000"/>
              </a:lnSpc>
              <a:spcBef>
                <a:spcPts val="0"/>
              </a:spcBef>
              <a:spcAft>
                <a:spcPts val="0"/>
              </a:spcAft>
              <a:buNone/>
            </a:pPr>
            <a:r>
              <a:rPr lang="en-US" altLang="zh-CN" dirty="0">
                <a:solidFill>
                  <a:srgbClr val="000000"/>
                </a:solidFill>
              </a:rPr>
              <a:t>}</a:t>
            </a:r>
            <a:endParaRPr lang="zh-CN" altLang="en-US" dirty="0"/>
          </a:p>
        </p:txBody>
      </p:sp>
    </p:spTree>
    <p:extLst>
      <p:ext uri="{BB962C8B-B14F-4D97-AF65-F5344CB8AC3E}">
        <p14:creationId xmlns:p14="http://schemas.microsoft.com/office/powerpoint/2010/main" val="1812109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340768"/>
            <a:ext cx="8374385" cy="5192612"/>
          </a:xfrm>
        </p:spPr>
        <p:txBody>
          <a:bodyPr/>
          <a:lstStyle/>
          <a:p>
            <a:pPr marL="0" indent="0">
              <a:buNone/>
            </a:pPr>
            <a:r>
              <a:rPr lang="en-US" altLang="zh-CN" sz="2800" dirty="0" smtClean="0">
                <a:solidFill>
                  <a:srgbClr val="0000FF"/>
                </a:solidFill>
              </a:rPr>
              <a:t>【</a:t>
            </a:r>
            <a:r>
              <a:rPr lang="zh-CN" altLang="en-US" sz="2800" dirty="0" smtClean="0">
                <a:solidFill>
                  <a:srgbClr val="0000FF"/>
                </a:solidFill>
              </a:rPr>
              <a:t>例</a:t>
            </a:r>
            <a:r>
              <a:rPr lang="en-US" altLang="zh-CN" sz="2800" dirty="0" smtClean="0">
                <a:solidFill>
                  <a:srgbClr val="0000FF"/>
                </a:solidFill>
              </a:rPr>
              <a:t>9-6】 </a:t>
            </a:r>
            <a:r>
              <a:rPr lang="zh-CN" altLang="en-US" sz="2800" dirty="0">
                <a:solidFill>
                  <a:srgbClr val="0000FF"/>
                </a:solidFill>
              </a:rPr>
              <a:t>单词</a:t>
            </a:r>
            <a:r>
              <a:rPr lang="zh-CN" altLang="en-US" sz="2800" dirty="0" smtClean="0">
                <a:solidFill>
                  <a:srgbClr val="0000FF"/>
                </a:solidFill>
              </a:rPr>
              <a:t>排序</a:t>
            </a:r>
            <a:r>
              <a:rPr lang="en-US" altLang="zh-CN" sz="2800" dirty="0">
                <a:solidFill>
                  <a:srgbClr val="0000FF"/>
                </a:solidFill>
              </a:rPr>
              <a:t>-</a:t>
            </a:r>
            <a:r>
              <a:rPr lang="zh-CN" altLang="en-US" sz="2800" dirty="0">
                <a:solidFill>
                  <a:srgbClr val="0000FF"/>
                </a:solidFill>
              </a:rPr>
              <a:t>方法</a:t>
            </a:r>
            <a:r>
              <a:rPr lang="en-US" altLang="zh-CN" sz="2800" dirty="0">
                <a:solidFill>
                  <a:srgbClr val="0000FF"/>
                </a:solidFill>
              </a:rPr>
              <a:t>1</a:t>
            </a:r>
            <a:endParaRPr lang="zh-CN" altLang="en-US" sz="2800" dirty="0">
              <a:solidFill>
                <a:srgbClr val="0000FF"/>
              </a:solidFill>
            </a:endParaRPr>
          </a:p>
          <a:p>
            <a:pPr marL="457200" lvl="1" indent="0">
              <a:buNone/>
            </a:pPr>
            <a:r>
              <a:rPr lang="en-US" altLang="zh-CN" sz="2800" dirty="0" err="1" smtClean="0">
                <a:solidFill>
                  <a:srgbClr val="0000FF"/>
                </a:solidFill>
              </a:rPr>
              <a:t>int</a:t>
            </a:r>
            <a:r>
              <a:rPr lang="en-US" altLang="zh-CN" sz="2800" dirty="0" smtClean="0">
                <a:solidFill>
                  <a:srgbClr val="000000"/>
                </a:solidFill>
              </a:rPr>
              <a:t> </a:t>
            </a:r>
            <a:r>
              <a:rPr lang="en-US" altLang="zh-CN" sz="2800" dirty="0">
                <a:solidFill>
                  <a:srgbClr val="000000"/>
                </a:solidFill>
              </a:rPr>
              <a:t>main()</a:t>
            </a:r>
          </a:p>
          <a:p>
            <a:pPr marL="457200" lvl="1" indent="0">
              <a:buNone/>
            </a:pPr>
            <a:r>
              <a:rPr lang="en-US" altLang="zh-CN" sz="2800" dirty="0">
                <a:solidFill>
                  <a:srgbClr val="000000"/>
                </a:solidFill>
              </a:rPr>
              <a:t>{</a:t>
            </a:r>
          </a:p>
          <a:p>
            <a:pPr marL="457200" lvl="1" indent="0">
              <a:buNone/>
            </a:pPr>
            <a:r>
              <a:rPr lang="en-US" altLang="zh-CN" sz="2800" dirty="0" smtClean="0">
                <a:solidFill>
                  <a:srgbClr val="0000FF"/>
                </a:solidFill>
              </a:rPr>
              <a:t> 	char</a:t>
            </a:r>
            <a:r>
              <a:rPr lang="en-US" altLang="zh-CN" sz="2800" dirty="0" smtClean="0">
                <a:solidFill>
                  <a:srgbClr val="000000"/>
                </a:solidFill>
              </a:rPr>
              <a:t> </a:t>
            </a:r>
            <a:r>
              <a:rPr lang="en-US" altLang="zh-CN" sz="2800" dirty="0">
                <a:solidFill>
                  <a:srgbClr val="000000"/>
                </a:solidFill>
              </a:rPr>
              <a:t>words[5][</a:t>
            </a:r>
            <a:r>
              <a:rPr lang="en-US" altLang="zh-CN" sz="2800" dirty="0">
                <a:solidFill>
                  <a:srgbClr val="6F008A"/>
                </a:solidFill>
              </a:rPr>
              <a:t>LEN</a:t>
            </a:r>
            <a:r>
              <a:rPr lang="en-US" altLang="zh-CN" sz="2800" dirty="0">
                <a:solidFill>
                  <a:srgbClr val="000000"/>
                </a:solidFill>
              </a:rPr>
              <a:t>];</a:t>
            </a:r>
          </a:p>
          <a:p>
            <a:pPr marL="457200" lvl="1" indent="0">
              <a:buNone/>
            </a:pPr>
            <a:r>
              <a:rPr lang="en-US" altLang="zh-CN" sz="2800" dirty="0" smtClean="0">
                <a:solidFill>
                  <a:srgbClr val="000000"/>
                </a:solidFill>
              </a:rPr>
              <a:t> 	</a:t>
            </a:r>
            <a:r>
              <a:rPr lang="en-US" altLang="zh-CN" sz="2800" dirty="0" err="1" smtClean="0">
                <a:solidFill>
                  <a:srgbClr val="000000"/>
                </a:solidFill>
              </a:rPr>
              <a:t>InputWords</a:t>
            </a:r>
            <a:r>
              <a:rPr lang="en-US" altLang="zh-CN" sz="2800" dirty="0" smtClean="0">
                <a:solidFill>
                  <a:srgbClr val="000000"/>
                </a:solidFill>
              </a:rPr>
              <a:t>(words</a:t>
            </a:r>
            <a:r>
              <a:rPr lang="en-US" altLang="zh-CN" sz="2800" dirty="0">
                <a:solidFill>
                  <a:srgbClr val="000000"/>
                </a:solidFill>
              </a:rPr>
              <a:t>, 5);</a:t>
            </a:r>
          </a:p>
          <a:p>
            <a:pPr marL="457200" lvl="1" indent="0">
              <a:buNone/>
            </a:pPr>
            <a:r>
              <a:rPr lang="en-US" altLang="zh-CN" sz="2800" dirty="0" smtClean="0">
                <a:solidFill>
                  <a:srgbClr val="000000"/>
                </a:solidFill>
              </a:rPr>
              <a:t> 	</a:t>
            </a:r>
            <a:r>
              <a:rPr lang="en-US" altLang="zh-CN" sz="2800" dirty="0" err="1" smtClean="0">
                <a:solidFill>
                  <a:srgbClr val="000000"/>
                </a:solidFill>
              </a:rPr>
              <a:t>SelectSort</a:t>
            </a:r>
            <a:r>
              <a:rPr lang="en-US" altLang="zh-CN" sz="2800" dirty="0" smtClean="0">
                <a:solidFill>
                  <a:srgbClr val="000000"/>
                </a:solidFill>
              </a:rPr>
              <a:t>(words</a:t>
            </a:r>
            <a:r>
              <a:rPr lang="en-US" altLang="zh-CN" sz="2800" dirty="0">
                <a:solidFill>
                  <a:srgbClr val="000000"/>
                </a:solidFill>
              </a:rPr>
              <a:t>, 5);</a:t>
            </a:r>
          </a:p>
          <a:p>
            <a:pPr marL="457200" lvl="1" indent="0">
              <a:buNone/>
            </a:pPr>
            <a:r>
              <a:rPr lang="en-US" altLang="zh-CN" sz="2800" dirty="0" smtClean="0">
                <a:solidFill>
                  <a:srgbClr val="000000"/>
                </a:solidFill>
              </a:rPr>
              <a:t> 	</a:t>
            </a:r>
            <a:r>
              <a:rPr lang="en-US" altLang="zh-CN" sz="2800" dirty="0" err="1" smtClean="0">
                <a:solidFill>
                  <a:srgbClr val="000000"/>
                </a:solidFill>
              </a:rPr>
              <a:t>PrintWords</a:t>
            </a:r>
            <a:r>
              <a:rPr lang="en-US" altLang="zh-CN" sz="2800" dirty="0" smtClean="0">
                <a:solidFill>
                  <a:srgbClr val="000000"/>
                </a:solidFill>
              </a:rPr>
              <a:t>(words</a:t>
            </a:r>
            <a:r>
              <a:rPr lang="en-US" altLang="zh-CN" sz="2800" dirty="0">
                <a:solidFill>
                  <a:srgbClr val="000000"/>
                </a:solidFill>
              </a:rPr>
              <a:t>, 5);</a:t>
            </a:r>
          </a:p>
          <a:p>
            <a:pPr marL="457200" lvl="1" indent="0">
              <a:buNone/>
            </a:pPr>
            <a:r>
              <a:rPr lang="en-US" altLang="zh-CN" sz="2800" dirty="0" smtClean="0">
                <a:solidFill>
                  <a:srgbClr val="0000FF"/>
                </a:solidFill>
              </a:rPr>
              <a:t> 	return</a:t>
            </a:r>
            <a:r>
              <a:rPr lang="en-US" altLang="zh-CN" sz="2800" dirty="0" smtClean="0">
                <a:solidFill>
                  <a:srgbClr val="000000"/>
                </a:solidFill>
              </a:rPr>
              <a:t> </a:t>
            </a:r>
            <a:r>
              <a:rPr lang="en-US" altLang="zh-CN" sz="2800" dirty="0">
                <a:solidFill>
                  <a:srgbClr val="000000"/>
                </a:solidFill>
              </a:rPr>
              <a:t>0;</a:t>
            </a:r>
          </a:p>
          <a:p>
            <a:pPr marL="457200" lvl="1" indent="0">
              <a:buNone/>
            </a:pPr>
            <a:r>
              <a:rPr lang="en-US" altLang="zh-CN" sz="2800" dirty="0">
                <a:solidFill>
                  <a:srgbClr val="000000"/>
                </a:solidFill>
              </a:rPr>
              <a:t>}</a:t>
            </a:r>
            <a:endParaRPr lang="zh-CN" altLang="en-US" sz="2800" dirty="0"/>
          </a:p>
        </p:txBody>
      </p:sp>
      <p:sp>
        <p:nvSpPr>
          <p:cNvPr id="5" name="标题 1"/>
          <p:cNvSpPr>
            <a:spLocks noGrp="1"/>
          </p:cNvSpPr>
          <p:nvPr>
            <p:ph type="title"/>
          </p:nvPr>
        </p:nvSpPr>
        <p:spPr>
          <a:xfrm>
            <a:off x="539552" y="620688"/>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9.2.4  </a:t>
            </a:r>
            <a:r>
              <a:rPr lang="zh-CN" altLang="en-US" sz="3200" b="1" dirty="0">
                <a:solidFill>
                  <a:srgbClr val="C00000"/>
                </a:solidFill>
                <a:latin typeface="方正姚体" panose="02010601030101010101" pitchFamily="2" charset="-122"/>
                <a:ea typeface="方正姚体" panose="02010601030101010101" pitchFamily="2" charset="-122"/>
              </a:rPr>
              <a:t>指针数组</a:t>
            </a:r>
          </a:p>
        </p:txBody>
      </p:sp>
    </p:spTree>
    <p:extLst>
      <p:ext uri="{BB962C8B-B14F-4D97-AF65-F5344CB8AC3E}">
        <p14:creationId xmlns:p14="http://schemas.microsoft.com/office/powerpoint/2010/main" val="240512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52736"/>
            <a:ext cx="8229600" cy="5696668"/>
          </a:xfrm>
        </p:spPr>
        <p:txBody>
          <a:bodyPr>
            <a:noAutofit/>
          </a:bodyPr>
          <a:lstStyle/>
          <a:p>
            <a:pPr marL="0" indent="0">
              <a:spcBef>
                <a:spcPts val="0"/>
              </a:spcBef>
              <a:spcAft>
                <a:spcPts val="0"/>
              </a:spcAft>
              <a:buNone/>
            </a:pPr>
            <a:r>
              <a:rPr lang="en-US" altLang="zh-CN" sz="2800" dirty="0" smtClean="0"/>
              <a:t>【</a:t>
            </a:r>
            <a:r>
              <a:rPr lang="zh-CN" altLang="en-US" sz="2800" dirty="0" smtClean="0"/>
              <a:t>例</a:t>
            </a:r>
            <a:r>
              <a:rPr lang="en-US" altLang="zh-CN" sz="2800" dirty="0" smtClean="0"/>
              <a:t>9-6】 </a:t>
            </a:r>
            <a:r>
              <a:rPr lang="zh-CN" altLang="en-US" sz="2800" dirty="0"/>
              <a:t>单词</a:t>
            </a:r>
            <a:r>
              <a:rPr lang="zh-CN" altLang="en-US" sz="2800" dirty="0" smtClean="0"/>
              <a:t>排序</a:t>
            </a:r>
            <a:r>
              <a:rPr lang="en-US" altLang="zh-CN" sz="2800" dirty="0"/>
              <a:t>-</a:t>
            </a:r>
            <a:r>
              <a:rPr lang="zh-CN" altLang="en-US" sz="2800" dirty="0" smtClean="0"/>
              <a:t>方法</a:t>
            </a:r>
            <a:r>
              <a:rPr lang="en-US" altLang="zh-CN" sz="2800" dirty="0" smtClean="0"/>
              <a:t>2</a:t>
            </a:r>
            <a:endParaRPr lang="zh-CN" altLang="en-US" sz="2800" dirty="0"/>
          </a:p>
          <a:p>
            <a:pPr marL="457200" lvl="1" indent="0">
              <a:spcBef>
                <a:spcPts val="0"/>
              </a:spcBef>
              <a:spcAft>
                <a:spcPts val="0"/>
              </a:spcAft>
              <a:buNone/>
            </a:pPr>
            <a:r>
              <a:rPr lang="en-US" altLang="zh-CN" sz="2600" dirty="0" smtClean="0">
                <a:solidFill>
                  <a:srgbClr val="808080"/>
                </a:solidFill>
              </a:rPr>
              <a:t>#</a:t>
            </a:r>
            <a:r>
              <a:rPr lang="en-US" altLang="zh-CN" sz="2600" dirty="0">
                <a:solidFill>
                  <a:srgbClr val="808080"/>
                </a:solidFill>
              </a:rPr>
              <a:t>include</a:t>
            </a:r>
            <a:r>
              <a:rPr lang="en-US" altLang="zh-CN" sz="2600" dirty="0">
                <a:solidFill>
                  <a:srgbClr val="000000"/>
                </a:solidFill>
              </a:rPr>
              <a:t> </a:t>
            </a:r>
            <a:r>
              <a:rPr lang="en-US" altLang="zh-CN" sz="2600" dirty="0">
                <a:solidFill>
                  <a:srgbClr val="A31515"/>
                </a:solidFill>
              </a:rPr>
              <a:t>&lt;</a:t>
            </a:r>
            <a:r>
              <a:rPr lang="en-US" altLang="zh-CN" sz="2600" dirty="0" err="1">
                <a:solidFill>
                  <a:srgbClr val="A31515"/>
                </a:solidFill>
              </a:rPr>
              <a:t>string.h</a:t>
            </a:r>
            <a:r>
              <a:rPr lang="en-US" altLang="zh-CN" sz="2600" dirty="0">
                <a:solidFill>
                  <a:srgbClr val="A31515"/>
                </a:solidFill>
              </a:rPr>
              <a:t>&gt;</a:t>
            </a:r>
            <a:endParaRPr lang="en-US" altLang="zh-CN" sz="2600" dirty="0">
              <a:solidFill>
                <a:srgbClr val="000000"/>
              </a:solidFill>
            </a:endParaRPr>
          </a:p>
          <a:p>
            <a:pPr marL="457200" lvl="1" indent="0">
              <a:spcBef>
                <a:spcPts val="0"/>
              </a:spcBef>
              <a:spcAft>
                <a:spcPts val="0"/>
              </a:spcAft>
              <a:buNone/>
            </a:pPr>
            <a:r>
              <a:rPr lang="en-US" altLang="zh-CN" sz="2600" dirty="0">
                <a:solidFill>
                  <a:srgbClr val="808080"/>
                </a:solidFill>
              </a:rPr>
              <a:t>#include</a:t>
            </a:r>
            <a:r>
              <a:rPr lang="en-US" altLang="zh-CN" sz="2600" dirty="0">
                <a:solidFill>
                  <a:srgbClr val="000000"/>
                </a:solidFill>
              </a:rPr>
              <a:t> </a:t>
            </a:r>
            <a:r>
              <a:rPr lang="en-US" altLang="zh-CN" sz="2600" dirty="0">
                <a:solidFill>
                  <a:srgbClr val="A31515"/>
                </a:solidFill>
              </a:rPr>
              <a:t>&lt;</a:t>
            </a:r>
            <a:r>
              <a:rPr lang="en-US" altLang="zh-CN" sz="2600" dirty="0" err="1">
                <a:solidFill>
                  <a:srgbClr val="A31515"/>
                </a:solidFill>
              </a:rPr>
              <a:t>stdio.h</a:t>
            </a:r>
            <a:r>
              <a:rPr lang="en-US" altLang="zh-CN" sz="2600" dirty="0">
                <a:solidFill>
                  <a:srgbClr val="A31515"/>
                </a:solidFill>
              </a:rPr>
              <a:t>&gt;</a:t>
            </a:r>
            <a:endParaRPr lang="en-US" altLang="zh-CN" sz="2600" dirty="0">
              <a:solidFill>
                <a:srgbClr val="000000"/>
              </a:solidFill>
            </a:endParaRPr>
          </a:p>
          <a:p>
            <a:pPr marL="457200" lvl="1" indent="0">
              <a:spcBef>
                <a:spcPts val="0"/>
              </a:spcBef>
              <a:spcAft>
                <a:spcPts val="0"/>
              </a:spcAft>
              <a:buNone/>
            </a:pPr>
            <a:r>
              <a:rPr lang="en-US" altLang="zh-CN" sz="2600" dirty="0">
                <a:solidFill>
                  <a:srgbClr val="808080"/>
                </a:solidFill>
              </a:rPr>
              <a:t>#define</a:t>
            </a:r>
            <a:r>
              <a:rPr lang="en-US" altLang="zh-CN" sz="2600" dirty="0">
                <a:solidFill>
                  <a:srgbClr val="000000"/>
                </a:solidFill>
              </a:rPr>
              <a:t> </a:t>
            </a:r>
            <a:r>
              <a:rPr lang="en-US" altLang="zh-CN" sz="2600" dirty="0">
                <a:solidFill>
                  <a:srgbClr val="6F008A"/>
                </a:solidFill>
              </a:rPr>
              <a:t>LEN</a:t>
            </a:r>
            <a:r>
              <a:rPr lang="en-US" altLang="zh-CN" sz="2600" dirty="0">
                <a:solidFill>
                  <a:srgbClr val="000000"/>
                </a:solidFill>
              </a:rPr>
              <a:t> 20</a:t>
            </a:r>
          </a:p>
          <a:p>
            <a:pPr marL="457200" lvl="1" indent="0">
              <a:spcBef>
                <a:spcPts val="0"/>
              </a:spcBef>
              <a:spcAft>
                <a:spcPts val="0"/>
              </a:spcAft>
              <a:buNone/>
            </a:pPr>
            <a:r>
              <a:rPr lang="en-US" altLang="zh-CN" sz="2600" dirty="0">
                <a:solidFill>
                  <a:srgbClr val="0000FF"/>
                </a:solidFill>
              </a:rPr>
              <a:t>void</a:t>
            </a:r>
            <a:r>
              <a:rPr lang="en-US" altLang="zh-CN" sz="2600" dirty="0">
                <a:solidFill>
                  <a:srgbClr val="000000"/>
                </a:solidFill>
              </a:rPr>
              <a:t> </a:t>
            </a:r>
            <a:r>
              <a:rPr lang="en-US" altLang="zh-CN" sz="2600" dirty="0" err="1">
                <a:solidFill>
                  <a:srgbClr val="000000"/>
                </a:solidFill>
              </a:rPr>
              <a:t>InputWords</a:t>
            </a:r>
            <a:r>
              <a:rPr lang="en-US" altLang="zh-CN" sz="2600" dirty="0">
                <a:solidFill>
                  <a:srgbClr val="000000"/>
                </a:solidFill>
              </a:rPr>
              <a:t>(</a:t>
            </a:r>
            <a:r>
              <a:rPr lang="en-US" altLang="zh-CN" sz="2600" dirty="0">
                <a:solidFill>
                  <a:srgbClr val="0000FF"/>
                </a:solidFill>
              </a:rPr>
              <a:t>char</a:t>
            </a:r>
            <a:r>
              <a:rPr lang="en-US" altLang="zh-CN" sz="2600" dirty="0">
                <a:solidFill>
                  <a:srgbClr val="000000"/>
                </a:solidFill>
              </a:rPr>
              <a:t> *</a:t>
            </a:r>
            <a:r>
              <a:rPr lang="en-US" altLang="zh-CN" sz="2600" dirty="0" err="1">
                <a:solidFill>
                  <a:srgbClr val="808080"/>
                </a:solidFill>
              </a:rPr>
              <a:t>wds</a:t>
            </a:r>
            <a:r>
              <a:rPr lang="en-US" altLang="zh-CN" sz="2600" dirty="0">
                <a:solidFill>
                  <a:srgbClr val="000000"/>
                </a:solidFill>
              </a:rPr>
              <a:t>[</a:t>
            </a:r>
            <a:r>
              <a:rPr lang="en-US" altLang="zh-CN" sz="2600" dirty="0">
                <a:solidFill>
                  <a:srgbClr val="6F008A"/>
                </a:solidFill>
              </a:rPr>
              <a:t>LEN</a:t>
            </a:r>
            <a:r>
              <a:rPr lang="en-US" altLang="zh-CN" sz="2600" dirty="0">
                <a:solidFill>
                  <a:srgbClr val="000000"/>
                </a:solidFill>
              </a:rPr>
              <a:t>], </a:t>
            </a:r>
            <a:r>
              <a:rPr lang="en-US" altLang="zh-CN" sz="2600" dirty="0" err="1">
                <a:solidFill>
                  <a:srgbClr val="0000FF"/>
                </a:solidFill>
              </a:rPr>
              <a:t>int</a:t>
            </a:r>
            <a:r>
              <a:rPr lang="en-US" altLang="zh-CN" sz="2600" dirty="0">
                <a:solidFill>
                  <a:srgbClr val="000000"/>
                </a:solidFill>
              </a:rPr>
              <a:t> </a:t>
            </a:r>
            <a:r>
              <a:rPr lang="en-US" altLang="zh-CN" sz="2600" dirty="0">
                <a:solidFill>
                  <a:srgbClr val="808080"/>
                </a:solidFill>
              </a:rPr>
              <a:t>n</a:t>
            </a:r>
            <a:r>
              <a:rPr lang="en-US" altLang="zh-CN" sz="2600" dirty="0">
                <a:solidFill>
                  <a:srgbClr val="000000"/>
                </a:solidFill>
              </a:rPr>
              <a:t>)</a:t>
            </a:r>
          </a:p>
          <a:p>
            <a:pPr marL="457200" lvl="1" indent="0">
              <a:spcBef>
                <a:spcPts val="0"/>
              </a:spcBef>
              <a:spcAft>
                <a:spcPts val="0"/>
              </a:spcAft>
              <a:buNone/>
            </a:pPr>
            <a:r>
              <a:rPr lang="en-US" altLang="zh-CN" sz="2600" dirty="0">
                <a:solidFill>
                  <a:srgbClr val="000000"/>
                </a:solidFill>
              </a:rPr>
              <a:t>{</a:t>
            </a:r>
          </a:p>
          <a:p>
            <a:pPr marL="457200" lvl="1" indent="0">
              <a:spcBef>
                <a:spcPts val="0"/>
              </a:spcBef>
              <a:spcAft>
                <a:spcPts val="0"/>
              </a:spcAft>
              <a:buNone/>
            </a:pPr>
            <a:r>
              <a:rPr lang="en-US" altLang="zh-CN" sz="2600" dirty="0" smtClean="0">
                <a:solidFill>
                  <a:srgbClr val="000000"/>
                </a:solidFill>
              </a:rPr>
              <a:t> 	</a:t>
            </a:r>
            <a:r>
              <a:rPr lang="en-US" altLang="zh-CN" sz="2600" dirty="0" err="1" smtClean="0">
                <a:solidFill>
                  <a:srgbClr val="000000"/>
                </a:solidFill>
              </a:rPr>
              <a:t>printf</a:t>
            </a:r>
            <a:r>
              <a:rPr lang="en-US" altLang="zh-CN" sz="2600" dirty="0">
                <a:solidFill>
                  <a:srgbClr val="000000"/>
                </a:solidFill>
              </a:rPr>
              <a:t>(</a:t>
            </a:r>
            <a:r>
              <a:rPr lang="en-US" altLang="zh-CN" sz="2600" dirty="0">
                <a:solidFill>
                  <a:srgbClr val="A31515"/>
                </a:solidFill>
              </a:rPr>
              <a:t>"Please input five words:\n"</a:t>
            </a:r>
            <a:r>
              <a:rPr lang="en-US" altLang="zh-CN" sz="2600" dirty="0">
                <a:solidFill>
                  <a:srgbClr val="000000"/>
                </a:solidFill>
              </a:rPr>
              <a:t>);</a:t>
            </a:r>
          </a:p>
          <a:p>
            <a:pPr marL="457200" lvl="1" indent="0">
              <a:spcBef>
                <a:spcPts val="0"/>
              </a:spcBef>
              <a:spcAft>
                <a:spcPts val="0"/>
              </a:spcAft>
              <a:buNone/>
            </a:pPr>
            <a:r>
              <a:rPr lang="nn-NO" altLang="zh-CN" sz="2600" dirty="0" smtClean="0">
                <a:solidFill>
                  <a:srgbClr val="0000FF"/>
                </a:solidFill>
              </a:rPr>
              <a:t> 	for</a:t>
            </a:r>
            <a:r>
              <a:rPr lang="nn-NO" altLang="zh-CN" sz="2600" dirty="0" smtClean="0">
                <a:solidFill>
                  <a:srgbClr val="000000"/>
                </a:solidFill>
              </a:rPr>
              <a:t> </a:t>
            </a:r>
            <a:r>
              <a:rPr lang="nn-NO" altLang="zh-CN" sz="2600" dirty="0">
                <a:solidFill>
                  <a:srgbClr val="000000"/>
                </a:solidFill>
              </a:rPr>
              <a:t>(</a:t>
            </a:r>
            <a:r>
              <a:rPr lang="nn-NO" altLang="zh-CN" sz="2600" dirty="0">
                <a:solidFill>
                  <a:srgbClr val="0000FF"/>
                </a:solidFill>
              </a:rPr>
              <a:t>int</a:t>
            </a:r>
            <a:r>
              <a:rPr lang="nn-NO" altLang="zh-CN" sz="2600" dirty="0">
                <a:solidFill>
                  <a:srgbClr val="000000"/>
                </a:solidFill>
              </a:rPr>
              <a:t> i = 0; i &lt; </a:t>
            </a:r>
            <a:r>
              <a:rPr lang="nn-NO" altLang="zh-CN" sz="2600" dirty="0">
                <a:solidFill>
                  <a:srgbClr val="808080"/>
                </a:solidFill>
              </a:rPr>
              <a:t>n</a:t>
            </a:r>
            <a:r>
              <a:rPr lang="nn-NO" altLang="zh-CN" sz="2600" dirty="0">
                <a:solidFill>
                  <a:srgbClr val="000000"/>
                </a:solidFill>
              </a:rPr>
              <a:t>; i</a:t>
            </a:r>
            <a:r>
              <a:rPr lang="nn-NO" altLang="zh-CN" sz="2600" dirty="0" smtClean="0">
                <a:solidFill>
                  <a:srgbClr val="000000"/>
                </a:solidFill>
              </a:rPr>
              <a:t>++) </a:t>
            </a:r>
            <a:r>
              <a:rPr lang="en-US" altLang="zh-CN" sz="2600" dirty="0" err="1" smtClean="0">
                <a:solidFill>
                  <a:srgbClr val="000000"/>
                </a:solidFill>
              </a:rPr>
              <a:t>scanf</a:t>
            </a:r>
            <a:r>
              <a:rPr lang="en-US" altLang="zh-CN" sz="2600" dirty="0">
                <a:solidFill>
                  <a:srgbClr val="000000"/>
                </a:solidFill>
              </a:rPr>
              <a:t>(</a:t>
            </a:r>
            <a:r>
              <a:rPr lang="en-US" altLang="zh-CN" sz="2600" dirty="0">
                <a:solidFill>
                  <a:srgbClr val="A31515"/>
                </a:solidFill>
              </a:rPr>
              <a:t>"%s"</a:t>
            </a:r>
            <a:r>
              <a:rPr lang="en-US" altLang="zh-CN" sz="2600" dirty="0">
                <a:solidFill>
                  <a:srgbClr val="000000"/>
                </a:solidFill>
              </a:rPr>
              <a:t>, </a:t>
            </a:r>
            <a:r>
              <a:rPr lang="en-US" altLang="zh-CN" sz="2600" dirty="0" err="1">
                <a:solidFill>
                  <a:srgbClr val="808080"/>
                </a:solidFill>
              </a:rPr>
              <a:t>wds</a:t>
            </a:r>
            <a:r>
              <a:rPr lang="en-US" altLang="zh-CN" sz="2600" dirty="0">
                <a:solidFill>
                  <a:srgbClr val="000000"/>
                </a:solidFill>
              </a:rPr>
              <a:t>[</a:t>
            </a:r>
            <a:r>
              <a:rPr lang="en-US" altLang="zh-CN" sz="2600" dirty="0" err="1">
                <a:solidFill>
                  <a:srgbClr val="000000"/>
                </a:solidFill>
              </a:rPr>
              <a:t>i</a:t>
            </a:r>
            <a:r>
              <a:rPr lang="en-US" altLang="zh-CN" sz="2600" dirty="0">
                <a:solidFill>
                  <a:srgbClr val="000000"/>
                </a:solidFill>
              </a:rPr>
              <a:t>]);</a:t>
            </a:r>
          </a:p>
          <a:p>
            <a:pPr marL="457200" lvl="1" indent="0">
              <a:spcBef>
                <a:spcPts val="0"/>
              </a:spcBef>
              <a:spcAft>
                <a:spcPts val="0"/>
              </a:spcAft>
              <a:buNone/>
            </a:pPr>
            <a:r>
              <a:rPr lang="en-US" altLang="zh-CN" sz="2600" dirty="0">
                <a:solidFill>
                  <a:srgbClr val="000000"/>
                </a:solidFill>
              </a:rPr>
              <a:t>}</a:t>
            </a:r>
          </a:p>
          <a:p>
            <a:pPr marL="457200" lvl="1" indent="0">
              <a:spcBef>
                <a:spcPts val="0"/>
              </a:spcBef>
              <a:spcAft>
                <a:spcPts val="0"/>
              </a:spcAft>
              <a:buNone/>
            </a:pPr>
            <a:r>
              <a:rPr lang="en-US" altLang="zh-CN" sz="2600" dirty="0">
                <a:solidFill>
                  <a:srgbClr val="0000FF"/>
                </a:solidFill>
              </a:rPr>
              <a:t>void</a:t>
            </a:r>
            <a:r>
              <a:rPr lang="en-US" altLang="zh-CN" sz="2600" dirty="0">
                <a:solidFill>
                  <a:srgbClr val="000000"/>
                </a:solidFill>
              </a:rPr>
              <a:t> </a:t>
            </a:r>
            <a:r>
              <a:rPr lang="en-US" altLang="zh-CN" sz="2600" dirty="0" err="1">
                <a:solidFill>
                  <a:srgbClr val="000000"/>
                </a:solidFill>
              </a:rPr>
              <a:t>PrintWords</a:t>
            </a:r>
            <a:r>
              <a:rPr lang="en-US" altLang="zh-CN" sz="2600" dirty="0">
                <a:solidFill>
                  <a:srgbClr val="000000"/>
                </a:solidFill>
              </a:rPr>
              <a:t>(</a:t>
            </a:r>
            <a:r>
              <a:rPr lang="en-US" altLang="zh-CN" sz="2600" dirty="0">
                <a:solidFill>
                  <a:srgbClr val="0000FF"/>
                </a:solidFill>
              </a:rPr>
              <a:t>char</a:t>
            </a:r>
            <a:r>
              <a:rPr lang="en-US" altLang="zh-CN" sz="2600" dirty="0">
                <a:solidFill>
                  <a:srgbClr val="000000"/>
                </a:solidFill>
              </a:rPr>
              <a:t> *</a:t>
            </a:r>
            <a:r>
              <a:rPr lang="en-US" altLang="zh-CN" sz="2600" dirty="0" err="1">
                <a:solidFill>
                  <a:srgbClr val="808080"/>
                </a:solidFill>
              </a:rPr>
              <a:t>wds</a:t>
            </a:r>
            <a:r>
              <a:rPr lang="en-US" altLang="zh-CN" sz="2600" dirty="0">
                <a:solidFill>
                  <a:srgbClr val="000000"/>
                </a:solidFill>
              </a:rPr>
              <a:t>[</a:t>
            </a:r>
            <a:r>
              <a:rPr lang="en-US" altLang="zh-CN" sz="2600" dirty="0">
                <a:solidFill>
                  <a:srgbClr val="6F008A"/>
                </a:solidFill>
              </a:rPr>
              <a:t>LEN</a:t>
            </a:r>
            <a:r>
              <a:rPr lang="en-US" altLang="zh-CN" sz="2600" dirty="0">
                <a:solidFill>
                  <a:srgbClr val="000000"/>
                </a:solidFill>
              </a:rPr>
              <a:t>], </a:t>
            </a:r>
            <a:r>
              <a:rPr lang="en-US" altLang="zh-CN" sz="2600" dirty="0" err="1">
                <a:solidFill>
                  <a:srgbClr val="0000FF"/>
                </a:solidFill>
              </a:rPr>
              <a:t>int</a:t>
            </a:r>
            <a:r>
              <a:rPr lang="en-US" altLang="zh-CN" sz="2600" dirty="0">
                <a:solidFill>
                  <a:srgbClr val="000000"/>
                </a:solidFill>
              </a:rPr>
              <a:t> </a:t>
            </a:r>
            <a:r>
              <a:rPr lang="en-US" altLang="zh-CN" sz="2600" dirty="0">
                <a:solidFill>
                  <a:srgbClr val="808080"/>
                </a:solidFill>
              </a:rPr>
              <a:t>n</a:t>
            </a:r>
            <a:r>
              <a:rPr lang="en-US" altLang="zh-CN" sz="2600" dirty="0">
                <a:solidFill>
                  <a:srgbClr val="000000"/>
                </a:solidFill>
              </a:rPr>
              <a:t>)</a:t>
            </a:r>
          </a:p>
          <a:p>
            <a:pPr marL="457200" lvl="1" indent="0">
              <a:spcBef>
                <a:spcPts val="0"/>
              </a:spcBef>
              <a:spcAft>
                <a:spcPts val="0"/>
              </a:spcAft>
              <a:buNone/>
            </a:pPr>
            <a:r>
              <a:rPr lang="en-US" altLang="zh-CN" sz="2600" dirty="0">
                <a:solidFill>
                  <a:srgbClr val="000000"/>
                </a:solidFill>
              </a:rPr>
              <a:t>{</a:t>
            </a:r>
          </a:p>
          <a:p>
            <a:pPr marL="457200" lvl="1" indent="0">
              <a:spcBef>
                <a:spcPts val="0"/>
              </a:spcBef>
              <a:spcAft>
                <a:spcPts val="0"/>
              </a:spcAft>
              <a:buNone/>
            </a:pPr>
            <a:r>
              <a:rPr lang="en-US" altLang="zh-CN" sz="2600" dirty="0" smtClean="0">
                <a:solidFill>
                  <a:srgbClr val="000000"/>
                </a:solidFill>
              </a:rPr>
              <a:t> 	</a:t>
            </a:r>
            <a:r>
              <a:rPr lang="en-US" altLang="zh-CN" sz="2600" dirty="0" err="1" smtClean="0">
                <a:solidFill>
                  <a:srgbClr val="000000"/>
                </a:solidFill>
              </a:rPr>
              <a:t>printf</a:t>
            </a:r>
            <a:r>
              <a:rPr lang="en-US" altLang="zh-CN" sz="2600" dirty="0">
                <a:solidFill>
                  <a:srgbClr val="000000"/>
                </a:solidFill>
              </a:rPr>
              <a:t>(</a:t>
            </a:r>
            <a:r>
              <a:rPr lang="en-US" altLang="zh-CN" sz="2600" dirty="0">
                <a:solidFill>
                  <a:srgbClr val="A31515"/>
                </a:solidFill>
              </a:rPr>
              <a:t>"The output is:\n"</a:t>
            </a:r>
            <a:r>
              <a:rPr lang="en-US" altLang="zh-CN" sz="2600" dirty="0">
                <a:solidFill>
                  <a:srgbClr val="000000"/>
                </a:solidFill>
              </a:rPr>
              <a:t>);</a:t>
            </a:r>
          </a:p>
          <a:p>
            <a:pPr marL="457200" lvl="1" indent="0">
              <a:spcBef>
                <a:spcPts val="0"/>
              </a:spcBef>
              <a:spcAft>
                <a:spcPts val="0"/>
              </a:spcAft>
              <a:buNone/>
            </a:pPr>
            <a:r>
              <a:rPr lang="nn-NO" altLang="zh-CN" sz="2600" dirty="0" smtClean="0">
                <a:solidFill>
                  <a:srgbClr val="0000FF"/>
                </a:solidFill>
              </a:rPr>
              <a:t> 	for</a:t>
            </a:r>
            <a:r>
              <a:rPr lang="nn-NO" altLang="zh-CN" sz="2600" dirty="0" smtClean="0">
                <a:solidFill>
                  <a:srgbClr val="000000"/>
                </a:solidFill>
              </a:rPr>
              <a:t> </a:t>
            </a:r>
            <a:r>
              <a:rPr lang="nn-NO" altLang="zh-CN" sz="2600" dirty="0">
                <a:solidFill>
                  <a:srgbClr val="000000"/>
                </a:solidFill>
              </a:rPr>
              <a:t>(</a:t>
            </a:r>
            <a:r>
              <a:rPr lang="nn-NO" altLang="zh-CN" sz="2600" dirty="0">
                <a:solidFill>
                  <a:srgbClr val="0000FF"/>
                </a:solidFill>
              </a:rPr>
              <a:t>int</a:t>
            </a:r>
            <a:r>
              <a:rPr lang="nn-NO" altLang="zh-CN" sz="2600" dirty="0">
                <a:solidFill>
                  <a:srgbClr val="000000"/>
                </a:solidFill>
              </a:rPr>
              <a:t> i = 0; i &lt; 5; i</a:t>
            </a:r>
            <a:r>
              <a:rPr lang="nn-NO" altLang="zh-CN" sz="2600" dirty="0" smtClean="0">
                <a:solidFill>
                  <a:srgbClr val="000000"/>
                </a:solidFill>
              </a:rPr>
              <a:t>++) </a:t>
            </a:r>
            <a:r>
              <a:rPr lang="en-US" altLang="zh-CN" sz="2600" dirty="0" err="1" smtClean="0">
                <a:solidFill>
                  <a:srgbClr val="000000"/>
                </a:solidFill>
              </a:rPr>
              <a:t>printf</a:t>
            </a:r>
            <a:r>
              <a:rPr lang="en-US" altLang="zh-CN" sz="2600" dirty="0">
                <a:solidFill>
                  <a:srgbClr val="000000"/>
                </a:solidFill>
              </a:rPr>
              <a:t>(</a:t>
            </a:r>
            <a:r>
              <a:rPr lang="en-US" altLang="zh-CN" sz="2600" dirty="0">
                <a:solidFill>
                  <a:srgbClr val="A31515"/>
                </a:solidFill>
              </a:rPr>
              <a:t>"%s\n"</a:t>
            </a:r>
            <a:r>
              <a:rPr lang="en-US" altLang="zh-CN" sz="2600" dirty="0">
                <a:solidFill>
                  <a:srgbClr val="000000"/>
                </a:solidFill>
              </a:rPr>
              <a:t>, </a:t>
            </a:r>
            <a:r>
              <a:rPr lang="en-US" altLang="zh-CN" sz="2600" dirty="0" err="1">
                <a:solidFill>
                  <a:srgbClr val="808080"/>
                </a:solidFill>
              </a:rPr>
              <a:t>wds</a:t>
            </a:r>
            <a:r>
              <a:rPr lang="en-US" altLang="zh-CN" sz="2600" dirty="0">
                <a:solidFill>
                  <a:srgbClr val="000000"/>
                </a:solidFill>
              </a:rPr>
              <a:t>[</a:t>
            </a:r>
            <a:r>
              <a:rPr lang="en-US" altLang="zh-CN" sz="2600" dirty="0" err="1">
                <a:solidFill>
                  <a:srgbClr val="000000"/>
                </a:solidFill>
              </a:rPr>
              <a:t>i</a:t>
            </a:r>
            <a:r>
              <a:rPr lang="en-US" altLang="zh-CN" sz="2600" dirty="0">
                <a:solidFill>
                  <a:srgbClr val="000000"/>
                </a:solidFill>
              </a:rPr>
              <a:t>]);</a:t>
            </a:r>
          </a:p>
          <a:p>
            <a:pPr marL="457200" lvl="1" indent="0">
              <a:spcBef>
                <a:spcPts val="0"/>
              </a:spcBef>
              <a:spcAft>
                <a:spcPts val="0"/>
              </a:spcAft>
              <a:buNone/>
            </a:pPr>
            <a:r>
              <a:rPr lang="en-US" altLang="zh-CN" sz="2600" dirty="0">
                <a:solidFill>
                  <a:srgbClr val="000000"/>
                </a:solidFill>
              </a:rPr>
              <a:t>}</a:t>
            </a:r>
            <a:endParaRPr lang="zh-CN" altLang="en-US" sz="2600" dirty="0"/>
          </a:p>
        </p:txBody>
      </p:sp>
      <p:sp>
        <p:nvSpPr>
          <p:cNvPr id="4" name="线形标注 1 3"/>
          <p:cNvSpPr/>
          <p:nvPr/>
        </p:nvSpPr>
        <p:spPr>
          <a:xfrm>
            <a:off x="5580112" y="1484784"/>
            <a:ext cx="2160240" cy="1008112"/>
          </a:xfrm>
          <a:prstGeom prst="borderCallout1">
            <a:avLst>
              <a:gd name="adj1" fmla="val 18750"/>
              <a:gd name="adj2" fmla="val -8333"/>
              <a:gd name="adj3" fmla="val 123494"/>
              <a:gd name="adj4" fmla="val -34609"/>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ln w="0"/>
                <a:solidFill>
                  <a:srgbClr val="C00000"/>
                </a:soli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使用指针数组做形参</a:t>
            </a:r>
          </a:p>
        </p:txBody>
      </p:sp>
      <p:sp>
        <p:nvSpPr>
          <p:cNvPr id="6" name="标题 1"/>
          <p:cNvSpPr>
            <a:spLocks noGrp="1"/>
          </p:cNvSpPr>
          <p:nvPr>
            <p:ph type="title"/>
          </p:nvPr>
        </p:nvSpPr>
        <p:spPr>
          <a:xfrm>
            <a:off x="539552" y="404664"/>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9.2.4  </a:t>
            </a:r>
            <a:r>
              <a:rPr lang="zh-CN" altLang="en-US" sz="3200" b="1" dirty="0">
                <a:solidFill>
                  <a:srgbClr val="C00000"/>
                </a:solidFill>
                <a:latin typeface="方正姚体" panose="02010601030101010101" pitchFamily="2" charset="-122"/>
                <a:ea typeface="方正姚体" panose="02010601030101010101" pitchFamily="2" charset="-122"/>
              </a:rPr>
              <a:t>指针数组</a:t>
            </a:r>
          </a:p>
        </p:txBody>
      </p:sp>
    </p:spTree>
    <p:extLst>
      <p:ext uri="{BB962C8B-B14F-4D97-AF65-F5344CB8AC3E}">
        <p14:creationId xmlns:p14="http://schemas.microsoft.com/office/powerpoint/2010/main" val="24502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892480" cy="5264620"/>
          </a:xfrm>
        </p:spPr>
        <p:txBody>
          <a:bodyPr>
            <a:normAutofit lnSpcReduction="10000"/>
          </a:bodyPr>
          <a:lstStyle/>
          <a:p>
            <a:pPr marL="0" indent="0">
              <a:lnSpc>
                <a:spcPct val="120000"/>
              </a:lnSpc>
              <a:spcBef>
                <a:spcPts val="0"/>
              </a:spcBef>
              <a:spcAft>
                <a:spcPts val="0"/>
              </a:spcAft>
              <a:buNone/>
            </a:pPr>
            <a:r>
              <a:rPr lang="zh-CN" altLang="en-US" sz="2600" dirty="0" smtClean="0">
                <a:solidFill>
                  <a:srgbClr val="0000FF"/>
                </a:solidFill>
                <a:ea typeface="新宋体" panose="02010609030101010101" pitchFamily="49" charset="-122"/>
              </a:rPr>
              <a:t>     </a:t>
            </a:r>
            <a:r>
              <a:rPr lang="en-US" altLang="zh-CN" sz="2600" dirty="0" smtClean="0">
                <a:solidFill>
                  <a:srgbClr val="0000FF"/>
                </a:solidFill>
                <a:ea typeface="新宋体" panose="02010609030101010101" pitchFamily="49" charset="-122"/>
              </a:rPr>
              <a:t>【</a:t>
            </a:r>
            <a:r>
              <a:rPr lang="zh-CN" altLang="en-US" sz="2600" dirty="0" smtClean="0">
                <a:solidFill>
                  <a:srgbClr val="0000FF"/>
                </a:solidFill>
                <a:ea typeface="新宋体" panose="02010609030101010101" pitchFamily="49" charset="-122"/>
              </a:rPr>
              <a:t>例</a:t>
            </a:r>
            <a:r>
              <a:rPr lang="en-US" altLang="zh-CN" sz="2600" dirty="0" smtClean="0">
                <a:solidFill>
                  <a:srgbClr val="0000FF"/>
                </a:solidFill>
                <a:ea typeface="新宋体" panose="02010609030101010101" pitchFamily="49" charset="-122"/>
              </a:rPr>
              <a:t>9-6】 </a:t>
            </a:r>
            <a:r>
              <a:rPr lang="zh-CN" altLang="en-US" sz="2600" dirty="0">
                <a:solidFill>
                  <a:srgbClr val="0000FF"/>
                </a:solidFill>
                <a:ea typeface="新宋体" panose="02010609030101010101" pitchFamily="49" charset="-122"/>
              </a:rPr>
              <a:t>单词</a:t>
            </a:r>
            <a:r>
              <a:rPr lang="zh-CN" altLang="en-US" sz="2600" dirty="0" smtClean="0">
                <a:solidFill>
                  <a:srgbClr val="0000FF"/>
                </a:solidFill>
                <a:ea typeface="新宋体" panose="02010609030101010101" pitchFamily="49" charset="-122"/>
              </a:rPr>
              <a:t>排序</a:t>
            </a:r>
            <a:r>
              <a:rPr lang="en-US" altLang="zh-CN" sz="2600" dirty="0">
                <a:solidFill>
                  <a:srgbClr val="0000FF"/>
                </a:solidFill>
              </a:rPr>
              <a:t>-</a:t>
            </a:r>
            <a:r>
              <a:rPr lang="zh-CN" altLang="en-US" sz="2600" dirty="0">
                <a:solidFill>
                  <a:srgbClr val="0000FF"/>
                </a:solidFill>
              </a:rPr>
              <a:t>方法</a:t>
            </a:r>
            <a:r>
              <a:rPr lang="en-US" altLang="zh-CN" sz="2600" dirty="0">
                <a:solidFill>
                  <a:srgbClr val="0000FF"/>
                </a:solidFill>
              </a:rPr>
              <a:t>2</a:t>
            </a:r>
            <a:endParaRPr lang="zh-CN" altLang="en-US" sz="2600" dirty="0">
              <a:solidFill>
                <a:srgbClr val="0000FF"/>
              </a:solidFill>
              <a:ea typeface="新宋体" panose="02010609030101010101" pitchFamily="49" charset="-122"/>
            </a:endParaRPr>
          </a:p>
          <a:p>
            <a:pPr marL="457200" lvl="1" indent="0">
              <a:lnSpc>
                <a:spcPct val="120000"/>
              </a:lnSpc>
              <a:spcBef>
                <a:spcPts val="0"/>
              </a:spcBef>
              <a:spcAft>
                <a:spcPts val="0"/>
              </a:spcAft>
              <a:buNone/>
            </a:pPr>
            <a:r>
              <a:rPr lang="en-US" altLang="zh-CN" sz="2600" dirty="0" smtClean="0">
                <a:solidFill>
                  <a:srgbClr val="0000FF"/>
                </a:solidFill>
                <a:ea typeface="新宋体" panose="02010609030101010101" pitchFamily="49" charset="-122"/>
              </a:rPr>
              <a:t>void</a:t>
            </a:r>
            <a:r>
              <a:rPr lang="en-US" altLang="zh-CN" sz="2600" dirty="0" smtClean="0">
                <a:solidFill>
                  <a:srgbClr val="000000"/>
                </a:solidFill>
                <a:ea typeface="新宋体" panose="02010609030101010101" pitchFamily="49" charset="-122"/>
              </a:rPr>
              <a:t> </a:t>
            </a:r>
            <a:r>
              <a:rPr lang="en-US" altLang="zh-CN" sz="2600" dirty="0" err="1">
                <a:solidFill>
                  <a:srgbClr val="000000"/>
                </a:solidFill>
                <a:ea typeface="新宋体" panose="02010609030101010101" pitchFamily="49" charset="-122"/>
              </a:rPr>
              <a:t>SelectSort</a:t>
            </a:r>
            <a:r>
              <a:rPr lang="en-US" altLang="zh-CN" sz="2600" dirty="0">
                <a:solidFill>
                  <a:srgbClr val="000000"/>
                </a:solidFill>
                <a:ea typeface="新宋体" panose="02010609030101010101" pitchFamily="49" charset="-122"/>
              </a:rPr>
              <a:t>(</a:t>
            </a:r>
            <a:r>
              <a:rPr lang="en-US" altLang="zh-CN" sz="2600" dirty="0">
                <a:solidFill>
                  <a:srgbClr val="0000FF"/>
                </a:solidFill>
                <a:ea typeface="新宋体" panose="02010609030101010101" pitchFamily="49" charset="-122"/>
              </a:rPr>
              <a:t>char</a:t>
            </a:r>
            <a:r>
              <a:rPr lang="en-US" altLang="zh-CN" sz="2600" dirty="0">
                <a:solidFill>
                  <a:srgbClr val="000000"/>
                </a:solidFill>
                <a:ea typeface="新宋体" panose="02010609030101010101" pitchFamily="49" charset="-122"/>
              </a:rPr>
              <a:t> *</a:t>
            </a:r>
            <a:r>
              <a:rPr lang="en-US" altLang="zh-CN" sz="2600" dirty="0" err="1">
                <a:solidFill>
                  <a:srgbClr val="808080"/>
                </a:solidFill>
                <a:ea typeface="新宋体" panose="02010609030101010101" pitchFamily="49" charset="-122"/>
              </a:rPr>
              <a:t>wds</a:t>
            </a:r>
            <a:r>
              <a:rPr lang="en-US" altLang="zh-CN" sz="2600" dirty="0">
                <a:solidFill>
                  <a:srgbClr val="000000"/>
                </a:solidFill>
                <a:ea typeface="新宋体" panose="02010609030101010101" pitchFamily="49" charset="-122"/>
              </a:rPr>
              <a:t>[</a:t>
            </a:r>
            <a:r>
              <a:rPr lang="en-US" altLang="zh-CN" sz="2600" dirty="0">
                <a:solidFill>
                  <a:srgbClr val="6F008A"/>
                </a:solidFill>
                <a:ea typeface="新宋体" panose="02010609030101010101" pitchFamily="49" charset="-122"/>
              </a:rPr>
              <a:t>LEN</a:t>
            </a:r>
            <a:r>
              <a:rPr lang="en-US" altLang="zh-CN" sz="2600" dirty="0">
                <a:solidFill>
                  <a:srgbClr val="000000"/>
                </a:solidFill>
                <a:ea typeface="新宋体" panose="02010609030101010101" pitchFamily="49" charset="-122"/>
              </a:rPr>
              <a:t>], </a:t>
            </a:r>
            <a:r>
              <a:rPr lang="en-US" altLang="zh-CN" sz="2600" dirty="0" err="1">
                <a:solidFill>
                  <a:srgbClr val="0000FF"/>
                </a:solidFill>
                <a:ea typeface="新宋体" panose="02010609030101010101" pitchFamily="49" charset="-122"/>
              </a:rPr>
              <a:t>int</a:t>
            </a:r>
            <a:r>
              <a:rPr lang="en-US" altLang="zh-CN" sz="2600" dirty="0">
                <a:solidFill>
                  <a:srgbClr val="000000"/>
                </a:solidFill>
                <a:ea typeface="新宋体" panose="02010609030101010101" pitchFamily="49" charset="-122"/>
              </a:rPr>
              <a:t> </a:t>
            </a:r>
            <a:r>
              <a:rPr lang="en-US" altLang="zh-CN" sz="2600" dirty="0">
                <a:solidFill>
                  <a:srgbClr val="808080"/>
                </a:solidFill>
                <a:ea typeface="新宋体" panose="02010609030101010101" pitchFamily="49" charset="-122"/>
              </a:rPr>
              <a:t>n</a:t>
            </a:r>
            <a:r>
              <a:rPr lang="en-US" altLang="zh-CN" sz="2600" dirty="0" smtClean="0">
                <a:solidFill>
                  <a:srgbClr val="000000"/>
                </a:solidFill>
                <a:ea typeface="新宋体" panose="02010609030101010101" pitchFamily="49" charset="-122"/>
              </a:rPr>
              <a:t>)</a:t>
            </a:r>
          </a:p>
          <a:p>
            <a:pPr marL="457200" lvl="1" indent="0">
              <a:lnSpc>
                <a:spcPct val="120000"/>
              </a:lnSpc>
              <a:spcBef>
                <a:spcPts val="0"/>
              </a:spcBef>
              <a:spcAft>
                <a:spcPts val="0"/>
              </a:spcAft>
              <a:buNone/>
            </a:pPr>
            <a:r>
              <a:rPr lang="en-US" altLang="zh-CN" sz="2600" dirty="0" smtClean="0">
                <a:solidFill>
                  <a:srgbClr val="000000"/>
                </a:solidFill>
                <a:ea typeface="新宋体" panose="02010609030101010101" pitchFamily="49" charset="-122"/>
              </a:rPr>
              <a:t>{</a:t>
            </a:r>
            <a:endParaRPr lang="en-US" altLang="zh-CN" sz="2600" dirty="0">
              <a:solidFill>
                <a:srgbClr val="000000"/>
              </a:solidFill>
              <a:ea typeface="新宋体" panose="02010609030101010101" pitchFamily="49" charset="-122"/>
            </a:endParaRPr>
          </a:p>
          <a:p>
            <a:pPr marL="457200" lvl="1" indent="0">
              <a:lnSpc>
                <a:spcPct val="120000"/>
              </a:lnSpc>
              <a:spcBef>
                <a:spcPts val="0"/>
              </a:spcBef>
              <a:spcAft>
                <a:spcPts val="0"/>
              </a:spcAft>
              <a:buNone/>
            </a:pPr>
            <a:r>
              <a:rPr lang="en-US" altLang="zh-CN" sz="2600" dirty="0" smtClean="0">
                <a:solidFill>
                  <a:srgbClr val="0000FF"/>
                </a:solidFill>
                <a:ea typeface="新宋体" panose="02010609030101010101" pitchFamily="49" charset="-122"/>
              </a:rPr>
              <a:t>  	char</a:t>
            </a:r>
            <a:r>
              <a:rPr lang="en-US" altLang="zh-CN" sz="2600" dirty="0" smtClean="0">
                <a:solidFill>
                  <a:srgbClr val="000000"/>
                </a:solidFill>
                <a:ea typeface="新宋体" panose="02010609030101010101" pitchFamily="49" charset="-122"/>
              </a:rPr>
              <a:t> </a:t>
            </a:r>
            <a:r>
              <a:rPr lang="zh-CN" altLang="en-US" sz="2600" dirty="0" smtClean="0">
                <a:solidFill>
                  <a:srgbClr val="000000"/>
                </a:solidFill>
                <a:ea typeface="新宋体" panose="02010609030101010101" pitchFamily="49" charset="-122"/>
              </a:rPr>
              <a:t>*</a:t>
            </a:r>
            <a:r>
              <a:rPr lang="en-US" altLang="zh-CN" sz="2600" dirty="0" err="1" smtClean="0">
                <a:solidFill>
                  <a:srgbClr val="000000"/>
                </a:solidFill>
                <a:ea typeface="新宋体" panose="02010609030101010101" pitchFamily="49" charset="-122"/>
              </a:rPr>
              <a:t>tmp</a:t>
            </a:r>
            <a:r>
              <a:rPr lang="en-US" altLang="zh-CN" sz="2600" dirty="0" smtClean="0">
                <a:solidFill>
                  <a:srgbClr val="000000"/>
                </a:solidFill>
                <a:ea typeface="新宋体" panose="02010609030101010101" pitchFamily="49" charset="-122"/>
              </a:rPr>
              <a:t>;</a:t>
            </a:r>
            <a:endParaRPr lang="en-US" altLang="zh-CN" sz="2600" dirty="0">
              <a:solidFill>
                <a:srgbClr val="000000"/>
              </a:solidFill>
              <a:ea typeface="新宋体" panose="02010609030101010101" pitchFamily="49" charset="-122"/>
            </a:endParaRPr>
          </a:p>
          <a:p>
            <a:pPr marL="457200" lvl="1" indent="0">
              <a:lnSpc>
                <a:spcPct val="120000"/>
              </a:lnSpc>
              <a:spcBef>
                <a:spcPts val="0"/>
              </a:spcBef>
              <a:spcAft>
                <a:spcPts val="0"/>
              </a:spcAft>
              <a:buNone/>
            </a:pPr>
            <a:r>
              <a:rPr lang="nn-NO" altLang="zh-CN" sz="2600" dirty="0" smtClean="0">
                <a:solidFill>
                  <a:srgbClr val="0000FF"/>
                </a:solidFill>
                <a:ea typeface="新宋体" panose="02010609030101010101" pitchFamily="49" charset="-122"/>
              </a:rPr>
              <a:t>  	for</a:t>
            </a:r>
            <a:r>
              <a:rPr lang="nn-NO" altLang="zh-CN" sz="2600" dirty="0" smtClean="0">
                <a:solidFill>
                  <a:srgbClr val="000000"/>
                </a:solidFill>
                <a:ea typeface="新宋体" panose="02010609030101010101" pitchFamily="49" charset="-122"/>
              </a:rPr>
              <a:t> </a:t>
            </a:r>
            <a:r>
              <a:rPr lang="nn-NO" altLang="zh-CN" sz="2600" dirty="0">
                <a:solidFill>
                  <a:srgbClr val="000000"/>
                </a:solidFill>
                <a:ea typeface="新宋体" panose="02010609030101010101" pitchFamily="49" charset="-122"/>
              </a:rPr>
              <a:t>(</a:t>
            </a:r>
            <a:r>
              <a:rPr lang="nn-NO" altLang="zh-CN" sz="2600" dirty="0">
                <a:solidFill>
                  <a:srgbClr val="0000FF"/>
                </a:solidFill>
                <a:ea typeface="新宋体" panose="02010609030101010101" pitchFamily="49" charset="-122"/>
              </a:rPr>
              <a:t>int</a:t>
            </a:r>
            <a:r>
              <a:rPr lang="nn-NO" altLang="zh-CN" sz="2600" dirty="0">
                <a:solidFill>
                  <a:srgbClr val="000000"/>
                </a:solidFill>
                <a:ea typeface="新宋体" panose="02010609030101010101" pitchFamily="49" charset="-122"/>
              </a:rPr>
              <a:t> i = 0; i &lt; </a:t>
            </a:r>
            <a:r>
              <a:rPr lang="nn-NO" altLang="zh-CN" sz="2600" dirty="0">
                <a:solidFill>
                  <a:srgbClr val="808080"/>
                </a:solidFill>
                <a:ea typeface="新宋体" panose="02010609030101010101" pitchFamily="49" charset="-122"/>
              </a:rPr>
              <a:t>n</a:t>
            </a:r>
            <a:r>
              <a:rPr lang="nn-NO" altLang="zh-CN" sz="2600" dirty="0">
                <a:solidFill>
                  <a:srgbClr val="000000"/>
                </a:solidFill>
                <a:ea typeface="新宋体" panose="02010609030101010101" pitchFamily="49" charset="-122"/>
              </a:rPr>
              <a:t> - 1; i</a:t>
            </a:r>
            <a:r>
              <a:rPr lang="nn-NO" altLang="zh-CN" sz="2600" dirty="0" smtClean="0">
                <a:solidFill>
                  <a:srgbClr val="000000"/>
                </a:solidFill>
                <a:ea typeface="新宋体" panose="02010609030101010101" pitchFamily="49" charset="-122"/>
              </a:rPr>
              <a:t>++)</a:t>
            </a:r>
          </a:p>
          <a:p>
            <a:pPr marL="457200" lvl="1" indent="0">
              <a:lnSpc>
                <a:spcPct val="120000"/>
              </a:lnSpc>
              <a:spcBef>
                <a:spcPts val="0"/>
              </a:spcBef>
              <a:spcAft>
                <a:spcPts val="0"/>
              </a:spcAft>
              <a:buNone/>
            </a:pPr>
            <a:r>
              <a:rPr lang="en-US" altLang="zh-CN" sz="2600" dirty="0" smtClean="0">
                <a:solidFill>
                  <a:srgbClr val="000000"/>
                </a:solidFill>
                <a:ea typeface="新宋体" panose="02010609030101010101" pitchFamily="49" charset="-122"/>
              </a:rPr>
              <a:t> 	{</a:t>
            </a:r>
            <a:endParaRPr lang="en-US" altLang="zh-CN" sz="2600" dirty="0">
              <a:solidFill>
                <a:srgbClr val="000000"/>
              </a:solidFill>
              <a:ea typeface="新宋体" panose="02010609030101010101" pitchFamily="49" charset="-122"/>
            </a:endParaRPr>
          </a:p>
          <a:p>
            <a:pPr marL="457200" lvl="1" indent="0">
              <a:lnSpc>
                <a:spcPct val="120000"/>
              </a:lnSpc>
              <a:spcBef>
                <a:spcPts val="0"/>
              </a:spcBef>
              <a:spcAft>
                <a:spcPts val="0"/>
              </a:spcAft>
              <a:buNone/>
            </a:pPr>
            <a:r>
              <a:rPr lang="en-US" altLang="zh-CN" sz="2600" dirty="0" smtClean="0">
                <a:solidFill>
                  <a:srgbClr val="0000FF"/>
                </a:solidFill>
                <a:ea typeface="新宋体" panose="02010609030101010101" pitchFamily="49" charset="-122"/>
              </a:rPr>
              <a:t>  		</a:t>
            </a:r>
            <a:r>
              <a:rPr lang="en-US" altLang="zh-CN" sz="2600" dirty="0" err="1" smtClean="0">
                <a:solidFill>
                  <a:srgbClr val="0000FF"/>
                </a:solidFill>
                <a:ea typeface="新宋体" panose="02010609030101010101" pitchFamily="49" charset="-122"/>
              </a:rPr>
              <a:t>int</a:t>
            </a:r>
            <a:r>
              <a:rPr lang="en-US" altLang="zh-CN" sz="2600" dirty="0" smtClean="0">
                <a:solidFill>
                  <a:srgbClr val="000000"/>
                </a:solidFill>
                <a:ea typeface="新宋体" panose="02010609030101010101" pitchFamily="49" charset="-122"/>
              </a:rPr>
              <a:t> </a:t>
            </a:r>
            <a:r>
              <a:rPr lang="en-US" altLang="zh-CN" sz="2600" dirty="0">
                <a:solidFill>
                  <a:srgbClr val="000000"/>
                </a:solidFill>
                <a:ea typeface="新宋体" panose="02010609030101010101" pitchFamily="49" charset="-122"/>
              </a:rPr>
              <a:t>min = </a:t>
            </a:r>
            <a:r>
              <a:rPr lang="en-US" altLang="zh-CN" sz="2600" dirty="0" err="1">
                <a:solidFill>
                  <a:srgbClr val="000000"/>
                </a:solidFill>
                <a:ea typeface="新宋体" panose="02010609030101010101" pitchFamily="49" charset="-122"/>
              </a:rPr>
              <a:t>i</a:t>
            </a:r>
            <a:r>
              <a:rPr lang="en-US" altLang="zh-CN" sz="2600" dirty="0">
                <a:solidFill>
                  <a:srgbClr val="000000"/>
                </a:solidFill>
                <a:ea typeface="新宋体" panose="02010609030101010101" pitchFamily="49" charset="-122"/>
              </a:rPr>
              <a:t>;</a:t>
            </a:r>
          </a:p>
          <a:p>
            <a:pPr marL="457200" lvl="1" indent="0">
              <a:lnSpc>
                <a:spcPct val="120000"/>
              </a:lnSpc>
              <a:spcBef>
                <a:spcPts val="0"/>
              </a:spcBef>
              <a:spcAft>
                <a:spcPts val="0"/>
              </a:spcAft>
              <a:buNone/>
            </a:pPr>
            <a:r>
              <a:rPr lang="nb-NO" altLang="zh-CN" sz="2600" dirty="0" smtClean="0">
                <a:solidFill>
                  <a:srgbClr val="0000FF"/>
                </a:solidFill>
                <a:ea typeface="新宋体" panose="02010609030101010101" pitchFamily="49" charset="-122"/>
              </a:rPr>
              <a:t>  		for</a:t>
            </a:r>
            <a:r>
              <a:rPr lang="nb-NO" altLang="zh-CN" sz="2600" dirty="0" smtClean="0">
                <a:solidFill>
                  <a:srgbClr val="000000"/>
                </a:solidFill>
                <a:ea typeface="新宋体" panose="02010609030101010101" pitchFamily="49" charset="-122"/>
              </a:rPr>
              <a:t> </a:t>
            </a:r>
            <a:r>
              <a:rPr lang="nb-NO" altLang="zh-CN" sz="2600" dirty="0">
                <a:solidFill>
                  <a:srgbClr val="000000"/>
                </a:solidFill>
                <a:ea typeface="新宋体" panose="02010609030101010101" pitchFamily="49" charset="-122"/>
              </a:rPr>
              <a:t>(</a:t>
            </a:r>
            <a:r>
              <a:rPr lang="nb-NO" altLang="zh-CN" sz="2600" dirty="0">
                <a:solidFill>
                  <a:srgbClr val="0000FF"/>
                </a:solidFill>
                <a:ea typeface="新宋体" panose="02010609030101010101" pitchFamily="49" charset="-122"/>
              </a:rPr>
              <a:t>int</a:t>
            </a:r>
            <a:r>
              <a:rPr lang="nb-NO" altLang="zh-CN" sz="2600" dirty="0">
                <a:solidFill>
                  <a:srgbClr val="000000"/>
                </a:solidFill>
                <a:ea typeface="新宋体" panose="02010609030101010101" pitchFamily="49" charset="-122"/>
              </a:rPr>
              <a:t> j = i + 1; j &lt; </a:t>
            </a:r>
            <a:r>
              <a:rPr lang="nb-NO" altLang="zh-CN" sz="2600" dirty="0">
                <a:solidFill>
                  <a:srgbClr val="808080"/>
                </a:solidFill>
                <a:ea typeface="新宋体" panose="02010609030101010101" pitchFamily="49" charset="-122"/>
              </a:rPr>
              <a:t>n</a:t>
            </a:r>
            <a:r>
              <a:rPr lang="nb-NO" altLang="zh-CN" sz="2600" dirty="0">
                <a:solidFill>
                  <a:srgbClr val="000000"/>
                </a:solidFill>
                <a:ea typeface="新宋体" panose="02010609030101010101" pitchFamily="49" charset="-122"/>
              </a:rPr>
              <a:t>; j++)</a:t>
            </a:r>
          </a:p>
          <a:p>
            <a:pPr marL="457200" lvl="1" indent="0">
              <a:lnSpc>
                <a:spcPct val="120000"/>
              </a:lnSpc>
              <a:spcBef>
                <a:spcPts val="0"/>
              </a:spcBef>
              <a:spcAft>
                <a:spcPts val="0"/>
              </a:spcAft>
              <a:buNone/>
            </a:pPr>
            <a:r>
              <a:rPr lang="en-US" altLang="zh-CN" sz="2600" dirty="0" smtClean="0">
                <a:solidFill>
                  <a:srgbClr val="0000FF"/>
                </a:solidFill>
                <a:ea typeface="新宋体" panose="02010609030101010101" pitchFamily="49" charset="-122"/>
              </a:rPr>
              <a:t>  			if</a:t>
            </a:r>
            <a:r>
              <a:rPr lang="en-US" altLang="zh-CN" sz="2600" dirty="0" smtClean="0">
                <a:solidFill>
                  <a:srgbClr val="000000"/>
                </a:solidFill>
                <a:ea typeface="新宋体" panose="02010609030101010101" pitchFamily="49" charset="-122"/>
              </a:rPr>
              <a:t> </a:t>
            </a:r>
            <a:r>
              <a:rPr lang="en-US" altLang="zh-CN" sz="2600" dirty="0">
                <a:solidFill>
                  <a:srgbClr val="000000"/>
                </a:solidFill>
                <a:ea typeface="新宋体" panose="02010609030101010101" pitchFamily="49" charset="-122"/>
              </a:rPr>
              <a:t>(strcmp(</a:t>
            </a:r>
            <a:r>
              <a:rPr lang="en-US" altLang="zh-CN" sz="2600" dirty="0" err="1">
                <a:solidFill>
                  <a:srgbClr val="808080"/>
                </a:solidFill>
                <a:ea typeface="新宋体" panose="02010609030101010101" pitchFamily="49" charset="-122"/>
              </a:rPr>
              <a:t>wds</a:t>
            </a:r>
            <a:r>
              <a:rPr lang="en-US" altLang="zh-CN" sz="2600" dirty="0">
                <a:solidFill>
                  <a:srgbClr val="000000"/>
                </a:solidFill>
                <a:ea typeface="新宋体" panose="02010609030101010101" pitchFamily="49" charset="-122"/>
              </a:rPr>
              <a:t>[</a:t>
            </a:r>
            <a:r>
              <a:rPr lang="en-US" altLang="zh-CN" sz="2600" dirty="0" err="1">
                <a:solidFill>
                  <a:srgbClr val="000000"/>
                </a:solidFill>
                <a:ea typeface="新宋体" panose="02010609030101010101" pitchFamily="49" charset="-122"/>
              </a:rPr>
              <a:t>i</a:t>
            </a:r>
            <a:r>
              <a:rPr lang="en-US" altLang="zh-CN" sz="2600" dirty="0">
                <a:solidFill>
                  <a:srgbClr val="000000"/>
                </a:solidFill>
                <a:ea typeface="新宋体" panose="02010609030101010101" pitchFamily="49" charset="-122"/>
              </a:rPr>
              <a:t>], </a:t>
            </a:r>
            <a:r>
              <a:rPr lang="en-US" altLang="zh-CN" sz="2600" dirty="0" err="1">
                <a:solidFill>
                  <a:srgbClr val="808080"/>
                </a:solidFill>
                <a:ea typeface="新宋体" panose="02010609030101010101" pitchFamily="49" charset="-122"/>
              </a:rPr>
              <a:t>wds</a:t>
            </a:r>
            <a:r>
              <a:rPr lang="en-US" altLang="zh-CN" sz="2600" dirty="0">
                <a:solidFill>
                  <a:srgbClr val="000000"/>
                </a:solidFill>
                <a:ea typeface="新宋体" panose="02010609030101010101" pitchFamily="49" charset="-122"/>
              </a:rPr>
              <a:t>[j</a:t>
            </a:r>
            <a:r>
              <a:rPr lang="en-US" altLang="zh-CN" sz="2600" dirty="0" smtClean="0">
                <a:solidFill>
                  <a:srgbClr val="000000"/>
                </a:solidFill>
                <a:ea typeface="新宋体" panose="02010609030101010101" pitchFamily="49" charset="-122"/>
              </a:rPr>
              <a:t>])&gt;0</a:t>
            </a:r>
            <a:r>
              <a:rPr lang="en-US" altLang="zh-CN" sz="2600" dirty="0">
                <a:solidFill>
                  <a:srgbClr val="000000"/>
                </a:solidFill>
                <a:ea typeface="新宋体" panose="02010609030101010101" pitchFamily="49" charset="-122"/>
              </a:rPr>
              <a:t>) </a:t>
            </a:r>
            <a:r>
              <a:rPr lang="en-US" altLang="zh-CN" sz="2600" dirty="0" smtClean="0">
                <a:solidFill>
                  <a:srgbClr val="000000"/>
                </a:solidFill>
                <a:ea typeface="新宋体" panose="02010609030101010101" pitchFamily="49" charset="-122"/>
              </a:rPr>
              <a:t>min=j</a:t>
            </a:r>
            <a:r>
              <a:rPr lang="en-US" altLang="zh-CN" sz="2600" dirty="0">
                <a:solidFill>
                  <a:srgbClr val="000000"/>
                </a:solidFill>
                <a:ea typeface="新宋体" panose="02010609030101010101" pitchFamily="49" charset="-122"/>
              </a:rPr>
              <a:t>;</a:t>
            </a:r>
          </a:p>
          <a:p>
            <a:pPr marL="457200" lvl="1" indent="0">
              <a:lnSpc>
                <a:spcPct val="120000"/>
              </a:lnSpc>
              <a:spcBef>
                <a:spcPts val="0"/>
              </a:spcBef>
              <a:spcAft>
                <a:spcPts val="0"/>
              </a:spcAft>
              <a:buNone/>
            </a:pPr>
            <a:r>
              <a:rPr lang="en-US" altLang="zh-CN" sz="2600" dirty="0" smtClean="0">
                <a:solidFill>
                  <a:srgbClr val="000000"/>
                </a:solidFill>
                <a:ea typeface="新宋体" panose="02010609030101010101" pitchFamily="49" charset="-122"/>
              </a:rPr>
              <a:t>  	</a:t>
            </a:r>
            <a:r>
              <a:rPr lang="en-US" altLang="zh-CN" sz="2600" dirty="0">
                <a:solidFill>
                  <a:srgbClr val="000000"/>
                </a:solidFill>
                <a:ea typeface="新宋体" panose="02010609030101010101" pitchFamily="49" charset="-122"/>
              </a:rPr>
              <a:t>	</a:t>
            </a:r>
            <a:r>
              <a:rPr lang="en-US" altLang="zh-CN" sz="2600" b="1" dirty="0" err="1">
                <a:solidFill>
                  <a:srgbClr val="000000"/>
                </a:solidFill>
                <a:effectLst>
                  <a:outerShdw blurRad="38100" dist="38100" dir="2700000" algn="tl">
                    <a:srgbClr val="000000">
                      <a:alpha val="43137"/>
                    </a:srgbClr>
                  </a:outerShdw>
                </a:effectLst>
                <a:ea typeface="新宋体" panose="02010609030101010101" pitchFamily="49" charset="-122"/>
              </a:rPr>
              <a:t>tmp</a:t>
            </a:r>
            <a:r>
              <a:rPr lang="en-US" altLang="zh-CN" sz="2600" b="1" dirty="0">
                <a:solidFill>
                  <a:srgbClr val="000000"/>
                </a:solidFill>
                <a:effectLst>
                  <a:outerShdw blurRad="38100" dist="38100" dir="2700000" algn="tl">
                    <a:srgbClr val="000000">
                      <a:alpha val="43137"/>
                    </a:srgbClr>
                  </a:outerShdw>
                </a:effectLst>
                <a:ea typeface="新宋体" panose="02010609030101010101" pitchFamily="49" charset="-122"/>
              </a:rPr>
              <a:t>=</a:t>
            </a:r>
            <a:r>
              <a:rPr lang="en-US" altLang="zh-CN" sz="2600" b="1" dirty="0" err="1">
                <a:solidFill>
                  <a:srgbClr val="000000"/>
                </a:solidFill>
                <a:effectLst>
                  <a:outerShdw blurRad="38100" dist="38100" dir="2700000" algn="tl">
                    <a:srgbClr val="000000">
                      <a:alpha val="43137"/>
                    </a:srgbClr>
                  </a:outerShdw>
                </a:effectLst>
                <a:ea typeface="新宋体" panose="02010609030101010101" pitchFamily="49" charset="-122"/>
              </a:rPr>
              <a:t>wds</a:t>
            </a:r>
            <a:r>
              <a:rPr lang="en-US" altLang="zh-CN" sz="2600" b="1" dirty="0">
                <a:solidFill>
                  <a:srgbClr val="000000"/>
                </a:solidFill>
                <a:effectLst>
                  <a:outerShdw blurRad="38100" dist="38100" dir="2700000" algn="tl">
                    <a:srgbClr val="000000">
                      <a:alpha val="43137"/>
                    </a:srgbClr>
                  </a:outerShdw>
                </a:effectLst>
                <a:ea typeface="新宋体" panose="02010609030101010101" pitchFamily="49" charset="-122"/>
              </a:rPr>
              <a:t>[</a:t>
            </a:r>
            <a:r>
              <a:rPr lang="en-US" altLang="zh-CN" sz="2600" b="1" dirty="0" err="1">
                <a:solidFill>
                  <a:srgbClr val="000000"/>
                </a:solidFill>
                <a:effectLst>
                  <a:outerShdw blurRad="38100" dist="38100" dir="2700000" algn="tl">
                    <a:srgbClr val="000000">
                      <a:alpha val="43137"/>
                    </a:srgbClr>
                  </a:outerShdw>
                </a:effectLst>
                <a:ea typeface="新宋体" panose="02010609030101010101" pitchFamily="49" charset="-122"/>
              </a:rPr>
              <a:t>i</a:t>
            </a:r>
            <a:r>
              <a:rPr lang="en-US" altLang="zh-CN" sz="2600" b="1" dirty="0">
                <a:solidFill>
                  <a:srgbClr val="000000"/>
                </a:solidFill>
                <a:effectLst>
                  <a:outerShdw blurRad="38100" dist="38100" dir="2700000" algn="tl">
                    <a:srgbClr val="000000">
                      <a:alpha val="43137"/>
                    </a:srgbClr>
                  </a:outerShdw>
                </a:effectLst>
                <a:ea typeface="新宋体" panose="02010609030101010101" pitchFamily="49" charset="-122"/>
              </a:rPr>
              <a:t>];</a:t>
            </a:r>
            <a:r>
              <a:rPr lang="en-US" altLang="zh-CN" sz="2600" b="1" dirty="0" err="1">
                <a:solidFill>
                  <a:srgbClr val="000000"/>
                </a:solidFill>
                <a:effectLst>
                  <a:outerShdw blurRad="38100" dist="38100" dir="2700000" algn="tl">
                    <a:srgbClr val="000000">
                      <a:alpha val="43137"/>
                    </a:srgbClr>
                  </a:outerShdw>
                </a:effectLst>
                <a:ea typeface="新宋体" panose="02010609030101010101" pitchFamily="49" charset="-122"/>
              </a:rPr>
              <a:t>wds</a:t>
            </a:r>
            <a:r>
              <a:rPr lang="en-US" altLang="zh-CN" sz="2600" b="1" dirty="0">
                <a:solidFill>
                  <a:srgbClr val="000000"/>
                </a:solidFill>
                <a:effectLst>
                  <a:outerShdw blurRad="38100" dist="38100" dir="2700000" algn="tl">
                    <a:srgbClr val="000000">
                      <a:alpha val="43137"/>
                    </a:srgbClr>
                  </a:outerShdw>
                </a:effectLst>
                <a:ea typeface="新宋体" panose="02010609030101010101" pitchFamily="49" charset="-122"/>
              </a:rPr>
              <a:t>[</a:t>
            </a:r>
            <a:r>
              <a:rPr lang="en-US" altLang="zh-CN" sz="2600" b="1" dirty="0" err="1">
                <a:solidFill>
                  <a:srgbClr val="000000"/>
                </a:solidFill>
                <a:effectLst>
                  <a:outerShdw blurRad="38100" dist="38100" dir="2700000" algn="tl">
                    <a:srgbClr val="000000">
                      <a:alpha val="43137"/>
                    </a:srgbClr>
                  </a:outerShdw>
                </a:effectLst>
                <a:ea typeface="新宋体" panose="02010609030101010101" pitchFamily="49" charset="-122"/>
              </a:rPr>
              <a:t>i</a:t>
            </a:r>
            <a:r>
              <a:rPr lang="en-US" altLang="zh-CN" sz="2600" b="1" dirty="0">
                <a:solidFill>
                  <a:srgbClr val="000000"/>
                </a:solidFill>
                <a:effectLst>
                  <a:outerShdw blurRad="38100" dist="38100" dir="2700000" algn="tl">
                    <a:srgbClr val="000000">
                      <a:alpha val="43137"/>
                    </a:srgbClr>
                  </a:outerShdw>
                </a:effectLst>
                <a:ea typeface="新宋体" panose="02010609030101010101" pitchFamily="49" charset="-122"/>
              </a:rPr>
              <a:t>]=</a:t>
            </a:r>
            <a:r>
              <a:rPr lang="en-US" altLang="zh-CN" sz="2600" b="1" dirty="0" err="1">
                <a:solidFill>
                  <a:srgbClr val="000000"/>
                </a:solidFill>
                <a:effectLst>
                  <a:outerShdw blurRad="38100" dist="38100" dir="2700000" algn="tl">
                    <a:srgbClr val="000000">
                      <a:alpha val="43137"/>
                    </a:srgbClr>
                  </a:outerShdw>
                </a:effectLst>
                <a:ea typeface="新宋体" panose="02010609030101010101" pitchFamily="49" charset="-122"/>
              </a:rPr>
              <a:t>wds</a:t>
            </a:r>
            <a:r>
              <a:rPr lang="en-US" altLang="zh-CN" sz="2600" b="1" dirty="0">
                <a:solidFill>
                  <a:srgbClr val="000000"/>
                </a:solidFill>
                <a:effectLst>
                  <a:outerShdw blurRad="38100" dist="38100" dir="2700000" algn="tl">
                    <a:srgbClr val="000000">
                      <a:alpha val="43137"/>
                    </a:srgbClr>
                  </a:outerShdw>
                </a:effectLst>
                <a:ea typeface="新宋体" panose="02010609030101010101" pitchFamily="49" charset="-122"/>
              </a:rPr>
              <a:t>[min];</a:t>
            </a:r>
            <a:r>
              <a:rPr lang="en-US" altLang="zh-CN" sz="2600" b="1" dirty="0" err="1">
                <a:solidFill>
                  <a:srgbClr val="000000"/>
                </a:solidFill>
                <a:effectLst>
                  <a:outerShdw blurRad="38100" dist="38100" dir="2700000" algn="tl">
                    <a:srgbClr val="000000">
                      <a:alpha val="43137"/>
                    </a:srgbClr>
                  </a:outerShdw>
                </a:effectLst>
                <a:ea typeface="新宋体" panose="02010609030101010101" pitchFamily="49" charset="-122"/>
              </a:rPr>
              <a:t>wds</a:t>
            </a:r>
            <a:r>
              <a:rPr lang="en-US" altLang="zh-CN" sz="2600" b="1" dirty="0">
                <a:solidFill>
                  <a:srgbClr val="000000"/>
                </a:solidFill>
                <a:effectLst>
                  <a:outerShdw blurRad="38100" dist="38100" dir="2700000" algn="tl">
                    <a:srgbClr val="000000">
                      <a:alpha val="43137"/>
                    </a:srgbClr>
                  </a:outerShdw>
                </a:effectLst>
                <a:ea typeface="新宋体" panose="02010609030101010101" pitchFamily="49" charset="-122"/>
              </a:rPr>
              <a:t>[min]=</a:t>
            </a:r>
            <a:r>
              <a:rPr lang="en-US" altLang="zh-CN" sz="2600" b="1" dirty="0" err="1">
                <a:solidFill>
                  <a:srgbClr val="000000"/>
                </a:solidFill>
                <a:effectLst>
                  <a:outerShdw blurRad="38100" dist="38100" dir="2700000" algn="tl">
                    <a:srgbClr val="000000">
                      <a:alpha val="43137"/>
                    </a:srgbClr>
                  </a:outerShdw>
                </a:effectLst>
                <a:ea typeface="新宋体" panose="02010609030101010101" pitchFamily="49" charset="-122"/>
              </a:rPr>
              <a:t>tmp</a:t>
            </a:r>
            <a:r>
              <a:rPr lang="en-US" altLang="zh-CN" sz="2600" b="1" dirty="0">
                <a:solidFill>
                  <a:srgbClr val="000000"/>
                </a:solidFill>
                <a:effectLst>
                  <a:outerShdw blurRad="38100" dist="38100" dir="2700000" algn="tl">
                    <a:srgbClr val="000000">
                      <a:alpha val="43137"/>
                    </a:srgbClr>
                  </a:outerShdw>
                </a:effectLst>
                <a:ea typeface="新宋体" panose="02010609030101010101" pitchFamily="49" charset="-122"/>
              </a:rPr>
              <a:t>;</a:t>
            </a:r>
            <a:r>
              <a:rPr lang="en-US" altLang="zh-CN" sz="2600" dirty="0">
                <a:solidFill>
                  <a:srgbClr val="000000"/>
                </a:solidFill>
                <a:ea typeface="新宋体" panose="02010609030101010101" pitchFamily="49" charset="-122"/>
              </a:rPr>
              <a:t>  </a:t>
            </a:r>
            <a:r>
              <a:rPr lang="en-US" altLang="zh-CN" sz="2600" dirty="0" smtClean="0">
                <a:solidFill>
                  <a:srgbClr val="000000"/>
                </a:solidFill>
                <a:ea typeface="新宋体" panose="02010609030101010101" pitchFamily="49" charset="-122"/>
              </a:rPr>
              <a:t>	}</a:t>
            </a:r>
            <a:endParaRPr lang="en-US" altLang="zh-CN" sz="2600" dirty="0">
              <a:solidFill>
                <a:srgbClr val="000000"/>
              </a:solidFill>
              <a:ea typeface="新宋体" panose="02010609030101010101" pitchFamily="49" charset="-122"/>
            </a:endParaRPr>
          </a:p>
          <a:p>
            <a:pPr marL="457200" lvl="1" indent="0">
              <a:lnSpc>
                <a:spcPct val="120000"/>
              </a:lnSpc>
              <a:spcBef>
                <a:spcPts val="0"/>
              </a:spcBef>
              <a:spcAft>
                <a:spcPts val="0"/>
              </a:spcAft>
              <a:buNone/>
            </a:pPr>
            <a:r>
              <a:rPr lang="en-US" altLang="zh-CN" sz="2600" dirty="0">
                <a:solidFill>
                  <a:srgbClr val="000000"/>
                </a:solidFill>
                <a:ea typeface="新宋体" panose="02010609030101010101" pitchFamily="49" charset="-122"/>
              </a:rPr>
              <a:t>}</a:t>
            </a:r>
            <a:endParaRPr lang="zh-CN" altLang="en-US" sz="2600" dirty="0"/>
          </a:p>
        </p:txBody>
      </p:sp>
      <p:sp>
        <p:nvSpPr>
          <p:cNvPr id="4" name="线形标注 1 3"/>
          <p:cNvSpPr/>
          <p:nvPr/>
        </p:nvSpPr>
        <p:spPr>
          <a:xfrm>
            <a:off x="6235606" y="2492896"/>
            <a:ext cx="2160240" cy="1008112"/>
          </a:xfrm>
          <a:prstGeom prst="borderCallout1">
            <a:avLst>
              <a:gd name="adj1" fmla="val 18750"/>
              <a:gd name="adj2" fmla="val -8333"/>
              <a:gd name="adj3" fmla="val -30793"/>
              <a:gd name="adj4" fmla="val -58659"/>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ln w="0"/>
                <a:solidFill>
                  <a:srgbClr val="C00000"/>
                </a:soli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使用指针数组做形参</a:t>
            </a:r>
          </a:p>
        </p:txBody>
      </p:sp>
      <p:sp>
        <p:nvSpPr>
          <p:cNvPr id="5" name="线形标注 1 4"/>
          <p:cNvSpPr/>
          <p:nvPr/>
        </p:nvSpPr>
        <p:spPr>
          <a:xfrm>
            <a:off x="4788024" y="5733256"/>
            <a:ext cx="3898776" cy="1008112"/>
          </a:xfrm>
          <a:prstGeom prst="borderCallout1">
            <a:avLst>
              <a:gd name="adj1" fmla="val 46762"/>
              <a:gd name="adj2" fmla="val -1780"/>
              <a:gd name="adj3" fmla="val -8439"/>
              <a:gd name="adj4" fmla="val -34215"/>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ln w="0"/>
                <a:solidFill>
                  <a:srgbClr val="C00000"/>
                </a:soli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直接</a:t>
            </a:r>
            <a:r>
              <a:rPr lang="zh-CN" altLang="en-US" dirty="0">
                <a:ln w="0"/>
                <a:solidFill>
                  <a:srgbClr val="C00000"/>
                </a:soli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交换指针数组变量的值</a:t>
            </a:r>
            <a:r>
              <a:rPr lang="zh-CN" altLang="en-US" dirty="0" smtClean="0">
                <a:ln w="0"/>
                <a:solidFill>
                  <a:srgbClr val="C00000"/>
                </a:soli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，提高</a:t>
            </a:r>
            <a:r>
              <a:rPr lang="zh-CN" altLang="en-US" dirty="0">
                <a:ln w="0"/>
                <a:solidFill>
                  <a:srgbClr val="C00000"/>
                </a:soli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执行效率</a:t>
            </a:r>
            <a:endParaRPr lang="zh-CN" altLang="en-US" dirty="0" smtClean="0">
              <a:ln w="0"/>
              <a:solidFill>
                <a:srgbClr val="C00000"/>
              </a:soli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8" name="标题 1"/>
          <p:cNvSpPr>
            <a:spLocks noGrp="1"/>
          </p:cNvSpPr>
          <p:nvPr>
            <p:ph type="title"/>
          </p:nvPr>
        </p:nvSpPr>
        <p:spPr>
          <a:xfrm>
            <a:off x="478414"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9.2.4  </a:t>
            </a:r>
            <a:r>
              <a:rPr lang="zh-CN" altLang="en-US" sz="3200" b="1" dirty="0">
                <a:solidFill>
                  <a:srgbClr val="C00000"/>
                </a:solidFill>
                <a:latin typeface="方正姚体" panose="02010601030101010101" pitchFamily="2" charset="-122"/>
                <a:ea typeface="方正姚体" panose="02010601030101010101" pitchFamily="2" charset="-122"/>
              </a:rPr>
              <a:t>指针数组</a:t>
            </a:r>
          </a:p>
        </p:txBody>
      </p:sp>
    </p:spTree>
    <p:extLst>
      <p:ext uri="{BB962C8B-B14F-4D97-AF65-F5344CB8AC3E}">
        <p14:creationId xmlns:p14="http://schemas.microsoft.com/office/powerpoint/2010/main" val="206078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624660"/>
          </a:xfrm>
        </p:spPr>
        <p:txBody>
          <a:bodyPr>
            <a:normAutofit fontScale="92500" lnSpcReduction="10000"/>
          </a:bodyPr>
          <a:lstStyle/>
          <a:p>
            <a:pPr marL="0" indent="0">
              <a:buNone/>
            </a:pPr>
            <a:r>
              <a:rPr lang="en-US" altLang="zh-CN" dirty="0" smtClean="0">
                <a:solidFill>
                  <a:srgbClr val="000000"/>
                </a:solidFill>
              </a:rPr>
              <a:t>【</a:t>
            </a:r>
            <a:r>
              <a:rPr lang="zh-CN" altLang="en-US" dirty="0" smtClean="0">
                <a:solidFill>
                  <a:srgbClr val="000000"/>
                </a:solidFill>
              </a:rPr>
              <a:t>例</a:t>
            </a:r>
            <a:r>
              <a:rPr lang="en-US" altLang="zh-CN" dirty="0" smtClean="0">
                <a:solidFill>
                  <a:srgbClr val="000000"/>
                </a:solidFill>
              </a:rPr>
              <a:t>9-6】 </a:t>
            </a:r>
            <a:r>
              <a:rPr lang="zh-CN" altLang="en-US" dirty="0">
                <a:solidFill>
                  <a:srgbClr val="000000"/>
                </a:solidFill>
              </a:rPr>
              <a:t>单词</a:t>
            </a:r>
            <a:r>
              <a:rPr lang="zh-CN" altLang="en-US" dirty="0" smtClean="0">
                <a:solidFill>
                  <a:srgbClr val="000000"/>
                </a:solidFill>
              </a:rPr>
              <a:t>排序</a:t>
            </a:r>
            <a:r>
              <a:rPr lang="en-US" altLang="zh-CN" dirty="0">
                <a:solidFill>
                  <a:srgbClr val="0000FF"/>
                </a:solidFill>
              </a:rPr>
              <a:t>-</a:t>
            </a:r>
            <a:r>
              <a:rPr lang="zh-CN" altLang="en-US" dirty="0">
                <a:solidFill>
                  <a:srgbClr val="0000FF"/>
                </a:solidFill>
              </a:rPr>
              <a:t>方法</a:t>
            </a:r>
            <a:r>
              <a:rPr lang="en-US" altLang="zh-CN" dirty="0">
                <a:solidFill>
                  <a:srgbClr val="0000FF"/>
                </a:solidFill>
              </a:rPr>
              <a:t>2</a:t>
            </a:r>
            <a:endParaRPr lang="zh-CN" altLang="en-US" dirty="0">
              <a:solidFill>
                <a:srgbClr val="000000"/>
              </a:solidFill>
            </a:endParaRPr>
          </a:p>
          <a:p>
            <a:pPr marL="457200" lvl="1" indent="0">
              <a:buNone/>
            </a:pPr>
            <a:r>
              <a:rPr lang="en-US" altLang="zh-CN" dirty="0" err="1" smtClean="0">
                <a:solidFill>
                  <a:srgbClr val="0000FF"/>
                </a:solidFill>
              </a:rPr>
              <a:t>int</a:t>
            </a:r>
            <a:r>
              <a:rPr lang="en-US" altLang="zh-CN" dirty="0" smtClean="0">
                <a:solidFill>
                  <a:srgbClr val="000000"/>
                </a:solidFill>
              </a:rPr>
              <a:t> </a:t>
            </a:r>
            <a:r>
              <a:rPr lang="en-US" altLang="zh-CN" dirty="0">
                <a:solidFill>
                  <a:srgbClr val="000000"/>
                </a:solidFill>
              </a:rPr>
              <a:t>main()</a:t>
            </a:r>
          </a:p>
          <a:p>
            <a:pPr marL="457200" lvl="1" indent="0">
              <a:buNone/>
            </a:pPr>
            <a:r>
              <a:rPr lang="en-US" altLang="zh-CN" dirty="0">
                <a:solidFill>
                  <a:srgbClr val="000000"/>
                </a:solidFill>
              </a:rPr>
              <a:t>{</a:t>
            </a:r>
          </a:p>
          <a:p>
            <a:pPr marL="457200" lvl="1" indent="0">
              <a:buNone/>
            </a:pPr>
            <a:r>
              <a:rPr lang="en-US" altLang="zh-CN" dirty="0" smtClean="0">
                <a:solidFill>
                  <a:srgbClr val="0000FF"/>
                </a:solidFill>
              </a:rPr>
              <a:t> 	char</a:t>
            </a:r>
            <a:r>
              <a:rPr lang="en-US" altLang="zh-CN" dirty="0" smtClean="0">
                <a:solidFill>
                  <a:srgbClr val="000000"/>
                </a:solidFill>
              </a:rPr>
              <a:t> </a:t>
            </a:r>
            <a:r>
              <a:rPr lang="en-US" altLang="zh-CN" dirty="0">
                <a:solidFill>
                  <a:srgbClr val="000000"/>
                </a:solidFill>
              </a:rPr>
              <a:t>words[5][</a:t>
            </a:r>
            <a:r>
              <a:rPr lang="en-US" altLang="zh-CN" dirty="0">
                <a:solidFill>
                  <a:srgbClr val="6F008A"/>
                </a:solidFill>
              </a:rPr>
              <a:t>LEN</a:t>
            </a:r>
            <a:r>
              <a:rPr lang="en-US" altLang="zh-CN" dirty="0">
                <a:solidFill>
                  <a:srgbClr val="000000"/>
                </a:solidFill>
              </a:rPr>
              <a:t>];</a:t>
            </a:r>
          </a:p>
          <a:p>
            <a:pPr marL="457200" lvl="1" indent="0">
              <a:buNone/>
            </a:pPr>
            <a:r>
              <a:rPr lang="en-US" altLang="zh-CN" dirty="0" smtClean="0">
                <a:solidFill>
                  <a:srgbClr val="0000FF"/>
                </a:solidFill>
              </a:rPr>
              <a:t> 	char</a:t>
            </a:r>
            <a:r>
              <a:rPr lang="en-US" altLang="zh-CN" dirty="0" smtClean="0">
                <a:solidFill>
                  <a:srgbClr val="000000"/>
                </a:solidFill>
              </a:rPr>
              <a:t> </a:t>
            </a:r>
            <a:r>
              <a:rPr lang="en-US" altLang="zh-CN" dirty="0">
                <a:solidFill>
                  <a:srgbClr val="000000"/>
                </a:solidFill>
              </a:rPr>
              <a:t>*p[5];</a:t>
            </a:r>
          </a:p>
          <a:p>
            <a:pPr marL="457200" lvl="1" indent="0">
              <a:buNone/>
            </a:pPr>
            <a:r>
              <a:rPr lang="en-US" altLang="zh-CN" dirty="0" smtClean="0">
                <a:solidFill>
                  <a:srgbClr val="0000FF"/>
                </a:solidFill>
              </a:rPr>
              <a:t> 	for</a:t>
            </a:r>
            <a:r>
              <a:rPr lang="en-US" altLang="zh-CN" dirty="0" smtClean="0">
                <a:solidFill>
                  <a:srgbClr val="000000"/>
                </a:solidFill>
              </a:rPr>
              <a:t>(</a:t>
            </a:r>
            <a:r>
              <a:rPr lang="en-US" altLang="zh-CN" dirty="0" err="1" smtClean="0">
                <a:solidFill>
                  <a:srgbClr val="0000FF"/>
                </a:solidFill>
              </a:rPr>
              <a:t>int</a:t>
            </a:r>
            <a:r>
              <a:rPr lang="en-US" altLang="zh-CN" dirty="0" smtClean="0">
                <a:solidFill>
                  <a:srgbClr val="000000"/>
                </a:solidFill>
              </a:rPr>
              <a:t> </a:t>
            </a:r>
            <a:r>
              <a:rPr lang="en-US" altLang="zh-CN" dirty="0" err="1">
                <a:solidFill>
                  <a:srgbClr val="000000"/>
                </a:solidFill>
              </a:rPr>
              <a:t>i</a:t>
            </a:r>
            <a:r>
              <a:rPr lang="en-US" altLang="zh-CN" dirty="0">
                <a:solidFill>
                  <a:srgbClr val="000000"/>
                </a:solidFill>
              </a:rPr>
              <a:t>=0;i&lt;5;i</a:t>
            </a:r>
            <a:r>
              <a:rPr lang="en-US" altLang="zh-CN" dirty="0" smtClean="0">
                <a:solidFill>
                  <a:srgbClr val="000000"/>
                </a:solidFill>
              </a:rPr>
              <a:t>++) p[</a:t>
            </a:r>
            <a:r>
              <a:rPr lang="en-US" altLang="zh-CN" dirty="0" err="1" smtClean="0">
                <a:solidFill>
                  <a:srgbClr val="000000"/>
                </a:solidFill>
              </a:rPr>
              <a:t>i</a:t>
            </a:r>
            <a:r>
              <a:rPr lang="en-US" altLang="zh-CN" dirty="0" smtClean="0">
                <a:solidFill>
                  <a:srgbClr val="000000"/>
                </a:solidFill>
              </a:rPr>
              <a:t>]=words[</a:t>
            </a:r>
            <a:r>
              <a:rPr lang="en-US" altLang="zh-CN" dirty="0" err="1" smtClean="0">
                <a:solidFill>
                  <a:srgbClr val="000000"/>
                </a:solidFill>
              </a:rPr>
              <a:t>i</a:t>
            </a:r>
            <a:r>
              <a:rPr lang="en-US" altLang="zh-CN" dirty="0">
                <a:solidFill>
                  <a:srgbClr val="000000"/>
                </a:solidFill>
              </a:rPr>
              <a:t>];</a:t>
            </a:r>
          </a:p>
          <a:p>
            <a:pPr marL="457200" lvl="1" indent="0">
              <a:buNone/>
            </a:pPr>
            <a:r>
              <a:rPr lang="en-US" altLang="zh-CN" dirty="0" smtClean="0">
                <a:solidFill>
                  <a:srgbClr val="000000"/>
                </a:solidFill>
              </a:rPr>
              <a:t> 	</a:t>
            </a:r>
            <a:r>
              <a:rPr lang="en-US" altLang="zh-CN" dirty="0" err="1" smtClean="0">
                <a:solidFill>
                  <a:srgbClr val="000000"/>
                </a:solidFill>
              </a:rPr>
              <a:t>InputWords</a:t>
            </a:r>
            <a:r>
              <a:rPr lang="en-US" altLang="zh-CN" dirty="0" smtClean="0">
                <a:solidFill>
                  <a:srgbClr val="000000"/>
                </a:solidFill>
              </a:rPr>
              <a:t>(p</a:t>
            </a:r>
            <a:r>
              <a:rPr lang="en-US" altLang="zh-CN" dirty="0">
                <a:solidFill>
                  <a:srgbClr val="000000"/>
                </a:solidFill>
              </a:rPr>
              <a:t>, 5);</a:t>
            </a:r>
          </a:p>
          <a:p>
            <a:pPr marL="457200" lvl="1" indent="0">
              <a:buNone/>
            </a:pPr>
            <a:r>
              <a:rPr lang="en-US" altLang="zh-CN" dirty="0" smtClean="0">
                <a:solidFill>
                  <a:srgbClr val="000000"/>
                </a:solidFill>
              </a:rPr>
              <a:t> 	</a:t>
            </a:r>
            <a:r>
              <a:rPr lang="en-US" altLang="zh-CN" dirty="0" err="1" smtClean="0">
                <a:solidFill>
                  <a:srgbClr val="000000"/>
                </a:solidFill>
              </a:rPr>
              <a:t>SelectSort</a:t>
            </a:r>
            <a:r>
              <a:rPr lang="en-US" altLang="zh-CN" dirty="0" smtClean="0">
                <a:solidFill>
                  <a:srgbClr val="000000"/>
                </a:solidFill>
              </a:rPr>
              <a:t>(p</a:t>
            </a:r>
            <a:r>
              <a:rPr lang="en-US" altLang="zh-CN" dirty="0">
                <a:solidFill>
                  <a:srgbClr val="000000"/>
                </a:solidFill>
              </a:rPr>
              <a:t>, 5);</a:t>
            </a:r>
          </a:p>
          <a:p>
            <a:pPr marL="457200" lvl="1" indent="0">
              <a:buNone/>
            </a:pPr>
            <a:r>
              <a:rPr lang="en-US" altLang="zh-CN" dirty="0" smtClean="0">
                <a:solidFill>
                  <a:srgbClr val="000000"/>
                </a:solidFill>
              </a:rPr>
              <a:t> 	</a:t>
            </a:r>
            <a:r>
              <a:rPr lang="en-US" altLang="zh-CN" dirty="0" err="1" smtClean="0">
                <a:solidFill>
                  <a:srgbClr val="000000"/>
                </a:solidFill>
              </a:rPr>
              <a:t>PrintWords</a:t>
            </a:r>
            <a:r>
              <a:rPr lang="en-US" altLang="zh-CN" dirty="0" smtClean="0">
                <a:solidFill>
                  <a:srgbClr val="000000"/>
                </a:solidFill>
              </a:rPr>
              <a:t>(p</a:t>
            </a:r>
            <a:r>
              <a:rPr lang="en-US" altLang="zh-CN" dirty="0">
                <a:solidFill>
                  <a:srgbClr val="000000"/>
                </a:solidFill>
              </a:rPr>
              <a:t>, 5);</a:t>
            </a:r>
          </a:p>
          <a:p>
            <a:pPr marL="457200" lvl="1" indent="0">
              <a:buNone/>
            </a:pPr>
            <a:r>
              <a:rPr lang="en-US" altLang="zh-CN" dirty="0" smtClean="0">
                <a:solidFill>
                  <a:srgbClr val="0000FF"/>
                </a:solidFill>
              </a:rPr>
              <a:t> 	return</a:t>
            </a:r>
            <a:r>
              <a:rPr lang="en-US" altLang="zh-CN" dirty="0" smtClean="0">
                <a:solidFill>
                  <a:srgbClr val="000000"/>
                </a:solidFill>
              </a:rPr>
              <a:t> </a:t>
            </a:r>
            <a:r>
              <a:rPr lang="en-US" altLang="zh-CN" dirty="0">
                <a:solidFill>
                  <a:srgbClr val="000000"/>
                </a:solidFill>
              </a:rPr>
              <a:t>0;</a:t>
            </a:r>
          </a:p>
          <a:p>
            <a:pPr marL="457200" lvl="1" indent="0">
              <a:buNone/>
            </a:pPr>
            <a:r>
              <a:rPr lang="en-US" altLang="zh-CN" dirty="0">
                <a:solidFill>
                  <a:srgbClr val="000000"/>
                </a:solidFill>
              </a:rPr>
              <a:t>}</a:t>
            </a:r>
            <a:endParaRPr lang="zh-CN" altLang="en-US" dirty="0"/>
          </a:p>
        </p:txBody>
      </p:sp>
      <p:sp>
        <p:nvSpPr>
          <p:cNvPr id="4" name="线形标注 1 3"/>
          <p:cNvSpPr/>
          <p:nvPr/>
        </p:nvSpPr>
        <p:spPr>
          <a:xfrm>
            <a:off x="5940152" y="4149080"/>
            <a:ext cx="2160240" cy="1008112"/>
          </a:xfrm>
          <a:prstGeom prst="borderCallout1">
            <a:avLst>
              <a:gd name="adj1" fmla="val 18750"/>
              <a:gd name="adj2" fmla="val -8333"/>
              <a:gd name="adj3" fmla="val 8052"/>
              <a:gd name="adj4" fmla="val -112211"/>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smtClean="0">
                <a:ln w="0"/>
                <a:solidFill>
                  <a:srgbClr val="C00000"/>
                </a:soli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使用指针数组做实参</a:t>
            </a:r>
          </a:p>
        </p:txBody>
      </p:sp>
      <p:sp>
        <p:nvSpPr>
          <p:cNvPr id="6" name="标题 1"/>
          <p:cNvSpPr>
            <a:spLocks noGrp="1"/>
          </p:cNvSpPr>
          <p:nvPr>
            <p:ph type="title"/>
          </p:nvPr>
        </p:nvSpPr>
        <p:spPr>
          <a:xfrm>
            <a:off x="539552" y="404664"/>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9.2.4  </a:t>
            </a:r>
            <a:r>
              <a:rPr lang="zh-CN" altLang="en-US" sz="3200" b="1" dirty="0">
                <a:solidFill>
                  <a:srgbClr val="C00000"/>
                </a:solidFill>
                <a:latin typeface="方正姚体" panose="02010601030101010101" pitchFamily="2" charset="-122"/>
                <a:ea typeface="方正姚体" panose="02010601030101010101" pitchFamily="2" charset="-122"/>
              </a:rPr>
              <a:t>指针数组</a:t>
            </a:r>
          </a:p>
        </p:txBody>
      </p:sp>
    </p:spTree>
    <p:extLst>
      <p:ext uri="{BB962C8B-B14F-4D97-AF65-F5344CB8AC3E}">
        <p14:creationId xmlns:p14="http://schemas.microsoft.com/office/powerpoint/2010/main" val="14760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76672"/>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9.2.2  </a:t>
            </a:r>
            <a:r>
              <a:rPr lang="zh-CN" altLang="en-US" sz="3200" b="1" dirty="0">
                <a:solidFill>
                  <a:srgbClr val="C00000"/>
                </a:solidFill>
                <a:latin typeface="方正姚体" panose="02010601030101010101" pitchFamily="2" charset="-122"/>
                <a:ea typeface="方正姚体" panose="02010601030101010101" pitchFamily="2" charset="-122"/>
              </a:rPr>
              <a:t>通过指针引用数组元素</a:t>
            </a:r>
          </a:p>
        </p:txBody>
      </p:sp>
      <p:sp>
        <p:nvSpPr>
          <p:cNvPr id="3" name="内容占位符 2"/>
          <p:cNvSpPr>
            <a:spLocks noGrp="1"/>
          </p:cNvSpPr>
          <p:nvPr>
            <p:ph idx="1"/>
          </p:nvPr>
        </p:nvSpPr>
        <p:spPr>
          <a:xfrm>
            <a:off x="755576" y="1412776"/>
            <a:ext cx="7056015" cy="4760564"/>
          </a:xfrm>
        </p:spPr>
        <p:txBody>
          <a:bodyPr>
            <a:normAutofit fontScale="92500" lnSpcReduction="20000"/>
          </a:bodyPr>
          <a:lstStyle/>
          <a:p>
            <a:pPr>
              <a:lnSpc>
                <a:spcPct val="150000"/>
              </a:lnSpc>
            </a:pPr>
            <a:r>
              <a:rPr lang="zh-CN" altLang="en-US" sz="2800" dirty="0" smtClean="0">
                <a:latin typeface="方正姚体" panose="02010601030101010101" pitchFamily="2" charset="-122"/>
                <a:ea typeface="方正姚体" panose="02010601030101010101" pitchFamily="2" charset="-122"/>
              </a:rPr>
              <a:t>问题</a:t>
            </a:r>
            <a:endParaRPr lang="en-US" altLang="zh-CN" sz="2800" dirty="0">
              <a:latin typeface="方正姚体" panose="02010601030101010101" pitchFamily="2" charset="-122"/>
              <a:ea typeface="方正姚体" panose="02010601030101010101" pitchFamily="2" charset="-122"/>
            </a:endParaRPr>
          </a:p>
          <a:p>
            <a:pPr lvl="1">
              <a:lnSpc>
                <a:spcPct val="150000"/>
              </a:lnSpc>
              <a:buFont typeface="Wingdings" panose="05000000000000000000" pitchFamily="2" charset="2"/>
              <a:buChar char="l"/>
            </a:pPr>
            <a:r>
              <a:rPr lang="en-US" altLang="zh-CN" sz="2800" dirty="0" err="1" smtClean="0">
                <a:latin typeface="方正姚体" panose="02010601030101010101" pitchFamily="2" charset="-122"/>
                <a:ea typeface="方正姚体" panose="02010601030101010101" pitchFamily="2" charset="-122"/>
              </a:rPr>
              <a:t>int</a:t>
            </a:r>
            <a:r>
              <a:rPr lang="en-US" altLang="zh-CN" sz="2800" dirty="0" smtClean="0">
                <a:latin typeface="方正姚体" panose="02010601030101010101" pitchFamily="2" charset="-122"/>
                <a:ea typeface="方正姚体" panose="02010601030101010101" pitchFamily="2" charset="-122"/>
              </a:rPr>
              <a:t> </a:t>
            </a:r>
            <a:r>
              <a:rPr lang="en-US" altLang="zh-CN" sz="2800" dirty="0">
                <a:latin typeface="方正姚体" panose="02010601030101010101" pitchFamily="2" charset="-122"/>
                <a:ea typeface="方正姚体" panose="02010601030101010101" pitchFamily="2" charset="-122"/>
              </a:rPr>
              <a:t>*p=a;</a:t>
            </a:r>
            <a:r>
              <a:rPr lang="zh-CN" altLang="en-US" sz="2800" dirty="0">
                <a:latin typeface="方正姚体" panose="02010601030101010101" pitchFamily="2" charset="-122"/>
                <a:ea typeface="方正姚体" panose="02010601030101010101" pitchFamily="2" charset="-122"/>
              </a:rPr>
              <a:t> </a:t>
            </a:r>
            <a:r>
              <a:rPr lang="en-US" altLang="zh-CN" sz="2800" dirty="0" smtClean="0">
                <a:latin typeface="方正姚体" panose="02010601030101010101" pitchFamily="2" charset="-122"/>
                <a:ea typeface="方正姚体" panose="02010601030101010101" pitchFamily="2" charset="-122"/>
              </a:rPr>
              <a:t>p</a:t>
            </a:r>
            <a:r>
              <a:rPr lang="zh-CN" altLang="en-US" sz="2800" dirty="0" smtClean="0">
                <a:latin typeface="方正姚体" panose="02010601030101010101" pitchFamily="2" charset="-122"/>
                <a:ea typeface="方正姚体" panose="02010601030101010101" pitchFamily="2" charset="-122"/>
              </a:rPr>
              <a:t>只能访问第</a:t>
            </a:r>
            <a:r>
              <a:rPr lang="en-US" altLang="zh-CN" sz="2800" dirty="0" smtClean="0">
                <a:latin typeface="方正姚体" panose="02010601030101010101" pitchFamily="2" charset="-122"/>
                <a:ea typeface="方正姚体" panose="02010601030101010101" pitchFamily="2" charset="-122"/>
              </a:rPr>
              <a:t>1</a:t>
            </a:r>
            <a:r>
              <a:rPr lang="zh-CN" altLang="en-US" sz="2800" dirty="0" smtClean="0">
                <a:latin typeface="方正姚体" panose="02010601030101010101" pitchFamily="2" charset="-122"/>
                <a:ea typeface="方正姚体" panose="02010601030101010101" pitchFamily="2" charset="-122"/>
              </a:rPr>
              <a:t>个</a:t>
            </a:r>
            <a:r>
              <a:rPr lang="zh-CN" altLang="en-US" sz="2800" dirty="0">
                <a:latin typeface="方正姚体" panose="02010601030101010101" pitchFamily="2" charset="-122"/>
                <a:ea typeface="方正姚体" panose="02010601030101010101" pitchFamily="2" charset="-122"/>
              </a:rPr>
              <a:t>元素</a:t>
            </a:r>
            <a:r>
              <a:rPr lang="zh-CN" altLang="en-US" sz="2800" dirty="0" smtClean="0">
                <a:latin typeface="方正姚体" panose="02010601030101010101" pitchFamily="2" charset="-122"/>
                <a:ea typeface="方正姚体" panose="02010601030101010101" pitchFamily="2" charset="-122"/>
              </a:rPr>
              <a:t>；</a:t>
            </a:r>
            <a:endParaRPr lang="en-US" altLang="zh-CN" sz="2800" dirty="0" smtClean="0">
              <a:latin typeface="方正姚体" panose="02010601030101010101" pitchFamily="2" charset="-122"/>
              <a:ea typeface="方正姚体" panose="02010601030101010101" pitchFamily="2" charset="-122"/>
            </a:endParaRPr>
          </a:p>
          <a:p>
            <a:pPr lvl="1">
              <a:lnSpc>
                <a:spcPct val="150000"/>
              </a:lnSpc>
              <a:buFont typeface="Wingdings" panose="05000000000000000000" pitchFamily="2" charset="2"/>
              <a:buChar char="l"/>
            </a:pPr>
            <a:r>
              <a:rPr lang="zh-CN" altLang="en-US" sz="2800" dirty="0" smtClean="0">
                <a:latin typeface="方正姚体" panose="02010601030101010101" pitchFamily="2" charset="-122"/>
                <a:ea typeface="方正姚体" panose="02010601030101010101" pitchFamily="2" charset="-122"/>
              </a:rPr>
              <a:t>如何用</a:t>
            </a:r>
            <a:r>
              <a:rPr lang="en-US" altLang="zh-CN" sz="2800" dirty="0">
                <a:latin typeface="方正姚体" panose="02010601030101010101" pitchFamily="2" charset="-122"/>
                <a:ea typeface="方正姚体" panose="02010601030101010101" pitchFamily="2" charset="-122"/>
              </a:rPr>
              <a:t>p</a:t>
            </a:r>
            <a:r>
              <a:rPr lang="zh-CN" altLang="en-US" sz="2800" dirty="0" smtClean="0">
                <a:latin typeface="方正姚体" panose="02010601030101010101" pitchFamily="2" charset="-122"/>
                <a:ea typeface="方正姚体" panose="02010601030101010101" pitchFamily="2" charset="-122"/>
              </a:rPr>
              <a:t>访问</a:t>
            </a:r>
            <a:r>
              <a:rPr lang="zh-CN" altLang="en-US" sz="2800" dirty="0">
                <a:latin typeface="方正姚体" panose="02010601030101010101" pitchFamily="2" charset="-122"/>
                <a:ea typeface="方正姚体" panose="02010601030101010101" pitchFamily="2" charset="-122"/>
              </a:rPr>
              <a:t>数组的其他元素呢？</a:t>
            </a:r>
            <a:endParaRPr lang="en-US" altLang="zh-CN" sz="2800" dirty="0">
              <a:latin typeface="方正姚体" panose="02010601030101010101" pitchFamily="2" charset="-122"/>
              <a:ea typeface="方正姚体" panose="02010601030101010101" pitchFamily="2" charset="-122"/>
            </a:endParaRPr>
          </a:p>
          <a:p>
            <a:pPr>
              <a:lnSpc>
                <a:spcPct val="150000"/>
              </a:lnSpc>
            </a:pPr>
            <a:r>
              <a:rPr lang="zh-CN" altLang="en-US" sz="2800" dirty="0" smtClean="0">
                <a:latin typeface="方正姚体" panose="02010601030101010101" pitchFamily="2" charset="-122"/>
                <a:ea typeface="方正姚体" panose="02010601030101010101" pitchFamily="2" charset="-122"/>
              </a:rPr>
              <a:t>通过</a:t>
            </a:r>
            <a:r>
              <a:rPr lang="zh-CN" altLang="zh-CN" sz="2800" dirty="0" smtClean="0">
                <a:latin typeface="方正姚体" panose="02010601030101010101" pitchFamily="2" charset="-122"/>
                <a:ea typeface="方正姚体" panose="02010601030101010101" pitchFamily="2" charset="-122"/>
              </a:rPr>
              <a:t>指针运算</a:t>
            </a:r>
            <a:r>
              <a:rPr lang="zh-CN" altLang="en-US" sz="2800" dirty="0" smtClean="0">
                <a:latin typeface="方正姚体" panose="02010601030101010101" pitchFamily="2" charset="-122"/>
                <a:ea typeface="方正姚体" panose="02010601030101010101" pitchFamily="2" charset="-122"/>
              </a:rPr>
              <a:t>可访问数组其他</a:t>
            </a:r>
            <a:r>
              <a:rPr lang="zh-CN" altLang="en-US" sz="2800" dirty="0">
                <a:latin typeface="方正姚体" panose="02010601030101010101" pitchFamily="2" charset="-122"/>
                <a:ea typeface="方正姚体" panose="02010601030101010101" pitchFamily="2" charset="-122"/>
              </a:rPr>
              <a:t>元素</a:t>
            </a:r>
            <a:r>
              <a:rPr lang="zh-CN" altLang="zh-CN" sz="2800" dirty="0" smtClean="0">
                <a:latin typeface="方正姚体" panose="02010601030101010101" pitchFamily="2" charset="-122"/>
                <a:ea typeface="方正姚体" panose="02010601030101010101" pitchFamily="2" charset="-122"/>
              </a:rPr>
              <a:t>：</a:t>
            </a:r>
            <a:endParaRPr lang="zh-CN" altLang="zh-CN" sz="2800" dirty="0">
              <a:latin typeface="方正姚体" panose="02010601030101010101" pitchFamily="2" charset="-122"/>
              <a:ea typeface="方正姚体" panose="02010601030101010101" pitchFamily="2" charset="-122"/>
            </a:endParaRPr>
          </a:p>
          <a:p>
            <a:pPr marL="971550" lvl="1" indent="-514350">
              <a:lnSpc>
                <a:spcPct val="150000"/>
              </a:lnSpc>
              <a:buFont typeface="+mj-ea"/>
              <a:buAutoNum type="circleNumDbPlain"/>
            </a:pPr>
            <a:r>
              <a:rPr lang="zh-CN" altLang="zh-CN" sz="2800" dirty="0" smtClean="0">
                <a:latin typeface="方正姚体" panose="02010601030101010101" pitchFamily="2" charset="-122"/>
                <a:ea typeface="方正姚体" panose="02010601030101010101" pitchFamily="2" charset="-122"/>
              </a:rPr>
              <a:t>指针</a:t>
            </a:r>
            <a:r>
              <a:rPr lang="zh-CN" altLang="en-US" sz="2800" dirty="0" smtClean="0">
                <a:latin typeface="方正姚体" panose="02010601030101010101" pitchFamily="2" charset="-122"/>
                <a:ea typeface="方正姚体" panose="02010601030101010101" pitchFamily="2" charset="-122"/>
              </a:rPr>
              <a:t>的</a:t>
            </a:r>
            <a:r>
              <a:rPr lang="zh-CN" altLang="zh-CN" sz="2800" dirty="0" smtClean="0">
                <a:latin typeface="方正姚体" panose="02010601030101010101" pitchFamily="2" charset="-122"/>
                <a:ea typeface="方正姚体" panose="02010601030101010101" pitchFamily="2" charset="-122"/>
              </a:rPr>
              <a:t>加</a:t>
            </a:r>
            <a:r>
              <a:rPr lang="zh-CN" altLang="en-US" sz="2800" dirty="0" smtClean="0">
                <a:latin typeface="方正姚体" panose="02010601030101010101" pitchFamily="2" charset="-122"/>
                <a:ea typeface="方正姚体" panose="02010601030101010101" pitchFamily="2" charset="-122"/>
              </a:rPr>
              <a:t>减</a:t>
            </a:r>
            <a:r>
              <a:rPr lang="zh-CN" altLang="zh-CN" sz="2800" dirty="0" smtClean="0">
                <a:latin typeface="方正姚体" panose="02010601030101010101" pitchFamily="2" charset="-122"/>
                <a:ea typeface="方正姚体" panose="02010601030101010101" pitchFamily="2" charset="-122"/>
              </a:rPr>
              <a:t>整数</a:t>
            </a:r>
            <a:r>
              <a:rPr lang="zh-CN" altLang="en-US" sz="2800" dirty="0" smtClean="0">
                <a:latin typeface="方正姚体" panose="02010601030101010101" pitchFamily="2" charset="-122"/>
                <a:ea typeface="方正姚体" panose="02010601030101010101" pitchFamily="2" charset="-122"/>
              </a:rPr>
              <a:t>：</a:t>
            </a:r>
            <a:r>
              <a:rPr lang="en-US" altLang="zh-CN" sz="2800" dirty="0" smtClean="0">
                <a:latin typeface="方正姚体" panose="02010601030101010101" pitchFamily="2" charset="-122"/>
                <a:ea typeface="方正姚体" panose="02010601030101010101" pitchFamily="2" charset="-122"/>
              </a:rPr>
              <a:t> </a:t>
            </a:r>
            <a:r>
              <a:rPr lang="zh-CN" altLang="zh-CN" sz="2800" dirty="0" smtClean="0">
                <a:latin typeface="方正姚体" panose="02010601030101010101" pitchFamily="2" charset="-122"/>
                <a:ea typeface="方正姚体" panose="02010601030101010101" pitchFamily="2" charset="-122"/>
              </a:rPr>
              <a:t>如</a:t>
            </a:r>
            <a:r>
              <a:rPr lang="en-US" altLang="zh-CN" sz="2800" dirty="0" err="1" smtClean="0">
                <a:latin typeface="方正姚体" panose="02010601030101010101" pitchFamily="2" charset="-122"/>
                <a:ea typeface="方正姚体" panose="02010601030101010101" pitchFamily="2" charset="-122"/>
              </a:rPr>
              <a:t>p+i</a:t>
            </a:r>
            <a:r>
              <a:rPr lang="en-US" altLang="zh-CN" sz="2800" dirty="0" smtClean="0">
                <a:latin typeface="方正姚体" panose="02010601030101010101" pitchFamily="2" charset="-122"/>
                <a:ea typeface="方正姚体" panose="02010601030101010101" pitchFamily="2" charset="-122"/>
              </a:rPr>
              <a:t>; p-</a:t>
            </a:r>
            <a:r>
              <a:rPr lang="en-US" altLang="zh-CN" sz="2800" dirty="0" err="1" smtClean="0">
                <a:latin typeface="方正姚体" panose="02010601030101010101" pitchFamily="2" charset="-122"/>
                <a:ea typeface="方正姚体" panose="02010601030101010101" pitchFamily="2" charset="-122"/>
              </a:rPr>
              <a:t>i</a:t>
            </a:r>
            <a:r>
              <a:rPr lang="en-US" altLang="zh-CN" sz="2800" dirty="0" smtClean="0">
                <a:latin typeface="方正姚体" panose="02010601030101010101" pitchFamily="2" charset="-122"/>
                <a:ea typeface="方正姚体" panose="02010601030101010101" pitchFamily="2" charset="-122"/>
              </a:rPr>
              <a:t>;</a:t>
            </a:r>
          </a:p>
          <a:p>
            <a:pPr marL="971550" lvl="1" indent="-514350">
              <a:lnSpc>
                <a:spcPct val="150000"/>
              </a:lnSpc>
              <a:buFont typeface="+mj-ea"/>
              <a:buAutoNum type="circleNumDbPlain"/>
            </a:pPr>
            <a:r>
              <a:rPr lang="zh-CN" altLang="zh-CN" sz="2800" dirty="0" smtClean="0">
                <a:latin typeface="方正姚体" panose="02010601030101010101" pitchFamily="2" charset="-122"/>
                <a:ea typeface="方正姚体" panose="02010601030101010101" pitchFamily="2" charset="-122"/>
              </a:rPr>
              <a:t>指针</a:t>
            </a:r>
            <a:r>
              <a:rPr lang="zh-CN" altLang="en-US" sz="2800" dirty="0" smtClean="0">
                <a:latin typeface="方正姚体" panose="02010601030101010101" pitchFamily="2" charset="-122"/>
                <a:ea typeface="方正姚体" panose="02010601030101010101" pitchFamily="2" charset="-122"/>
              </a:rPr>
              <a:t>的</a:t>
            </a:r>
            <a:r>
              <a:rPr lang="zh-CN" altLang="zh-CN" sz="2800" dirty="0" smtClean="0">
                <a:latin typeface="方正姚体" panose="02010601030101010101" pitchFamily="2" charset="-122"/>
                <a:ea typeface="方正姚体" panose="02010601030101010101" pitchFamily="2" charset="-122"/>
              </a:rPr>
              <a:t>自加</a:t>
            </a:r>
            <a:r>
              <a:rPr lang="zh-CN" altLang="zh-CN" sz="2800" dirty="0">
                <a:latin typeface="方正姚体" panose="02010601030101010101" pitchFamily="2" charset="-122"/>
                <a:ea typeface="方正姚体" panose="02010601030101010101" pitchFamily="2" charset="-122"/>
              </a:rPr>
              <a:t>自减</a:t>
            </a:r>
            <a:r>
              <a:rPr lang="zh-CN" altLang="zh-CN" sz="2800" dirty="0" smtClean="0">
                <a:latin typeface="方正姚体" panose="02010601030101010101" pitchFamily="2" charset="-122"/>
                <a:ea typeface="方正姚体" panose="02010601030101010101" pitchFamily="2" charset="-122"/>
              </a:rPr>
              <a:t>运算</a:t>
            </a:r>
            <a:r>
              <a:rPr lang="zh-CN" altLang="en-US" sz="2800" dirty="0" smtClean="0">
                <a:latin typeface="方正姚体" panose="02010601030101010101" pitchFamily="2" charset="-122"/>
                <a:ea typeface="方正姚体" panose="02010601030101010101" pitchFamily="2" charset="-122"/>
              </a:rPr>
              <a:t>：</a:t>
            </a:r>
            <a:endParaRPr lang="en-US" altLang="zh-CN" sz="2800" dirty="0" smtClean="0">
              <a:latin typeface="方正姚体" panose="02010601030101010101" pitchFamily="2" charset="-122"/>
              <a:ea typeface="方正姚体" panose="02010601030101010101" pitchFamily="2" charset="-122"/>
            </a:endParaRPr>
          </a:p>
          <a:p>
            <a:pPr marL="457200" lvl="1" indent="0">
              <a:lnSpc>
                <a:spcPct val="150000"/>
              </a:lnSpc>
              <a:buNone/>
            </a:pPr>
            <a:r>
              <a:rPr lang="en-US" altLang="zh-CN" sz="2800" dirty="0">
                <a:latin typeface="方正姚体" panose="02010601030101010101" pitchFamily="2" charset="-122"/>
                <a:ea typeface="方正姚体" panose="02010601030101010101" pitchFamily="2" charset="-122"/>
              </a:rPr>
              <a:t> </a:t>
            </a:r>
            <a:r>
              <a:rPr lang="en-US" altLang="zh-CN" sz="2800" dirty="0" smtClean="0">
                <a:latin typeface="方正姚体" panose="02010601030101010101" pitchFamily="2" charset="-122"/>
                <a:ea typeface="方正姚体" panose="02010601030101010101" pitchFamily="2" charset="-122"/>
              </a:rPr>
              <a:t>     </a:t>
            </a:r>
            <a:r>
              <a:rPr lang="zh-CN" altLang="zh-CN" sz="2800" dirty="0" smtClean="0">
                <a:latin typeface="方正姚体" panose="02010601030101010101" pitchFamily="2" charset="-122"/>
                <a:ea typeface="方正姚体" panose="02010601030101010101" pitchFamily="2" charset="-122"/>
              </a:rPr>
              <a:t>如</a:t>
            </a:r>
            <a:r>
              <a:rPr lang="en-US" altLang="zh-CN" sz="2800" dirty="0">
                <a:latin typeface="方正姚体" panose="02010601030101010101" pitchFamily="2" charset="-122"/>
                <a:ea typeface="方正姚体" panose="02010601030101010101" pitchFamily="2" charset="-122"/>
              </a:rPr>
              <a:t>p</a:t>
            </a:r>
            <a:r>
              <a:rPr lang="en-US" altLang="zh-CN" sz="2800" dirty="0" smtClean="0">
                <a:latin typeface="方正姚体" panose="02010601030101010101" pitchFamily="2" charset="-122"/>
                <a:ea typeface="方正姚体" panose="02010601030101010101" pitchFamily="2" charset="-122"/>
              </a:rPr>
              <a:t>++,++p, p--,--p</a:t>
            </a:r>
            <a:endParaRPr lang="zh-CN" altLang="zh-CN" sz="28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208467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548680"/>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9.2.5  </a:t>
            </a:r>
            <a:r>
              <a:rPr lang="zh-CN" altLang="en-US" sz="3200" b="1" dirty="0">
                <a:solidFill>
                  <a:srgbClr val="C00000"/>
                </a:solidFill>
                <a:latin typeface="方正姚体" panose="02010601030101010101" pitchFamily="2" charset="-122"/>
                <a:ea typeface="方正姚体" panose="02010601030101010101" pitchFamily="2" charset="-122"/>
              </a:rPr>
              <a:t>字符指针和字符串</a:t>
            </a:r>
          </a:p>
        </p:txBody>
      </p:sp>
      <p:sp>
        <p:nvSpPr>
          <p:cNvPr id="3" name="内容占位符 2"/>
          <p:cNvSpPr>
            <a:spLocks noGrp="1"/>
          </p:cNvSpPr>
          <p:nvPr>
            <p:ph idx="1"/>
          </p:nvPr>
        </p:nvSpPr>
        <p:spPr>
          <a:xfrm>
            <a:off x="467544" y="1412776"/>
            <a:ext cx="8229600" cy="5048596"/>
          </a:xfrm>
        </p:spPr>
        <p:txBody>
          <a:bodyPr/>
          <a:lstStyle/>
          <a:p>
            <a:r>
              <a:rPr lang="zh-CN" altLang="en-US" dirty="0" smtClean="0"/>
              <a:t>字符串的表示方法</a:t>
            </a:r>
            <a:endParaRPr lang="en-US" altLang="zh-CN" dirty="0" smtClean="0"/>
          </a:p>
          <a:p>
            <a:pPr lvl="1">
              <a:buFont typeface="Wingdings" panose="05000000000000000000" pitchFamily="2" charset="2"/>
              <a:buChar char="u"/>
            </a:pPr>
            <a:r>
              <a:rPr lang="zh-CN" altLang="en-US" dirty="0" smtClean="0"/>
              <a:t>在</a:t>
            </a:r>
            <a:r>
              <a:rPr lang="en-US" altLang="zh-CN" dirty="0"/>
              <a:t>C</a:t>
            </a:r>
            <a:r>
              <a:rPr lang="zh-CN" altLang="en-US" dirty="0"/>
              <a:t>语言中，没有专门的字符串</a:t>
            </a:r>
            <a:r>
              <a:rPr lang="zh-CN" altLang="en-US" dirty="0" smtClean="0"/>
              <a:t>类型；</a:t>
            </a:r>
            <a:endParaRPr lang="en-US" altLang="zh-CN" dirty="0" smtClean="0"/>
          </a:p>
          <a:p>
            <a:pPr lvl="1">
              <a:buFont typeface="Wingdings" panose="05000000000000000000" pitchFamily="2" charset="2"/>
              <a:buChar char="u"/>
            </a:pPr>
            <a:r>
              <a:rPr lang="zh-CN" altLang="en-US" dirty="0" smtClean="0"/>
              <a:t>可以使用字符数组或字符指针来表示字符串；</a:t>
            </a:r>
            <a:endParaRPr lang="en-US" altLang="zh-CN" dirty="0" smtClean="0"/>
          </a:p>
          <a:p>
            <a:pPr lvl="1">
              <a:buFont typeface="Wingdings" panose="05000000000000000000" pitchFamily="2" charset="2"/>
              <a:buChar char="u"/>
            </a:pPr>
            <a:r>
              <a:rPr lang="zh-CN" altLang="en-US" dirty="0"/>
              <a:t>字符</a:t>
            </a:r>
            <a:r>
              <a:rPr lang="zh-CN" altLang="en-US" dirty="0" smtClean="0"/>
              <a:t>数组表示字符串</a:t>
            </a:r>
            <a:endParaRPr lang="en-US" altLang="zh-CN" dirty="0" smtClean="0"/>
          </a:p>
          <a:p>
            <a:pPr lvl="2">
              <a:buFont typeface="Wingdings" panose="05000000000000000000" pitchFamily="2" charset="2"/>
              <a:buChar char="u"/>
            </a:pPr>
            <a:r>
              <a:rPr lang="zh-CN" altLang="en-US" dirty="0" smtClean="0"/>
              <a:t>可以</a:t>
            </a:r>
            <a:r>
              <a:rPr lang="zh-CN" altLang="en-US" dirty="0"/>
              <a:t>通过一个以‘</a:t>
            </a:r>
            <a:r>
              <a:rPr lang="en-US" altLang="zh-CN" dirty="0"/>
              <a:t>\0’</a:t>
            </a:r>
            <a:r>
              <a:rPr lang="zh-CN" altLang="en-US" dirty="0"/>
              <a:t>结尾的字符数组保存字符串</a:t>
            </a:r>
            <a:r>
              <a:rPr lang="zh-CN" altLang="en-US" dirty="0" smtClean="0"/>
              <a:t>。</a:t>
            </a:r>
            <a:endParaRPr lang="en-US" altLang="zh-CN" dirty="0" smtClean="0"/>
          </a:p>
          <a:p>
            <a:pPr lvl="1">
              <a:buFont typeface="Wingdings" panose="05000000000000000000" pitchFamily="2" charset="2"/>
              <a:buChar char="u"/>
            </a:pPr>
            <a:r>
              <a:rPr lang="zh-CN" altLang="en-US" dirty="0" smtClean="0"/>
              <a:t>字符指针表示字符串</a:t>
            </a:r>
            <a:endParaRPr lang="en-US" altLang="zh-CN" dirty="0" smtClean="0"/>
          </a:p>
          <a:p>
            <a:pPr lvl="2">
              <a:buFont typeface="Wingdings" panose="05000000000000000000" pitchFamily="2" charset="2"/>
              <a:buChar char="u"/>
            </a:pPr>
            <a:r>
              <a:rPr lang="zh-CN" altLang="en-US" dirty="0" smtClean="0"/>
              <a:t>通过字符指针指向</a:t>
            </a:r>
            <a:r>
              <a:rPr lang="zh-CN" altLang="en-US" dirty="0"/>
              <a:t>字符数组</a:t>
            </a:r>
            <a:r>
              <a:rPr lang="zh-CN" altLang="en-US" dirty="0" smtClean="0"/>
              <a:t>或字符串常量来表示字符串。</a:t>
            </a:r>
            <a:endParaRPr lang="zh-CN" altLang="en-US" dirty="0"/>
          </a:p>
        </p:txBody>
      </p:sp>
    </p:spTree>
    <p:extLst>
      <p:ext uri="{BB962C8B-B14F-4D97-AF65-F5344CB8AC3E}">
        <p14:creationId xmlns:p14="http://schemas.microsoft.com/office/powerpoint/2010/main" val="23168946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68760"/>
            <a:ext cx="8640960" cy="5408636"/>
          </a:xfrm>
        </p:spPr>
        <p:txBody>
          <a:bodyPr>
            <a:normAutofit fontScale="92500" lnSpcReduction="10000"/>
          </a:bodyPr>
          <a:lstStyle/>
          <a:p>
            <a:pPr marL="0" indent="0">
              <a:lnSpc>
                <a:spcPct val="120000"/>
              </a:lnSpc>
              <a:spcBef>
                <a:spcPts val="0"/>
              </a:spcBef>
              <a:spcAft>
                <a:spcPts val="0"/>
              </a:spcAft>
              <a:buNone/>
            </a:pPr>
            <a:r>
              <a:rPr lang="en-US" altLang="zh-CN" dirty="0" smtClean="0"/>
              <a:t>【</a:t>
            </a:r>
            <a:r>
              <a:rPr lang="zh-CN" altLang="en-US" dirty="0" smtClean="0"/>
              <a:t>例</a:t>
            </a:r>
            <a:r>
              <a:rPr lang="en-US" altLang="zh-CN" dirty="0" smtClean="0"/>
              <a:t>9-7】 </a:t>
            </a:r>
            <a:r>
              <a:rPr lang="zh-CN" altLang="en-US" dirty="0" smtClean="0"/>
              <a:t>用</a:t>
            </a:r>
            <a:r>
              <a:rPr lang="zh-CN" altLang="en-US" dirty="0"/>
              <a:t>字符数组和字符指针分别存放一个</a:t>
            </a:r>
            <a:r>
              <a:rPr lang="zh-CN" altLang="en-US" dirty="0" smtClean="0"/>
              <a:t>字符串</a:t>
            </a:r>
            <a:endParaRPr lang="en-US" altLang="zh-CN" dirty="0" smtClean="0"/>
          </a:p>
          <a:p>
            <a:pPr marL="457200" lvl="1" indent="0">
              <a:lnSpc>
                <a:spcPct val="120000"/>
              </a:lnSpc>
              <a:spcBef>
                <a:spcPts val="0"/>
              </a:spcBef>
              <a:spcAft>
                <a:spcPts val="0"/>
              </a:spcAft>
              <a:buNone/>
            </a:pPr>
            <a:r>
              <a:rPr lang="en-US" altLang="zh-CN" dirty="0" smtClean="0">
                <a:solidFill>
                  <a:srgbClr val="808080"/>
                </a:solidFill>
              </a:rPr>
              <a:t>#</a:t>
            </a:r>
            <a:r>
              <a:rPr lang="en-US" altLang="zh-CN" dirty="0">
                <a:solidFill>
                  <a:srgbClr val="808080"/>
                </a:solidFill>
              </a:rPr>
              <a:t>include</a:t>
            </a:r>
            <a:r>
              <a:rPr lang="en-US" altLang="zh-CN" dirty="0">
                <a:solidFill>
                  <a:srgbClr val="000000"/>
                </a:solidFill>
              </a:rPr>
              <a:t> </a:t>
            </a:r>
            <a:r>
              <a:rPr lang="en-US" altLang="zh-CN" dirty="0">
                <a:solidFill>
                  <a:srgbClr val="A31515"/>
                </a:solidFill>
              </a:rPr>
              <a:t>&lt;</a:t>
            </a:r>
            <a:r>
              <a:rPr lang="en-US" altLang="zh-CN" dirty="0" err="1">
                <a:solidFill>
                  <a:srgbClr val="A31515"/>
                </a:solidFill>
              </a:rPr>
              <a:t>stdio.h</a:t>
            </a:r>
            <a:r>
              <a:rPr lang="en-US" altLang="zh-CN" dirty="0">
                <a:solidFill>
                  <a:srgbClr val="A31515"/>
                </a:solidFill>
              </a:rPr>
              <a:t>&gt;</a:t>
            </a:r>
            <a:endParaRPr lang="en-US" altLang="zh-CN" dirty="0">
              <a:solidFill>
                <a:srgbClr val="000000"/>
              </a:solidFill>
            </a:endParaRPr>
          </a:p>
          <a:p>
            <a:pPr marL="457200" lvl="1" indent="0">
              <a:lnSpc>
                <a:spcPct val="120000"/>
              </a:lnSpc>
              <a:spcBef>
                <a:spcPts val="0"/>
              </a:spcBef>
              <a:spcAft>
                <a:spcPts val="0"/>
              </a:spcAft>
              <a:buNone/>
            </a:pPr>
            <a:r>
              <a:rPr lang="en-US" altLang="zh-CN" dirty="0">
                <a:solidFill>
                  <a:srgbClr val="808080"/>
                </a:solidFill>
              </a:rPr>
              <a:t>#include</a:t>
            </a:r>
            <a:r>
              <a:rPr lang="en-US" altLang="zh-CN" dirty="0">
                <a:solidFill>
                  <a:srgbClr val="000000"/>
                </a:solidFill>
              </a:rPr>
              <a:t> </a:t>
            </a:r>
            <a:r>
              <a:rPr lang="en-US" altLang="zh-CN" dirty="0">
                <a:solidFill>
                  <a:srgbClr val="A31515"/>
                </a:solidFill>
              </a:rPr>
              <a:t>&lt;</a:t>
            </a:r>
            <a:r>
              <a:rPr lang="en-US" altLang="zh-CN" dirty="0" err="1">
                <a:solidFill>
                  <a:srgbClr val="A31515"/>
                </a:solidFill>
              </a:rPr>
              <a:t>string.h</a:t>
            </a:r>
            <a:r>
              <a:rPr lang="en-US" altLang="zh-CN" dirty="0">
                <a:solidFill>
                  <a:srgbClr val="A31515"/>
                </a:solidFill>
              </a:rPr>
              <a:t>&gt;</a:t>
            </a:r>
            <a:endParaRPr lang="en-US" altLang="zh-CN" dirty="0">
              <a:solidFill>
                <a:srgbClr val="000000"/>
              </a:solidFill>
            </a:endParaRPr>
          </a:p>
          <a:p>
            <a:pPr marL="457200" lvl="1" indent="0">
              <a:lnSpc>
                <a:spcPct val="120000"/>
              </a:lnSpc>
              <a:spcBef>
                <a:spcPts val="0"/>
              </a:spcBef>
              <a:spcAft>
                <a:spcPts val="0"/>
              </a:spcAft>
              <a:buNone/>
            </a:pPr>
            <a:r>
              <a:rPr lang="en-US" altLang="zh-CN" dirty="0" err="1">
                <a:solidFill>
                  <a:srgbClr val="0000FF"/>
                </a:solidFill>
              </a:rPr>
              <a:t>int</a:t>
            </a:r>
            <a:r>
              <a:rPr lang="en-US" altLang="zh-CN" dirty="0">
                <a:solidFill>
                  <a:srgbClr val="000000"/>
                </a:solidFill>
              </a:rPr>
              <a:t> main()</a:t>
            </a:r>
          </a:p>
          <a:p>
            <a:pPr marL="457200" lvl="1" indent="0">
              <a:lnSpc>
                <a:spcPct val="120000"/>
              </a:lnSpc>
              <a:spcBef>
                <a:spcPts val="0"/>
              </a:spcBef>
              <a:spcAft>
                <a:spcPts val="0"/>
              </a:spcAft>
              <a:buNone/>
            </a:pPr>
            <a:r>
              <a:rPr lang="en-US" altLang="zh-CN" dirty="0">
                <a:solidFill>
                  <a:srgbClr val="000000"/>
                </a:solidFill>
              </a:rPr>
              <a:t>{</a:t>
            </a:r>
          </a:p>
          <a:p>
            <a:pPr marL="457200" lvl="1" indent="0">
              <a:lnSpc>
                <a:spcPct val="120000"/>
              </a:lnSpc>
              <a:spcBef>
                <a:spcPts val="0"/>
              </a:spcBef>
              <a:spcAft>
                <a:spcPts val="0"/>
              </a:spcAft>
              <a:buNone/>
            </a:pPr>
            <a:r>
              <a:rPr lang="en-US" altLang="zh-CN" dirty="0" smtClean="0">
                <a:solidFill>
                  <a:srgbClr val="0000FF"/>
                </a:solidFill>
              </a:rPr>
              <a:t> 	char</a:t>
            </a:r>
            <a:r>
              <a:rPr lang="en-US" altLang="zh-CN" dirty="0" smtClean="0">
                <a:solidFill>
                  <a:srgbClr val="000000"/>
                </a:solidFill>
              </a:rPr>
              <a:t> </a:t>
            </a:r>
            <a:r>
              <a:rPr lang="en-US" altLang="zh-CN" dirty="0" err="1">
                <a:solidFill>
                  <a:srgbClr val="000000"/>
                </a:solidFill>
              </a:rPr>
              <a:t>str</a:t>
            </a:r>
            <a:r>
              <a:rPr lang="en-US" altLang="zh-CN" dirty="0">
                <a:solidFill>
                  <a:srgbClr val="000000"/>
                </a:solidFill>
              </a:rPr>
              <a:t>[40] = </a:t>
            </a:r>
            <a:r>
              <a:rPr lang="en-US" altLang="zh-CN" dirty="0">
                <a:solidFill>
                  <a:srgbClr val="A31515"/>
                </a:solidFill>
              </a:rPr>
              <a:t>"This is a character array 1!\n"</a:t>
            </a:r>
            <a:r>
              <a:rPr lang="en-US" altLang="zh-CN" dirty="0">
                <a:solidFill>
                  <a:srgbClr val="000000"/>
                </a:solidFill>
              </a:rPr>
              <a:t>;</a:t>
            </a:r>
          </a:p>
          <a:p>
            <a:pPr marL="457200" lvl="1" indent="0">
              <a:lnSpc>
                <a:spcPct val="120000"/>
              </a:lnSpc>
              <a:spcBef>
                <a:spcPts val="0"/>
              </a:spcBef>
              <a:spcAft>
                <a:spcPts val="0"/>
              </a:spcAft>
              <a:buNone/>
            </a:pPr>
            <a:r>
              <a:rPr lang="en-US" altLang="zh-CN" dirty="0" smtClean="0">
                <a:solidFill>
                  <a:srgbClr val="0000FF"/>
                </a:solidFill>
              </a:rPr>
              <a:t> 	char</a:t>
            </a:r>
            <a:r>
              <a:rPr lang="en-US" altLang="zh-CN" dirty="0" smtClean="0">
                <a:solidFill>
                  <a:srgbClr val="000000"/>
                </a:solidFill>
              </a:rPr>
              <a:t> </a:t>
            </a:r>
            <a:r>
              <a:rPr lang="en-US" altLang="zh-CN" dirty="0">
                <a:solidFill>
                  <a:srgbClr val="000000"/>
                </a:solidFill>
              </a:rPr>
              <a:t>*</a:t>
            </a:r>
            <a:r>
              <a:rPr lang="en-US" altLang="zh-CN" dirty="0" err="1">
                <a:solidFill>
                  <a:srgbClr val="000000"/>
                </a:solidFill>
              </a:rPr>
              <a:t>pstr</a:t>
            </a:r>
            <a:r>
              <a:rPr lang="en-US" altLang="zh-CN" dirty="0">
                <a:solidFill>
                  <a:srgbClr val="000000"/>
                </a:solidFill>
              </a:rPr>
              <a:t> = </a:t>
            </a:r>
            <a:r>
              <a:rPr lang="en-US" altLang="zh-CN" dirty="0">
                <a:solidFill>
                  <a:srgbClr val="A31515"/>
                </a:solidFill>
              </a:rPr>
              <a:t>"This is a character array 2!\n"</a:t>
            </a:r>
            <a:r>
              <a:rPr lang="en-US" altLang="zh-CN" dirty="0">
                <a:solidFill>
                  <a:srgbClr val="000000"/>
                </a:solidFill>
              </a:rPr>
              <a:t>;</a:t>
            </a:r>
          </a:p>
          <a:p>
            <a:pPr marL="457200" lvl="1" indent="0">
              <a:lnSpc>
                <a:spcPct val="120000"/>
              </a:lnSpc>
              <a:spcBef>
                <a:spcPts val="0"/>
              </a:spcBef>
              <a:spcAft>
                <a:spcPts val="0"/>
              </a:spcAft>
              <a:buNone/>
            </a:pPr>
            <a:r>
              <a:rPr lang="en-US" altLang="zh-CN" dirty="0" smtClean="0">
                <a:solidFill>
                  <a:srgbClr val="000000"/>
                </a:solidFill>
              </a:rPr>
              <a:t> 	</a:t>
            </a:r>
            <a:r>
              <a:rPr lang="en-US" altLang="zh-CN" dirty="0" err="1" smtClean="0">
                <a:solidFill>
                  <a:srgbClr val="000000"/>
                </a:solidFill>
              </a:rPr>
              <a:t>printf</a:t>
            </a:r>
            <a:r>
              <a:rPr lang="en-US" altLang="zh-CN" dirty="0">
                <a:solidFill>
                  <a:srgbClr val="000000"/>
                </a:solidFill>
              </a:rPr>
              <a:t>(</a:t>
            </a:r>
            <a:r>
              <a:rPr lang="en-US" altLang="zh-CN" dirty="0">
                <a:solidFill>
                  <a:srgbClr val="A31515"/>
                </a:solidFill>
              </a:rPr>
              <a:t>"%</a:t>
            </a:r>
            <a:r>
              <a:rPr lang="en-US" altLang="zh-CN" dirty="0" err="1">
                <a:solidFill>
                  <a:srgbClr val="A31515"/>
                </a:solidFill>
              </a:rPr>
              <a:t>s%s</a:t>
            </a:r>
            <a:r>
              <a:rPr lang="en-US" altLang="zh-CN" dirty="0">
                <a:solidFill>
                  <a:srgbClr val="A31515"/>
                </a:solidFill>
              </a:rPr>
              <a:t>"</a:t>
            </a:r>
            <a:r>
              <a:rPr lang="en-US" altLang="zh-CN" dirty="0">
                <a:solidFill>
                  <a:srgbClr val="000000"/>
                </a:solidFill>
              </a:rPr>
              <a:t>, </a:t>
            </a:r>
            <a:r>
              <a:rPr lang="en-US" altLang="zh-CN" dirty="0" err="1">
                <a:solidFill>
                  <a:srgbClr val="000000"/>
                </a:solidFill>
              </a:rPr>
              <a:t>str</a:t>
            </a:r>
            <a:r>
              <a:rPr lang="en-US" altLang="zh-CN" dirty="0">
                <a:solidFill>
                  <a:srgbClr val="000000"/>
                </a:solidFill>
              </a:rPr>
              <a:t>, </a:t>
            </a:r>
            <a:r>
              <a:rPr lang="en-US" altLang="zh-CN" dirty="0" err="1">
                <a:solidFill>
                  <a:srgbClr val="000000"/>
                </a:solidFill>
              </a:rPr>
              <a:t>pstr</a:t>
            </a:r>
            <a:r>
              <a:rPr lang="en-US" altLang="zh-CN" dirty="0">
                <a:solidFill>
                  <a:srgbClr val="000000"/>
                </a:solidFill>
              </a:rPr>
              <a:t>);</a:t>
            </a:r>
          </a:p>
          <a:p>
            <a:pPr marL="457200" lvl="1" indent="0">
              <a:lnSpc>
                <a:spcPct val="120000"/>
              </a:lnSpc>
              <a:spcBef>
                <a:spcPts val="0"/>
              </a:spcBef>
              <a:spcAft>
                <a:spcPts val="0"/>
              </a:spcAft>
              <a:buNone/>
            </a:pPr>
            <a:r>
              <a:rPr lang="en-US" altLang="zh-CN" dirty="0" smtClean="0">
                <a:solidFill>
                  <a:srgbClr val="000000"/>
                </a:solidFill>
              </a:rPr>
              <a:t> 	</a:t>
            </a:r>
            <a:r>
              <a:rPr lang="en-US" altLang="zh-CN" spc="-150" dirty="0" err="1" smtClean="0">
                <a:solidFill>
                  <a:srgbClr val="000000"/>
                </a:solidFill>
              </a:rPr>
              <a:t>printf</a:t>
            </a:r>
            <a:r>
              <a:rPr lang="en-US" altLang="zh-CN" spc="-150" dirty="0">
                <a:solidFill>
                  <a:srgbClr val="000000"/>
                </a:solidFill>
              </a:rPr>
              <a:t>(</a:t>
            </a:r>
            <a:r>
              <a:rPr lang="en-US" altLang="zh-CN" spc="-150" dirty="0">
                <a:solidFill>
                  <a:srgbClr val="A31515"/>
                </a:solidFill>
              </a:rPr>
              <a:t>"</a:t>
            </a:r>
            <a:r>
              <a:rPr lang="en-US" altLang="zh-CN" spc="-150" dirty="0" err="1">
                <a:solidFill>
                  <a:srgbClr val="A31515"/>
                </a:solidFill>
              </a:rPr>
              <a:t>strarry</a:t>
            </a:r>
            <a:r>
              <a:rPr lang="en-US" altLang="zh-CN" spc="-150" dirty="0">
                <a:solidFill>
                  <a:srgbClr val="A31515"/>
                </a:solidFill>
              </a:rPr>
              <a:t> </a:t>
            </a:r>
            <a:r>
              <a:rPr lang="en-US" altLang="zh-CN" spc="-150" dirty="0" err="1">
                <a:solidFill>
                  <a:srgbClr val="A31515"/>
                </a:solidFill>
              </a:rPr>
              <a:t>len</a:t>
            </a:r>
            <a:r>
              <a:rPr lang="en-US" altLang="zh-CN" spc="-150" dirty="0">
                <a:solidFill>
                  <a:srgbClr val="A31515"/>
                </a:solidFill>
              </a:rPr>
              <a:t> = %d, size = %d\n"</a:t>
            </a:r>
            <a:r>
              <a:rPr lang="en-US" altLang="zh-CN" spc="-150" dirty="0">
                <a:solidFill>
                  <a:srgbClr val="000000"/>
                </a:solidFill>
              </a:rPr>
              <a:t>, strlen(</a:t>
            </a:r>
            <a:r>
              <a:rPr lang="en-US" altLang="zh-CN" spc="-150" dirty="0" err="1">
                <a:solidFill>
                  <a:srgbClr val="000000"/>
                </a:solidFill>
              </a:rPr>
              <a:t>str</a:t>
            </a:r>
            <a:r>
              <a:rPr lang="en-US" altLang="zh-CN" spc="-150" dirty="0">
                <a:solidFill>
                  <a:srgbClr val="000000"/>
                </a:solidFill>
              </a:rPr>
              <a:t>), </a:t>
            </a:r>
            <a:r>
              <a:rPr lang="en-US" altLang="zh-CN" spc="-150" dirty="0" err="1">
                <a:solidFill>
                  <a:srgbClr val="0000FF"/>
                </a:solidFill>
              </a:rPr>
              <a:t>sizeof</a:t>
            </a:r>
            <a:r>
              <a:rPr lang="en-US" altLang="zh-CN" spc="-150" dirty="0">
                <a:solidFill>
                  <a:srgbClr val="000000"/>
                </a:solidFill>
              </a:rPr>
              <a:t>(</a:t>
            </a:r>
            <a:r>
              <a:rPr lang="en-US" altLang="zh-CN" spc="-150" dirty="0" err="1">
                <a:solidFill>
                  <a:srgbClr val="000000"/>
                </a:solidFill>
              </a:rPr>
              <a:t>str</a:t>
            </a:r>
            <a:r>
              <a:rPr lang="en-US" altLang="zh-CN" spc="-150" dirty="0">
                <a:solidFill>
                  <a:srgbClr val="000000"/>
                </a:solidFill>
              </a:rPr>
              <a:t>));</a:t>
            </a:r>
          </a:p>
          <a:p>
            <a:pPr marL="457200" lvl="1" indent="0">
              <a:lnSpc>
                <a:spcPct val="120000"/>
              </a:lnSpc>
              <a:spcBef>
                <a:spcPts val="0"/>
              </a:spcBef>
              <a:spcAft>
                <a:spcPts val="0"/>
              </a:spcAft>
              <a:buNone/>
            </a:pPr>
            <a:r>
              <a:rPr lang="en-US" altLang="zh-CN" spc="-150" dirty="0" smtClean="0">
                <a:solidFill>
                  <a:srgbClr val="000000"/>
                </a:solidFill>
              </a:rPr>
              <a:t> 	</a:t>
            </a:r>
            <a:r>
              <a:rPr lang="en-US" altLang="zh-CN" spc="-150" dirty="0" err="1" smtClean="0">
                <a:solidFill>
                  <a:srgbClr val="000000"/>
                </a:solidFill>
              </a:rPr>
              <a:t>printf</a:t>
            </a:r>
            <a:r>
              <a:rPr lang="en-US" altLang="zh-CN" spc="-150" dirty="0">
                <a:solidFill>
                  <a:srgbClr val="000000"/>
                </a:solidFill>
              </a:rPr>
              <a:t>(</a:t>
            </a:r>
            <a:r>
              <a:rPr lang="en-US" altLang="zh-CN" spc="-150" dirty="0">
                <a:solidFill>
                  <a:srgbClr val="A31515"/>
                </a:solidFill>
              </a:rPr>
              <a:t>"</a:t>
            </a:r>
            <a:r>
              <a:rPr lang="en-US" altLang="zh-CN" spc="-150" dirty="0" err="1">
                <a:solidFill>
                  <a:srgbClr val="A31515"/>
                </a:solidFill>
              </a:rPr>
              <a:t>pstr</a:t>
            </a:r>
            <a:r>
              <a:rPr lang="en-US" altLang="zh-CN" spc="-150" dirty="0">
                <a:solidFill>
                  <a:srgbClr val="A31515"/>
                </a:solidFill>
              </a:rPr>
              <a:t> </a:t>
            </a:r>
            <a:r>
              <a:rPr lang="en-US" altLang="zh-CN" spc="-150" dirty="0" err="1">
                <a:solidFill>
                  <a:srgbClr val="A31515"/>
                </a:solidFill>
              </a:rPr>
              <a:t>len</a:t>
            </a:r>
            <a:r>
              <a:rPr lang="en-US" altLang="zh-CN" spc="-150" dirty="0">
                <a:solidFill>
                  <a:srgbClr val="A31515"/>
                </a:solidFill>
              </a:rPr>
              <a:t> = %d, size = %d\n"</a:t>
            </a:r>
            <a:r>
              <a:rPr lang="en-US" altLang="zh-CN" spc="-150" dirty="0">
                <a:solidFill>
                  <a:srgbClr val="000000"/>
                </a:solidFill>
              </a:rPr>
              <a:t>, strlen(</a:t>
            </a:r>
            <a:r>
              <a:rPr lang="en-US" altLang="zh-CN" spc="-150" dirty="0" err="1">
                <a:solidFill>
                  <a:srgbClr val="000000"/>
                </a:solidFill>
              </a:rPr>
              <a:t>str</a:t>
            </a:r>
            <a:r>
              <a:rPr lang="en-US" altLang="zh-CN" spc="-150" dirty="0">
                <a:solidFill>
                  <a:srgbClr val="000000"/>
                </a:solidFill>
              </a:rPr>
              <a:t>), </a:t>
            </a:r>
            <a:r>
              <a:rPr lang="en-US" altLang="zh-CN" spc="-150" dirty="0" err="1">
                <a:solidFill>
                  <a:srgbClr val="0000FF"/>
                </a:solidFill>
              </a:rPr>
              <a:t>sizeof</a:t>
            </a:r>
            <a:r>
              <a:rPr lang="en-US" altLang="zh-CN" spc="-150" dirty="0">
                <a:solidFill>
                  <a:srgbClr val="000000"/>
                </a:solidFill>
              </a:rPr>
              <a:t>(</a:t>
            </a:r>
            <a:r>
              <a:rPr lang="en-US" altLang="zh-CN" spc="-150" dirty="0" err="1">
                <a:solidFill>
                  <a:srgbClr val="000000"/>
                </a:solidFill>
              </a:rPr>
              <a:t>pstr</a:t>
            </a:r>
            <a:r>
              <a:rPr lang="en-US" altLang="zh-CN" spc="-150" dirty="0">
                <a:solidFill>
                  <a:srgbClr val="000000"/>
                </a:solidFill>
              </a:rPr>
              <a:t>));</a:t>
            </a:r>
          </a:p>
          <a:p>
            <a:pPr marL="457200" lvl="1" indent="0">
              <a:lnSpc>
                <a:spcPct val="120000"/>
              </a:lnSpc>
              <a:spcBef>
                <a:spcPts val="0"/>
              </a:spcBef>
              <a:spcAft>
                <a:spcPts val="0"/>
              </a:spcAft>
              <a:buNone/>
            </a:pPr>
            <a:r>
              <a:rPr lang="en-US" altLang="zh-CN" dirty="0" smtClean="0">
                <a:solidFill>
                  <a:srgbClr val="0000FF"/>
                </a:solidFill>
              </a:rPr>
              <a:t> 	return</a:t>
            </a:r>
            <a:r>
              <a:rPr lang="en-US" altLang="zh-CN" dirty="0" smtClean="0">
                <a:solidFill>
                  <a:srgbClr val="000000"/>
                </a:solidFill>
              </a:rPr>
              <a:t> </a:t>
            </a:r>
            <a:r>
              <a:rPr lang="en-US" altLang="zh-CN" dirty="0">
                <a:solidFill>
                  <a:srgbClr val="000000"/>
                </a:solidFill>
              </a:rPr>
              <a:t>0;</a:t>
            </a:r>
          </a:p>
          <a:p>
            <a:pPr marL="457200" lvl="1" indent="0">
              <a:lnSpc>
                <a:spcPct val="120000"/>
              </a:lnSpc>
              <a:spcBef>
                <a:spcPts val="0"/>
              </a:spcBef>
              <a:spcAft>
                <a:spcPts val="0"/>
              </a:spcAft>
              <a:buNone/>
            </a:pPr>
            <a:r>
              <a:rPr lang="en-US" altLang="zh-CN" dirty="0">
                <a:solidFill>
                  <a:srgbClr val="000000"/>
                </a:solidFill>
              </a:rPr>
              <a:t>}</a:t>
            </a:r>
            <a:endParaRPr lang="zh-CN" altLang="en-US" dirty="0"/>
          </a:p>
        </p:txBody>
      </p:sp>
      <p:sp>
        <p:nvSpPr>
          <p:cNvPr id="5" name="标题 1"/>
          <p:cNvSpPr>
            <a:spLocks noGrp="1"/>
          </p:cNvSpPr>
          <p:nvPr>
            <p:ph type="title"/>
          </p:nvPr>
        </p:nvSpPr>
        <p:spPr>
          <a:xfrm>
            <a:off x="539552" y="548680"/>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9.2.5  </a:t>
            </a:r>
            <a:r>
              <a:rPr lang="zh-CN" altLang="en-US" sz="3200" b="1" dirty="0">
                <a:solidFill>
                  <a:srgbClr val="C00000"/>
                </a:solidFill>
                <a:latin typeface="方正姚体" panose="02010601030101010101" pitchFamily="2" charset="-122"/>
                <a:ea typeface="方正姚体" panose="02010601030101010101" pitchFamily="2" charset="-122"/>
              </a:rPr>
              <a:t>字符指针和字符串</a:t>
            </a:r>
          </a:p>
        </p:txBody>
      </p:sp>
    </p:spTree>
    <p:extLst>
      <p:ext uri="{BB962C8B-B14F-4D97-AF65-F5344CB8AC3E}">
        <p14:creationId xmlns:p14="http://schemas.microsoft.com/office/powerpoint/2010/main" val="35341811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0447" y="1267097"/>
            <a:ext cx="8125096" cy="3602063"/>
          </a:xfrm>
        </p:spPr>
        <p:txBody>
          <a:bodyPr/>
          <a:lstStyle/>
          <a:p>
            <a:r>
              <a:rPr lang="en-US" altLang="zh-CN" dirty="0">
                <a:solidFill>
                  <a:schemeClr val="tx1"/>
                </a:solidFill>
              </a:rPr>
              <a:t>This is a character array 1!</a:t>
            </a:r>
          </a:p>
          <a:p>
            <a:r>
              <a:rPr lang="en-US" altLang="zh-CN" dirty="0">
                <a:solidFill>
                  <a:schemeClr val="tx1"/>
                </a:solidFill>
              </a:rPr>
              <a:t>This is a character array 2!</a:t>
            </a:r>
          </a:p>
          <a:p>
            <a:r>
              <a:rPr lang="en-US" altLang="zh-CN" dirty="0" err="1">
                <a:solidFill>
                  <a:schemeClr val="tx1"/>
                </a:solidFill>
              </a:rPr>
              <a:t>strarry</a:t>
            </a:r>
            <a:r>
              <a:rPr lang="en-US" altLang="zh-CN" dirty="0">
                <a:solidFill>
                  <a:schemeClr val="tx1"/>
                </a:solidFill>
              </a:rPr>
              <a:t> </a:t>
            </a:r>
            <a:r>
              <a:rPr lang="en-US" altLang="zh-CN" dirty="0" err="1">
                <a:solidFill>
                  <a:schemeClr val="tx1"/>
                </a:solidFill>
              </a:rPr>
              <a:t>len</a:t>
            </a:r>
            <a:r>
              <a:rPr lang="en-US" altLang="zh-CN" dirty="0">
                <a:solidFill>
                  <a:schemeClr val="tx1"/>
                </a:solidFill>
              </a:rPr>
              <a:t> = 29, size = 40</a:t>
            </a:r>
          </a:p>
          <a:p>
            <a:r>
              <a:rPr lang="en-US" altLang="zh-CN" dirty="0" err="1">
                <a:solidFill>
                  <a:schemeClr val="tx1"/>
                </a:solidFill>
              </a:rPr>
              <a:t>pstr</a:t>
            </a:r>
            <a:r>
              <a:rPr lang="en-US" altLang="zh-CN" dirty="0">
                <a:solidFill>
                  <a:schemeClr val="tx1"/>
                </a:solidFill>
              </a:rPr>
              <a:t> </a:t>
            </a:r>
            <a:r>
              <a:rPr lang="en-US" altLang="zh-CN" dirty="0" err="1">
                <a:solidFill>
                  <a:schemeClr val="tx1"/>
                </a:solidFill>
              </a:rPr>
              <a:t>len</a:t>
            </a:r>
            <a:r>
              <a:rPr lang="en-US" altLang="zh-CN" dirty="0">
                <a:solidFill>
                  <a:schemeClr val="tx1"/>
                </a:solidFill>
              </a:rPr>
              <a:t> = 29, size = 4</a:t>
            </a:r>
          </a:p>
          <a:p>
            <a:r>
              <a:rPr lang="zh-CN" altLang="en-US" dirty="0">
                <a:solidFill>
                  <a:schemeClr val="tx1"/>
                </a:solidFill>
              </a:rPr>
              <a:t>请按任意键继续</a:t>
            </a:r>
            <a:r>
              <a:rPr lang="en-US" altLang="zh-CN" dirty="0">
                <a:solidFill>
                  <a:schemeClr val="tx1"/>
                </a:solidFill>
              </a:rPr>
              <a:t>. . .</a:t>
            </a: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p:txBody>
      </p:sp>
      <p:sp>
        <p:nvSpPr>
          <p:cNvPr id="5" name="标题 1"/>
          <p:cNvSpPr>
            <a:spLocks noGrp="1"/>
          </p:cNvSpPr>
          <p:nvPr>
            <p:ph type="title"/>
          </p:nvPr>
        </p:nvSpPr>
        <p:spPr>
          <a:xfrm>
            <a:off x="539552" y="548680"/>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9.2.5  </a:t>
            </a:r>
            <a:r>
              <a:rPr lang="zh-CN" altLang="en-US" sz="3200" b="1" dirty="0">
                <a:solidFill>
                  <a:srgbClr val="C00000"/>
                </a:solidFill>
                <a:latin typeface="方正姚体" panose="02010601030101010101" pitchFamily="2" charset="-122"/>
                <a:ea typeface="方正姚体" panose="02010601030101010101" pitchFamily="2" charset="-122"/>
              </a:rPr>
              <a:t>字符指针和字符串</a:t>
            </a:r>
          </a:p>
        </p:txBody>
      </p:sp>
    </p:spTree>
    <p:extLst>
      <p:ext uri="{BB962C8B-B14F-4D97-AF65-F5344CB8AC3E}">
        <p14:creationId xmlns:p14="http://schemas.microsoft.com/office/powerpoint/2010/main" val="2981149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7544" y="1700808"/>
            <a:ext cx="8229600" cy="3680444"/>
          </a:xfrm>
        </p:spPr>
        <p:txBody>
          <a:bodyPr/>
          <a:lstStyle/>
          <a:p>
            <a:r>
              <a:rPr lang="zh-CN" altLang="en-US" dirty="0" smtClean="0"/>
              <a:t>结果分析</a:t>
            </a:r>
            <a:endParaRPr lang="en-US" altLang="zh-CN" dirty="0" smtClean="0"/>
          </a:p>
          <a:p>
            <a:pPr lvl="1">
              <a:buFont typeface="Wingdings" panose="05000000000000000000" pitchFamily="2" charset="2"/>
              <a:buChar char="u"/>
            </a:pPr>
            <a:r>
              <a:rPr lang="zh-CN" altLang="en-US" dirty="0" smtClean="0"/>
              <a:t>字符</a:t>
            </a:r>
            <a:r>
              <a:rPr lang="zh-CN" altLang="en-US" dirty="0"/>
              <a:t>数组和字符指针定义方法不同，初始化含义也不同</a:t>
            </a:r>
            <a:r>
              <a:rPr lang="zh-CN" altLang="en-US" dirty="0" smtClean="0"/>
              <a:t>：</a:t>
            </a:r>
            <a:endParaRPr lang="en-US" altLang="zh-CN" dirty="0" smtClean="0"/>
          </a:p>
          <a:p>
            <a:pPr lvl="1">
              <a:buFont typeface="Wingdings" panose="05000000000000000000" pitchFamily="2" charset="2"/>
              <a:buChar char="u"/>
            </a:pPr>
            <a:r>
              <a:rPr lang="zh-CN" altLang="en-US" dirty="0" smtClean="0"/>
              <a:t>数组</a:t>
            </a:r>
            <a:r>
              <a:rPr lang="en-US" altLang="zh-CN" dirty="0" err="1" smtClean="0"/>
              <a:t>str</a:t>
            </a:r>
            <a:r>
              <a:rPr lang="zh-CN" altLang="en-US" dirty="0" smtClean="0"/>
              <a:t>大小</a:t>
            </a:r>
            <a:r>
              <a:rPr lang="zh-CN" altLang="en-US" dirty="0"/>
              <a:t>为</a:t>
            </a:r>
            <a:r>
              <a:rPr lang="en-US" altLang="zh-CN" dirty="0"/>
              <a:t>40</a:t>
            </a:r>
            <a:r>
              <a:rPr lang="zh-CN" altLang="en-US" dirty="0"/>
              <a:t>个字符，存放的字符串占用了前</a:t>
            </a:r>
            <a:r>
              <a:rPr lang="en-US" altLang="zh-CN" dirty="0"/>
              <a:t>29</a:t>
            </a:r>
            <a:r>
              <a:rPr lang="zh-CN" altLang="en-US" dirty="0"/>
              <a:t>个字节，以‘</a:t>
            </a:r>
            <a:r>
              <a:rPr lang="en-US" altLang="zh-CN" dirty="0"/>
              <a:t>\0’</a:t>
            </a:r>
            <a:r>
              <a:rPr lang="zh-CN" altLang="en-US" dirty="0"/>
              <a:t>结束</a:t>
            </a:r>
            <a:r>
              <a:rPr lang="zh-CN" altLang="en-US" dirty="0" smtClean="0"/>
              <a:t>；</a:t>
            </a:r>
            <a:endParaRPr lang="en-US" altLang="zh-CN" dirty="0" smtClean="0"/>
          </a:p>
          <a:p>
            <a:pPr lvl="1">
              <a:buFont typeface="Wingdings" panose="05000000000000000000" pitchFamily="2" charset="2"/>
              <a:buChar char="u"/>
            </a:pPr>
            <a:r>
              <a:rPr lang="en-US" altLang="zh-CN" dirty="0" err="1" smtClean="0"/>
              <a:t>pstr</a:t>
            </a:r>
            <a:r>
              <a:rPr lang="zh-CN" altLang="en-US" dirty="0"/>
              <a:t>是字符指针，指向字符数组的首地址，自身长度为</a:t>
            </a:r>
            <a:r>
              <a:rPr lang="en-US" altLang="zh-CN" dirty="0"/>
              <a:t>4</a:t>
            </a:r>
            <a:r>
              <a:rPr lang="zh-CN" altLang="en-US" dirty="0"/>
              <a:t>个字节。</a:t>
            </a:r>
          </a:p>
        </p:txBody>
      </p:sp>
      <p:sp>
        <p:nvSpPr>
          <p:cNvPr id="6" name="标题 1"/>
          <p:cNvSpPr>
            <a:spLocks noGrp="1"/>
          </p:cNvSpPr>
          <p:nvPr>
            <p:ph type="title"/>
          </p:nvPr>
        </p:nvSpPr>
        <p:spPr>
          <a:xfrm>
            <a:off x="539552" y="548680"/>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9.2.5  </a:t>
            </a:r>
            <a:r>
              <a:rPr lang="zh-CN" altLang="en-US" sz="3200" b="1" dirty="0">
                <a:solidFill>
                  <a:srgbClr val="C00000"/>
                </a:solidFill>
                <a:latin typeface="方正姚体" panose="02010601030101010101" pitchFamily="2" charset="-122"/>
                <a:ea typeface="方正姚体" panose="02010601030101010101" pitchFamily="2" charset="-122"/>
              </a:rPr>
              <a:t>字符指针和字符串</a:t>
            </a:r>
          </a:p>
        </p:txBody>
      </p:sp>
    </p:spTree>
    <p:extLst>
      <p:ext uri="{BB962C8B-B14F-4D97-AF65-F5344CB8AC3E}">
        <p14:creationId xmlns:p14="http://schemas.microsoft.com/office/powerpoint/2010/main" val="34849594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412776"/>
            <a:ext cx="8229600" cy="5192612"/>
          </a:xfrm>
        </p:spPr>
        <p:txBody>
          <a:bodyPr>
            <a:normAutofit/>
          </a:bodyPr>
          <a:lstStyle/>
          <a:p>
            <a:r>
              <a:rPr lang="zh-CN" altLang="en-US" dirty="0"/>
              <a:t>字符串操作函数</a:t>
            </a:r>
            <a:endParaRPr lang="en-US" altLang="zh-CN" dirty="0" smtClean="0"/>
          </a:p>
          <a:p>
            <a:pPr lvl="1">
              <a:buFont typeface="Wingdings" panose="05000000000000000000" pitchFamily="2" charset="2"/>
              <a:buChar char="u"/>
            </a:pPr>
            <a:r>
              <a:rPr lang="en-US" altLang="zh-CN" dirty="0" smtClean="0"/>
              <a:t>C</a:t>
            </a:r>
            <a:r>
              <a:rPr lang="zh-CN" altLang="en-US" dirty="0"/>
              <a:t>语言库函数中提供了丰富的字符串操作函数，一般定义在</a:t>
            </a:r>
            <a:r>
              <a:rPr lang="en-US" altLang="zh-CN" dirty="0" err="1"/>
              <a:t>string.h</a:t>
            </a:r>
            <a:r>
              <a:rPr lang="zh-CN" altLang="en-US" dirty="0" smtClean="0"/>
              <a:t>中</a:t>
            </a:r>
            <a:endParaRPr lang="en-US" altLang="zh-CN" dirty="0" smtClean="0"/>
          </a:p>
          <a:p>
            <a:pPr lvl="1">
              <a:buFont typeface="Wingdings" panose="05000000000000000000" pitchFamily="2" charset="2"/>
              <a:buChar char="u"/>
            </a:pPr>
            <a:r>
              <a:rPr lang="zh-CN" altLang="en-US" dirty="0" smtClean="0"/>
              <a:t>这些函数使用字符</a:t>
            </a:r>
            <a:r>
              <a:rPr lang="zh-CN" altLang="en-US" dirty="0"/>
              <a:t>指针表示</a:t>
            </a:r>
            <a:r>
              <a:rPr lang="zh-CN" altLang="en-US" dirty="0" smtClean="0"/>
              <a:t>字符串；</a:t>
            </a:r>
            <a:endParaRPr lang="en-US" altLang="zh-CN" dirty="0" smtClean="0"/>
          </a:p>
          <a:p>
            <a:pPr lvl="1">
              <a:buFont typeface="Wingdings" panose="05000000000000000000" pitchFamily="2" charset="2"/>
              <a:buChar char="u"/>
            </a:pPr>
            <a:r>
              <a:rPr lang="zh-CN" altLang="en-US" dirty="0" smtClean="0"/>
              <a:t>例如常用</a:t>
            </a:r>
            <a:r>
              <a:rPr lang="zh-CN" altLang="en-US" dirty="0"/>
              <a:t>的有：</a:t>
            </a:r>
          </a:p>
          <a:p>
            <a:pPr lvl="2"/>
            <a:r>
              <a:rPr lang="en-US" altLang="zh-CN" dirty="0" smtClean="0"/>
              <a:t>char </a:t>
            </a:r>
            <a:r>
              <a:rPr lang="en-US" altLang="zh-CN" dirty="0"/>
              <a:t>* </a:t>
            </a:r>
            <a:r>
              <a:rPr lang="en-US" altLang="zh-CN" dirty="0" smtClean="0"/>
              <a:t>strcpy(char </a:t>
            </a:r>
            <a:r>
              <a:rPr lang="en-US" altLang="zh-CN" dirty="0"/>
              <a:t>*, </a:t>
            </a:r>
            <a:r>
              <a:rPr lang="en-US" altLang="zh-CN" dirty="0" err="1"/>
              <a:t>const</a:t>
            </a:r>
            <a:r>
              <a:rPr lang="en-US" altLang="zh-CN" dirty="0"/>
              <a:t> char *);</a:t>
            </a:r>
          </a:p>
          <a:p>
            <a:pPr lvl="2"/>
            <a:r>
              <a:rPr lang="en-US" altLang="zh-CN" dirty="0" smtClean="0"/>
              <a:t>char * </a:t>
            </a:r>
            <a:r>
              <a:rPr lang="en-US" altLang="zh-CN" dirty="0" err="1"/>
              <a:t>strcat</a:t>
            </a:r>
            <a:r>
              <a:rPr lang="en-US" altLang="zh-CN" dirty="0"/>
              <a:t>(char *, </a:t>
            </a:r>
            <a:r>
              <a:rPr lang="en-US" altLang="zh-CN" dirty="0" err="1"/>
              <a:t>const</a:t>
            </a:r>
            <a:r>
              <a:rPr lang="en-US" altLang="zh-CN" dirty="0"/>
              <a:t> char *);</a:t>
            </a:r>
          </a:p>
          <a:p>
            <a:pPr lvl="2"/>
            <a:r>
              <a:rPr lang="en-US" altLang="zh-CN" dirty="0" err="1" smtClean="0"/>
              <a:t>int</a:t>
            </a:r>
            <a:r>
              <a:rPr lang="en-US" altLang="zh-CN" dirty="0" smtClean="0"/>
              <a:t>    strcmp(</a:t>
            </a:r>
            <a:r>
              <a:rPr lang="en-US" altLang="zh-CN" dirty="0" err="1" smtClean="0"/>
              <a:t>const</a:t>
            </a:r>
            <a:r>
              <a:rPr lang="en-US" altLang="zh-CN" dirty="0" smtClean="0"/>
              <a:t> </a:t>
            </a:r>
            <a:r>
              <a:rPr lang="en-US" altLang="zh-CN" dirty="0"/>
              <a:t>char *, </a:t>
            </a:r>
            <a:r>
              <a:rPr lang="en-US" altLang="zh-CN" dirty="0" err="1"/>
              <a:t>const</a:t>
            </a:r>
            <a:r>
              <a:rPr lang="en-US" altLang="zh-CN" dirty="0"/>
              <a:t> char *);</a:t>
            </a:r>
          </a:p>
          <a:p>
            <a:pPr lvl="2"/>
            <a:r>
              <a:rPr lang="en-US" altLang="zh-CN" dirty="0" err="1" smtClean="0"/>
              <a:t>size_t</a:t>
            </a:r>
            <a:r>
              <a:rPr lang="en-US" altLang="zh-CN" dirty="0" smtClean="0"/>
              <a:t>  strlen(</a:t>
            </a:r>
            <a:r>
              <a:rPr lang="en-US" altLang="zh-CN" dirty="0" err="1" smtClean="0"/>
              <a:t>const</a:t>
            </a:r>
            <a:r>
              <a:rPr lang="en-US" altLang="zh-CN" dirty="0" smtClean="0"/>
              <a:t> </a:t>
            </a:r>
            <a:r>
              <a:rPr lang="en-US" altLang="zh-CN" dirty="0"/>
              <a:t>char *);</a:t>
            </a:r>
          </a:p>
          <a:p>
            <a:pPr lvl="1"/>
            <a:endParaRPr lang="zh-CN" altLang="en-US" dirty="0"/>
          </a:p>
        </p:txBody>
      </p:sp>
      <p:sp>
        <p:nvSpPr>
          <p:cNvPr id="5" name="标题 1"/>
          <p:cNvSpPr>
            <a:spLocks noGrp="1"/>
          </p:cNvSpPr>
          <p:nvPr>
            <p:ph type="title"/>
          </p:nvPr>
        </p:nvSpPr>
        <p:spPr>
          <a:xfrm>
            <a:off x="539552" y="548680"/>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9.2.5  </a:t>
            </a:r>
            <a:r>
              <a:rPr lang="zh-CN" altLang="en-US" sz="3200" b="1" dirty="0">
                <a:solidFill>
                  <a:srgbClr val="C00000"/>
                </a:solidFill>
                <a:latin typeface="方正姚体" panose="02010601030101010101" pitchFamily="2" charset="-122"/>
                <a:ea typeface="方正姚体" panose="02010601030101010101" pitchFamily="2" charset="-122"/>
              </a:rPr>
              <a:t>字符指针和字符串</a:t>
            </a:r>
          </a:p>
        </p:txBody>
      </p:sp>
    </p:spTree>
    <p:extLst>
      <p:ext uri="{BB962C8B-B14F-4D97-AF65-F5344CB8AC3E}">
        <p14:creationId xmlns:p14="http://schemas.microsoft.com/office/powerpoint/2010/main" val="20886498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5256584"/>
          </a:xfrm>
        </p:spPr>
        <p:txBody>
          <a:bodyPr>
            <a:normAutofit/>
          </a:bodyPr>
          <a:lstStyle/>
          <a:p>
            <a:pPr marL="0" indent="0">
              <a:spcBef>
                <a:spcPts val="0"/>
              </a:spcBef>
              <a:spcAft>
                <a:spcPts val="0"/>
              </a:spcAft>
              <a:buNone/>
            </a:pPr>
            <a:r>
              <a:rPr lang="en-US" altLang="zh-CN" dirty="0" smtClean="0"/>
              <a:t>【</a:t>
            </a:r>
            <a:r>
              <a:rPr lang="zh-CN" altLang="en-US" dirty="0" smtClean="0"/>
              <a:t>例</a:t>
            </a:r>
            <a:r>
              <a:rPr lang="en-US" altLang="zh-CN" dirty="0" smtClean="0"/>
              <a:t>9-8】 </a:t>
            </a:r>
            <a:r>
              <a:rPr lang="zh-CN" altLang="en-US" dirty="0" smtClean="0"/>
              <a:t>自己</a:t>
            </a:r>
            <a:r>
              <a:rPr lang="zh-CN" altLang="en-US" dirty="0"/>
              <a:t>编写</a:t>
            </a:r>
            <a:r>
              <a:rPr lang="en-US" altLang="zh-CN" dirty="0" smtClean="0"/>
              <a:t>strcpy</a:t>
            </a:r>
            <a:r>
              <a:rPr lang="zh-CN" altLang="en-US" dirty="0" smtClean="0"/>
              <a:t>函数。</a:t>
            </a:r>
            <a:endParaRPr lang="en-US" altLang="zh-CN" dirty="0" smtClean="0"/>
          </a:p>
          <a:p>
            <a:pPr marL="457200" lvl="1" indent="0">
              <a:spcBef>
                <a:spcPts val="0"/>
              </a:spcBef>
              <a:spcAft>
                <a:spcPts val="0"/>
              </a:spcAft>
              <a:buNone/>
            </a:pPr>
            <a:r>
              <a:rPr lang="en-US" altLang="zh-CN" dirty="0"/>
              <a:t>#include &lt;</a:t>
            </a:r>
            <a:r>
              <a:rPr lang="en-US" altLang="zh-CN" dirty="0" err="1"/>
              <a:t>stdio.h</a:t>
            </a:r>
            <a:r>
              <a:rPr lang="en-US" altLang="zh-CN" dirty="0"/>
              <a:t>&gt;</a:t>
            </a:r>
          </a:p>
          <a:p>
            <a:pPr marL="457200" lvl="1" indent="0">
              <a:spcBef>
                <a:spcPts val="0"/>
              </a:spcBef>
              <a:spcAft>
                <a:spcPts val="0"/>
              </a:spcAft>
              <a:buNone/>
            </a:pPr>
            <a:r>
              <a:rPr lang="fr-FR" altLang="zh-CN" dirty="0"/>
              <a:t>char* _strcpy(char *des, const char *src)</a:t>
            </a:r>
          </a:p>
          <a:p>
            <a:pPr marL="457200" lvl="1" indent="0">
              <a:spcBef>
                <a:spcPts val="0"/>
              </a:spcBef>
              <a:spcAft>
                <a:spcPts val="0"/>
              </a:spcAft>
              <a:buNone/>
            </a:pPr>
            <a:r>
              <a:rPr lang="en-US" altLang="zh-CN" dirty="0">
                <a:solidFill>
                  <a:srgbClr val="000000"/>
                </a:solidFill>
              </a:rPr>
              <a:t>{</a:t>
            </a:r>
          </a:p>
          <a:p>
            <a:pPr marL="457200" lvl="1" indent="0">
              <a:spcBef>
                <a:spcPts val="0"/>
              </a:spcBef>
              <a:spcAft>
                <a:spcPts val="0"/>
              </a:spcAft>
              <a:buNone/>
            </a:pPr>
            <a:r>
              <a:rPr lang="en-US" altLang="zh-CN" dirty="0" smtClean="0">
                <a:solidFill>
                  <a:srgbClr val="0000FF"/>
                </a:solidFill>
              </a:rPr>
              <a:t> 	</a:t>
            </a:r>
            <a:r>
              <a:rPr lang="en-US" altLang="zh-CN" dirty="0" err="1" smtClean="0">
                <a:solidFill>
                  <a:srgbClr val="0000FF"/>
                </a:solidFill>
              </a:rPr>
              <a:t>int</a:t>
            </a:r>
            <a:r>
              <a:rPr lang="en-US" altLang="zh-CN" dirty="0" smtClean="0">
                <a:solidFill>
                  <a:srgbClr val="000000"/>
                </a:solidFill>
              </a:rPr>
              <a:t> </a:t>
            </a:r>
            <a:r>
              <a:rPr lang="en-US" altLang="zh-CN" dirty="0" err="1">
                <a:solidFill>
                  <a:srgbClr val="000000"/>
                </a:solidFill>
              </a:rPr>
              <a:t>i</a:t>
            </a:r>
            <a:r>
              <a:rPr lang="en-US" altLang="zh-CN" dirty="0">
                <a:solidFill>
                  <a:srgbClr val="000000"/>
                </a:solidFill>
              </a:rPr>
              <a:t> = 0;</a:t>
            </a:r>
          </a:p>
          <a:p>
            <a:pPr marL="457200" lvl="1" indent="0">
              <a:spcBef>
                <a:spcPts val="0"/>
              </a:spcBef>
              <a:spcAft>
                <a:spcPts val="0"/>
              </a:spcAft>
              <a:buNone/>
            </a:pPr>
            <a:r>
              <a:rPr lang="en-US" altLang="zh-CN" dirty="0" smtClean="0">
                <a:solidFill>
                  <a:srgbClr val="0000FF"/>
                </a:solidFill>
              </a:rPr>
              <a:t> 	while</a:t>
            </a:r>
            <a:r>
              <a:rPr lang="en-US" altLang="zh-CN" dirty="0" smtClean="0">
                <a:solidFill>
                  <a:srgbClr val="000000"/>
                </a:solidFill>
              </a:rPr>
              <a:t> </a:t>
            </a:r>
            <a:r>
              <a:rPr lang="en-US" altLang="zh-CN" dirty="0">
                <a:solidFill>
                  <a:srgbClr val="000000"/>
                </a:solidFill>
              </a:rPr>
              <a:t>(</a:t>
            </a:r>
            <a:r>
              <a:rPr lang="en-US" altLang="zh-CN" dirty="0" err="1"/>
              <a:t>src</a:t>
            </a:r>
            <a:r>
              <a:rPr lang="en-US" altLang="zh-CN" dirty="0">
                <a:solidFill>
                  <a:srgbClr val="000000"/>
                </a:solidFill>
              </a:rPr>
              <a:t>[</a:t>
            </a:r>
            <a:r>
              <a:rPr lang="en-US" altLang="zh-CN" dirty="0" err="1">
                <a:solidFill>
                  <a:srgbClr val="000000"/>
                </a:solidFill>
              </a:rPr>
              <a:t>i</a:t>
            </a:r>
            <a:r>
              <a:rPr lang="en-US" altLang="zh-CN" dirty="0" smtClean="0">
                <a:solidFill>
                  <a:srgbClr val="000000"/>
                </a:solidFill>
              </a:rPr>
              <a:t>])</a:t>
            </a:r>
          </a:p>
          <a:p>
            <a:pPr marL="457200" lvl="1" indent="0">
              <a:spcBef>
                <a:spcPts val="0"/>
              </a:spcBef>
              <a:spcAft>
                <a:spcPts val="0"/>
              </a:spcAft>
              <a:buNone/>
            </a:pPr>
            <a:r>
              <a:rPr lang="en-US" altLang="zh-CN" dirty="0" smtClean="0">
                <a:solidFill>
                  <a:srgbClr val="000000"/>
                </a:solidFill>
              </a:rPr>
              <a:t> 	{</a:t>
            </a:r>
          </a:p>
          <a:p>
            <a:pPr marL="457200" lvl="1" indent="0">
              <a:spcBef>
                <a:spcPts val="0"/>
              </a:spcBef>
              <a:spcAft>
                <a:spcPts val="0"/>
              </a:spcAft>
              <a:buNone/>
            </a:pPr>
            <a:r>
              <a:rPr lang="en-US" altLang="zh-CN" dirty="0">
                <a:solidFill>
                  <a:srgbClr val="000000"/>
                </a:solidFill>
              </a:rPr>
              <a:t> </a:t>
            </a:r>
            <a:r>
              <a:rPr lang="en-US" altLang="zh-CN" dirty="0" smtClean="0">
                <a:solidFill>
                  <a:srgbClr val="000000"/>
                </a:solidFill>
              </a:rPr>
              <a:t>		</a:t>
            </a:r>
            <a:r>
              <a:rPr lang="en-US" altLang="zh-CN" dirty="0" smtClean="0"/>
              <a:t>des[</a:t>
            </a:r>
            <a:r>
              <a:rPr lang="en-US" altLang="zh-CN" dirty="0" err="1" smtClean="0"/>
              <a:t>i</a:t>
            </a:r>
            <a:r>
              <a:rPr lang="en-US" altLang="zh-CN" dirty="0"/>
              <a:t>] = </a:t>
            </a:r>
            <a:r>
              <a:rPr lang="en-US" altLang="zh-CN" dirty="0" err="1"/>
              <a:t>src</a:t>
            </a:r>
            <a:r>
              <a:rPr lang="en-US" altLang="zh-CN" dirty="0"/>
              <a:t>[</a:t>
            </a:r>
            <a:r>
              <a:rPr lang="en-US" altLang="zh-CN" dirty="0" err="1"/>
              <a:t>i</a:t>
            </a:r>
            <a:r>
              <a:rPr lang="en-US" altLang="zh-CN" dirty="0" smtClean="0"/>
              <a:t>]; 	</a:t>
            </a:r>
            <a:r>
              <a:rPr lang="en-US" altLang="zh-CN" dirty="0" err="1" smtClean="0"/>
              <a:t>i</a:t>
            </a:r>
            <a:r>
              <a:rPr lang="en-US" altLang="zh-CN" dirty="0" smtClean="0"/>
              <a:t>++;</a:t>
            </a:r>
          </a:p>
          <a:p>
            <a:pPr marL="457200" lvl="1" indent="0">
              <a:spcBef>
                <a:spcPts val="0"/>
              </a:spcBef>
              <a:spcAft>
                <a:spcPts val="0"/>
              </a:spcAft>
              <a:buNone/>
            </a:pPr>
            <a:r>
              <a:rPr lang="en-US" altLang="zh-CN" dirty="0"/>
              <a:t> </a:t>
            </a:r>
            <a:r>
              <a:rPr lang="en-US" altLang="zh-CN" dirty="0" smtClean="0"/>
              <a:t> 	}</a:t>
            </a:r>
            <a:endParaRPr lang="en-US" altLang="zh-CN" dirty="0"/>
          </a:p>
          <a:p>
            <a:pPr marL="457200" lvl="1" indent="0">
              <a:spcBef>
                <a:spcPts val="0"/>
              </a:spcBef>
              <a:spcAft>
                <a:spcPts val="0"/>
              </a:spcAft>
              <a:buNone/>
            </a:pPr>
            <a:r>
              <a:rPr lang="en-US" altLang="zh-CN" dirty="0" smtClean="0"/>
              <a:t> 	des[</a:t>
            </a:r>
            <a:r>
              <a:rPr lang="en-US" altLang="zh-CN" dirty="0" err="1" smtClean="0">
                <a:solidFill>
                  <a:srgbClr val="000000"/>
                </a:solidFill>
              </a:rPr>
              <a:t>i</a:t>
            </a:r>
            <a:r>
              <a:rPr lang="en-US" altLang="zh-CN" dirty="0">
                <a:solidFill>
                  <a:srgbClr val="000000"/>
                </a:solidFill>
              </a:rPr>
              <a:t>] = </a:t>
            </a:r>
            <a:r>
              <a:rPr lang="en-US" altLang="zh-CN" dirty="0">
                <a:solidFill>
                  <a:srgbClr val="A31515"/>
                </a:solidFill>
              </a:rPr>
              <a:t>'\0'</a:t>
            </a:r>
            <a:r>
              <a:rPr lang="en-US" altLang="zh-CN" dirty="0">
                <a:solidFill>
                  <a:srgbClr val="000000"/>
                </a:solidFill>
              </a:rPr>
              <a:t>;</a:t>
            </a:r>
          </a:p>
          <a:p>
            <a:pPr marL="457200" lvl="1" indent="0">
              <a:spcBef>
                <a:spcPts val="0"/>
              </a:spcBef>
              <a:spcAft>
                <a:spcPts val="0"/>
              </a:spcAft>
              <a:buNone/>
            </a:pPr>
            <a:r>
              <a:rPr lang="en-US" altLang="zh-CN" dirty="0" smtClean="0">
                <a:solidFill>
                  <a:srgbClr val="0000FF"/>
                </a:solidFill>
              </a:rPr>
              <a:t> 	return</a:t>
            </a:r>
            <a:r>
              <a:rPr lang="en-US" altLang="zh-CN" dirty="0" smtClean="0">
                <a:solidFill>
                  <a:srgbClr val="000000"/>
                </a:solidFill>
              </a:rPr>
              <a:t> </a:t>
            </a:r>
            <a:r>
              <a:rPr lang="en-US" altLang="zh-CN" dirty="0"/>
              <a:t>des;</a:t>
            </a:r>
          </a:p>
          <a:p>
            <a:pPr marL="457200" lvl="1" indent="0">
              <a:spcBef>
                <a:spcPts val="0"/>
              </a:spcBef>
              <a:spcAft>
                <a:spcPts val="0"/>
              </a:spcAft>
              <a:buNone/>
            </a:pPr>
            <a:r>
              <a:rPr lang="en-US" altLang="zh-CN" dirty="0">
                <a:solidFill>
                  <a:srgbClr val="000000"/>
                </a:solidFill>
              </a:rPr>
              <a:t>}</a:t>
            </a:r>
            <a:endParaRPr lang="zh-CN" altLang="en-US" dirty="0"/>
          </a:p>
        </p:txBody>
      </p:sp>
      <p:sp>
        <p:nvSpPr>
          <p:cNvPr id="5" name="标题 1"/>
          <p:cNvSpPr>
            <a:spLocks noGrp="1"/>
          </p:cNvSpPr>
          <p:nvPr>
            <p:ph type="title"/>
          </p:nvPr>
        </p:nvSpPr>
        <p:spPr>
          <a:xfrm>
            <a:off x="539552" y="548680"/>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9.2.5  </a:t>
            </a:r>
            <a:r>
              <a:rPr lang="zh-CN" altLang="en-US" sz="3200" b="1" dirty="0">
                <a:solidFill>
                  <a:srgbClr val="C00000"/>
                </a:solidFill>
                <a:latin typeface="方正姚体" panose="02010601030101010101" pitchFamily="2" charset="-122"/>
                <a:ea typeface="方正姚体" panose="02010601030101010101" pitchFamily="2" charset="-122"/>
              </a:rPr>
              <a:t>字符指针和字符串</a:t>
            </a:r>
          </a:p>
        </p:txBody>
      </p:sp>
    </p:spTree>
    <p:extLst>
      <p:ext uri="{BB962C8B-B14F-4D97-AF65-F5344CB8AC3E}">
        <p14:creationId xmlns:p14="http://schemas.microsoft.com/office/powerpoint/2010/main" val="34612287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4976588"/>
          </a:xfrm>
        </p:spPr>
        <p:txBody>
          <a:bodyPr>
            <a:normAutofit/>
          </a:bodyPr>
          <a:lstStyle/>
          <a:p>
            <a:pPr marL="0" indent="0">
              <a:spcBef>
                <a:spcPts val="0"/>
              </a:spcBef>
              <a:spcAft>
                <a:spcPts val="0"/>
              </a:spcAft>
              <a:buNone/>
            </a:pPr>
            <a:r>
              <a:rPr lang="en-US" altLang="zh-CN" dirty="0" smtClean="0"/>
              <a:t>【</a:t>
            </a:r>
            <a:r>
              <a:rPr lang="zh-CN" altLang="en-US" dirty="0" smtClean="0"/>
              <a:t>例</a:t>
            </a:r>
            <a:r>
              <a:rPr lang="en-US" altLang="zh-CN" dirty="0" smtClean="0"/>
              <a:t>9-8】 </a:t>
            </a:r>
            <a:r>
              <a:rPr lang="zh-CN" altLang="en-US" dirty="0"/>
              <a:t>自己</a:t>
            </a:r>
            <a:r>
              <a:rPr lang="zh-CN" altLang="en-US" dirty="0" smtClean="0"/>
              <a:t>编写</a:t>
            </a:r>
            <a:r>
              <a:rPr lang="en-US" altLang="zh-CN" dirty="0" err="1"/>
              <a:t>strcat</a:t>
            </a:r>
            <a:r>
              <a:rPr lang="zh-CN" altLang="en-US" dirty="0" smtClean="0"/>
              <a:t>函数</a:t>
            </a:r>
            <a:r>
              <a:rPr lang="zh-CN" altLang="en-US" dirty="0"/>
              <a:t>。</a:t>
            </a:r>
          </a:p>
          <a:p>
            <a:pPr marL="457200" lvl="1" indent="0">
              <a:spcBef>
                <a:spcPts val="0"/>
              </a:spcBef>
              <a:spcAft>
                <a:spcPts val="0"/>
              </a:spcAft>
              <a:buNone/>
            </a:pPr>
            <a:r>
              <a:rPr lang="fr-FR" altLang="zh-CN" dirty="0">
                <a:solidFill>
                  <a:srgbClr val="0000FF"/>
                </a:solidFill>
              </a:rPr>
              <a:t>char</a:t>
            </a:r>
            <a:r>
              <a:rPr lang="fr-FR" altLang="zh-CN" dirty="0">
                <a:solidFill>
                  <a:srgbClr val="000000"/>
                </a:solidFill>
              </a:rPr>
              <a:t>* _strcat(</a:t>
            </a:r>
            <a:r>
              <a:rPr lang="fr-FR" altLang="zh-CN" dirty="0">
                <a:solidFill>
                  <a:srgbClr val="0000FF"/>
                </a:solidFill>
              </a:rPr>
              <a:t>char</a:t>
            </a:r>
            <a:r>
              <a:rPr lang="fr-FR" altLang="zh-CN" dirty="0">
                <a:solidFill>
                  <a:srgbClr val="000000"/>
                </a:solidFill>
              </a:rPr>
              <a:t> *</a:t>
            </a:r>
            <a:r>
              <a:rPr lang="fr-FR" altLang="zh-CN" dirty="0"/>
              <a:t>des</a:t>
            </a:r>
            <a:r>
              <a:rPr lang="fr-FR" altLang="zh-CN" dirty="0">
                <a:solidFill>
                  <a:srgbClr val="000000"/>
                </a:solidFill>
              </a:rPr>
              <a:t>, </a:t>
            </a:r>
            <a:r>
              <a:rPr lang="fr-FR" altLang="zh-CN" dirty="0">
                <a:solidFill>
                  <a:srgbClr val="0000FF"/>
                </a:solidFill>
              </a:rPr>
              <a:t>const</a:t>
            </a:r>
            <a:r>
              <a:rPr lang="fr-FR" altLang="zh-CN" dirty="0">
                <a:solidFill>
                  <a:srgbClr val="000000"/>
                </a:solidFill>
              </a:rPr>
              <a:t> </a:t>
            </a:r>
            <a:r>
              <a:rPr lang="fr-FR" altLang="zh-CN" dirty="0">
                <a:solidFill>
                  <a:srgbClr val="0000FF"/>
                </a:solidFill>
              </a:rPr>
              <a:t>char</a:t>
            </a:r>
            <a:r>
              <a:rPr lang="fr-FR" altLang="zh-CN" dirty="0">
                <a:solidFill>
                  <a:srgbClr val="000000"/>
                </a:solidFill>
              </a:rPr>
              <a:t> *</a:t>
            </a:r>
            <a:r>
              <a:rPr lang="fr-FR" altLang="zh-CN" dirty="0"/>
              <a:t>src</a:t>
            </a:r>
            <a:r>
              <a:rPr lang="fr-FR" altLang="zh-CN" dirty="0">
                <a:solidFill>
                  <a:srgbClr val="000000"/>
                </a:solidFill>
              </a:rPr>
              <a:t>)</a:t>
            </a:r>
          </a:p>
          <a:p>
            <a:pPr marL="457200" lvl="1" indent="0">
              <a:spcBef>
                <a:spcPts val="0"/>
              </a:spcBef>
              <a:spcAft>
                <a:spcPts val="0"/>
              </a:spcAft>
              <a:buNone/>
            </a:pPr>
            <a:r>
              <a:rPr lang="en-US" altLang="zh-CN" dirty="0">
                <a:solidFill>
                  <a:srgbClr val="000000"/>
                </a:solidFill>
              </a:rPr>
              <a:t>{</a:t>
            </a:r>
          </a:p>
          <a:p>
            <a:pPr marL="457200" lvl="1" indent="0">
              <a:spcBef>
                <a:spcPts val="0"/>
              </a:spcBef>
              <a:spcAft>
                <a:spcPts val="0"/>
              </a:spcAft>
              <a:buNone/>
            </a:pPr>
            <a:r>
              <a:rPr lang="en-US" altLang="zh-CN" dirty="0" smtClean="0">
                <a:solidFill>
                  <a:srgbClr val="0000FF"/>
                </a:solidFill>
              </a:rPr>
              <a:t> 	</a:t>
            </a:r>
            <a:r>
              <a:rPr lang="en-US" altLang="zh-CN" dirty="0" err="1" smtClean="0">
                <a:solidFill>
                  <a:srgbClr val="0000FF"/>
                </a:solidFill>
              </a:rPr>
              <a:t>int</a:t>
            </a:r>
            <a:r>
              <a:rPr lang="en-US" altLang="zh-CN" dirty="0" smtClean="0">
                <a:solidFill>
                  <a:srgbClr val="000000"/>
                </a:solidFill>
              </a:rPr>
              <a:t> </a:t>
            </a:r>
            <a:r>
              <a:rPr lang="en-US" altLang="zh-CN" dirty="0" err="1">
                <a:solidFill>
                  <a:srgbClr val="000000"/>
                </a:solidFill>
              </a:rPr>
              <a:t>i</a:t>
            </a:r>
            <a:r>
              <a:rPr lang="en-US" altLang="zh-CN" dirty="0">
                <a:solidFill>
                  <a:srgbClr val="000000"/>
                </a:solidFill>
              </a:rPr>
              <a:t> = 0;</a:t>
            </a:r>
          </a:p>
          <a:p>
            <a:pPr marL="457200" lvl="1" indent="0">
              <a:spcBef>
                <a:spcPts val="0"/>
              </a:spcBef>
              <a:spcAft>
                <a:spcPts val="0"/>
              </a:spcAft>
              <a:buNone/>
            </a:pPr>
            <a:r>
              <a:rPr lang="en-US" altLang="zh-CN" dirty="0" smtClean="0">
                <a:solidFill>
                  <a:srgbClr val="0000FF"/>
                </a:solidFill>
              </a:rPr>
              <a:t> 	while</a:t>
            </a:r>
            <a:r>
              <a:rPr lang="en-US" altLang="zh-CN" dirty="0" smtClean="0">
                <a:solidFill>
                  <a:srgbClr val="000000"/>
                </a:solidFill>
              </a:rPr>
              <a:t> </a:t>
            </a:r>
            <a:r>
              <a:rPr lang="en-US" altLang="zh-CN" dirty="0">
                <a:solidFill>
                  <a:srgbClr val="000000"/>
                </a:solidFill>
              </a:rPr>
              <a:t>(</a:t>
            </a:r>
            <a:r>
              <a:rPr lang="en-US" altLang="zh-CN" dirty="0"/>
              <a:t>des[</a:t>
            </a:r>
            <a:r>
              <a:rPr lang="en-US" altLang="zh-CN" dirty="0" err="1"/>
              <a:t>i</a:t>
            </a:r>
            <a:r>
              <a:rPr lang="en-US" altLang="zh-CN" dirty="0"/>
              <a:t>])</a:t>
            </a:r>
          </a:p>
          <a:p>
            <a:pPr marL="457200" lvl="1" indent="0">
              <a:spcBef>
                <a:spcPts val="0"/>
              </a:spcBef>
              <a:spcAft>
                <a:spcPts val="0"/>
              </a:spcAft>
              <a:buNone/>
            </a:pPr>
            <a:r>
              <a:rPr lang="en-US" altLang="zh-CN" dirty="0" smtClean="0"/>
              <a:t> 		</a:t>
            </a:r>
            <a:r>
              <a:rPr lang="en-US" altLang="zh-CN" dirty="0" err="1" smtClean="0"/>
              <a:t>i</a:t>
            </a:r>
            <a:r>
              <a:rPr lang="en-US" altLang="zh-CN" dirty="0"/>
              <a:t>++;</a:t>
            </a:r>
          </a:p>
          <a:p>
            <a:pPr marL="457200" lvl="1" indent="0">
              <a:spcBef>
                <a:spcPts val="0"/>
              </a:spcBef>
              <a:spcAft>
                <a:spcPts val="0"/>
              </a:spcAft>
              <a:buNone/>
            </a:pPr>
            <a:r>
              <a:rPr lang="en-US" altLang="zh-CN" dirty="0" smtClean="0">
                <a:solidFill>
                  <a:srgbClr val="0000FF"/>
                </a:solidFill>
              </a:rPr>
              <a:t> 	</a:t>
            </a:r>
            <a:r>
              <a:rPr lang="en-US" altLang="zh-CN" dirty="0" smtClean="0"/>
              <a:t>while </a:t>
            </a:r>
            <a:r>
              <a:rPr lang="en-US" altLang="zh-CN" dirty="0"/>
              <a:t>(*</a:t>
            </a:r>
            <a:r>
              <a:rPr lang="en-US" altLang="zh-CN" dirty="0" err="1"/>
              <a:t>src</a:t>
            </a:r>
            <a:r>
              <a:rPr lang="en-US" altLang="zh-CN" dirty="0" smtClean="0"/>
              <a:t>)</a:t>
            </a:r>
          </a:p>
          <a:p>
            <a:pPr marL="457200" lvl="1" indent="0">
              <a:spcBef>
                <a:spcPts val="0"/>
              </a:spcBef>
              <a:spcAft>
                <a:spcPts val="0"/>
              </a:spcAft>
              <a:buNone/>
            </a:pPr>
            <a:r>
              <a:rPr lang="en-US" altLang="zh-CN" dirty="0"/>
              <a:t> </a:t>
            </a:r>
            <a:r>
              <a:rPr lang="en-US" altLang="zh-CN" dirty="0" smtClean="0"/>
              <a:t> 		des[</a:t>
            </a:r>
            <a:r>
              <a:rPr lang="en-US" altLang="zh-CN" dirty="0" err="1" smtClean="0"/>
              <a:t>i</a:t>
            </a:r>
            <a:r>
              <a:rPr lang="en-US" altLang="zh-CN" dirty="0"/>
              <a:t>++] = *</a:t>
            </a:r>
            <a:r>
              <a:rPr lang="en-US" altLang="zh-CN" dirty="0" err="1"/>
              <a:t>src</a:t>
            </a:r>
            <a:r>
              <a:rPr lang="en-US" altLang="zh-CN" dirty="0"/>
              <a:t>++;</a:t>
            </a:r>
          </a:p>
          <a:p>
            <a:pPr marL="457200" lvl="1" indent="0">
              <a:spcBef>
                <a:spcPts val="0"/>
              </a:spcBef>
              <a:spcAft>
                <a:spcPts val="0"/>
              </a:spcAft>
              <a:buNone/>
            </a:pPr>
            <a:r>
              <a:rPr lang="en-US" altLang="zh-CN" dirty="0" smtClean="0">
                <a:solidFill>
                  <a:srgbClr val="808080"/>
                </a:solidFill>
              </a:rPr>
              <a:t> 	</a:t>
            </a:r>
            <a:r>
              <a:rPr lang="en-US" altLang="zh-CN" dirty="0" smtClean="0"/>
              <a:t>des</a:t>
            </a:r>
            <a:r>
              <a:rPr lang="en-US" altLang="zh-CN" dirty="0" smtClean="0">
                <a:solidFill>
                  <a:srgbClr val="000000"/>
                </a:solidFill>
              </a:rPr>
              <a:t>[</a:t>
            </a:r>
            <a:r>
              <a:rPr lang="en-US" altLang="zh-CN" dirty="0" err="1" smtClean="0">
                <a:solidFill>
                  <a:srgbClr val="000000"/>
                </a:solidFill>
              </a:rPr>
              <a:t>i</a:t>
            </a:r>
            <a:r>
              <a:rPr lang="en-US" altLang="zh-CN" dirty="0">
                <a:solidFill>
                  <a:srgbClr val="000000"/>
                </a:solidFill>
              </a:rPr>
              <a:t>] = </a:t>
            </a:r>
            <a:r>
              <a:rPr lang="en-US" altLang="zh-CN" dirty="0">
                <a:solidFill>
                  <a:srgbClr val="A31515"/>
                </a:solidFill>
              </a:rPr>
              <a:t>'\0'</a:t>
            </a:r>
            <a:r>
              <a:rPr lang="en-US" altLang="zh-CN" dirty="0">
                <a:solidFill>
                  <a:srgbClr val="000000"/>
                </a:solidFill>
              </a:rPr>
              <a:t>;</a:t>
            </a:r>
          </a:p>
          <a:p>
            <a:pPr marL="457200" lvl="1" indent="0">
              <a:spcBef>
                <a:spcPts val="0"/>
              </a:spcBef>
              <a:spcAft>
                <a:spcPts val="0"/>
              </a:spcAft>
              <a:buNone/>
            </a:pPr>
            <a:r>
              <a:rPr lang="en-US" altLang="zh-CN" dirty="0" smtClean="0">
                <a:solidFill>
                  <a:srgbClr val="0000FF"/>
                </a:solidFill>
              </a:rPr>
              <a:t> 	return</a:t>
            </a:r>
            <a:r>
              <a:rPr lang="en-US" altLang="zh-CN" dirty="0" smtClean="0">
                <a:solidFill>
                  <a:srgbClr val="000000"/>
                </a:solidFill>
              </a:rPr>
              <a:t> </a:t>
            </a:r>
            <a:r>
              <a:rPr lang="en-US" altLang="zh-CN" dirty="0"/>
              <a:t>des;</a:t>
            </a:r>
          </a:p>
          <a:p>
            <a:pPr marL="457200" lvl="1" indent="0">
              <a:spcBef>
                <a:spcPts val="0"/>
              </a:spcBef>
              <a:spcAft>
                <a:spcPts val="0"/>
              </a:spcAft>
              <a:buNone/>
            </a:pPr>
            <a:r>
              <a:rPr lang="en-US" altLang="zh-CN" dirty="0">
                <a:solidFill>
                  <a:srgbClr val="000000"/>
                </a:solidFill>
              </a:rPr>
              <a:t>}</a:t>
            </a:r>
            <a:endParaRPr lang="zh-CN" altLang="en-US" dirty="0"/>
          </a:p>
        </p:txBody>
      </p:sp>
      <p:sp>
        <p:nvSpPr>
          <p:cNvPr id="5" name="标题 1"/>
          <p:cNvSpPr>
            <a:spLocks noGrp="1"/>
          </p:cNvSpPr>
          <p:nvPr>
            <p:ph type="title"/>
          </p:nvPr>
        </p:nvSpPr>
        <p:spPr>
          <a:xfrm>
            <a:off x="539552" y="548680"/>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9.2.5  </a:t>
            </a:r>
            <a:r>
              <a:rPr lang="zh-CN" altLang="en-US" sz="3200" b="1" dirty="0">
                <a:solidFill>
                  <a:srgbClr val="C00000"/>
                </a:solidFill>
                <a:latin typeface="方正姚体" panose="02010601030101010101" pitchFamily="2" charset="-122"/>
                <a:ea typeface="方正姚体" panose="02010601030101010101" pitchFamily="2" charset="-122"/>
              </a:rPr>
              <a:t>字符指针和字符串</a:t>
            </a:r>
          </a:p>
        </p:txBody>
      </p:sp>
    </p:spTree>
    <p:extLst>
      <p:ext uri="{BB962C8B-B14F-4D97-AF65-F5344CB8AC3E}">
        <p14:creationId xmlns:p14="http://schemas.microsoft.com/office/powerpoint/2010/main" val="13907879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229600" cy="5552652"/>
          </a:xfrm>
        </p:spPr>
        <p:txBody>
          <a:bodyPr>
            <a:normAutofit fontScale="92500" lnSpcReduction="10000"/>
          </a:bodyPr>
          <a:lstStyle/>
          <a:p>
            <a:pPr marL="0" indent="0">
              <a:buNone/>
            </a:pPr>
            <a:r>
              <a:rPr lang="en-US" altLang="zh-CN" dirty="0" smtClean="0"/>
              <a:t>【</a:t>
            </a:r>
            <a:r>
              <a:rPr lang="zh-CN" altLang="en-US" dirty="0" smtClean="0"/>
              <a:t>例</a:t>
            </a:r>
            <a:r>
              <a:rPr lang="en-US" altLang="zh-CN" dirty="0" smtClean="0"/>
              <a:t>9-8】 </a:t>
            </a:r>
            <a:r>
              <a:rPr lang="zh-CN" altLang="en-US" dirty="0"/>
              <a:t>自己</a:t>
            </a:r>
            <a:r>
              <a:rPr lang="zh-CN" altLang="en-US" dirty="0" smtClean="0"/>
              <a:t>编写</a:t>
            </a:r>
            <a:r>
              <a:rPr lang="en-US" altLang="zh-CN" dirty="0">
                <a:solidFill>
                  <a:srgbClr val="000000"/>
                </a:solidFill>
              </a:rPr>
              <a:t>strcmp</a:t>
            </a:r>
            <a:r>
              <a:rPr lang="zh-CN" altLang="en-US" dirty="0" smtClean="0"/>
              <a:t>函数</a:t>
            </a:r>
            <a:endParaRPr lang="en-US" altLang="zh-CN" dirty="0" smtClean="0"/>
          </a:p>
          <a:p>
            <a:pPr marL="457200" lvl="1" indent="0">
              <a:buNone/>
            </a:pPr>
            <a:r>
              <a:rPr lang="en-US" altLang="zh-CN" dirty="0" err="1">
                <a:solidFill>
                  <a:srgbClr val="0000FF"/>
                </a:solidFill>
              </a:rPr>
              <a:t>int</a:t>
            </a:r>
            <a:r>
              <a:rPr lang="en-US" altLang="zh-CN" dirty="0">
                <a:solidFill>
                  <a:srgbClr val="000000"/>
                </a:solidFill>
              </a:rPr>
              <a:t> _strcmp(</a:t>
            </a:r>
            <a:r>
              <a:rPr lang="en-US" altLang="zh-CN" dirty="0" err="1">
                <a:solidFill>
                  <a:srgbClr val="0000FF"/>
                </a:solidFill>
              </a:rPr>
              <a:t>const</a:t>
            </a:r>
            <a:r>
              <a:rPr lang="en-US" altLang="zh-CN" dirty="0">
                <a:solidFill>
                  <a:srgbClr val="000000"/>
                </a:solidFill>
              </a:rPr>
              <a:t> </a:t>
            </a:r>
            <a:r>
              <a:rPr lang="en-US" altLang="zh-CN" dirty="0">
                <a:solidFill>
                  <a:srgbClr val="0000FF"/>
                </a:solidFill>
              </a:rPr>
              <a:t>char</a:t>
            </a:r>
            <a:r>
              <a:rPr lang="en-US" altLang="zh-CN" dirty="0">
                <a:solidFill>
                  <a:srgbClr val="000000"/>
                </a:solidFill>
              </a:rPr>
              <a:t> *</a:t>
            </a:r>
            <a:r>
              <a:rPr lang="en-US" altLang="zh-CN" dirty="0"/>
              <a:t>str1</a:t>
            </a:r>
            <a:r>
              <a:rPr lang="en-US" altLang="zh-CN" dirty="0">
                <a:solidFill>
                  <a:srgbClr val="000000"/>
                </a:solidFill>
              </a:rPr>
              <a:t>, </a:t>
            </a:r>
            <a:r>
              <a:rPr lang="en-US" altLang="zh-CN" dirty="0" err="1">
                <a:solidFill>
                  <a:srgbClr val="0000FF"/>
                </a:solidFill>
              </a:rPr>
              <a:t>const</a:t>
            </a:r>
            <a:r>
              <a:rPr lang="en-US" altLang="zh-CN" dirty="0">
                <a:solidFill>
                  <a:srgbClr val="000000"/>
                </a:solidFill>
              </a:rPr>
              <a:t> </a:t>
            </a:r>
            <a:r>
              <a:rPr lang="en-US" altLang="zh-CN" dirty="0">
                <a:solidFill>
                  <a:srgbClr val="0000FF"/>
                </a:solidFill>
              </a:rPr>
              <a:t>char</a:t>
            </a:r>
            <a:r>
              <a:rPr lang="en-US" altLang="zh-CN" dirty="0">
                <a:solidFill>
                  <a:srgbClr val="000000"/>
                </a:solidFill>
              </a:rPr>
              <a:t> *</a:t>
            </a:r>
            <a:r>
              <a:rPr lang="en-US" altLang="zh-CN" dirty="0"/>
              <a:t>str2</a:t>
            </a:r>
            <a:r>
              <a:rPr lang="en-US" altLang="zh-CN" dirty="0">
                <a:solidFill>
                  <a:srgbClr val="000000"/>
                </a:solidFill>
              </a:rPr>
              <a:t>)</a:t>
            </a:r>
          </a:p>
          <a:p>
            <a:pPr marL="457200" lvl="1" indent="0">
              <a:buNone/>
            </a:pPr>
            <a:r>
              <a:rPr lang="en-US" altLang="zh-CN" dirty="0">
                <a:solidFill>
                  <a:srgbClr val="000000"/>
                </a:solidFill>
              </a:rPr>
              <a:t>{</a:t>
            </a:r>
          </a:p>
          <a:p>
            <a:pPr marL="457200" lvl="1" indent="0">
              <a:buNone/>
            </a:pPr>
            <a:r>
              <a:rPr lang="en-US" altLang="zh-CN" dirty="0" smtClean="0">
                <a:solidFill>
                  <a:srgbClr val="0000FF"/>
                </a:solidFill>
              </a:rPr>
              <a:t> 	</a:t>
            </a:r>
            <a:r>
              <a:rPr lang="en-US" altLang="zh-CN" dirty="0" err="1" smtClean="0">
                <a:solidFill>
                  <a:srgbClr val="0000FF"/>
                </a:solidFill>
              </a:rPr>
              <a:t>int</a:t>
            </a:r>
            <a:r>
              <a:rPr lang="en-US" altLang="zh-CN" dirty="0" smtClean="0">
                <a:solidFill>
                  <a:srgbClr val="000000"/>
                </a:solidFill>
              </a:rPr>
              <a:t> </a:t>
            </a:r>
            <a:r>
              <a:rPr lang="en-US" altLang="zh-CN" dirty="0">
                <a:solidFill>
                  <a:srgbClr val="000000"/>
                </a:solidFill>
              </a:rPr>
              <a:t>flag = 0;</a:t>
            </a:r>
          </a:p>
          <a:p>
            <a:pPr marL="457200" lvl="1" indent="0">
              <a:buNone/>
            </a:pPr>
            <a:r>
              <a:rPr lang="en-US" altLang="zh-CN" dirty="0" smtClean="0">
                <a:solidFill>
                  <a:srgbClr val="0000FF"/>
                </a:solidFill>
              </a:rPr>
              <a:t> 	while</a:t>
            </a:r>
            <a:r>
              <a:rPr lang="en-US" altLang="zh-CN" dirty="0" smtClean="0">
                <a:solidFill>
                  <a:srgbClr val="000000"/>
                </a:solidFill>
              </a:rPr>
              <a:t> </a:t>
            </a:r>
            <a:r>
              <a:rPr lang="en-US" altLang="zh-CN" dirty="0"/>
              <a:t>(*</a:t>
            </a:r>
            <a:r>
              <a:rPr lang="en-US" altLang="zh-CN" dirty="0" smtClean="0"/>
              <a:t>str1&amp;&amp;*str2&amp;&amp;*</a:t>
            </a:r>
            <a:r>
              <a:rPr lang="en-US" altLang="zh-CN" dirty="0"/>
              <a:t>str1</a:t>
            </a:r>
            <a:r>
              <a:rPr lang="en-US" altLang="zh-CN" dirty="0" smtClean="0"/>
              <a:t>++==*</a:t>
            </a:r>
            <a:r>
              <a:rPr lang="en-US" altLang="zh-CN" dirty="0"/>
              <a:t>str2++);</a:t>
            </a:r>
          </a:p>
          <a:p>
            <a:pPr marL="457200" lvl="1" indent="0">
              <a:buNone/>
            </a:pPr>
            <a:r>
              <a:rPr lang="en-US" altLang="zh-CN" dirty="0" smtClean="0">
                <a:solidFill>
                  <a:srgbClr val="0000FF"/>
                </a:solidFill>
              </a:rPr>
              <a:t> 	if</a:t>
            </a:r>
            <a:r>
              <a:rPr lang="en-US" altLang="zh-CN" dirty="0" smtClean="0">
                <a:solidFill>
                  <a:srgbClr val="000000"/>
                </a:solidFill>
              </a:rPr>
              <a:t> </a:t>
            </a:r>
            <a:r>
              <a:rPr lang="en-US" altLang="zh-CN" dirty="0">
                <a:solidFill>
                  <a:srgbClr val="000000"/>
                </a:solidFill>
              </a:rPr>
              <a:t>(*</a:t>
            </a:r>
            <a:r>
              <a:rPr lang="en-US" altLang="zh-CN" dirty="0">
                <a:solidFill>
                  <a:srgbClr val="808080"/>
                </a:solidFill>
              </a:rPr>
              <a:t>str1</a:t>
            </a:r>
            <a:r>
              <a:rPr lang="en-US" altLang="zh-CN" dirty="0">
                <a:solidFill>
                  <a:srgbClr val="000000"/>
                </a:solidFill>
              </a:rPr>
              <a:t> &gt; *</a:t>
            </a:r>
            <a:r>
              <a:rPr lang="en-US" altLang="zh-CN" dirty="0">
                <a:solidFill>
                  <a:srgbClr val="808080"/>
                </a:solidFill>
              </a:rPr>
              <a:t>str2</a:t>
            </a:r>
            <a:r>
              <a:rPr lang="en-US" altLang="zh-CN" dirty="0">
                <a:solidFill>
                  <a:srgbClr val="000000"/>
                </a:solidFill>
              </a:rPr>
              <a:t>)</a:t>
            </a:r>
          </a:p>
          <a:p>
            <a:pPr marL="457200" lvl="1" indent="0">
              <a:buNone/>
            </a:pPr>
            <a:r>
              <a:rPr lang="en-US" altLang="zh-CN" dirty="0" smtClean="0">
                <a:solidFill>
                  <a:srgbClr val="000000"/>
                </a:solidFill>
              </a:rPr>
              <a:t> 		flag </a:t>
            </a:r>
            <a:r>
              <a:rPr lang="en-US" altLang="zh-CN" dirty="0">
                <a:solidFill>
                  <a:srgbClr val="000000"/>
                </a:solidFill>
              </a:rPr>
              <a:t>= 1;</a:t>
            </a:r>
          </a:p>
          <a:p>
            <a:pPr marL="457200" lvl="1" indent="0">
              <a:buNone/>
            </a:pPr>
            <a:r>
              <a:rPr lang="en-US" altLang="zh-CN" dirty="0" smtClean="0">
                <a:solidFill>
                  <a:srgbClr val="0000FF"/>
                </a:solidFill>
              </a:rPr>
              <a:t> 	else</a:t>
            </a:r>
            <a:r>
              <a:rPr lang="en-US" altLang="zh-CN" dirty="0" smtClean="0">
                <a:solidFill>
                  <a:srgbClr val="000000"/>
                </a:solidFill>
              </a:rPr>
              <a:t> </a:t>
            </a:r>
            <a:r>
              <a:rPr lang="en-US" altLang="zh-CN" dirty="0">
                <a:solidFill>
                  <a:srgbClr val="0000FF"/>
                </a:solidFill>
              </a:rPr>
              <a:t>if</a:t>
            </a:r>
            <a:r>
              <a:rPr lang="en-US" altLang="zh-CN" dirty="0">
                <a:solidFill>
                  <a:srgbClr val="000000"/>
                </a:solidFill>
              </a:rPr>
              <a:t> </a:t>
            </a:r>
            <a:r>
              <a:rPr lang="en-US" altLang="zh-CN" dirty="0"/>
              <a:t>(*str1 &lt; *str2)</a:t>
            </a:r>
          </a:p>
          <a:p>
            <a:pPr marL="457200" lvl="1" indent="0">
              <a:buNone/>
            </a:pPr>
            <a:r>
              <a:rPr lang="en-US" altLang="zh-CN" dirty="0" smtClean="0">
                <a:solidFill>
                  <a:srgbClr val="000000"/>
                </a:solidFill>
              </a:rPr>
              <a:t> 		flag </a:t>
            </a:r>
            <a:r>
              <a:rPr lang="en-US" altLang="zh-CN" dirty="0">
                <a:solidFill>
                  <a:srgbClr val="000000"/>
                </a:solidFill>
              </a:rPr>
              <a:t>= -1;</a:t>
            </a:r>
          </a:p>
          <a:p>
            <a:pPr marL="457200" lvl="1" indent="0">
              <a:buNone/>
            </a:pPr>
            <a:r>
              <a:rPr lang="en-US" altLang="zh-CN" dirty="0" smtClean="0">
                <a:solidFill>
                  <a:srgbClr val="0000FF"/>
                </a:solidFill>
              </a:rPr>
              <a:t> 	return</a:t>
            </a:r>
            <a:r>
              <a:rPr lang="en-US" altLang="zh-CN" dirty="0" smtClean="0">
                <a:solidFill>
                  <a:srgbClr val="000000"/>
                </a:solidFill>
              </a:rPr>
              <a:t> </a:t>
            </a:r>
            <a:r>
              <a:rPr lang="en-US" altLang="zh-CN" dirty="0">
                <a:solidFill>
                  <a:srgbClr val="000000"/>
                </a:solidFill>
              </a:rPr>
              <a:t>flag;</a:t>
            </a:r>
          </a:p>
          <a:p>
            <a:pPr marL="457200" lvl="1" indent="0">
              <a:buNone/>
            </a:pPr>
            <a:r>
              <a:rPr lang="en-US" altLang="zh-CN" dirty="0">
                <a:solidFill>
                  <a:srgbClr val="000000"/>
                </a:solidFill>
              </a:rPr>
              <a:t>}</a:t>
            </a:r>
            <a:endParaRPr lang="zh-CN" altLang="en-US" dirty="0"/>
          </a:p>
        </p:txBody>
      </p:sp>
      <p:sp>
        <p:nvSpPr>
          <p:cNvPr id="5" name="标题 1"/>
          <p:cNvSpPr>
            <a:spLocks noGrp="1"/>
          </p:cNvSpPr>
          <p:nvPr>
            <p:ph type="title"/>
          </p:nvPr>
        </p:nvSpPr>
        <p:spPr>
          <a:xfrm>
            <a:off x="590872" y="404664"/>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9.2.5  </a:t>
            </a:r>
            <a:r>
              <a:rPr lang="zh-CN" altLang="en-US" sz="3200" b="1" dirty="0">
                <a:solidFill>
                  <a:srgbClr val="C00000"/>
                </a:solidFill>
                <a:latin typeface="方正姚体" panose="02010601030101010101" pitchFamily="2" charset="-122"/>
                <a:ea typeface="方正姚体" panose="02010601030101010101" pitchFamily="2" charset="-122"/>
              </a:rPr>
              <a:t>字符指针和字符串</a:t>
            </a:r>
          </a:p>
        </p:txBody>
      </p:sp>
    </p:spTree>
    <p:extLst>
      <p:ext uri="{BB962C8B-B14F-4D97-AF65-F5344CB8AC3E}">
        <p14:creationId xmlns:p14="http://schemas.microsoft.com/office/powerpoint/2010/main" val="3530647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484784"/>
            <a:ext cx="8229600" cy="4616548"/>
          </a:xfrm>
        </p:spPr>
        <p:txBody>
          <a:bodyPr/>
          <a:lstStyle/>
          <a:p>
            <a:pPr marL="0" indent="0">
              <a:buNone/>
            </a:pPr>
            <a:r>
              <a:rPr lang="en-US" altLang="zh-CN" sz="2800" dirty="0" smtClean="0"/>
              <a:t>【</a:t>
            </a:r>
            <a:r>
              <a:rPr lang="zh-CN" altLang="en-US" sz="2800" dirty="0" smtClean="0"/>
              <a:t>例</a:t>
            </a:r>
            <a:r>
              <a:rPr lang="en-US" altLang="zh-CN" sz="2800" dirty="0" smtClean="0"/>
              <a:t>9-8】 </a:t>
            </a:r>
            <a:r>
              <a:rPr lang="zh-CN" altLang="en-US" sz="2800" dirty="0"/>
              <a:t>自己</a:t>
            </a:r>
            <a:r>
              <a:rPr lang="zh-CN" altLang="en-US" sz="2800" dirty="0" smtClean="0"/>
              <a:t>编写</a:t>
            </a:r>
            <a:r>
              <a:rPr lang="en-US" altLang="zh-CN" sz="2800" dirty="0"/>
              <a:t>strlen</a:t>
            </a:r>
            <a:r>
              <a:rPr lang="zh-CN" altLang="en-US" sz="2800" dirty="0" smtClean="0"/>
              <a:t>函数</a:t>
            </a:r>
            <a:endParaRPr lang="zh-CN" altLang="en-US" sz="2800" dirty="0"/>
          </a:p>
          <a:p>
            <a:pPr marL="457200" lvl="1" indent="0">
              <a:buNone/>
            </a:pPr>
            <a:r>
              <a:rPr lang="en-US" altLang="zh-CN" sz="2800" dirty="0" err="1">
                <a:solidFill>
                  <a:srgbClr val="0000FF"/>
                </a:solidFill>
              </a:rPr>
              <a:t>int</a:t>
            </a:r>
            <a:r>
              <a:rPr lang="en-US" altLang="zh-CN" sz="2800" dirty="0">
                <a:solidFill>
                  <a:srgbClr val="000000"/>
                </a:solidFill>
              </a:rPr>
              <a:t> _strlen(</a:t>
            </a:r>
            <a:r>
              <a:rPr lang="en-US" altLang="zh-CN" sz="2800" dirty="0" err="1">
                <a:solidFill>
                  <a:srgbClr val="0000FF"/>
                </a:solidFill>
              </a:rPr>
              <a:t>const</a:t>
            </a:r>
            <a:r>
              <a:rPr lang="en-US" altLang="zh-CN" sz="2800" dirty="0">
                <a:solidFill>
                  <a:srgbClr val="000000"/>
                </a:solidFill>
              </a:rPr>
              <a:t> </a:t>
            </a:r>
            <a:r>
              <a:rPr lang="en-US" altLang="zh-CN" sz="2800" dirty="0">
                <a:solidFill>
                  <a:srgbClr val="0000FF"/>
                </a:solidFill>
              </a:rPr>
              <a:t>char</a:t>
            </a:r>
            <a:r>
              <a:rPr lang="en-US" altLang="zh-CN" sz="2800" dirty="0">
                <a:solidFill>
                  <a:srgbClr val="000000"/>
                </a:solidFill>
              </a:rPr>
              <a:t> *</a:t>
            </a:r>
            <a:r>
              <a:rPr lang="en-US" altLang="zh-CN" sz="2800" dirty="0" err="1">
                <a:solidFill>
                  <a:srgbClr val="808080"/>
                </a:solidFill>
              </a:rPr>
              <a:t>str</a:t>
            </a:r>
            <a:r>
              <a:rPr lang="en-US" altLang="zh-CN" sz="2800" dirty="0">
                <a:solidFill>
                  <a:srgbClr val="000000"/>
                </a:solidFill>
              </a:rPr>
              <a:t>)</a:t>
            </a:r>
          </a:p>
          <a:p>
            <a:pPr marL="457200" lvl="1" indent="0">
              <a:buNone/>
            </a:pPr>
            <a:r>
              <a:rPr lang="en-US" altLang="zh-CN" sz="2800" dirty="0">
                <a:solidFill>
                  <a:srgbClr val="000000"/>
                </a:solidFill>
              </a:rPr>
              <a:t>{</a:t>
            </a:r>
          </a:p>
          <a:p>
            <a:pPr marL="457200" lvl="1" indent="0">
              <a:buNone/>
            </a:pPr>
            <a:r>
              <a:rPr lang="en-US" altLang="zh-CN" sz="2800" dirty="0" smtClean="0">
                <a:solidFill>
                  <a:srgbClr val="0000FF"/>
                </a:solidFill>
              </a:rPr>
              <a:t> 	</a:t>
            </a:r>
            <a:r>
              <a:rPr lang="en-US" altLang="zh-CN" sz="2800" dirty="0" err="1" smtClean="0">
                <a:solidFill>
                  <a:srgbClr val="0000FF"/>
                </a:solidFill>
              </a:rPr>
              <a:t>int</a:t>
            </a:r>
            <a:r>
              <a:rPr lang="en-US" altLang="zh-CN" sz="2800" dirty="0" smtClean="0">
                <a:solidFill>
                  <a:srgbClr val="000000"/>
                </a:solidFill>
              </a:rPr>
              <a:t> </a:t>
            </a:r>
            <a:r>
              <a:rPr lang="en-US" altLang="zh-CN" sz="2800" dirty="0" err="1">
                <a:solidFill>
                  <a:srgbClr val="000000"/>
                </a:solidFill>
              </a:rPr>
              <a:t>len</a:t>
            </a:r>
            <a:r>
              <a:rPr lang="en-US" altLang="zh-CN" sz="2800" dirty="0">
                <a:solidFill>
                  <a:srgbClr val="000000"/>
                </a:solidFill>
              </a:rPr>
              <a:t> = 0;</a:t>
            </a:r>
          </a:p>
          <a:p>
            <a:pPr marL="457200" lvl="1" indent="0">
              <a:buNone/>
            </a:pPr>
            <a:r>
              <a:rPr lang="en-US" altLang="zh-CN" sz="2800" dirty="0" smtClean="0">
                <a:solidFill>
                  <a:srgbClr val="0000FF"/>
                </a:solidFill>
              </a:rPr>
              <a:t> 	while</a:t>
            </a:r>
            <a:r>
              <a:rPr lang="en-US" altLang="zh-CN" sz="2800" dirty="0" smtClean="0">
                <a:solidFill>
                  <a:srgbClr val="000000"/>
                </a:solidFill>
              </a:rPr>
              <a:t> </a:t>
            </a:r>
            <a:r>
              <a:rPr lang="en-US" altLang="zh-CN" sz="2800" dirty="0">
                <a:solidFill>
                  <a:srgbClr val="000000"/>
                </a:solidFill>
              </a:rPr>
              <a:t>(*</a:t>
            </a:r>
            <a:r>
              <a:rPr lang="en-US" altLang="zh-CN" sz="2800" dirty="0" err="1">
                <a:solidFill>
                  <a:srgbClr val="808080"/>
                </a:solidFill>
              </a:rPr>
              <a:t>str</a:t>
            </a:r>
            <a:r>
              <a:rPr lang="en-US" altLang="zh-CN" sz="2800" dirty="0">
                <a:solidFill>
                  <a:srgbClr val="000000"/>
                </a:solidFill>
              </a:rPr>
              <a:t>++)</a:t>
            </a:r>
          </a:p>
          <a:p>
            <a:pPr marL="457200" lvl="1" indent="0">
              <a:buNone/>
            </a:pPr>
            <a:r>
              <a:rPr lang="en-US" altLang="zh-CN" sz="2800" dirty="0" smtClean="0">
                <a:solidFill>
                  <a:srgbClr val="000000"/>
                </a:solidFill>
              </a:rPr>
              <a:t> 	 	</a:t>
            </a:r>
            <a:r>
              <a:rPr lang="en-US" altLang="zh-CN" sz="2800" dirty="0" err="1" smtClean="0">
                <a:solidFill>
                  <a:srgbClr val="000000"/>
                </a:solidFill>
              </a:rPr>
              <a:t>len</a:t>
            </a:r>
            <a:r>
              <a:rPr lang="en-US" altLang="zh-CN" sz="2800" dirty="0">
                <a:solidFill>
                  <a:srgbClr val="000000"/>
                </a:solidFill>
              </a:rPr>
              <a:t>++;</a:t>
            </a:r>
          </a:p>
          <a:p>
            <a:pPr marL="457200" lvl="1" indent="0">
              <a:buNone/>
            </a:pPr>
            <a:r>
              <a:rPr lang="en-US" altLang="zh-CN" sz="2800" dirty="0" smtClean="0">
                <a:solidFill>
                  <a:srgbClr val="000000"/>
                </a:solidFill>
              </a:rPr>
              <a:t> 	</a:t>
            </a:r>
            <a:r>
              <a:rPr lang="en-US" altLang="zh-CN" sz="2800" dirty="0" smtClean="0">
                <a:solidFill>
                  <a:srgbClr val="0000FF"/>
                </a:solidFill>
              </a:rPr>
              <a:t>return</a:t>
            </a:r>
            <a:r>
              <a:rPr lang="en-US" altLang="zh-CN" sz="2800" dirty="0" smtClean="0">
                <a:solidFill>
                  <a:srgbClr val="000000"/>
                </a:solidFill>
              </a:rPr>
              <a:t> </a:t>
            </a:r>
            <a:r>
              <a:rPr lang="en-US" altLang="zh-CN" sz="2800" dirty="0" err="1">
                <a:solidFill>
                  <a:srgbClr val="000000"/>
                </a:solidFill>
              </a:rPr>
              <a:t>len</a:t>
            </a:r>
            <a:r>
              <a:rPr lang="en-US" altLang="zh-CN" sz="2800" dirty="0">
                <a:solidFill>
                  <a:srgbClr val="000000"/>
                </a:solidFill>
              </a:rPr>
              <a:t>;</a:t>
            </a:r>
          </a:p>
          <a:p>
            <a:pPr marL="457200" lvl="1" indent="0">
              <a:buNone/>
            </a:pPr>
            <a:r>
              <a:rPr lang="en-US" altLang="zh-CN" sz="2800" dirty="0">
                <a:solidFill>
                  <a:srgbClr val="000000"/>
                </a:solidFill>
              </a:rPr>
              <a:t>}</a:t>
            </a:r>
            <a:endParaRPr lang="zh-CN" altLang="en-US" sz="2800" dirty="0"/>
          </a:p>
        </p:txBody>
      </p:sp>
      <p:sp>
        <p:nvSpPr>
          <p:cNvPr id="5" name="标题 1"/>
          <p:cNvSpPr>
            <a:spLocks noGrp="1"/>
          </p:cNvSpPr>
          <p:nvPr>
            <p:ph type="title"/>
          </p:nvPr>
        </p:nvSpPr>
        <p:spPr>
          <a:xfrm>
            <a:off x="539552" y="548680"/>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9.2.5  </a:t>
            </a:r>
            <a:r>
              <a:rPr lang="zh-CN" altLang="en-US" sz="3200" b="1" dirty="0">
                <a:solidFill>
                  <a:srgbClr val="C00000"/>
                </a:solidFill>
                <a:latin typeface="方正姚体" panose="02010601030101010101" pitchFamily="2" charset="-122"/>
                <a:ea typeface="方正姚体" panose="02010601030101010101" pitchFamily="2" charset="-122"/>
              </a:rPr>
              <a:t>字符指针和字符串</a:t>
            </a:r>
          </a:p>
        </p:txBody>
      </p:sp>
    </p:spTree>
    <p:extLst>
      <p:ext uri="{BB962C8B-B14F-4D97-AF65-F5344CB8AC3E}">
        <p14:creationId xmlns:p14="http://schemas.microsoft.com/office/powerpoint/2010/main" val="15567397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446393" cy="5552652"/>
          </a:xfrm>
        </p:spPr>
        <p:txBody>
          <a:bodyPr>
            <a:noAutofit/>
          </a:bodyPr>
          <a:lstStyle/>
          <a:p>
            <a:pPr marL="0" indent="0">
              <a:spcBef>
                <a:spcPts val="0"/>
              </a:spcBef>
              <a:spcAft>
                <a:spcPts val="0"/>
              </a:spcAft>
              <a:buNone/>
            </a:pPr>
            <a:r>
              <a:rPr lang="en-US" altLang="zh-CN" sz="2800" spc="-150" dirty="0" smtClean="0">
                <a:solidFill>
                  <a:srgbClr val="0000FF"/>
                </a:solidFill>
              </a:rPr>
              <a:t>【</a:t>
            </a:r>
            <a:r>
              <a:rPr lang="zh-CN" altLang="en-US" sz="2800" spc="-150" dirty="0" smtClean="0">
                <a:solidFill>
                  <a:srgbClr val="0000FF"/>
                </a:solidFill>
              </a:rPr>
              <a:t>例</a:t>
            </a:r>
            <a:r>
              <a:rPr lang="en-US" altLang="zh-CN" sz="2800" spc="-150" dirty="0" smtClean="0">
                <a:solidFill>
                  <a:srgbClr val="0000FF"/>
                </a:solidFill>
              </a:rPr>
              <a:t>9-8】 </a:t>
            </a:r>
            <a:r>
              <a:rPr lang="zh-CN" altLang="en-US" sz="2800" spc="-150" dirty="0">
                <a:solidFill>
                  <a:srgbClr val="0000FF"/>
                </a:solidFill>
              </a:rPr>
              <a:t>使用</a:t>
            </a:r>
            <a:r>
              <a:rPr lang="zh-CN" altLang="en-US" sz="2800" spc="-150" dirty="0" smtClean="0">
                <a:solidFill>
                  <a:srgbClr val="0000FF"/>
                </a:solidFill>
              </a:rPr>
              <a:t>自己编写</a:t>
            </a:r>
            <a:r>
              <a:rPr lang="en-US" altLang="zh-CN" sz="2800" spc="-150" dirty="0">
                <a:solidFill>
                  <a:srgbClr val="0000FF"/>
                </a:solidFill>
              </a:rPr>
              <a:t>strcpy</a:t>
            </a:r>
            <a:r>
              <a:rPr lang="zh-CN" altLang="en-US" sz="2800" spc="-150" dirty="0">
                <a:solidFill>
                  <a:srgbClr val="0000FF"/>
                </a:solidFill>
              </a:rPr>
              <a:t>、</a:t>
            </a:r>
            <a:r>
              <a:rPr lang="en-US" altLang="zh-CN" sz="2800" spc="-150" dirty="0" err="1">
                <a:solidFill>
                  <a:srgbClr val="0000FF"/>
                </a:solidFill>
              </a:rPr>
              <a:t>strcat</a:t>
            </a:r>
            <a:r>
              <a:rPr lang="zh-CN" altLang="en-US" sz="2800" spc="-150" dirty="0">
                <a:solidFill>
                  <a:srgbClr val="0000FF"/>
                </a:solidFill>
              </a:rPr>
              <a:t>、</a:t>
            </a:r>
            <a:r>
              <a:rPr lang="en-US" altLang="zh-CN" sz="2800" spc="-150" dirty="0">
                <a:solidFill>
                  <a:srgbClr val="0000FF"/>
                </a:solidFill>
              </a:rPr>
              <a:t>strcmp</a:t>
            </a:r>
            <a:r>
              <a:rPr lang="zh-CN" altLang="en-US" sz="2800" spc="-150" dirty="0">
                <a:solidFill>
                  <a:srgbClr val="0000FF"/>
                </a:solidFill>
              </a:rPr>
              <a:t>和</a:t>
            </a:r>
            <a:r>
              <a:rPr lang="en-US" altLang="zh-CN" sz="2800" spc="-150" dirty="0">
                <a:solidFill>
                  <a:srgbClr val="0000FF"/>
                </a:solidFill>
              </a:rPr>
              <a:t>strlen</a:t>
            </a:r>
            <a:r>
              <a:rPr lang="zh-CN" altLang="en-US" sz="2800" spc="-150" dirty="0">
                <a:solidFill>
                  <a:srgbClr val="0000FF"/>
                </a:solidFill>
              </a:rPr>
              <a:t>函数。</a:t>
            </a:r>
            <a:endParaRPr lang="en-US" altLang="zh-CN" sz="2800" spc="-150" dirty="0" smtClean="0">
              <a:solidFill>
                <a:srgbClr val="0000FF"/>
              </a:solidFill>
            </a:endParaRPr>
          </a:p>
          <a:p>
            <a:pPr marL="457200" lvl="1" indent="0">
              <a:spcBef>
                <a:spcPts val="0"/>
              </a:spcBef>
              <a:spcAft>
                <a:spcPts val="0"/>
              </a:spcAft>
              <a:buNone/>
            </a:pPr>
            <a:r>
              <a:rPr lang="en-US" altLang="zh-CN" sz="2800" dirty="0" err="1" smtClean="0">
                <a:solidFill>
                  <a:srgbClr val="0000FF"/>
                </a:solidFill>
              </a:rPr>
              <a:t>int</a:t>
            </a:r>
            <a:r>
              <a:rPr lang="en-US" altLang="zh-CN" sz="2800" dirty="0" smtClean="0">
                <a:solidFill>
                  <a:srgbClr val="000000"/>
                </a:solidFill>
              </a:rPr>
              <a:t> </a:t>
            </a:r>
            <a:r>
              <a:rPr lang="en-US" altLang="zh-CN" sz="2800" dirty="0">
                <a:solidFill>
                  <a:srgbClr val="000000"/>
                </a:solidFill>
              </a:rPr>
              <a:t>main()</a:t>
            </a:r>
          </a:p>
          <a:p>
            <a:pPr marL="457200" lvl="1" indent="0">
              <a:spcBef>
                <a:spcPts val="0"/>
              </a:spcBef>
              <a:spcAft>
                <a:spcPts val="0"/>
              </a:spcAft>
              <a:buNone/>
            </a:pPr>
            <a:r>
              <a:rPr lang="en-US" altLang="zh-CN" sz="2800" dirty="0">
                <a:solidFill>
                  <a:srgbClr val="000000"/>
                </a:solidFill>
              </a:rPr>
              <a:t>{</a:t>
            </a:r>
          </a:p>
          <a:p>
            <a:pPr marL="457200" lvl="1" indent="0">
              <a:spcBef>
                <a:spcPts val="0"/>
              </a:spcBef>
              <a:spcAft>
                <a:spcPts val="0"/>
              </a:spcAft>
              <a:buNone/>
            </a:pPr>
            <a:r>
              <a:rPr lang="en-US" altLang="zh-CN" sz="2800" dirty="0" smtClean="0">
                <a:solidFill>
                  <a:srgbClr val="0000FF"/>
                </a:solidFill>
              </a:rPr>
              <a:t> 	char</a:t>
            </a:r>
            <a:r>
              <a:rPr lang="en-US" altLang="zh-CN" sz="2800" dirty="0" smtClean="0">
                <a:solidFill>
                  <a:srgbClr val="000000"/>
                </a:solidFill>
              </a:rPr>
              <a:t> </a:t>
            </a:r>
            <a:r>
              <a:rPr lang="en-US" altLang="zh-CN" sz="2800" dirty="0">
                <a:solidFill>
                  <a:srgbClr val="000000"/>
                </a:solidFill>
              </a:rPr>
              <a:t>src1[] = </a:t>
            </a:r>
            <a:r>
              <a:rPr lang="en-US" altLang="zh-CN" sz="2800" dirty="0">
                <a:solidFill>
                  <a:srgbClr val="A31515"/>
                </a:solidFill>
              </a:rPr>
              <a:t>"test1"</a:t>
            </a:r>
            <a:r>
              <a:rPr lang="en-US" altLang="zh-CN" sz="2800" dirty="0">
                <a:solidFill>
                  <a:srgbClr val="000000"/>
                </a:solidFill>
              </a:rPr>
              <a:t>, des1[40];</a:t>
            </a:r>
          </a:p>
          <a:p>
            <a:pPr marL="457200" lvl="1" indent="0">
              <a:spcBef>
                <a:spcPts val="0"/>
              </a:spcBef>
              <a:spcAft>
                <a:spcPts val="0"/>
              </a:spcAft>
              <a:buNone/>
            </a:pPr>
            <a:r>
              <a:rPr lang="fr-FR" altLang="zh-CN" sz="2800" dirty="0" smtClean="0">
                <a:solidFill>
                  <a:srgbClr val="0000FF"/>
                </a:solidFill>
              </a:rPr>
              <a:t> 	char</a:t>
            </a:r>
            <a:r>
              <a:rPr lang="fr-FR" altLang="zh-CN" sz="2800" dirty="0" smtClean="0">
                <a:solidFill>
                  <a:srgbClr val="000000"/>
                </a:solidFill>
              </a:rPr>
              <a:t> </a:t>
            </a:r>
            <a:r>
              <a:rPr lang="fr-FR" altLang="zh-CN" sz="2800" dirty="0">
                <a:solidFill>
                  <a:srgbClr val="000000"/>
                </a:solidFill>
              </a:rPr>
              <a:t>src2[] = </a:t>
            </a:r>
            <a:r>
              <a:rPr lang="fr-FR" altLang="zh-CN" sz="2800" dirty="0">
                <a:solidFill>
                  <a:srgbClr val="A31515"/>
                </a:solidFill>
              </a:rPr>
              <a:t>"test2"</a:t>
            </a:r>
            <a:r>
              <a:rPr lang="fr-FR" altLang="zh-CN" sz="2800" dirty="0">
                <a:solidFill>
                  <a:srgbClr val="000000"/>
                </a:solidFill>
              </a:rPr>
              <a:t>, des2[40] = </a:t>
            </a:r>
            <a:r>
              <a:rPr lang="fr-FR" altLang="zh-CN" sz="2800" dirty="0">
                <a:solidFill>
                  <a:srgbClr val="A31515"/>
                </a:solidFill>
              </a:rPr>
              <a:t>"cat"</a:t>
            </a:r>
            <a:r>
              <a:rPr lang="fr-FR" altLang="zh-CN" sz="2800" dirty="0">
                <a:solidFill>
                  <a:srgbClr val="000000"/>
                </a:solidFill>
              </a:rPr>
              <a:t>;</a:t>
            </a:r>
          </a:p>
          <a:p>
            <a:pPr marL="457200" lvl="1" indent="0">
              <a:spcBef>
                <a:spcPts val="0"/>
              </a:spcBef>
              <a:spcAft>
                <a:spcPts val="0"/>
              </a:spcAft>
              <a:buNone/>
            </a:pPr>
            <a:r>
              <a:rPr lang="en-US" altLang="zh-CN" sz="2800" dirty="0" smtClean="0">
                <a:solidFill>
                  <a:srgbClr val="0000FF"/>
                </a:solidFill>
              </a:rPr>
              <a:t> 	char</a:t>
            </a:r>
            <a:r>
              <a:rPr lang="en-US" altLang="zh-CN" sz="2800" dirty="0" smtClean="0">
                <a:solidFill>
                  <a:srgbClr val="000000"/>
                </a:solidFill>
              </a:rPr>
              <a:t> </a:t>
            </a:r>
            <a:r>
              <a:rPr lang="en-US" altLang="zh-CN" sz="2800" dirty="0">
                <a:solidFill>
                  <a:srgbClr val="000000"/>
                </a:solidFill>
              </a:rPr>
              <a:t>*pstr1 = </a:t>
            </a:r>
            <a:r>
              <a:rPr lang="en-US" altLang="zh-CN" sz="2800" dirty="0">
                <a:solidFill>
                  <a:srgbClr val="A31515"/>
                </a:solidFill>
              </a:rPr>
              <a:t>"test"</a:t>
            </a:r>
            <a:r>
              <a:rPr lang="en-US" altLang="zh-CN" sz="2800" dirty="0">
                <a:solidFill>
                  <a:srgbClr val="000000"/>
                </a:solidFill>
              </a:rPr>
              <a:t>, *pstr2 = </a:t>
            </a:r>
            <a:r>
              <a:rPr lang="en-US" altLang="zh-CN" sz="2800" dirty="0">
                <a:solidFill>
                  <a:srgbClr val="A31515"/>
                </a:solidFill>
              </a:rPr>
              <a:t>"</a:t>
            </a:r>
            <a:r>
              <a:rPr lang="en-US" altLang="zh-CN" sz="2800" dirty="0" err="1">
                <a:solidFill>
                  <a:srgbClr val="A31515"/>
                </a:solidFill>
              </a:rPr>
              <a:t>testlonger</a:t>
            </a:r>
            <a:r>
              <a:rPr lang="en-US" altLang="zh-CN" sz="2800" dirty="0">
                <a:solidFill>
                  <a:srgbClr val="A31515"/>
                </a:solidFill>
              </a:rPr>
              <a:t>"</a:t>
            </a:r>
            <a:r>
              <a:rPr lang="en-US" altLang="zh-CN" sz="2800" dirty="0">
                <a:solidFill>
                  <a:srgbClr val="000000"/>
                </a:solidFill>
              </a:rPr>
              <a:t>;</a:t>
            </a:r>
          </a:p>
          <a:p>
            <a:pPr marL="457200" lvl="1" indent="0">
              <a:spcBef>
                <a:spcPts val="0"/>
              </a:spcBef>
              <a:spcAft>
                <a:spcPts val="0"/>
              </a:spcAft>
              <a:buNone/>
            </a:pPr>
            <a:r>
              <a:rPr lang="en-US" altLang="zh-CN" sz="2800" dirty="0" smtClean="0">
                <a:solidFill>
                  <a:srgbClr val="000000"/>
                </a:solidFill>
              </a:rPr>
              <a:t> 	</a:t>
            </a:r>
            <a:r>
              <a:rPr lang="en-US" altLang="zh-CN" sz="2800" dirty="0" err="1" smtClean="0">
                <a:solidFill>
                  <a:srgbClr val="000000"/>
                </a:solidFill>
              </a:rPr>
              <a:t>printf</a:t>
            </a:r>
            <a:r>
              <a:rPr lang="en-US" altLang="zh-CN" sz="2800" dirty="0">
                <a:solidFill>
                  <a:srgbClr val="000000"/>
                </a:solidFill>
              </a:rPr>
              <a:t>(</a:t>
            </a:r>
            <a:r>
              <a:rPr lang="en-US" altLang="zh-CN" sz="2800" dirty="0">
                <a:solidFill>
                  <a:srgbClr val="A31515"/>
                </a:solidFill>
              </a:rPr>
              <a:t>"strcpy:%s\n"</a:t>
            </a:r>
            <a:r>
              <a:rPr lang="en-US" altLang="zh-CN" sz="2800" dirty="0">
                <a:solidFill>
                  <a:srgbClr val="000000"/>
                </a:solidFill>
              </a:rPr>
              <a:t>, _strcpy(des1, src1));</a:t>
            </a:r>
          </a:p>
          <a:p>
            <a:pPr marL="457200" lvl="1" indent="0">
              <a:spcBef>
                <a:spcPts val="0"/>
              </a:spcBef>
              <a:spcAft>
                <a:spcPts val="0"/>
              </a:spcAft>
              <a:buNone/>
            </a:pPr>
            <a:r>
              <a:rPr lang="de-DE" altLang="zh-CN" sz="2800" dirty="0" smtClean="0">
                <a:solidFill>
                  <a:srgbClr val="000000"/>
                </a:solidFill>
              </a:rPr>
              <a:t> 	printf</a:t>
            </a:r>
            <a:r>
              <a:rPr lang="de-DE" altLang="zh-CN" sz="2800" dirty="0">
                <a:solidFill>
                  <a:srgbClr val="000000"/>
                </a:solidFill>
              </a:rPr>
              <a:t>(</a:t>
            </a:r>
            <a:r>
              <a:rPr lang="de-DE" altLang="zh-CN" sz="2800" dirty="0">
                <a:solidFill>
                  <a:srgbClr val="A31515"/>
                </a:solidFill>
              </a:rPr>
              <a:t>"strcat:%s\n"</a:t>
            </a:r>
            <a:r>
              <a:rPr lang="de-DE" altLang="zh-CN" sz="2800" dirty="0">
                <a:solidFill>
                  <a:srgbClr val="000000"/>
                </a:solidFill>
              </a:rPr>
              <a:t>, _strcat(des2, src2));</a:t>
            </a:r>
          </a:p>
          <a:p>
            <a:pPr marL="457200" lvl="1" indent="0">
              <a:spcBef>
                <a:spcPts val="0"/>
              </a:spcBef>
              <a:spcAft>
                <a:spcPts val="0"/>
              </a:spcAft>
              <a:buNone/>
            </a:pPr>
            <a:r>
              <a:rPr lang="en-US" altLang="zh-CN" sz="2800" dirty="0" smtClean="0">
                <a:solidFill>
                  <a:srgbClr val="000000"/>
                </a:solidFill>
              </a:rPr>
              <a:t> 	</a:t>
            </a:r>
            <a:r>
              <a:rPr lang="en-US" altLang="zh-CN" sz="2800" dirty="0" err="1" smtClean="0">
                <a:solidFill>
                  <a:srgbClr val="000000"/>
                </a:solidFill>
              </a:rPr>
              <a:t>printf</a:t>
            </a:r>
            <a:r>
              <a:rPr lang="en-US" altLang="zh-CN" sz="2800" dirty="0">
                <a:solidFill>
                  <a:srgbClr val="000000"/>
                </a:solidFill>
              </a:rPr>
              <a:t>(</a:t>
            </a:r>
            <a:r>
              <a:rPr lang="en-US" altLang="zh-CN" sz="2800" dirty="0">
                <a:solidFill>
                  <a:srgbClr val="A31515"/>
                </a:solidFill>
              </a:rPr>
              <a:t>"strcmp:%d\n"</a:t>
            </a:r>
            <a:r>
              <a:rPr lang="en-US" altLang="zh-CN" sz="2800" dirty="0">
                <a:solidFill>
                  <a:srgbClr val="000000"/>
                </a:solidFill>
              </a:rPr>
              <a:t>, _strcmp(pstr1, pstr2));</a:t>
            </a:r>
          </a:p>
          <a:p>
            <a:pPr marL="457200" lvl="1" indent="0">
              <a:spcBef>
                <a:spcPts val="0"/>
              </a:spcBef>
              <a:spcAft>
                <a:spcPts val="0"/>
              </a:spcAft>
              <a:buNone/>
            </a:pPr>
            <a:r>
              <a:rPr lang="en-US" altLang="zh-CN" sz="2800" dirty="0" smtClean="0">
                <a:solidFill>
                  <a:srgbClr val="000000"/>
                </a:solidFill>
              </a:rPr>
              <a:t> 	</a:t>
            </a:r>
            <a:r>
              <a:rPr lang="en-US" altLang="zh-CN" sz="2800" dirty="0" err="1" smtClean="0">
                <a:solidFill>
                  <a:srgbClr val="000000"/>
                </a:solidFill>
              </a:rPr>
              <a:t>printf</a:t>
            </a:r>
            <a:r>
              <a:rPr lang="en-US" altLang="zh-CN" sz="2800" dirty="0">
                <a:solidFill>
                  <a:srgbClr val="000000"/>
                </a:solidFill>
              </a:rPr>
              <a:t>(</a:t>
            </a:r>
            <a:r>
              <a:rPr lang="en-US" altLang="zh-CN" sz="2800" dirty="0">
                <a:solidFill>
                  <a:srgbClr val="A31515"/>
                </a:solidFill>
              </a:rPr>
              <a:t>"strlen:%d\n"</a:t>
            </a:r>
            <a:r>
              <a:rPr lang="en-US" altLang="zh-CN" sz="2800" dirty="0">
                <a:solidFill>
                  <a:srgbClr val="000000"/>
                </a:solidFill>
              </a:rPr>
              <a:t>, _strlen(des2));</a:t>
            </a:r>
          </a:p>
          <a:p>
            <a:pPr marL="457200" lvl="1" indent="0">
              <a:spcBef>
                <a:spcPts val="0"/>
              </a:spcBef>
              <a:spcAft>
                <a:spcPts val="0"/>
              </a:spcAft>
              <a:buNone/>
            </a:pPr>
            <a:r>
              <a:rPr lang="en-US" altLang="zh-CN" sz="2800" dirty="0" smtClean="0">
                <a:solidFill>
                  <a:srgbClr val="0000FF"/>
                </a:solidFill>
              </a:rPr>
              <a:t> 	return</a:t>
            </a:r>
            <a:r>
              <a:rPr lang="en-US" altLang="zh-CN" sz="2800" dirty="0" smtClean="0">
                <a:solidFill>
                  <a:srgbClr val="000000"/>
                </a:solidFill>
              </a:rPr>
              <a:t> </a:t>
            </a:r>
            <a:r>
              <a:rPr lang="en-US" altLang="zh-CN" sz="2800" dirty="0">
                <a:solidFill>
                  <a:srgbClr val="000000"/>
                </a:solidFill>
              </a:rPr>
              <a:t>0;</a:t>
            </a:r>
          </a:p>
          <a:p>
            <a:pPr marL="457200" lvl="1" indent="0">
              <a:spcBef>
                <a:spcPts val="0"/>
              </a:spcBef>
              <a:spcAft>
                <a:spcPts val="0"/>
              </a:spcAft>
              <a:buNone/>
            </a:pPr>
            <a:r>
              <a:rPr lang="en-US" altLang="zh-CN" sz="2800" dirty="0">
                <a:solidFill>
                  <a:srgbClr val="000000"/>
                </a:solidFill>
              </a:rPr>
              <a:t>}</a:t>
            </a:r>
            <a:endParaRPr lang="zh-CN" altLang="en-US" sz="2800" dirty="0"/>
          </a:p>
        </p:txBody>
      </p:sp>
      <p:sp>
        <p:nvSpPr>
          <p:cNvPr id="5" name="标题 1"/>
          <p:cNvSpPr>
            <a:spLocks noGrp="1"/>
          </p:cNvSpPr>
          <p:nvPr>
            <p:ph type="title"/>
          </p:nvPr>
        </p:nvSpPr>
        <p:spPr>
          <a:xfrm>
            <a:off x="539552" y="548680"/>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9.2.5  </a:t>
            </a:r>
            <a:r>
              <a:rPr lang="zh-CN" altLang="en-US" sz="3200" b="1" dirty="0">
                <a:solidFill>
                  <a:srgbClr val="C00000"/>
                </a:solidFill>
                <a:latin typeface="方正姚体" panose="02010601030101010101" pitchFamily="2" charset="-122"/>
                <a:ea typeface="方正姚体" panose="02010601030101010101" pitchFamily="2" charset="-122"/>
              </a:rPr>
              <a:t>字符指针和字符串</a:t>
            </a:r>
          </a:p>
        </p:txBody>
      </p:sp>
    </p:spTree>
    <p:extLst>
      <p:ext uri="{BB962C8B-B14F-4D97-AF65-F5344CB8AC3E}">
        <p14:creationId xmlns:p14="http://schemas.microsoft.com/office/powerpoint/2010/main" val="2021706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493514" y="1019205"/>
            <a:ext cx="4654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14350" indent="-514350"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algn="ctr" eaLnBrk="1" hangingPunct="1">
              <a:buFontTx/>
              <a:buAutoNum type="circleNumDbPlain"/>
            </a:pPr>
            <a:r>
              <a:rPr lang="zh-CN" altLang="en-US" sz="2800" b="1" dirty="0">
                <a:solidFill>
                  <a:srgbClr val="CC0000"/>
                </a:solidFill>
                <a:latin typeface="方正姚体" panose="02010601030101010101" pitchFamily="2" charset="-122"/>
                <a:ea typeface="方正姚体" panose="02010601030101010101" pitchFamily="2" charset="-122"/>
              </a:rPr>
              <a:t>指向数组元素的指针变量</a:t>
            </a:r>
            <a:endParaRPr lang="en-US" altLang="zh-CN" sz="2800" b="1" dirty="0">
              <a:solidFill>
                <a:srgbClr val="CC0000"/>
              </a:solidFill>
              <a:latin typeface="方正姚体" panose="02010601030101010101" pitchFamily="2" charset="-122"/>
              <a:ea typeface="方正姚体" panose="02010601030101010101" pitchFamily="2" charset="-122"/>
            </a:endParaRPr>
          </a:p>
        </p:txBody>
      </p:sp>
      <p:graphicFrame>
        <p:nvGraphicFramePr>
          <p:cNvPr id="66593" name="Group 33"/>
          <p:cNvGraphicFramePr>
            <a:graphicFrameLocks noGrp="1"/>
          </p:cNvGraphicFramePr>
          <p:nvPr>
            <p:ph idx="4294967295"/>
            <p:extLst>
              <p:ext uri="{D42A27DB-BD31-4B8C-83A1-F6EECF244321}">
                <p14:modId xmlns:p14="http://schemas.microsoft.com/office/powerpoint/2010/main" val="1811687761"/>
              </p:ext>
            </p:extLst>
          </p:nvPr>
        </p:nvGraphicFramePr>
        <p:xfrm>
          <a:off x="7308303" y="1246622"/>
          <a:ext cx="864047" cy="5181600"/>
        </p:xfrm>
        <a:graphic>
          <a:graphicData uri="http://schemas.openxmlformats.org/drawingml/2006/table">
            <a:tbl>
              <a:tblPr/>
              <a:tblGrid>
                <a:gridCol w="864047"/>
              </a:tblGrid>
              <a:tr h="2405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dirty="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dirty="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dirty="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dirty="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63" name="Text Box 34"/>
          <p:cNvSpPr txBox="1">
            <a:spLocks noChangeArrowheads="1"/>
          </p:cNvSpPr>
          <p:nvPr/>
        </p:nvSpPr>
        <p:spPr bwMode="auto">
          <a:xfrm>
            <a:off x="8102600" y="1343025"/>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a[0]</a:t>
            </a:r>
          </a:p>
        </p:txBody>
      </p:sp>
      <p:sp>
        <p:nvSpPr>
          <p:cNvPr id="14364" name="Text Box 35"/>
          <p:cNvSpPr txBox="1">
            <a:spLocks noChangeArrowheads="1"/>
          </p:cNvSpPr>
          <p:nvPr/>
        </p:nvSpPr>
        <p:spPr bwMode="auto">
          <a:xfrm>
            <a:off x="7219950" y="839788"/>
            <a:ext cx="1023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b="1" dirty="0"/>
              <a:t>a </a:t>
            </a:r>
            <a:r>
              <a:rPr lang="zh-CN" altLang="en-US" sz="2000" b="1" dirty="0"/>
              <a:t>数组</a:t>
            </a:r>
            <a:endParaRPr lang="en-US" altLang="zh-CN" sz="2000" b="1" dirty="0"/>
          </a:p>
        </p:txBody>
      </p:sp>
      <p:sp>
        <p:nvSpPr>
          <p:cNvPr id="14365" name="Text Box 36"/>
          <p:cNvSpPr txBox="1">
            <a:spLocks noChangeArrowheads="1"/>
          </p:cNvSpPr>
          <p:nvPr/>
        </p:nvSpPr>
        <p:spPr bwMode="auto">
          <a:xfrm>
            <a:off x="8101013" y="1846263"/>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a[1]</a:t>
            </a:r>
          </a:p>
        </p:txBody>
      </p:sp>
      <p:sp>
        <p:nvSpPr>
          <p:cNvPr id="14366" name="Text Box 37"/>
          <p:cNvSpPr txBox="1">
            <a:spLocks noChangeArrowheads="1"/>
          </p:cNvSpPr>
          <p:nvPr/>
        </p:nvSpPr>
        <p:spPr bwMode="auto">
          <a:xfrm>
            <a:off x="8101013" y="2351088"/>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a[2]</a:t>
            </a:r>
          </a:p>
        </p:txBody>
      </p:sp>
      <p:sp>
        <p:nvSpPr>
          <p:cNvPr id="14367" name="Text Box 38"/>
          <p:cNvSpPr txBox="1">
            <a:spLocks noChangeArrowheads="1"/>
          </p:cNvSpPr>
          <p:nvPr/>
        </p:nvSpPr>
        <p:spPr bwMode="auto">
          <a:xfrm>
            <a:off x="8101013" y="2854325"/>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a[3]</a:t>
            </a:r>
          </a:p>
        </p:txBody>
      </p:sp>
      <p:sp>
        <p:nvSpPr>
          <p:cNvPr id="14368" name="Text Box 39"/>
          <p:cNvSpPr txBox="1">
            <a:spLocks noChangeArrowheads="1"/>
          </p:cNvSpPr>
          <p:nvPr/>
        </p:nvSpPr>
        <p:spPr bwMode="auto">
          <a:xfrm>
            <a:off x="8101013" y="3430588"/>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a[4]</a:t>
            </a:r>
          </a:p>
        </p:txBody>
      </p:sp>
      <p:sp>
        <p:nvSpPr>
          <p:cNvPr id="14369" name="Text Box 40"/>
          <p:cNvSpPr txBox="1">
            <a:spLocks noChangeArrowheads="1"/>
          </p:cNvSpPr>
          <p:nvPr/>
        </p:nvSpPr>
        <p:spPr bwMode="auto">
          <a:xfrm>
            <a:off x="8101013" y="3933825"/>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a[5]</a:t>
            </a:r>
          </a:p>
        </p:txBody>
      </p:sp>
      <p:sp>
        <p:nvSpPr>
          <p:cNvPr id="14370" name="Text Box 41"/>
          <p:cNvSpPr txBox="1">
            <a:spLocks noChangeArrowheads="1"/>
          </p:cNvSpPr>
          <p:nvPr/>
        </p:nvSpPr>
        <p:spPr bwMode="auto">
          <a:xfrm>
            <a:off x="8101013" y="4438650"/>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a[6]</a:t>
            </a:r>
          </a:p>
        </p:txBody>
      </p:sp>
      <p:sp>
        <p:nvSpPr>
          <p:cNvPr id="14371" name="Text Box 42"/>
          <p:cNvSpPr txBox="1">
            <a:spLocks noChangeArrowheads="1"/>
          </p:cNvSpPr>
          <p:nvPr/>
        </p:nvSpPr>
        <p:spPr bwMode="auto">
          <a:xfrm>
            <a:off x="8101013" y="4935538"/>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a[7]</a:t>
            </a:r>
          </a:p>
        </p:txBody>
      </p:sp>
      <p:sp>
        <p:nvSpPr>
          <p:cNvPr id="14372" name="Text Box 43"/>
          <p:cNvSpPr txBox="1">
            <a:spLocks noChangeArrowheads="1"/>
          </p:cNvSpPr>
          <p:nvPr/>
        </p:nvSpPr>
        <p:spPr bwMode="auto">
          <a:xfrm>
            <a:off x="8101013" y="5511800"/>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a[8]</a:t>
            </a:r>
          </a:p>
        </p:txBody>
      </p:sp>
      <p:sp>
        <p:nvSpPr>
          <p:cNvPr id="14373" name="Text Box 44"/>
          <p:cNvSpPr txBox="1">
            <a:spLocks noChangeArrowheads="1"/>
          </p:cNvSpPr>
          <p:nvPr/>
        </p:nvSpPr>
        <p:spPr bwMode="auto">
          <a:xfrm>
            <a:off x="8101013" y="6015038"/>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a[9]</a:t>
            </a:r>
          </a:p>
        </p:txBody>
      </p:sp>
      <p:sp>
        <p:nvSpPr>
          <p:cNvPr id="11302" name="Text Box 46"/>
          <p:cNvSpPr txBox="1">
            <a:spLocks noChangeArrowheads="1"/>
          </p:cNvSpPr>
          <p:nvPr/>
        </p:nvSpPr>
        <p:spPr bwMode="auto">
          <a:xfrm>
            <a:off x="6084888" y="1444625"/>
            <a:ext cx="4333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b="1">
                <a:solidFill>
                  <a:srgbClr val="C00000"/>
                </a:solidFill>
              </a:rPr>
              <a:t>p</a:t>
            </a:r>
          </a:p>
        </p:txBody>
      </p:sp>
      <p:sp>
        <p:nvSpPr>
          <p:cNvPr id="11303" name="Line 47"/>
          <p:cNvSpPr>
            <a:spLocks noChangeShapeType="1"/>
          </p:cNvSpPr>
          <p:nvPr/>
        </p:nvSpPr>
        <p:spPr bwMode="auto">
          <a:xfrm>
            <a:off x="6353175" y="1581647"/>
            <a:ext cx="503237"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6" name="Text Box 54"/>
          <p:cNvSpPr txBox="1">
            <a:spLocks noChangeArrowheads="1"/>
          </p:cNvSpPr>
          <p:nvPr/>
        </p:nvSpPr>
        <p:spPr bwMode="auto">
          <a:xfrm>
            <a:off x="6661150" y="5951538"/>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a+9</a:t>
            </a:r>
          </a:p>
        </p:txBody>
      </p:sp>
      <p:sp>
        <p:nvSpPr>
          <p:cNvPr id="14377" name="Text Box 55"/>
          <p:cNvSpPr txBox="1">
            <a:spLocks noChangeArrowheads="1"/>
          </p:cNvSpPr>
          <p:nvPr/>
        </p:nvSpPr>
        <p:spPr bwMode="auto">
          <a:xfrm>
            <a:off x="6661150" y="5446713"/>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a+8</a:t>
            </a:r>
          </a:p>
        </p:txBody>
      </p:sp>
      <p:sp>
        <p:nvSpPr>
          <p:cNvPr id="14378" name="Text Box 56"/>
          <p:cNvSpPr txBox="1">
            <a:spLocks noChangeArrowheads="1"/>
          </p:cNvSpPr>
          <p:nvPr/>
        </p:nvSpPr>
        <p:spPr bwMode="auto">
          <a:xfrm>
            <a:off x="6661150" y="4941888"/>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a+7</a:t>
            </a:r>
          </a:p>
        </p:txBody>
      </p:sp>
      <p:sp>
        <p:nvSpPr>
          <p:cNvPr id="14379" name="Text Box 57"/>
          <p:cNvSpPr txBox="1">
            <a:spLocks noChangeArrowheads="1"/>
          </p:cNvSpPr>
          <p:nvPr/>
        </p:nvSpPr>
        <p:spPr bwMode="auto">
          <a:xfrm>
            <a:off x="6661150" y="4438650"/>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a+6</a:t>
            </a:r>
          </a:p>
        </p:txBody>
      </p:sp>
      <p:sp>
        <p:nvSpPr>
          <p:cNvPr id="14380" name="Text Box 58"/>
          <p:cNvSpPr txBox="1">
            <a:spLocks noChangeArrowheads="1"/>
          </p:cNvSpPr>
          <p:nvPr/>
        </p:nvSpPr>
        <p:spPr bwMode="auto">
          <a:xfrm>
            <a:off x="6661150" y="3933825"/>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a+5</a:t>
            </a:r>
          </a:p>
        </p:txBody>
      </p:sp>
      <p:sp>
        <p:nvSpPr>
          <p:cNvPr id="14381" name="Text Box 59"/>
          <p:cNvSpPr txBox="1">
            <a:spLocks noChangeArrowheads="1"/>
          </p:cNvSpPr>
          <p:nvPr/>
        </p:nvSpPr>
        <p:spPr bwMode="auto">
          <a:xfrm>
            <a:off x="6661150" y="3430588"/>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a+4</a:t>
            </a:r>
          </a:p>
        </p:txBody>
      </p:sp>
      <p:sp>
        <p:nvSpPr>
          <p:cNvPr id="14382" name="Text Box 60"/>
          <p:cNvSpPr txBox="1">
            <a:spLocks noChangeArrowheads="1"/>
          </p:cNvSpPr>
          <p:nvPr/>
        </p:nvSpPr>
        <p:spPr bwMode="auto">
          <a:xfrm>
            <a:off x="6661150" y="2861050"/>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a+3</a:t>
            </a:r>
          </a:p>
        </p:txBody>
      </p:sp>
      <p:sp>
        <p:nvSpPr>
          <p:cNvPr id="14383" name="Text Box 61"/>
          <p:cNvSpPr txBox="1">
            <a:spLocks noChangeArrowheads="1"/>
          </p:cNvSpPr>
          <p:nvPr/>
        </p:nvSpPr>
        <p:spPr bwMode="auto">
          <a:xfrm>
            <a:off x="6661150" y="2422525"/>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t>a+2</a:t>
            </a:r>
          </a:p>
        </p:txBody>
      </p:sp>
      <p:sp>
        <p:nvSpPr>
          <p:cNvPr id="14384" name="Text Box 62"/>
          <p:cNvSpPr txBox="1">
            <a:spLocks noChangeArrowheads="1"/>
          </p:cNvSpPr>
          <p:nvPr/>
        </p:nvSpPr>
        <p:spPr bwMode="auto">
          <a:xfrm>
            <a:off x="6661150" y="1916113"/>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a+1</a:t>
            </a:r>
          </a:p>
        </p:txBody>
      </p:sp>
      <p:sp>
        <p:nvSpPr>
          <p:cNvPr id="14385" name="Text Box 63"/>
          <p:cNvSpPr txBox="1">
            <a:spLocks noChangeArrowheads="1"/>
          </p:cNvSpPr>
          <p:nvPr/>
        </p:nvSpPr>
        <p:spPr bwMode="auto">
          <a:xfrm>
            <a:off x="6748463" y="1406525"/>
            <a:ext cx="431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t>a</a:t>
            </a:r>
          </a:p>
        </p:txBody>
      </p:sp>
      <p:sp>
        <p:nvSpPr>
          <p:cNvPr id="14386" name="Text Box 35"/>
          <p:cNvSpPr txBox="1">
            <a:spLocks noChangeArrowheads="1"/>
          </p:cNvSpPr>
          <p:nvPr/>
        </p:nvSpPr>
        <p:spPr bwMode="auto">
          <a:xfrm>
            <a:off x="6245225" y="839788"/>
            <a:ext cx="7191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zh-CN" altLang="en-US" sz="2000" b="1" dirty="0"/>
              <a:t>地址</a:t>
            </a:r>
            <a:endParaRPr lang="en-US" altLang="zh-CN" sz="2000" b="1" dirty="0"/>
          </a:p>
        </p:txBody>
      </p:sp>
      <p:sp>
        <p:nvSpPr>
          <p:cNvPr id="14387" name="Text Box 35"/>
          <p:cNvSpPr txBox="1">
            <a:spLocks noChangeArrowheads="1"/>
          </p:cNvSpPr>
          <p:nvPr/>
        </p:nvSpPr>
        <p:spPr bwMode="auto">
          <a:xfrm>
            <a:off x="8172450" y="827088"/>
            <a:ext cx="1023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zh-CN" altLang="en-US" sz="2000" b="1"/>
              <a:t>元素</a:t>
            </a:r>
            <a:endParaRPr lang="en-US" altLang="zh-CN" sz="2000" b="1"/>
          </a:p>
        </p:txBody>
      </p:sp>
      <p:sp>
        <p:nvSpPr>
          <p:cNvPr id="3" name="TextBox 2"/>
          <p:cNvSpPr txBox="1"/>
          <p:nvPr/>
        </p:nvSpPr>
        <p:spPr>
          <a:xfrm>
            <a:off x="682849" y="1796256"/>
            <a:ext cx="3954526" cy="646331"/>
          </a:xfrm>
          <a:prstGeom prst="rect">
            <a:avLst/>
          </a:prstGeom>
          <a:noFill/>
        </p:spPr>
        <p:txBody>
          <a:bodyPr wrap="square">
            <a:spAutoFit/>
          </a:bodyPr>
          <a:lstStyle/>
          <a:p>
            <a:pPr marL="0" lvl="2">
              <a:lnSpc>
                <a:spcPct val="150000"/>
              </a:lnSpc>
              <a:defRPr/>
            </a:pPr>
            <a:r>
              <a:rPr lang="en-US" altLang="zh-CN" sz="2400" b="1" dirty="0">
                <a:latin typeface="方正姚体" panose="02010601030101010101" pitchFamily="2" charset="-122"/>
                <a:ea typeface="方正姚体" panose="02010601030101010101" pitchFamily="2" charset="-122"/>
              </a:rPr>
              <a:t> </a:t>
            </a:r>
            <a:r>
              <a:rPr lang="zh-CN" altLang="en-US" sz="2400" b="1" dirty="0" smtClean="0">
                <a:latin typeface="方正姚体" panose="02010601030101010101" pitchFamily="2" charset="-122"/>
                <a:ea typeface="方正姚体" panose="02010601030101010101" pitchFamily="2" charset="-122"/>
              </a:rPr>
              <a:t>若：</a:t>
            </a:r>
            <a:r>
              <a:rPr lang="en-US" altLang="zh-CN" sz="2400" b="1" dirty="0" smtClean="0">
                <a:latin typeface="方正姚体" panose="02010601030101010101" pitchFamily="2" charset="-122"/>
                <a:ea typeface="方正姚体" panose="02010601030101010101" pitchFamily="2" charset="-122"/>
              </a:rPr>
              <a:t>p</a:t>
            </a:r>
            <a:r>
              <a:rPr lang="en-US" altLang="zh-CN" sz="2400" b="1" dirty="0">
                <a:latin typeface="方正姚体" panose="02010601030101010101" pitchFamily="2" charset="-122"/>
                <a:ea typeface="方正姚体" panose="02010601030101010101" pitchFamily="2" charset="-122"/>
              </a:rPr>
              <a:t>=&amp;a[0]; </a:t>
            </a:r>
            <a:r>
              <a:rPr lang="zh-CN" altLang="en-US" sz="2400" b="1" dirty="0">
                <a:latin typeface="方正姚体" panose="02010601030101010101" pitchFamily="2" charset="-122"/>
                <a:ea typeface="方正姚体" panose="02010601030101010101" pitchFamily="2" charset="-122"/>
              </a:rPr>
              <a:t>或</a:t>
            </a:r>
            <a:r>
              <a:rPr lang="en-US" altLang="zh-CN" sz="2400" b="1" dirty="0">
                <a:latin typeface="方正姚体" panose="02010601030101010101" pitchFamily="2" charset="-122"/>
                <a:ea typeface="方正姚体" panose="02010601030101010101" pitchFamily="2" charset="-122"/>
              </a:rPr>
              <a:t>  p=a;</a:t>
            </a:r>
            <a:r>
              <a:rPr lang="zh-CN" altLang="en-US" sz="2400" b="1" dirty="0">
                <a:latin typeface="方正姚体" panose="02010601030101010101" pitchFamily="2" charset="-122"/>
                <a:ea typeface="方正姚体" panose="02010601030101010101" pitchFamily="2" charset="-122"/>
              </a:rPr>
              <a:t>　</a:t>
            </a:r>
            <a:endParaRPr lang="en-US" altLang="zh-CN" sz="2400" b="1" dirty="0">
              <a:latin typeface="方正姚体" panose="02010601030101010101" pitchFamily="2" charset="-122"/>
              <a:ea typeface="方正姚体" panose="02010601030101010101" pitchFamily="2" charset="-122"/>
            </a:endParaRPr>
          </a:p>
        </p:txBody>
      </p:sp>
      <p:sp>
        <p:nvSpPr>
          <p:cNvPr id="11317" name="Text Box 34"/>
          <p:cNvSpPr txBox="1">
            <a:spLocks noChangeArrowheads="1"/>
          </p:cNvSpPr>
          <p:nvPr/>
        </p:nvSpPr>
        <p:spPr bwMode="auto">
          <a:xfrm>
            <a:off x="8550275" y="1343025"/>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p[0]</a:t>
            </a:r>
          </a:p>
        </p:txBody>
      </p:sp>
      <p:sp>
        <p:nvSpPr>
          <p:cNvPr id="11318" name="Text Box 36"/>
          <p:cNvSpPr txBox="1">
            <a:spLocks noChangeArrowheads="1"/>
          </p:cNvSpPr>
          <p:nvPr/>
        </p:nvSpPr>
        <p:spPr bwMode="auto">
          <a:xfrm>
            <a:off x="8548688" y="1700808"/>
            <a:ext cx="863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solidFill>
                  <a:srgbClr val="C00000"/>
                </a:solidFill>
              </a:rPr>
              <a:t>p[1</a:t>
            </a:r>
            <a:r>
              <a:rPr lang="en-US" altLang="zh-CN" dirty="0">
                <a:solidFill>
                  <a:srgbClr val="C00000"/>
                </a:solidFill>
              </a:rPr>
              <a:t>]</a:t>
            </a:r>
          </a:p>
        </p:txBody>
      </p:sp>
      <p:sp>
        <p:nvSpPr>
          <p:cNvPr id="11319" name="Text Box 37"/>
          <p:cNvSpPr txBox="1">
            <a:spLocks noChangeArrowheads="1"/>
          </p:cNvSpPr>
          <p:nvPr/>
        </p:nvSpPr>
        <p:spPr bwMode="auto">
          <a:xfrm>
            <a:off x="8548688" y="2351088"/>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solidFill>
                  <a:srgbClr val="C00000"/>
                </a:solidFill>
              </a:rPr>
              <a:t>p[2]</a:t>
            </a:r>
          </a:p>
        </p:txBody>
      </p:sp>
      <p:sp>
        <p:nvSpPr>
          <p:cNvPr id="11320" name="Text Box 38"/>
          <p:cNvSpPr txBox="1">
            <a:spLocks noChangeArrowheads="1"/>
          </p:cNvSpPr>
          <p:nvPr/>
        </p:nvSpPr>
        <p:spPr bwMode="auto">
          <a:xfrm>
            <a:off x="8548688" y="2854325"/>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p[3]</a:t>
            </a:r>
          </a:p>
        </p:txBody>
      </p:sp>
      <p:sp>
        <p:nvSpPr>
          <p:cNvPr id="11321" name="Text Box 39"/>
          <p:cNvSpPr txBox="1">
            <a:spLocks noChangeArrowheads="1"/>
          </p:cNvSpPr>
          <p:nvPr/>
        </p:nvSpPr>
        <p:spPr bwMode="auto">
          <a:xfrm>
            <a:off x="8548688" y="3430588"/>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p[4]</a:t>
            </a:r>
          </a:p>
        </p:txBody>
      </p:sp>
      <p:sp>
        <p:nvSpPr>
          <p:cNvPr id="11322" name="Text Box 40"/>
          <p:cNvSpPr txBox="1">
            <a:spLocks noChangeArrowheads="1"/>
          </p:cNvSpPr>
          <p:nvPr/>
        </p:nvSpPr>
        <p:spPr bwMode="auto">
          <a:xfrm>
            <a:off x="8548688" y="3933825"/>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p[5]</a:t>
            </a:r>
          </a:p>
        </p:txBody>
      </p:sp>
      <p:sp>
        <p:nvSpPr>
          <p:cNvPr id="11323" name="Text Box 41"/>
          <p:cNvSpPr txBox="1">
            <a:spLocks noChangeArrowheads="1"/>
          </p:cNvSpPr>
          <p:nvPr/>
        </p:nvSpPr>
        <p:spPr bwMode="auto">
          <a:xfrm>
            <a:off x="8548688" y="4438650"/>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p[6]</a:t>
            </a:r>
          </a:p>
        </p:txBody>
      </p:sp>
      <p:sp>
        <p:nvSpPr>
          <p:cNvPr id="11324" name="Text Box 42"/>
          <p:cNvSpPr txBox="1">
            <a:spLocks noChangeArrowheads="1"/>
          </p:cNvSpPr>
          <p:nvPr/>
        </p:nvSpPr>
        <p:spPr bwMode="auto">
          <a:xfrm>
            <a:off x="8548688" y="4935538"/>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p[7]</a:t>
            </a:r>
          </a:p>
        </p:txBody>
      </p:sp>
      <p:sp>
        <p:nvSpPr>
          <p:cNvPr id="11325" name="Text Box 43"/>
          <p:cNvSpPr txBox="1">
            <a:spLocks noChangeArrowheads="1"/>
          </p:cNvSpPr>
          <p:nvPr/>
        </p:nvSpPr>
        <p:spPr bwMode="auto">
          <a:xfrm>
            <a:off x="8548688" y="5511800"/>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p[8]</a:t>
            </a:r>
          </a:p>
        </p:txBody>
      </p:sp>
      <p:sp>
        <p:nvSpPr>
          <p:cNvPr id="11326" name="Text Box 44"/>
          <p:cNvSpPr txBox="1">
            <a:spLocks noChangeArrowheads="1"/>
          </p:cNvSpPr>
          <p:nvPr/>
        </p:nvSpPr>
        <p:spPr bwMode="auto">
          <a:xfrm>
            <a:off x="8548688" y="6015038"/>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p[9]</a:t>
            </a:r>
          </a:p>
        </p:txBody>
      </p:sp>
      <p:sp>
        <p:nvSpPr>
          <p:cNvPr id="11330" name="Text Box 54"/>
          <p:cNvSpPr txBox="1">
            <a:spLocks noChangeArrowheads="1"/>
          </p:cNvSpPr>
          <p:nvPr/>
        </p:nvSpPr>
        <p:spPr bwMode="auto">
          <a:xfrm>
            <a:off x="6084888" y="5951538"/>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p+9</a:t>
            </a:r>
          </a:p>
        </p:txBody>
      </p:sp>
      <p:sp>
        <p:nvSpPr>
          <p:cNvPr id="11331" name="Text Box 55"/>
          <p:cNvSpPr txBox="1">
            <a:spLocks noChangeArrowheads="1"/>
          </p:cNvSpPr>
          <p:nvPr/>
        </p:nvSpPr>
        <p:spPr bwMode="auto">
          <a:xfrm>
            <a:off x="6084888" y="5477162"/>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p+8</a:t>
            </a:r>
          </a:p>
        </p:txBody>
      </p:sp>
      <p:sp>
        <p:nvSpPr>
          <p:cNvPr id="11332" name="Text Box 56"/>
          <p:cNvSpPr txBox="1">
            <a:spLocks noChangeArrowheads="1"/>
          </p:cNvSpPr>
          <p:nvPr/>
        </p:nvSpPr>
        <p:spPr bwMode="auto">
          <a:xfrm>
            <a:off x="6084888" y="4973106"/>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solidFill>
                  <a:srgbClr val="C00000"/>
                </a:solidFill>
              </a:rPr>
              <a:t>p+7</a:t>
            </a:r>
          </a:p>
        </p:txBody>
      </p:sp>
      <p:sp>
        <p:nvSpPr>
          <p:cNvPr id="11333" name="Text Box 57"/>
          <p:cNvSpPr txBox="1">
            <a:spLocks noChangeArrowheads="1"/>
          </p:cNvSpPr>
          <p:nvPr/>
        </p:nvSpPr>
        <p:spPr bwMode="auto">
          <a:xfrm>
            <a:off x="6084888" y="4438650"/>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p+6</a:t>
            </a:r>
          </a:p>
        </p:txBody>
      </p:sp>
      <p:sp>
        <p:nvSpPr>
          <p:cNvPr id="11334" name="Text Box 58"/>
          <p:cNvSpPr txBox="1">
            <a:spLocks noChangeArrowheads="1"/>
          </p:cNvSpPr>
          <p:nvPr/>
        </p:nvSpPr>
        <p:spPr bwMode="auto">
          <a:xfrm>
            <a:off x="6084888" y="3933825"/>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p+5</a:t>
            </a:r>
          </a:p>
        </p:txBody>
      </p:sp>
      <p:sp>
        <p:nvSpPr>
          <p:cNvPr id="11335" name="Text Box 59"/>
          <p:cNvSpPr txBox="1">
            <a:spLocks noChangeArrowheads="1"/>
          </p:cNvSpPr>
          <p:nvPr/>
        </p:nvSpPr>
        <p:spPr bwMode="auto">
          <a:xfrm>
            <a:off x="6084888" y="3460938"/>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p+4</a:t>
            </a:r>
          </a:p>
        </p:txBody>
      </p:sp>
      <p:sp>
        <p:nvSpPr>
          <p:cNvPr id="11336" name="Text Box 60"/>
          <p:cNvSpPr txBox="1">
            <a:spLocks noChangeArrowheads="1"/>
          </p:cNvSpPr>
          <p:nvPr/>
        </p:nvSpPr>
        <p:spPr bwMode="auto">
          <a:xfrm>
            <a:off x="6084888" y="2861050"/>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p+3</a:t>
            </a:r>
          </a:p>
        </p:txBody>
      </p:sp>
      <p:sp>
        <p:nvSpPr>
          <p:cNvPr id="11337" name="Text Box 61"/>
          <p:cNvSpPr txBox="1">
            <a:spLocks noChangeArrowheads="1"/>
          </p:cNvSpPr>
          <p:nvPr/>
        </p:nvSpPr>
        <p:spPr bwMode="auto">
          <a:xfrm>
            <a:off x="6084888" y="2452826"/>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solidFill>
                  <a:srgbClr val="C00000"/>
                </a:solidFill>
              </a:rPr>
              <a:t>p+2</a:t>
            </a:r>
          </a:p>
        </p:txBody>
      </p:sp>
      <p:sp>
        <p:nvSpPr>
          <p:cNvPr id="11338" name="Text Box 62"/>
          <p:cNvSpPr txBox="1">
            <a:spLocks noChangeArrowheads="1"/>
          </p:cNvSpPr>
          <p:nvPr/>
        </p:nvSpPr>
        <p:spPr bwMode="auto">
          <a:xfrm>
            <a:off x="6084888" y="1948770"/>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solidFill>
                  <a:srgbClr val="C00000"/>
                </a:solidFill>
              </a:rPr>
              <a:t>p+1</a:t>
            </a:r>
          </a:p>
        </p:txBody>
      </p:sp>
      <p:graphicFrame>
        <p:nvGraphicFramePr>
          <p:cNvPr id="53" name="表格 52"/>
          <p:cNvGraphicFramePr>
            <a:graphicFrameLocks noGrp="1"/>
          </p:cNvGraphicFramePr>
          <p:nvPr>
            <p:extLst>
              <p:ext uri="{D42A27DB-BD31-4B8C-83A1-F6EECF244321}">
                <p14:modId xmlns:p14="http://schemas.microsoft.com/office/powerpoint/2010/main" val="1086004693"/>
              </p:ext>
            </p:extLst>
          </p:nvPr>
        </p:nvGraphicFramePr>
        <p:xfrm>
          <a:off x="249238" y="2500313"/>
          <a:ext cx="5872162" cy="2873375"/>
        </p:xfrm>
        <a:graphic>
          <a:graphicData uri="http://schemas.openxmlformats.org/drawingml/2006/table">
            <a:tbl>
              <a:tblPr firstRow="1" firstCol="1" bandRow="1">
                <a:tableStyleId>{5C22544A-7EE6-4342-B048-85BDC9FD1C3A}</a:tableStyleId>
              </a:tblPr>
              <a:tblGrid>
                <a:gridCol w="794370"/>
                <a:gridCol w="576064"/>
                <a:gridCol w="648072"/>
                <a:gridCol w="792088"/>
                <a:gridCol w="576064"/>
                <a:gridCol w="936104"/>
                <a:gridCol w="648072"/>
                <a:gridCol w="901328"/>
              </a:tblGrid>
              <a:tr h="378410">
                <a:tc gridSpan="4">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zh-CN" sz="2000" kern="100" baseline="0" dirty="0" smtClean="0">
                          <a:solidFill>
                            <a:schemeClr val="tx1"/>
                          </a:solidFill>
                          <a:effectLst/>
                        </a:rPr>
                        <a:t>地址</a:t>
                      </a:r>
                      <a:endParaRPr lang="zh-CN" altLang="zh-CN" sz="2000" kern="100" baseline="0" dirty="0" smtClean="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pPr algn="ctr">
                        <a:spcAft>
                          <a:spcPts val="0"/>
                        </a:spcAft>
                      </a:pPr>
                      <a:endParaRPr lang="zh-CN" sz="2000" kern="100" baseline="0" dirty="0">
                        <a:solidFill>
                          <a:schemeClr val="tx1"/>
                        </a:solidFill>
                        <a:effectLst/>
                        <a:latin typeface="Calibri"/>
                        <a:ea typeface="宋体"/>
                        <a:cs typeface="Times New Roman"/>
                      </a:endParaRPr>
                    </a:p>
                  </a:txBody>
                  <a:tcPr marL="68579" marR="6857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spcAft>
                          <a:spcPts val="0"/>
                        </a:spcAft>
                      </a:pPr>
                      <a:endParaRPr lang="zh-CN" sz="2000" kern="100" baseline="0" dirty="0">
                        <a:solidFill>
                          <a:schemeClr val="tx1"/>
                        </a:solidFill>
                        <a:effectLst/>
                        <a:latin typeface="Calibri"/>
                        <a:ea typeface="宋体"/>
                        <a:cs typeface="Times New Roman"/>
                      </a:endParaRPr>
                    </a:p>
                  </a:txBody>
                  <a:tcPr marL="68579" marR="6857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zh-CN" sz="2000" kern="100" baseline="0" dirty="0" smtClean="0">
                          <a:solidFill>
                            <a:schemeClr val="tx1"/>
                          </a:solidFill>
                          <a:effectLst/>
                        </a:rPr>
                        <a:t>元素</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pPr algn="ctr">
                        <a:spcAft>
                          <a:spcPts val="0"/>
                        </a:spcAft>
                      </a:pPr>
                      <a:endParaRPr lang="zh-CN" sz="2000" kern="100" baseline="0" dirty="0">
                        <a:solidFill>
                          <a:schemeClr val="tx1"/>
                        </a:solidFill>
                        <a:effectLst/>
                        <a:latin typeface="Calibri"/>
                        <a:ea typeface="宋体"/>
                        <a:cs typeface="Times New Roman"/>
                      </a:endParaRPr>
                    </a:p>
                  </a:txBody>
                  <a:tcPr marL="68579" marR="6857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spcAft>
                          <a:spcPts val="0"/>
                        </a:spcAft>
                      </a:pPr>
                      <a:endParaRPr lang="zh-CN" sz="2000" kern="100" baseline="0" dirty="0">
                        <a:solidFill>
                          <a:schemeClr val="tx1"/>
                        </a:solidFill>
                        <a:effectLst/>
                        <a:latin typeface="Calibri"/>
                        <a:ea typeface="宋体"/>
                        <a:cs typeface="Times New Roman"/>
                      </a:endParaRPr>
                    </a:p>
                  </a:txBody>
                  <a:tcPr marL="68579" marR="6857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406337">
                <a:tc>
                  <a:txBody>
                    <a:bodyPr/>
                    <a:lstStyle/>
                    <a:p>
                      <a:pPr algn="just">
                        <a:spcAft>
                          <a:spcPts val="0"/>
                        </a:spcAft>
                      </a:pPr>
                      <a:r>
                        <a:rPr lang="en-US" sz="2000" kern="100" baseline="0" dirty="0">
                          <a:solidFill>
                            <a:schemeClr val="tx1"/>
                          </a:solidFill>
                          <a:effectLst/>
                        </a:rPr>
                        <a:t>&amp;a[0]</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chemeClr val="tx1"/>
                          </a:solidFill>
                          <a:effectLst/>
                        </a:rPr>
                        <a:t>a</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altLang="zh-CN" sz="2000" kern="100" baseline="0" dirty="0" smtClean="0">
                          <a:solidFill>
                            <a:srgbClr val="2E07D3"/>
                          </a:solidFill>
                          <a:effectLst/>
                          <a:latin typeface="Calibri"/>
                          <a:ea typeface="宋体"/>
                          <a:cs typeface="Times New Roman"/>
                        </a:rPr>
                        <a:t>p</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&amp;p[0</a:t>
                      </a:r>
                      <a:r>
                        <a:rPr lang="en-US" sz="2000" kern="100" baseline="0" dirty="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chemeClr val="tx1"/>
                          </a:solidFill>
                          <a:effectLst/>
                        </a:rPr>
                        <a:t>a[0]</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chemeClr val="tx1"/>
                          </a:solidFill>
                          <a:effectLst/>
                        </a:rPr>
                        <a:t>*a</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p[0</a:t>
                      </a:r>
                      <a:r>
                        <a:rPr lang="en-US" sz="2000" kern="100" baseline="0" dirty="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*p</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432130">
                <a:tc>
                  <a:txBody>
                    <a:bodyPr/>
                    <a:lstStyle/>
                    <a:p>
                      <a:pPr algn="just">
                        <a:spcAft>
                          <a:spcPts val="0"/>
                        </a:spcAft>
                      </a:pPr>
                      <a:r>
                        <a:rPr lang="en-US" sz="2000" kern="100" baseline="0" dirty="0">
                          <a:solidFill>
                            <a:schemeClr val="tx1"/>
                          </a:solidFill>
                          <a:effectLst/>
                        </a:rPr>
                        <a:t>&amp;a[1]</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chemeClr val="tx1"/>
                          </a:solidFill>
                          <a:effectLst/>
                        </a:rPr>
                        <a:t>a+1</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p+1</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&amp;p[1</a:t>
                      </a:r>
                      <a:r>
                        <a:rPr lang="en-US" sz="2000" kern="100" baseline="0" dirty="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chemeClr val="tx1"/>
                          </a:solidFill>
                          <a:effectLst/>
                        </a:rPr>
                        <a:t>a[1]</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a:solidFill>
                            <a:schemeClr val="tx1"/>
                          </a:solidFill>
                          <a:effectLst/>
                        </a:rPr>
                        <a:t>*(a+1)</a:t>
                      </a:r>
                      <a:endParaRPr lang="zh-CN" sz="2000" kern="100" baseline="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rgbClr val="2E07D3"/>
                          </a:solidFill>
                          <a:effectLst/>
                        </a:rPr>
                        <a:t>p</a:t>
                      </a:r>
                      <a:r>
                        <a:rPr lang="en-US" sz="2000" kern="100" baseline="0" dirty="0" smtClean="0">
                          <a:solidFill>
                            <a:srgbClr val="2E07D3"/>
                          </a:solidFill>
                          <a:effectLst/>
                        </a:rPr>
                        <a:t>[1</a:t>
                      </a:r>
                      <a:r>
                        <a:rPr lang="en-US" sz="2000" kern="100" baseline="0" dirty="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*(p+1</a:t>
                      </a:r>
                      <a:r>
                        <a:rPr lang="en-US" sz="2000" kern="100" baseline="0" dirty="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432130">
                <a:tc>
                  <a:txBody>
                    <a:bodyPr/>
                    <a:lstStyle/>
                    <a:p>
                      <a:pPr algn="just">
                        <a:spcAft>
                          <a:spcPts val="0"/>
                        </a:spcAft>
                      </a:pPr>
                      <a:r>
                        <a:rPr lang="en-US" sz="2000" kern="100" baseline="0" dirty="0">
                          <a:solidFill>
                            <a:schemeClr val="tx1"/>
                          </a:solidFill>
                          <a:effectLst/>
                        </a:rPr>
                        <a:t>&amp;a[2]</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chemeClr val="tx1"/>
                          </a:solidFill>
                          <a:effectLst/>
                        </a:rPr>
                        <a:t>a+2</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rgbClr val="2E07D3"/>
                          </a:solidFill>
                          <a:effectLst/>
                        </a:rPr>
                        <a:t>p</a:t>
                      </a:r>
                      <a:r>
                        <a:rPr lang="en-US" sz="2000" kern="100" baseline="0" dirty="0" smtClean="0">
                          <a:solidFill>
                            <a:srgbClr val="2E07D3"/>
                          </a:solidFill>
                          <a:effectLst/>
                        </a:rPr>
                        <a:t>+2</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&amp;p[2</a:t>
                      </a:r>
                      <a:r>
                        <a:rPr lang="en-US" sz="2000" kern="100" baseline="0" dirty="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chemeClr val="tx1"/>
                          </a:solidFill>
                          <a:effectLst/>
                        </a:rPr>
                        <a:t>a[2]</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chemeClr val="tx1"/>
                          </a:solidFill>
                          <a:effectLst/>
                        </a:rPr>
                        <a:t>*(a+2)</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rgbClr val="2E07D3"/>
                          </a:solidFill>
                          <a:effectLst/>
                        </a:rPr>
                        <a:t>p</a:t>
                      </a:r>
                      <a:r>
                        <a:rPr lang="en-US" sz="2000" kern="100" baseline="0" dirty="0" smtClean="0">
                          <a:solidFill>
                            <a:srgbClr val="2E07D3"/>
                          </a:solidFill>
                          <a:effectLst/>
                        </a:rPr>
                        <a:t>[2</a:t>
                      </a:r>
                      <a:r>
                        <a:rPr lang="en-US" sz="2000" kern="100" baseline="0" dirty="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*(p+2</a:t>
                      </a:r>
                      <a:r>
                        <a:rPr lang="en-US" sz="2000" kern="100" baseline="0" dirty="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360108">
                <a:tc>
                  <a:txBody>
                    <a:bodyPr/>
                    <a:lstStyle/>
                    <a:p>
                      <a:pPr algn="just">
                        <a:spcAft>
                          <a:spcPts val="0"/>
                        </a:spcAft>
                      </a:pPr>
                      <a:r>
                        <a:rPr lang="en-US" sz="2000" kern="100" baseline="0" dirty="0">
                          <a:solidFill>
                            <a:schemeClr val="tx1"/>
                          </a:solidFill>
                          <a:effectLst/>
                        </a:rPr>
                        <a:t>&amp;a[3]</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chemeClr val="tx1"/>
                          </a:solidFill>
                          <a:effectLst/>
                        </a:rPr>
                        <a:t>a+3</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rgbClr val="2E07D3"/>
                          </a:solidFill>
                          <a:effectLst/>
                        </a:rPr>
                        <a:t>p</a:t>
                      </a:r>
                      <a:r>
                        <a:rPr lang="en-US" sz="2000" kern="100" baseline="0" dirty="0" smtClean="0">
                          <a:solidFill>
                            <a:srgbClr val="2E07D3"/>
                          </a:solidFill>
                          <a:effectLst/>
                        </a:rPr>
                        <a:t>+3</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&amp;p[3</a:t>
                      </a:r>
                      <a:r>
                        <a:rPr lang="en-US" sz="2000" kern="100" baseline="0" dirty="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chemeClr val="tx1"/>
                          </a:solidFill>
                          <a:effectLst/>
                        </a:rPr>
                        <a:t>a[3]</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chemeClr val="tx1"/>
                          </a:solidFill>
                          <a:effectLst/>
                        </a:rPr>
                        <a:t>*(a+3)</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rgbClr val="2E07D3"/>
                          </a:solidFill>
                          <a:effectLst/>
                        </a:rPr>
                        <a:t>p</a:t>
                      </a:r>
                      <a:r>
                        <a:rPr lang="en-US" sz="2000" kern="100" baseline="0" dirty="0" smtClean="0">
                          <a:solidFill>
                            <a:srgbClr val="2E07D3"/>
                          </a:solidFill>
                          <a:effectLst/>
                        </a:rPr>
                        <a:t>[3</a:t>
                      </a:r>
                      <a:r>
                        <a:rPr lang="en-US" sz="2000" kern="100" baseline="0" dirty="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*(p+3</a:t>
                      </a:r>
                      <a:r>
                        <a:rPr lang="en-US" sz="2000" kern="100" baseline="0" dirty="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432130">
                <a:tc>
                  <a:txBody>
                    <a:bodyPr/>
                    <a:lstStyle/>
                    <a:p>
                      <a:pPr algn="just">
                        <a:spcAft>
                          <a:spcPts val="0"/>
                        </a:spcAft>
                      </a:pPr>
                      <a:r>
                        <a:rPr lang="en-US" sz="2000" kern="100" baseline="0" dirty="0" smtClean="0">
                          <a:solidFill>
                            <a:schemeClr val="tx1"/>
                          </a:solidFill>
                          <a:effectLst/>
                        </a:rPr>
                        <a:t>……</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chemeClr val="tx1"/>
                          </a:solidFill>
                          <a:effectLst/>
                        </a:rPr>
                        <a:t>….</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chemeClr val="tx1"/>
                          </a:solidFill>
                          <a:effectLst/>
                        </a:rPr>
                        <a:t>…</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chemeClr val="tx1"/>
                          </a:solidFill>
                          <a:effectLst/>
                        </a:rPr>
                        <a:t>…….</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432130">
                <a:tc>
                  <a:txBody>
                    <a:bodyPr/>
                    <a:lstStyle/>
                    <a:p>
                      <a:pPr algn="just">
                        <a:spcAft>
                          <a:spcPts val="0"/>
                        </a:spcAft>
                      </a:pPr>
                      <a:r>
                        <a:rPr lang="en-US" sz="2000" kern="100" baseline="0" dirty="0">
                          <a:solidFill>
                            <a:schemeClr val="tx1"/>
                          </a:solidFill>
                          <a:effectLst/>
                        </a:rPr>
                        <a:t>&amp;a[9]</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chemeClr val="tx1"/>
                          </a:solidFill>
                          <a:effectLst/>
                        </a:rPr>
                        <a:t>a+9</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a:solidFill>
                            <a:srgbClr val="2E07D3"/>
                          </a:solidFill>
                          <a:effectLst/>
                        </a:rPr>
                        <a:t>p</a:t>
                      </a:r>
                      <a:r>
                        <a:rPr lang="en-US" sz="2000" kern="100" baseline="0" dirty="0" smtClean="0">
                          <a:solidFill>
                            <a:srgbClr val="2E07D3"/>
                          </a:solidFill>
                          <a:effectLst/>
                        </a:rPr>
                        <a:t>+9</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&amp;p[9]</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chemeClr val="tx1"/>
                          </a:solidFill>
                          <a:effectLst/>
                        </a:rPr>
                        <a:t>a[9]</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chemeClr val="tx1"/>
                          </a:solidFill>
                          <a:effectLst/>
                        </a:rPr>
                        <a:t>*(a+9)</a:t>
                      </a:r>
                      <a:endParaRPr lang="zh-CN" sz="2000" kern="100" baseline="0" dirty="0">
                        <a:solidFill>
                          <a:schemeClr val="tx1"/>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p[9]</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*(p+9</a:t>
                      </a:r>
                      <a:r>
                        <a:rPr lang="en-US" sz="2000" kern="100" baseline="0" dirty="0">
                          <a:solidFill>
                            <a:srgbClr val="2E07D3"/>
                          </a:solidFill>
                          <a:effectLst/>
                        </a:rPr>
                        <a:t>)</a:t>
                      </a:r>
                      <a:endParaRPr lang="zh-CN" sz="2000" kern="100" baseline="0" dirty="0">
                        <a:solidFill>
                          <a:srgbClr val="2E07D3"/>
                        </a:solidFill>
                        <a:effectLst/>
                        <a:latin typeface="Calibri"/>
                        <a:ea typeface="宋体"/>
                        <a:cs typeface="Times New Roman"/>
                      </a:endParaRPr>
                    </a:p>
                  </a:txBody>
                  <a:tcPr marL="68584" marR="68584"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1705532914"/>
              </p:ext>
            </p:extLst>
          </p:nvPr>
        </p:nvGraphicFramePr>
        <p:xfrm>
          <a:off x="192088" y="5694363"/>
          <a:ext cx="5838825" cy="811212"/>
        </p:xfrm>
        <a:graphic>
          <a:graphicData uri="http://schemas.openxmlformats.org/drawingml/2006/table">
            <a:tbl>
              <a:tblPr firstRow="1" firstCol="1" bandRow="1">
                <a:tableStyleId>{5C22544A-7EE6-4342-B048-85BDC9FD1C3A}</a:tableStyleId>
              </a:tblPr>
              <a:tblGrid>
                <a:gridCol w="627630"/>
                <a:gridCol w="914931"/>
                <a:gridCol w="677111"/>
                <a:gridCol w="826581"/>
                <a:gridCol w="541571"/>
                <a:gridCol w="818913"/>
                <a:gridCol w="644439"/>
                <a:gridCol w="787649"/>
              </a:tblGrid>
              <a:tr h="378724">
                <a:tc gridSpan="4">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2000" kern="100" baseline="0" dirty="0" smtClean="0">
                          <a:solidFill>
                            <a:schemeClr val="tx1"/>
                          </a:solidFill>
                          <a:effectLst/>
                        </a:rPr>
                        <a:t>a[</a:t>
                      </a:r>
                      <a:r>
                        <a:rPr lang="en-US" altLang="zh-CN" sz="2000" kern="100" baseline="0" dirty="0" err="1" smtClean="0">
                          <a:solidFill>
                            <a:schemeClr val="tx1"/>
                          </a:solidFill>
                          <a:effectLst/>
                        </a:rPr>
                        <a:t>i</a:t>
                      </a:r>
                      <a:r>
                        <a:rPr lang="en-US" altLang="zh-CN" sz="2000" kern="100" baseline="0" dirty="0" smtClean="0">
                          <a:solidFill>
                            <a:schemeClr val="tx1"/>
                          </a:solidFill>
                          <a:effectLst/>
                        </a:rPr>
                        <a:t>]</a:t>
                      </a:r>
                      <a:r>
                        <a:rPr lang="zh-CN" altLang="en-US" sz="2000" kern="100" baseline="0" dirty="0" smtClean="0">
                          <a:solidFill>
                            <a:schemeClr val="tx1"/>
                          </a:solidFill>
                          <a:effectLst/>
                        </a:rPr>
                        <a:t>的</a:t>
                      </a:r>
                      <a:r>
                        <a:rPr lang="zh-CN" altLang="zh-CN" sz="2000" kern="100" baseline="0" dirty="0" smtClean="0">
                          <a:solidFill>
                            <a:schemeClr val="tx1"/>
                          </a:solidFill>
                          <a:effectLst/>
                        </a:rPr>
                        <a:t>地址</a:t>
                      </a:r>
                      <a:endParaRPr lang="zh-CN" altLang="zh-CN" sz="2000" kern="100" baseline="0" dirty="0" smtClean="0">
                        <a:solidFill>
                          <a:schemeClr val="tx1"/>
                        </a:solidFill>
                        <a:effectLst/>
                        <a:latin typeface="Calibri"/>
                        <a:ea typeface="宋体"/>
                        <a:cs typeface="Times New Roman"/>
                      </a:endParaRPr>
                    </a:p>
                  </a:txBody>
                  <a:tcPr marL="68587" marR="68587"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pPr algn="ctr">
                        <a:spcAft>
                          <a:spcPts val="0"/>
                        </a:spcAft>
                      </a:pPr>
                      <a:endParaRPr lang="zh-CN" sz="2000" kern="100" baseline="0" dirty="0">
                        <a:solidFill>
                          <a:schemeClr val="tx1"/>
                        </a:solidFill>
                        <a:effectLst/>
                        <a:latin typeface="Calibri"/>
                        <a:ea typeface="宋体"/>
                        <a:cs typeface="Times New Roman"/>
                      </a:endParaRPr>
                    </a:p>
                  </a:txBody>
                  <a:tcPr marL="68579" marR="6857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spcAft>
                          <a:spcPts val="0"/>
                        </a:spcAft>
                      </a:pPr>
                      <a:endParaRPr lang="zh-CN" sz="2000" kern="100" baseline="0" dirty="0">
                        <a:solidFill>
                          <a:schemeClr val="tx1"/>
                        </a:solidFill>
                        <a:effectLst/>
                        <a:latin typeface="Calibri"/>
                        <a:ea typeface="宋体"/>
                        <a:cs typeface="Times New Roman"/>
                      </a:endParaRPr>
                    </a:p>
                  </a:txBody>
                  <a:tcPr marL="68579" marR="6857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algn="ctr">
                        <a:spcAft>
                          <a:spcPts val="0"/>
                        </a:spcAft>
                      </a:pPr>
                      <a:r>
                        <a:rPr lang="en-US" altLang="zh-CN" sz="2000" kern="100" baseline="0" dirty="0" smtClean="0">
                          <a:solidFill>
                            <a:schemeClr val="tx1"/>
                          </a:solidFill>
                          <a:effectLst/>
                        </a:rPr>
                        <a:t>a[i]</a:t>
                      </a:r>
                      <a:r>
                        <a:rPr lang="zh-CN" altLang="en-US" sz="2000" kern="100" baseline="0" dirty="0" smtClean="0">
                          <a:solidFill>
                            <a:schemeClr val="tx1"/>
                          </a:solidFill>
                          <a:effectLst/>
                        </a:rPr>
                        <a:t>的</a:t>
                      </a:r>
                      <a:r>
                        <a:rPr lang="zh-CN" altLang="zh-CN" sz="2000" kern="100" baseline="0" dirty="0" smtClean="0">
                          <a:solidFill>
                            <a:schemeClr val="tx1"/>
                          </a:solidFill>
                          <a:effectLst/>
                        </a:rPr>
                        <a:t>元素</a:t>
                      </a:r>
                      <a:endParaRPr lang="zh-CN" sz="2000" kern="100" baseline="0" dirty="0">
                        <a:solidFill>
                          <a:schemeClr val="tx1"/>
                        </a:solidFill>
                        <a:effectLst/>
                        <a:latin typeface="Calibri"/>
                        <a:ea typeface="宋体"/>
                        <a:cs typeface="Times New Roman"/>
                      </a:endParaRPr>
                    </a:p>
                  </a:txBody>
                  <a:tcPr marL="68587" marR="68587"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pPr algn="ctr">
                        <a:spcAft>
                          <a:spcPts val="0"/>
                        </a:spcAft>
                      </a:pPr>
                      <a:endParaRPr lang="zh-CN" sz="2000" kern="100" baseline="0" dirty="0">
                        <a:solidFill>
                          <a:schemeClr val="tx1"/>
                        </a:solidFill>
                        <a:effectLst/>
                        <a:latin typeface="Calibri"/>
                        <a:ea typeface="宋体"/>
                        <a:cs typeface="Times New Roman"/>
                      </a:endParaRPr>
                    </a:p>
                  </a:txBody>
                  <a:tcPr marL="68579" marR="6857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spcAft>
                          <a:spcPts val="0"/>
                        </a:spcAft>
                      </a:pPr>
                      <a:endParaRPr lang="zh-CN" sz="2000" kern="100" baseline="0" dirty="0">
                        <a:solidFill>
                          <a:schemeClr val="tx1"/>
                        </a:solidFill>
                        <a:effectLst/>
                        <a:latin typeface="Calibri"/>
                        <a:ea typeface="宋体"/>
                        <a:cs typeface="Times New Roman"/>
                      </a:endParaRPr>
                    </a:p>
                  </a:txBody>
                  <a:tcPr marL="68579" marR="6857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43248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2000" kern="100" baseline="0" dirty="0" smtClean="0">
                          <a:solidFill>
                            <a:schemeClr val="tx1"/>
                          </a:solidFill>
                          <a:effectLst/>
                        </a:rPr>
                        <a:t>&amp;a[</a:t>
                      </a:r>
                      <a:r>
                        <a:rPr lang="en-US" altLang="zh-CN" sz="2000" kern="100" baseline="0" dirty="0" err="1" smtClean="0">
                          <a:solidFill>
                            <a:schemeClr val="tx1"/>
                          </a:solidFill>
                          <a:effectLst/>
                        </a:rPr>
                        <a:t>i</a:t>
                      </a:r>
                      <a:r>
                        <a:rPr lang="en-US" altLang="zh-CN" sz="2000" kern="100" baseline="0" dirty="0" smtClean="0">
                          <a:solidFill>
                            <a:schemeClr val="tx1"/>
                          </a:solidFill>
                          <a:effectLst/>
                        </a:rPr>
                        <a:t>]</a:t>
                      </a:r>
                      <a:endParaRPr lang="zh-CN" sz="2000" kern="100" baseline="0" dirty="0">
                        <a:solidFill>
                          <a:schemeClr val="tx1"/>
                        </a:solidFill>
                        <a:effectLst/>
                        <a:latin typeface="Calibri"/>
                        <a:ea typeface="宋体"/>
                        <a:cs typeface="Times New Roman"/>
                      </a:endParaRPr>
                    </a:p>
                  </a:txBody>
                  <a:tcPr marL="68587" marR="68587"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2000" kern="100" baseline="0" dirty="0" smtClean="0">
                          <a:solidFill>
                            <a:schemeClr val="tx1"/>
                          </a:solidFill>
                          <a:effectLst/>
                        </a:rPr>
                        <a:t>  </a:t>
                      </a:r>
                      <a:r>
                        <a:rPr lang="en-US" altLang="zh-CN" sz="2000" kern="100" baseline="0" dirty="0" err="1" smtClean="0">
                          <a:solidFill>
                            <a:schemeClr val="tx1"/>
                          </a:solidFill>
                          <a:effectLst/>
                        </a:rPr>
                        <a:t>a+i</a:t>
                      </a:r>
                      <a:endParaRPr lang="zh-CN" sz="2000" kern="100" baseline="0" dirty="0">
                        <a:solidFill>
                          <a:schemeClr val="tx1"/>
                        </a:solidFill>
                        <a:effectLst/>
                        <a:latin typeface="Calibri"/>
                        <a:ea typeface="宋体"/>
                        <a:cs typeface="Times New Roman"/>
                      </a:endParaRPr>
                    </a:p>
                  </a:txBody>
                  <a:tcPr marL="68587" marR="68587"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2000" kern="100" baseline="0" dirty="0" err="1" smtClean="0">
                          <a:solidFill>
                            <a:srgbClr val="2E07D3"/>
                          </a:solidFill>
                          <a:effectLst/>
                        </a:rPr>
                        <a:t>p+i</a:t>
                      </a:r>
                      <a:endParaRPr lang="zh-CN" sz="2000" kern="100" baseline="0" dirty="0">
                        <a:solidFill>
                          <a:srgbClr val="2E07D3"/>
                        </a:solidFill>
                        <a:effectLst/>
                        <a:latin typeface="Calibri"/>
                        <a:ea typeface="宋体"/>
                        <a:cs typeface="Times New Roman"/>
                      </a:endParaRPr>
                    </a:p>
                  </a:txBody>
                  <a:tcPr marL="68587" marR="68587"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altLang="zh-CN" sz="2000" kern="100" baseline="0" dirty="0" smtClean="0">
                          <a:solidFill>
                            <a:srgbClr val="2E07D3"/>
                          </a:solidFill>
                          <a:effectLst/>
                        </a:rPr>
                        <a:t>&amp;p[</a:t>
                      </a:r>
                      <a:r>
                        <a:rPr lang="en-US" altLang="zh-CN" sz="2000" kern="100" baseline="0" dirty="0" err="1" smtClean="0">
                          <a:solidFill>
                            <a:srgbClr val="2E07D3"/>
                          </a:solidFill>
                          <a:effectLst/>
                        </a:rPr>
                        <a:t>i</a:t>
                      </a:r>
                      <a:r>
                        <a:rPr lang="en-US" altLang="zh-CN" sz="2000" kern="100" baseline="0" dirty="0" smtClean="0">
                          <a:solidFill>
                            <a:srgbClr val="2E07D3"/>
                          </a:solidFill>
                          <a:effectLst/>
                        </a:rPr>
                        <a:t>]</a:t>
                      </a:r>
                      <a:endParaRPr lang="zh-CN" sz="2000" kern="100" baseline="0" dirty="0">
                        <a:solidFill>
                          <a:srgbClr val="2E07D3"/>
                        </a:solidFill>
                        <a:effectLst/>
                        <a:latin typeface="Calibri"/>
                        <a:ea typeface="宋体"/>
                        <a:cs typeface="Times New Roman"/>
                      </a:endParaRPr>
                    </a:p>
                  </a:txBody>
                  <a:tcPr marL="68587" marR="68587"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chemeClr val="tx1"/>
                          </a:solidFill>
                          <a:effectLst/>
                        </a:rPr>
                        <a:t>a[</a:t>
                      </a:r>
                      <a:r>
                        <a:rPr lang="en-US" sz="2000" kern="100" baseline="0" dirty="0" err="1" smtClean="0">
                          <a:solidFill>
                            <a:schemeClr val="tx1"/>
                          </a:solidFill>
                          <a:effectLst/>
                        </a:rPr>
                        <a:t>i</a:t>
                      </a:r>
                      <a:r>
                        <a:rPr lang="en-US" sz="2000" kern="100" baseline="0" dirty="0" smtClean="0">
                          <a:solidFill>
                            <a:schemeClr val="tx1"/>
                          </a:solidFill>
                          <a:effectLst/>
                        </a:rPr>
                        <a:t>]</a:t>
                      </a:r>
                      <a:endParaRPr lang="zh-CN" sz="2000" kern="100" baseline="0" dirty="0">
                        <a:solidFill>
                          <a:schemeClr val="tx1"/>
                        </a:solidFill>
                        <a:effectLst/>
                        <a:latin typeface="Calibri"/>
                        <a:ea typeface="宋体"/>
                        <a:cs typeface="Times New Roman"/>
                      </a:endParaRPr>
                    </a:p>
                  </a:txBody>
                  <a:tcPr marL="68587" marR="68587"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chemeClr val="tx1"/>
                          </a:solidFill>
                          <a:effectLst/>
                        </a:rPr>
                        <a:t>*(</a:t>
                      </a:r>
                      <a:r>
                        <a:rPr lang="en-US" sz="2000" kern="100" baseline="0" dirty="0" err="1" smtClean="0">
                          <a:solidFill>
                            <a:schemeClr val="tx1"/>
                          </a:solidFill>
                          <a:effectLst/>
                        </a:rPr>
                        <a:t>a+i</a:t>
                      </a:r>
                      <a:r>
                        <a:rPr lang="en-US" sz="2000" kern="100" baseline="0" dirty="0" smtClean="0">
                          <a:solidFill>
                            <a:schemeClr val="tx1"/>
                          </a:solidFill>
                          <a:effectLst/>
                        </a:rPr>
                        <a:t>)</a:t>
                      </a:r>
                      <a:endParaRPr lang="zh-CN" sz="2000" kern="100" baseline="0" dirty="0">
                        <a:solidFill>
                          <a:schemeClr val="tx1"/>
                        </a:solidFill>
                        <a:effectLst/>
                        <a:latin typeface="Calibri"/>
                        <a:ea typeface="宋体"/>
                        <a:cs typeface="Times New Roman"/>
                      </a:endParaRPr>
                    </a:p>
                  </a:txBody>
                  <a:tcPr marL="68587" marR="68587"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p[</a:t>
                      </a:r>
                      <a:r>
                        <a:rPr lang="en-US" sz="2000" kern="100" baseline="0" dirty="0" err="1" smtClean="0">
                          <a:solidFill>
                            <a:srgbClr val="2E07D3"/>
                          </a:solidFill>
                          <a:effectLst/>
                        </a:rPr>
                        <a:t>i</a:t>
                      </a:r>
                      <a:r>
                        <a:rPr lang="en-US" sz="2000" kern="100" baseline="0" dirty="0" smtClean="0">
                          <a:solidFill>
                            <a:srgbClr val="2E07D3"/>
                          </a:solidFill>
                          <a:effectLst/>
                        </a:rPr>
                        <a:t>]</a:t>
                      </a:r>
                      <a:endParaRPr lang="zh-CN" sz="2000" kern="100" baseline="0" dirty="0">
                        <a:solidFill>
                          <a:srgbClr val="2E07D3"/>
                        </a:solidFill>
                        <a:effectLst/>
                        <a:latin typeface="Calibri"/>
                        <a:ea typeface="宋体"/>
                        <a:cs typeface="Times New Roman"/>
                      </a:endParaRPr>
                    </a:p>
                  </a:txBody>
                  <a:tcPr marL="68587" marR="68587"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baseline="0" dirty="0" smtClean="0">
                          <a:solidFill>
                            <a:srgbClr val="2E07D3"/>
                          </a:solidFill>
                          <a:effectLst/>
                        </a:rPr>
                        <a:t>*(</a:t>
                      </a:r>
                      <a:r>
                        <a:rPr lang="en-US" sz="2000" kern="100" baseline="0" dirty="0" err="1" smtClean="0">
                          <a:solidFill>
                            <a:srgbClr val="2E07D3"/>
                          </a:solidFill>
                          <a:effectLst/>
                        </a:rPr>
                        <a:t>p+i</a:t>
                      </a:r>
                      <a:r>
                        <a:rPr lang="en-US" sz="2000" kern="100" baseline="0" dirty="0" smtClean="0">
                          <a:solidFill>
                            <a:srgbClr val="2E07D3"/>
                          </a:solidFill>
                          <a:effectLst/>
                        </a:rPr>
                        <a:t>)</a:t>
                      </a:r>
                      <a:endParaRPr lang="zh-CN" sz="2000" kern="100" baseline="0" dirty="0">
                        <a:solidFill>
                          <a:srgbClr val="2E07D3"/>
                        </a:solidFill>
                        <a:effectLst/>
                        <a:latin typeface="Calibri"/>
                        <a:ea typeface="宋体"/>
                        <a:cs typeface="Times New Roman"/>
                      </a:endParaRPr>
                    </a:p>
                  </a:txBody>
                  <a:tcPr marL="68587" marR="68587"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
        <p:nvSpPr>
          <p:cNvPr id="56" name="标题 1"/>
          <p:cNvSpPr txBox="1">
            <a:spLocks/>
          </p:cNvSpPr>
          <p:nvPr/>
        </p:nvSpPr>
        <p:spPr>
          <a:xfrm>
            <a:off x="457200" y="501997"/>
            <a:ext cx="8229600" cy="766763"/>
          </a:xfrm>
          <a:prstGeom prst="rect">
            <a:avLst/>
          </a:prstGeom>
        </p:spPr>
        <p:txBody>
          <a:bodyPr/>
          <a:lstStyle>
            <a:lvl1pPr algn="l" rtl="0" eaLnBrk="1" fontAlgn="base" hangingPunct="1">
              <a:spcBef>
                <a:spcPct val="0"/>
              </a:spcBef>
              <a:spcAft>
                <a:spcPct val="0"/>
              </a:spcAft>
              <a:defRPr sz="3000" kern="1200">
                <a:solidFill>
                  <a:schemeClr val="tx1"/>
                </a:solidFill>
                <a:latin typeface="Times New Roman" pitchFamily="18" charset="0"/>
                <a:ea typeface="华文新魏" pitchFamily="2" charset="-122"/>
                <a:cs typeface="Times New Roman" pitchFamily="18" charset="0"/>
              </a:defRPr>
            </a:lvl1pPr>
            <a:lvl2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2pPr>
            <a:lvl3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3pPr>
            <a:lvl4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4pPr>
            <a:lvl5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5pPr>
            <a:lvl6pPr marL="342900" algn="l" rtl="0" eaLnBrk="1" fontAlgn="base" hangingPunct="1">
              <a:spcBef>
                <a:spcPct val="0"/>
              </a:spcBef>
              <a:spcAft>
                <a:spcPct val="0"/>
              </a:spcAft>
              <a:defRPr sz="2700" b="1">
                <a:solidFill>
                  <a:schemeClr val="tx1"/>
                </a:solidFill>
                <a:latin typeface="微软雅黑"/>
                <a:ea typeface="微软雅黑"/>
                <a:cs typeface="微软雅黑"/>
              </a:defRPr>
            </a:lvl6pPr>
            <a:lvl7pPr marL="685800" algn="l" rtl="0" eaLnBrk="1" fontAlgn="base" hangingPunct="1">
              <a:spcBef>
                <a:spcPct val="0"/>
              </a:spcBef>
              <a:spcAft>
                <a:spcPct val="0"/>
              </a:spcAft>
              <a:defRPr sz="2700" b="1">
                <a:solidFill>
                  <a:schemeClr val="tx1"/>
                </a:solidFill>
                <a:latin typeface="微软雅黑"/>
                <a:ea typeface="微软雅黑"/>
                <a:cs typeface="微软雅黑"/>
              </a:defRPr>
            </a:lvl7pPr>
            <a:lvl8pPr marL="1028700" algn="l" rtl="0" eaLnBrk="1" fontAlgn="base" hangingPunct="1">
              <a:spcBef>
                <a:spcPct val="0"/>
              </a:spcBef>
              <a:spcAft>
                <a:spcPct val="0"/>
              </a:spcAft>
              <a:defRPr sz="2700" b="1">
                <a:solidFill>
                  <a:schemeClr val="tx1"/>
                </a:solidFill>
                <a:latin typeface="微软雅黑"/>
                <a:ea typeface="微软雅黑"/>
                <a:cs typeface="微软雅黑"/>
              </a:defRPr>
            </a:lvl8pPr>
            <a:lvl9pPr marL="1371600" algn="l" rtl="0" eaLnBrk="1" fontAlgn="base" hangingPunct="1">
              <a:spcBef>
                <a:spcPct val="0"/>
              </a:spcBef>
              <a:spcAft>
                <a:spcPct val="0"/>
              </a:spcAft>
              <a:defRPr sz="2700" b="1">
                <a:solidFill>
                  <a:schemeClr val="tx1"/>
                </a:solidFill>
                <a:latin typeface="微软雅黑"/>
                <a:ea typeface="微软雅黑"/>
                <a:cs typeface="微软雅黑"/>
              </a:defRPr>
            </a:lvl9pPr>
          </a:lstStyle>
          <a:p>
            <a:r>
              <a:rPr lang="en-US" altLang="zh-CN" sz="3200" b="1" dirty="0" smtClean="0">
                <a:solidFill>
                  <a:srgbClr val="C00000"/>
                </a:solidFill>
                <a:latin typeface="方正姚体" panose="02010601030101010101" pitchFamily="2" charset="-122"/>
                <a:ea typeface="方正姚体" panose="02010601030101010101" pitchFamily="2" charset="-122"/>
              </a:rPr>
              <a:t>9.2.2  </a:t>
            </a:r>
            <a:r>
              <a:rPr lang="zh-CN" altLang="en-US" sz="3200" b="1" dirty="0" smtClean="0">
                <a:solidFill>
                  <a:srgbClr val="C00000"/>
                </a:solidFill>
                <a:latin typeface="方正姚体" panose="02010601030101010101" pitchFamily="2" charset="-122"/>
                <a:ea typeface="方正姚体" panose="02010601030101010101" pitchFamily="2" charset="-122"/>
              </a:rPr>
              <a:t>通过指针引用数组元素</a:t>
            </a:r>
            <a:endParaRPr lang="zh-CN" altLang="en-US" sz="3200" b="1" dirty="0">
              <a:solidFill>
                <a:srgbClr val="C00000"/>
              </a:solidFill>
              <a:latin typeface="方正姚体" panose="02010601030101010101" pitchFamily="2" charset="-122"/>
              <a:ea typeface="方正姚体" panose="02010601030101010101" pitchFamily="2" charset="-122"/>
            </a:endParaRPr>
          </a:p>
        </p:txBody>
      </p:sp>
      <p:sp>
        <p:nvSpPr>
          <p:cNvPr id="57" name="矩形 9"/>
          <p:cNvSpPr>
            <a:spLocks noChangeArrowheads="1"/>
          </p:cNvSpPr>
          <p:nvPr/>
        </p:nvSpPr>
        <p:spPr bwMode="auto">
          <a:xfrm>
            <a:off x="842191" y="1469975"/>
            <a:ext cx="50398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err="1">
                <a:latin typeface="方正姚体" panose="02010601030101010101" pitchFamily="2" charset="-122"/>
                <a:ea typeface="方正姚体" panose="02010601030101010101" pitchFamily="2" charset="-122"/>
              </a:rPr>
              <a:t>int</a:t>
            </a:r>
            <a:r>
              <a:rPr lang="en-US" altLang="zh-CN" sz="2400" b="1" dirty="0">
                <a:latin typeface="方正姚体" panose="02010601030101010101" pitchFamily="2" charset="-122"/>
                <a:ea typeface="方正姚体" panose="02010601030101010101" pitchFamily="2" charset="-122"/>
              </a:rPr>
              <a:t> a[10]={1,2,3,4,5,6,7,8,9,10</a:t>
            </a:r>
            <a:r>
              <a:rPr lang="en-US" altLang="zh-CN" sz="2400" b="1" dirty="0" smtClean="0">
                <a:latin typeface="方正姚体" panose="02010601030101010101" pitchFamily="2" charset="-122"/>
                <a:ea typeface="方正姚体" panose="02010601030101010101" pitchFamily="2" charset="-122"/>
              </a:rPr>
              <a:t>}，*p;</a:t>
            </a:r>
            <a:endParaRPr lang="zh-CN" altLang="en-US" sz="2400" dirty="0">
              <a:latin typeface="方正姚体" panose="02010601030101010101" pitchFamily="2" charset="-122"/>
              <a:ea typeface="方正姚体" panose="02010601030101010101" pitchFamily="2" charset="-122"/>
            </a:endParaRPr>
          </a:p>
        </p:txBody>
      </p:sp>
      <p:sp>
        <p:nvSpPr>
          <p:cNvPr id="58" name="TextBox 57"/>
          <p:cNvSpPr txBox="1">
            <a:spLocks noChangeArrowheads="1"/>
          </p:cNvSpPr>
          <p:nvPr/>
        </p:nvSpPr>
        <p:spPr bwMode="auto">
          <a:xfrm>
            <a:off x="289210" y="1133162"/>
            <a:ext cx="5761359" cy="2031325"/>
          </a:xfrm>
          <a:prstGeom prst="rect">
            <a:avLst/>
          </a:prstGeom>
          <a:solidFill>
            <a:schemeClr val="accent1">
              <a:lumMod val="90000"/>
            </a:schemeClr>
          </a:solidFill>
          <a:ln>
            <a:noFill/>
          </a:ln>
        </p:spPr>
        <p:txBody>
          <a:bodyPr wrap="square">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lnSpc>
                <a:spcPct val="150000"/>
              </a:lnSpc>
              <a:defRPr/>
            </a:pPr>
            <a:r>
              <a:rPr lang="zh-CN" altLang="en-US" b="1" dirty="0" smtClean="0">
                <a:solidFill>
                  <a:schemeClr val="bg1"/>
                </a:solidFill>
                <a:latin typeface="方正姚体" panose="02010601030101010101" pitchFamily="2" charset="-122"/>
                <a:ea typeface="方正姚体" panose="02010601030101010101" pitchFamily="2" charset="-122"/>
              </a:rPr>
              <a:t>问题：数组名可以换成指针变量，但指针变量可以换成数组名吗？二者完全等价吗？</a:t>
            </a:r>
          </a:p>
        </p:txBody>
      </p:sp>
    </p:spTree>
    <p:extLst>
      <p:ext uri="{BB962C8B-B14F-4D97-AF65-F5344CB8AC3E}">
        <p14:creationId xmlns:p14="http://schemas.microsoft.com/office/powerpoint/2010/main" val="2159824962"/>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3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3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3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3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3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33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3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31">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30">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317">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18">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19">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20">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22">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23">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324">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25">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26">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2" grpId="0"/>
      <p:bldP spid="11303" grpId="0" animBg="1"/>
      <p:bldP spid="11317" grpId="0" build="p"/>
      <p:bldP spid="11318" grpId="0" build="p"/>
      <p:bldP spid="11319" grpId="0" build="p"/>
      <p:bldP spid="11320" grpId="0" build="p"/>
      <p:bldP spid="11321" grpId="0" build="p"/>
      <p:bldP spid="11322" grpId="0" build="p"/>
      <p:bldP spid="11323" grpId="0" build="p"/>
      <p:bldP spid="11324" grpId="0" build="p"/>
      <p:bldP spid="11325" grpId="0" build="p"/>
      <p:bldP spid="11326" grpId="0" build="p"/>
      <p:bldP spid="11330" grpId="0" build="p"/>
      <p:bldP spid="11331" grpId="0" build="p"/>
      <p:bldP spid="11332" grpId="0" build="p"/>
      <p:bldP spid="11333" grpId="0" build="p"/>
      <p:bldP spid="11334" grpId="0" build="p"/>
      <p:bldP spid="11335" grpId="0" build="p"/>
      <p:bldP spid="11336" grpId="0" build="p"/>
      <p:bldP spid="11337" grpId="0" build="p"/>
      <p:bldP spid="11338" grpId="0" build="p"/>
      <p:bldP spid="5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484784"/>
            <a:ext cx="7367897" cy="3458047"/>
          </a:xfrm>
        </p:spPr>
        <p:txBody>
          <a:bodyPr/>
          <a:lstStyle/>
          <a:p>
            <a:r>
              <a:rPr lang="en-US" altLang="zh-CN" sz="2800" dirty="0">
                <a:solidFill>
                  <a:schemeClr val="tx1"/>
                </a:solidFill>
                <a:latin typeface="方正姚体" panose="02010601030101010101" pitchFamily="2" charset="-122"/>
                <a:ea typeface="方正姚体" panose="02010601030101010101" pitchFamily="2" charset="-122"/>
              </a:rPr>
              <a:t>strcpy:test1</a:t>
            </a:r>
          </a:p>
          <a:p>
            <a:r>
              <a:rPr lang="en-US" altLang="zh-CN" sz="2800" dirty="0">
                <a:solidFill>
                  <a:schemeClr val="tx1"/>
                </a:solidFill>
                <a:latin typeface="方正姚体" panose="02010601030101010101" pitchFamily="2" charset="-122"/>
                <a:ea typeface="方正姚体" panose="02010601030101010101" pitchFamily="2" charset="-122"/>
              </a:rPr>
              <a:t>strcat:cattest2</a:t>
            </a:r>
          </a:p>
          <a:p>
            <a:r>
              <a:rPr lang="en-US" altLang="zh-CN" sz="2800" dirty="0">
                <a:solidFill>
                  <a:schemeClr val="tx1"/>
                </a:solidFill>
                <a:latin typeface="方正姚体" panose="02010601030101010101" pitchFamily="2" charset="-122"/>
                <a:ea typeface="方正姚体" panose="02010601030101010101" pitchFamily="2" charset="-122"/>
              </a:rPr>
              <a:t>strcmp:-1</a:t>
            </a:r>
          </a:p>
          <a:p>
            <a:r>
              <a:rPr lang="en-US" altLang="zh-CN" sz="2800" dirty="0">
                <a:solidFill>
                  <a:schemeClr val="tx1"/>
                </a:solidFill>
                <a:latin typeface="方正姚体" panose="02010601030101010101" pitchFamily="2" charset="-122"/>
                <a:ea typeface="方正姚体" panose="02010601030101010101" pitchFamily="2" charset="-122"/>
              </a:rPr>
              <a:t>strlen:8</a:t>
            </a:r>
          </a:p>
          <a:p>
            <a:r>
              <a:rPr lang="zh-CN" altLang="en-US" sz="2800" dirty="0">
                <a:solidFill>
                  <a:schemeClr val="tx1"/>
                </a:solidFill>
                <a:latin typeface="方正姚体" panose="02010601030101010101" pitchFamily="2" charset="-122"/>
                <a:ea typeface="方正姚体" panose="02010601030101010101" pitchFamily="2" charset="-122"/>
              </a:rPr>
              <a:t>请按任意键继续</a:t>
            </a:r>
            <a:r>
              <a:rPr lang="en-US" altLang="zh-CN" sz="2800" dirty="0">
                <a:solidFill>
                  <a:schemeClr val="tx1"/>
                </a:solidFill>
                <a:latin typeface="方正姚体" panose="02010601030101010101" pitchFamily="2" charset="-122"/>
                <a:ea typeface="方正姚体" panose="02010601030101010101" pitchFamily="2" charset="-122"/>
              </a:rPr>
              <a:t>. . </a:t>
            </a:r>
            <a:r>
              <a:rPr lang="en-US" altLang="zh-CN" sz="2800" dirty="0" smtClean="0">
                <a:solidFill>
                  <a:schemeClr val="tx1"/>
                </a:solidFill>
                <a:latin typeface="方正姚体" panose="02010601030101010101" pitchFamily="2" charset="-122"/>
                <a:ea typeface="方正姚体" panose="02010601030101010101" pitchFamily="2" charset="-122"/>
              </a:rPr>
              <a:t>.</a:t>
            </a:r>
            <a:endParaRPr lang="zh-CN" altLang="en-US" sz="2800" dirty="0">
              <a:solidFill>
                <a:schemeClr val="tx1"/>
              </a:solidFill>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539552" y="548680"/>
            <a:ext cx="8229600" cy="766763"/>
          </a:xfrm>
        </p:spPr>
        <p:txBody>
          <a:bodyPr/>
          <a:lstStyle/>
          <a:p>
            <a:r>
              <a:rPr lang="en-US" altLang="zh-CN" sz="3200" b="1" dirty="0">
                <a:solidFill>
                  <a:srgbClr val="C00000"/>
                </a:solidFill>
                <a:latin typeface="方正姚体" panose="02010601030101010101" pitchFamily="2" charset="-122"/>
                <a:ea typeface="方正姚体" panose="02010601030101010101" pitchFamily="2" charset="-122"/>
              </a:rPr>
              <a:t>9.2.5  </a:t>
            </a:r>
            <a:r>
              <a:rPr lang="zh-CN" altLang="en-US" sz="3200" b="1" dirty="0">
                <a:solidFill>
                  <a:srgbClr val="C00000"/>
                </a:solidFill>
                <a:latin typeface="方正姚体" panose="02010601030101010101" pitchFamily="2" charset="-122"/>
                <a:ea typeface="方正姚体" panose="02010601030101010101" pitchFamily="2" charset="-122"/>
              </a:rPr>
              <a:t>字符指针和字符串</a:t>
            </a:r>
          </a:p>
        </p:txBody>
      </p:sp>
    </p:spTree>
    <p:extLst>
      <p:ext uri="{BB962C8B-B14F-4D97-AF65-F5344CB8AC3E}">
        <p14:creationId xmlns:p14="http://schemas.microsoft.com/office/powerpoint/2010/main" val="1291617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0921"/>
            <a:ext cx="5133256" cy="3896272"/>
          </a:xfrm>
        </p:spPr>
        <p:txBody>
          <a:bodyPr/>
          <a:lstStyle/>
          <a:p>
            <a:pPr marL="274638" indent="-274638"/>
            <a:r>
              <a:rPr lang="zh-CN" altLang="en-US" sz="2800" b="1" dirty="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指针的加减运算</a:t>
            </a:r>
          </a:p>
          <a:p>
            <a:pPr marL="900112" lvl="1" indent="-457200">
              <a:buFont typeface="Wingdings" panose="05000000000000000000" pitchFamily="2" charset="2"/>
              <a:buChar char="l"/>
            </a:pPr>
            <a:r>
              <a:rPr lang="en-US" altLang="zh-CN" sz="2800" b="1" dirty="0" err="1" smtClean="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p+i</a:t>
            </a:r>
            <a:r>
              <a:rPr lang="zh-CN" altLang="en-US" sz="2800" dirty="0" smtClean="0">
                <a:latin typeface="方正姚体" panose="02010601030101010101" pitchFamily="2" charset="-122"/>
                <a:ea typeface="方正姚体" panose="02010601030101010101" pitchFamily="2" charset="-122"/>
              </a:rPr>
              <a:t>是</a:t>
            </a:r>
            <a:r>
              <a:rPr lang="zh-CN" altLang="zh-CN" sz="2800" dirty="0" smtClean="0">
                <a:latin typeface="方正姚体" panose="02010601030101010101" pitchFamily="2" charset="-122"/>
                <a:ea typeface="方正姚体" panose="02010601030101010101" pitchFamily="2" charset="-122"/>
              </a:rPr>
              <a:t>下</a:t>
            </a:r>
            <a:r>
              <a:rPr lang="en-US" altLang="zh-CN" sz="2800" dirty="0" err="1">
                <a:latin typeface="方正姚体" panose="02010601030101010101" pitchFamily="2" charset="-122"/>
                <a:ea typeface="方正姚体" panose="02010601030101010101" pitchFamily="2" charset="-122"/>
              </a:rPr>
              <a:t>i</a:t>
            </a:r>
            <a:r>
              <a:rPr lang="zh-CN" altLang="zh-CN" sz="2800" dirty="0" smtClean="0">
                <a:latin typeface="方正姚体" panose="02010601030101010101" pitchFamily="2" charset="-122"/>
                <a:ea typeface="方正姚体" panose="02010601030101010101" pitchFamily="2" charset="-122"/>
              </a:rPr>
              <a:t>个元素</a:t>
            </a:r>
            <a:r>
              <a:rPr lang="zh-CN" altLang="en-US" sz="2800" dirty="0" smtClean="0">
                <a:latin typeface="方正姚体" panose="02010601030101010101" pitchFamily="2" charset="-122"/>
                <a:ea typeface="方正姚体" panose="02010601030101010101" pitchFamily="2" charset="-122"/>
              </a:rPr>
              <a:t>的地址</a:t>
            </a:r>
            <a:r>
              <a:rPr lang="en-US" altLang="zh-CN" sz="2800" dirty="0" smtClean="0">
                <a:latin typeface="方正姚体" panose="02010601030101010101" pitchFamily="2" charset="-122"/>
                <a:ea typeface="方正姚体" panose="02010601030101010101" pitchFamily="2" charset="-122"/>
              </a:rPr>
              <a:t>;</a:t>
            </a:r>
          </a:p>
          <a:p>
            <a:pPr marL="900112" lvl="1" indent="-457200">
              <a:buFont typeface="Wingdings" panose="05000000000000000000" pitchFamily="2" charset="2"/>
              <a:buChar char="l"/>
            </a:pPr>
            <a:r>
              <a:rPr lang="en-US" altLang="zh-CN" sz="2800" b="1" dirty="0" smtClean="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p-</a:t>
            </a:r>
            <a:r>
              <a:rPr lang="en-US" altLang="zh-CN" sz="2800" b="1" dirty="0" err="1" smtClean="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i</a:t>
            </a:r>
            <a:r>
              <a:rPr lang="zh-CN" altLang="en-US" sz="2800" dirty="0" smtClean="0">
                <a:latin typeface="方正姚体" panose="02010601030101010101" pitchFamily="2" charset="-122"/>
                <a:ea typeface="方正姚体" panose="02010601030101010101" pitchFamily="2" charset="-122"/>
              </a:rPr>
              <a:t>是上</a:t>
            </a:r>
            <a:r>
              <a:rPr lang="en-US" altLang="zh-CN" sz="2800" dirty="0" err="1" smtClean="0">
                <a:latin typeface="方正姚体" panose="02010601030101010101" pitchFamily="2" charset="-122"/>
                <a:ea typeface="方正姚体" panose="02010601030101010101" pitchFamily="2" charset="-122"/>
              </a:rPr>
              <a:t>i</a:t>
            </a:r>
            <a:r>
              <a:rPr lang="zh-CN" altLang="zh-CN" sz="2800" dirty="0">
                <a:latin typeface="方正姚体" panose="02010601030101010101" pitchFamily="2" charset="-122"/>
                <a:ea typeface="方正姚体" panose="02010601030101010101" pitchFamily="2" charset="-122"/>
              </a:rPr>
              <a:t>个元素</a:t>
            </a:r>
            <a:r>
              <a:rPr lang="zh-CN" altLang="en-US" sz="2800" dirty="0">
                <a:latin typeface="方正姚体" panose="02010601030101010101" pitchFamily="2" charset="-122"/>
                <a:ea typeface="方正姚体" panose="02010601030101010101" pitchFamily="2" charset="-122"/>
              </a:rPr>
              <a:t>的地址</a:t>
            </a:r>
            <a:r>
              <a:rPr lang="en-US" altLang="zh-CN" sz="2800" dirty="0" smtClean="0">
                <a:latin typeface="方正姚体" panose="02010601030101010101" pitchFamily="2" charset="-122"/>
                <a:ea typeface="方正姚体" panose="02010601030101010101" pitchFamily="2" charset="-122"/>
              </a:rPr>
              <a:t>;</a:t>
            </a:r>
            <a:endParaRPr lang="en-US" altLang="zh-CN" sz="2800" dirty="0">
              <a:latin typeface="方正姚体" panose="02010601030101010101" pitchFamily="2" charset="-122"/>
              <a:ea typeface="方正姚体" panose="02010601030101010101" pitchFamily="2" charset="-122"/>
            </a:endParaRPr>
          </a:p>
          <a:p>
            <a:pPr marL="342900" lvl="1" indent="0">
              <a:buNone/>
            </a:pPr>
            <a:r>
              <a:rPr lang="zh-CN" altLang="en-US"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例如：</a:t>
            </a:r>
            <a:endParaRPr lang="en-US" altLang="zh-CN"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a:p>
            <a:pPr marL="685800" lvl="2" indent="0">
              <a:buNone/>
            </a:pPr>
            <a:r>
              <a:rPr lang="en-US" altLang="zh-CN" b="1" dirty="0" err="1" smtClean="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int</a:t>
            </a:r>
            <a:r>
              <a:rPr lang="en-US" altLang="zh-CN" dirty="0" smtClean="0">
                <a:solidFill>
                  <a:srgbClr val="0000CC"/>
                </a:solidFill>
                <a:latin typeface="方正姚体" panose="02010601030101010101" pitchFamily="2" charset="-122"/>
                <a:ea typeface="方正姚体" panose="02010601030101010101" pitchFamily="2" charset="-122"/>
              </a:rPr>
              <a:t> </a:t>
            </a:r>
            <a:r>
              <a:rPr lang="en-US" altLang="zh-CN" dirty="0" smtClean="0">
                <a:latin typeface="方正姚体" panose="02010601030101010101" pitchFamily="2" charset="-122"/>
                <a:ea typeface="方正姚体" panose="02010601030101010101" pitchFamily="2" charset="-122"/>
              </a:rPr>
              <a:t>a[6], *</a:t>
            </a:r>
            <a:r>
              <a:rPr lang="en-US" altLang="zh-CN" dirty="0">
                <a:latin typeface="方正姚体" panose="02010601030101010101" pitchFamily="2" charset="-122"/>
                <a:ea typeface="方正姚体" panose="02010601030101010101" pitchFamily="2" charset="-122"/>
              </a:rPr>
              <a:t>p=a;</a:t>
            </a:r>
          </a:p>
          <a:p>
            <a:pPr marL="685800" lvl="2" indent="0">
              <a:buNone/>
            </a:pPr>
            <a:r>
              <a:rPr lang="en-US" altLang="zh-CN" dirty="0">
                <a:solidFill>
                  <a:srgbClr val="FF0000"/>
                </a:solidFill>
                <a:latin typeface="方正姚体" panose="02010601030101010101" pitchFamily="2" charset="-122"/>
                <a:ea typeface="方正姚体" panose="02010601030101010101" pitchFamily="2" charset="-122"/>
              </a:rPr>
              <a:t>*(p+i)</a:t>
            </a:r>
            <a:r>
              <a:rPr lang="zh-CN" altLang="zh-CN" dirty="0">
                <a:solidFill>
                  <a:srgbClr val="FF0000"/>
                </a:solidFill>
                <a:latin typeface="方正姚体" panose="02010601030101010101" pitchFamily="2" charset="-122"/>
                <a:ea typeface="方正姚体" panose="02010601030101010101" pitchFamily="2" charset="-122"/>
              </a:rPr>
              <a:t>或</a:t>
            </a:r>
            <a:r>
              <a:rPr lang="en-US" altLang="zh-CN" dirty="0">
                <a:solidFill>
                  <a:srgbClr val="FF0000"/>
                </a:solidFill>
                <a:latin typeface="方正姚体" panose="02010601030101010101" pitchFamily="2" charset="-122"/>
                <a:ea typeface="方正姚体" panose="02010601030101010101" pitchFamily="2" charset="-122"/>
              </a:rPr>
              <a:t>*(a+i</a:t>
            </a:r>
            <a:r>
              <a:rPr lang="en-US" altLang="zh-CN" dirty="0" smtClean="0">
                <a:solidFill>
                  <a:srgbClr val="FF0000"/>
                </a:solidFill>
                <a:latin typeface="方正姚体" panose="02010601030101010101" pitchFamily="2" charset="-122"/>
                <a:ea typeface="方正姚体" panose="02010601030101010101" pitchFamily="2" charset="-122"/>
              </a:rPr>
              <a:t>)</a:t>
            </a:r>
            <a:r>
              <a:rPr lang="zh-CN" altLang="en-US" dirty="0" smtClean="0">
                <a:latin typeface="方正姚体" panose="02010601030101010101" pitchFamily="2" charset="-122"/>
                <a:ea typeface="方正姚体" panose="02010601030101010101" pitchFamily="2" charset="-122"/>
              </a:rPr>
              <a:t>代表 </a:t>
            </a:r>
            <a:r>
              <a:rPr lang="en-US" altLang="zh-CN" dirty="0" smtClean="0">
                <a:latin typeface="方正姚体" panose="02010601030101010101" pitchFamily="2" charset="-122"/>
                <a:ea typeface="方正姚体" panose="02010601030101010101" pitchFamily="2" charset="-122"/>
              </a:rPr>
              <a:t>a[</a:t>
            </a:r>
            <a:r>
              <a:rPr lang="en-US" altLang="zh-CN" dirty="0" err="1" smtClean="0">
                <a:latin typeface="方正姚体" panose="02010601030101010101" pitchFamily="2" charset="-122"/>
                <a:ea typeface="方正姚体" panose="02010601030101010101" pitchFamily="2" charset="-122"/>
              </a:rPr>
              <a:t>i</a:t>
            </a:r>
            <a:r>
              <a:rPr lang="en-US" altLang="zh-CN" dirty="0">
                <a:latin typeface="方正姚体" panose="02010601030101010101" pitchFamily="2" charset="-122"/>
                <a:ea typeface="方正姚体" panose="02010601030101010101" pitchFamily="2" charset="-122"/>
              </a:rPr>
              <a:t>]</a:t>
            </a:r>
            <a:r>
              <a:rPr lang="zh-CN" altLang="zh-CN" dirty="0">
                <a:latin typeface="方正姚体" panose="02010601030101010101" pitchFamily="2" charset="-122"/>
                <a:ea typeface="方正姚体" panose="02010601030101010101" pitchFamily="2" charset="-122"/>
              </a:rPr>
              <a:t>。</a:t>
            </a:r>
            <a:endParaRPr lang="zh-CN" altLang="en-US" dirty="0">
              <a:latin typeface="方正姚体" panose="02010601030101010101" pitchFamily="2" charset="-122"/>
              <a:ea typeface="方正姚体" panose="02010601030101010101" pitchFamily="2" charset="-122"/>
            </a:endParaRPr>
          </a:p>
        </p:txBody>
      </p:sp>
      <p:pic>
        <p:nvPicPr>
          <p:cNvPr id="7" name="指针的加减运算">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613066" y="828675"/>
            <a:ext cx="3279413" cy="48226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标题 1"/>
          <p:cNvSpPr txBox="1">
            <a:spLocks/>
          </p:cNvSpPr>
          <p:nvPr/>
        </p:nvSpPr>
        <p:spPr>
          <a:xfrm>
            <a:off x="457200" y="501997"/>
            <a:ext cx="8229600" cy="766763"/>
          </a:xfrm>
          <a:prstGeom prst="rect">
            <a:avLst/>
          </a:prstGeom>
        </p:spPr>
        <p:txBody>
          <a:bodyPr/>
          <a:lstStyle>
            <a:lvl1pPr algn="l" rtl="0" eaLnBrk="1" fontAlgn="base" hangingPunct="1">
              <a:spcBef>
                <a:spcPct val="0"/>
              </a:spcBef>
              <a:spcAft>
                <a:spcPct val="0"/>
              </a:spcAft>
              <a:defRPr sz="3000" kern="1200">
                <a:solidFill>
                  <a:schemeClr val="tx1"/>
                </a:solidFill>
                <a:latin typeface="Times New Roman" pitchFamily="18" charset="0"/>
                <a:ea typeface="华文新魏" pitchFamily="2" charset="-122"/>
                <a:cs typeface="Times New Roman" pitchFamily="18" charset="0"/>
              </a:defRPr>
            </a:lvl1pPr>
            <a:lvl2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2pPr>
            <a:lvl3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3pPr>
            <a:lvl4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4pPr>
            <a:lvl5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5pPr>
            <a:lvl6pPr marL="342900" algn="l" rtl="0" eaLnBrk="1" fontAlgn="base" hangingPunct="1">
              <a:spcBef>
                <a:spcPct val="0"/>
              </a:spcBef>
              <a:spcAft>
                <a:spcPct val="0"/>
              </a:spcAft>
              <a:defRPr sz="2700" b="1">
                <a:solidFill>
                  <a:schemeClr val="tx1"/>
                </a:solidFill>
                <a:latin typeface="微软雅黑"/>
                <a:ea typeface="微软雅黑"/>
                <a:cs typeface="微软雅黑"/>
              </a:defRPr>
            </a:lvl6pPr>
            <a:lvl7pPr marL="685800" algn="l" rtl="0" eaLnBrk="1" fontAlgn="base" hangingPunct="1">
              <a:spcBef>
                <a:spcPct val="0"/>
              </a:spcBef>
              <a:spcAft>
                <a:spcPct val="0"/>
              </a:spcAft>
              <a:defRPr sz="2700" b="1">
                <a:solidFill>
                  <a:schemeClr val="tx1"/>
                </a:solidFill>
                <a:latin typeface="微软雅黑"/>
                <a:ea typeface="微软雅黑"/>
                <a:cs typeface="微软雅黑"/>
              </a:defRPr>
            </a:lvl7pPr>
            <a:lvl8pPr marL="1028700" algn="l" rtl="0" eaLnBrk="1" fontAlgn="base" hangingPunct="1">
              <a:spcBef>
                <a:spcPct val="0"/>
              </a:spcBef>
              <a:spcAft>
                <a:spcPct val="0"/>
              </a:spcAft>
              <a:defRPr sz="2700" b="1">
                <a:solidFill>
                  <a:schemeClr val="tx1"/>
                </a:solidFill>
                <a:latin typeface="微软雅黑"/>
                <a:ea typeface="微软雅黑"/>
                <a:cs typeface="微软雅黑"/>
              </a:defRPr>
            </a:lvl8pPr>
            <a:lvl9pPr marL="1371600" algn="l" rtl="0" eaLnBrk="1" fontAlgn="base" hangingPunct="1">
              <a:spcBef>
                <a:spcPct val="0"/>
              </a:spcBef>
              <a:spcAft>
                <a:spcPct val="0"/>
              </a:spcAft>
              <a:defRPr sz="2700" b="1">
                <a:solidFill>
                  <a:schemeClr val="tx1"/>
                </a:solidFill>
                <a:latin typeface="微软雅黑"/>
                <a:ea typeface="微软雅黑"/>
                <a:cs typeface="微软雅黑"/>
              </a:defRPr>
            </a:lvl9pPr>
          </a:lstStyle>
          <a:p>
            <a:r>
              <a:rPr lang="en-US" altLang="zh-CN" sz="3200" b="1" dirty="0" smtClean="0">
                <a:solidFill>
                  <a:srgbClr val="C00000"/>
                </a:solidFill>
                <a:latin typeface="方正姚体" panose="02010601030101010101" pitchFamily="2" charset="-122"/>
                <a:ea typeface="方正姚体" panose="02010601030101010101" pitchFamily="2" charset="-122"/>
              </a:rPr>
              <a:t>9.2.2  </a:t>
            </a:r>
            <a:r>
              <a:rPr lang="zh-CN" altLang="en-US" sz="3200" b="1" dirty="0" smtClean="0">
                <a:solidFill>
                  <a:srgbClr val="C00000"/>
                </a:solidFill>
                <a:latin typeface="方正姚体" panose="02010601030101010101" pitchFamily="2" charset="-122"/>
                <a:ea typeface="方正姚体" panose="02010601030101010101" pitchFamily="2" charset="-122"/>
              </a:rPr>
              <a:t>通过指针引用数组元素</a:t>
            </a:r>
            <a:endParaRPr lang="zh-CN" altLang="en-US" sz="3200" b="1" dirty="0">
              <a:solidFill>
                <a:srgbClr val="C00000"/>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96032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 presetClass="mediacall" presetSubtype="0" fill="hold" nodeType="withEffect">
                                  <p:stCondLst>
                                    <p:cond delay="0"/>
                                  </p:stCondLst>
                                  <p:childTnLst>
                                    <p:cmd type="call" cmd="playFrom(0.0)">
                                      <p:cBhvr>
                                        <p:cTn id="10" dur="2175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repeatCount="indefinite" fill="hold" display="0">
                  <p:stCondLst>
                    <p:cond delay="indefinite"/>
                  </p:stCondLst>
                  <p:endCondLst>
                    <p:cond evt="onNext" delay="0">
                      <p:tgtEl>
                        <p:sldTgt/>
                      </p:tgtEl>
                    </p:cond>
                  </p:endCondLst>
                </p:cTn>
                <p:tgtEl>
                  <p:spTgt spid="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1065" y="1268760"/>
            <a:ext cx="4679751" cy="4832573"/>
          </a:xfrm>
        </p:spPr>
        <p:txBody>
          <a:bodyPr>
            <a:normAutofit lnSpcReduction="10000"/>
          </a:bodyPr>
          <a:lstStyle/>
          <a:p>
            <a:pPr indent="-365125"/>
            <a:r>
              <a:rPr lang="zh-CN" altLang="zh-CN" sz="2800" b="1" dirty="0" smtClean="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指针</a:t>
            </a:r>
            <a:r>
              <a:rPr lang="zh-CN" altLang="zh-CN" sz="2800" b="1" dirty="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的自加自减运算</a:t>
            </a:r>
          </a:p>
          <a:p>
            <a:pPr marL="696913" lvl="1" indent="-457200">
              <a:buFont typeface="Wingdings" panose="05000000000000000000" pitchFamily="2" charset="2"/>
              <a:buChar char="l"/>
            </a:pPr>
            <a:r>
              <a:rPr lang="en-US" altLang="zh-CN" sz="2800" b="1" dirty="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p</a:t>
            </a:r>
            <a:r>
              <a:rPr lang="en-US" altLang="zh-CN" sz="2800" b="1" dirty="0" smtClean="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a:t>
            </a:r>
            <a:r>
              <a:rPr lang="zh-CN" altLang="en-US" sz="2800" dirty="0" smtClean="0">
                <a:latin typeface="方正姚体" panose="02010601030101010101" pitchFamily="2" charset="-122"/>
                <a:ea typeface="方正姚体" panose="02010601030101010101" pitchFamily="2" charset="-122"/>
              </a:rPr>
              <a:t>指针往下走</a:t>
            </a:r>
            <a:r>
              <a:rPr lang="en-US" altLang="zh-CN" sz="2800" dirty="0" smtClean="0">
                <a:latin typeface="方正姚体" panose="02010601030101010101" pitchFamily="2" charset="-122"/>
                <a:ea typeface="方正姚体" panose="02010601030101010101" pitchFamily="2" charset="-122"/>
              </a:rPr>
              <a:t>1</a:t>
            </a:r>
            <a:r>
              <a:rPr lang="zh-CN" altLang="zh-CN" sz="2800" dirty="0" smtClean="0">
                <a:latin typeface="方正姚体" panose="02010601030101010101" pitchFamily="2" charset="-122"/>
                <a:ea typeface="方正姚体" panose="02010601030101010101" pitchFamily="2" charset="-122"/>
              </a:rPr>
              <a:t>个元素</a:t>
            </a:r>
            <a:r>
              <a:rPr lang="zh-CN" altLang="en-US" sz="2800" dirty="0" smtClean="0">
                <a:latin typeface="方正姚体" panose="02010601030101010101" pitchFamily="2" charset="-122"/>
                <a:ea typeface="方正姚体" panose="02010601030101010101" pitchFamily="2" charset="-122"/>
              </a:rPr>
              <a:t>的地址</a:t>
            </a:r>
            <a:r>
              <a:rPr lang="en-US" altLang="zh-CN" sz="2800" dirty="0" smtClean="0">
                <a:latin typeface="方正姚体" panose="02010601030101010101" pitchFamily="2" charset="-122"/>
                <a:ea typeface="方正姚体" panose="02010601030101010101" pitchFamily="2" charset="-122"/>
              </a:rPr>
              <a:t>;</a:t>
            </a:r>
            <a:endParaRPr lang="en-US" altLang="zh-CN" sz="2800" dirty="0">
              <a:latin typeface="方正姚体" panose="02010601030101010101" pitchFamily="2" charset="-122"/>
              <a:ea typeface="方正姚体" panose="02010601030101010101" pitchFamily="2" charset="-122"/>
            </a:endParaRPr>
          </a:p>
          <a:p>
            <a:pPr marL="696913" lvl="1" indent="-457200">
              <a:buFont typeface="Wingdings" panose="05000000000000000000" pitchFamily="2" charset="2"/>
              <a:buChar char="l"/>
            </a:pPr>
            <a:r>
              <a:rPr lang="en-US" altLang="zh-CN" sz="2800" b="1" dirty="0" smtClean="0">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p--</a:t>
            </a:r>
            <a:r>
              <a:rPr lang="zh-CN" altLang="en-US" sz="2800" dirty="0" smtClean="0">
                <a:latin typeface="方正姚体" panose="02010601030101010101" pitchFamily="2" charset="-122"/>
                <a:ea typeface="方正姚体" panose="02010601030101010101" pitchFamily="2" charset="-122"/>
              </a:rPr>
              <a:t>指针往上</a:t>
            </a:r>
            <a:r>
              <a:rPr lang="zh-CN" altLang="en-US" sz="2800" dirty="0">
                <a:latin typeface="方正姚体" panose="02010601030101010101" pitchFamily="2" charset="-122"/>
                <a:ea typeface="方正姚体" panose="02010601030101010101" pitchFamily="2" charset="-122"/>
              </a:rPr>
              <a:t>走</a:t>
            </a:r>
            <a:r>
              <a:rPr lang="en-US" altLang="zh-CN" sz="2800" dirty="0" smtClean="0">
                <a:latin typeface="方正姚体" panose="02010601030101010101" pitchFamily="2" charset="-122"/>
                <a:ea typeface="方正姚体" panose="02010601030101010101" pitchFamily="2" charset="-122"/>
              </a:rPr>
              <a:t>1</a:t>
            </a:r>
            <a:r>
              <a:rPr lang="zh-CN" altLang="zh-CN" sz="2800" dirty="0">
                <a:latin typeface="方正姚体" panose="02010601030101010101" pitchFamily="2" charset="-122"/>
                <a:ea typeface="方正姚体" panose="02010601030101010101" pitchFamily="2" charset="-122"/>
              </a:rPr>
              <a:t>个</a:t>
            </a:r>
            <a:r>
              <a:rPr lang="zh-CN" altLang="zh-CN" sz="2800" dirty="0" smtClean="0">
                <a:latin typeface="方正姚体" panose="02010601030101010101" pitchFamily="2" charset="-122"/>
                <a:ea typeface="方正姚体" panose="02010601030101010101" pitchFamily="2" charset="-122"/>
              </a:rPr>
              <a:t>元素</a:t>
            </a:r>
            <a:r>
              <a:rPr lang="zh-CN" altLang="en-US" sz="2800" dirty="0">
                <a:latin typeface="方正姚体" panose="02010601030101010101" pitchFamily="2" charset="-122"/>
                <a:ea typeface="方正姚体" panose="02010601030101010101" pitchFamily="2" charset="-122"/>
              </a:rPr>
              <a:t>的地址</a:t>
            </a:r>
            <a:r>
              <a:rPr lang="en-US" altLang="zh-CN" sz="2800" dirty="0" smtClean="0">
                <a:latin typeface="方正姚体" panose="02010601030101010101" pitchFamily="2" charset="-122"/>
                <a:ea typeface="方正姚体" panose="02010601030101010101" pitchFamily="2" charset="-122"/>
              </a:rPr>
              <a:t>;</a:t>
            </a:r>
          </a:p>
          <a:p>
            <a:pPr marL="239713" lvl="1" indent="0">
              <a:buNone/>
            </a:pPr>
            <a:r>
              <a:rPr lang="zh-CN" altLang="en-US"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例如：</a:t>
            </a:r>
            <a:endParaRPr lang="en-US" altLang="zh-CN" sz="2800" b="1" dirty="0" smtClean="0">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a:p>
            <a:pPr marL="239713" lvl="1" indent="0">
              <a:buNone/>
            </a:pPr>
            <a:r>
              <a:rPr lang="en-US" altLang="zh-CN" sz="2800" b="1" dirty="0" err="1">
                <a:solidFill>
                  <a:srgbClr val="0000CC"/>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int</a:t>
            </a:r>
            <a:r>
              <a:rPr lang="en-US" altLang="zh-CN" sz="2800" dirty="0">
                <a:solidFill>
                  <a:srgbClr val="0000CC"/>
                </a:solidFill>
                <a:latin typeface="方正姚体" panose="02010601030101010101" pitchFamily="2" charset="-122"/>
                <a:ea typeface="方正姚体" panose="02010601030101010101" pitchFamily="2" charset="-122"/>
              </a:rPr>
              <a:t> </a:t>
            </a:r>
            <a:r>
              <a:rPr lang="en-US" altLang="zh-CN" sz="2800" dirty="0">
                <a:latin typeface="方正姚体" panose="02010601030101010101" pitchFamily="2" charset="-122"/>
                <a:ea typeface="方正姚体" panose="02010601030101010101" pitchFamily="2" charset="-122"/>
              </a:rPr>
              <a:t>a[6], *</a:t>
            </a:r>
            <a:r>
              <a:rPr lang="en-US" altLang="zh-CN" sz="2800" dirty="0" smtClean="0">
                <a:latin typeface="方正姚体" panose="02010601030101010101" pitchFamily="2" charset="-122"/>
                <a:ea typeface="方正姚体" panose="02010601030101010101" pitchFamily="2" charset="-122"/>
              </a:rPr>
              <a:t>p=a;</a:t>
            </a:r>
          </a:p>
          <a:p>
            <a:pPr marL="239713" lvl="1" indent="0">
              <a:buNone/>
            </a:pPr>
            <a:r>
              <a:rPr lang="en-US" altLang="zh-CN" sz="2800" dirty="0" smtClean="0">
                <a:latin typeface="方正姚体" panose="02010601030101010101" pitchFamily="2" charset="-122"/>
                <a:ea typeface="方正姚体" panose="02010601030101010101" pitchFamily="2" charset="-122"/>
              </a:rPr>
              <a:t>for(</a:t>
            </a:r>
            <a:r>
              <a:rPr lang="en-US" altLang="zh-CN" sz="2800" dirty="0" err="1" smtClean="0">
                <a:latin typeface="方正姚体" panose="02010601030101010101" pitchFamily="2" charset="-122"/>
                <a:ea typeface="方正姚体" panose="02010601030101010101" pitchFamily="2" charset="-122"/>
              </a:rPr>
              <a:t>int</a:t>
            </a:r>
            <a:r>
              <a:rPr lang="en-US" altLang="zh-CN" sz="2800" dirty="0" smtClean="0">
                <a:latin typeface="方正姚体" panose="02010601030101010101" pitchFamily="2" charset="-122"/>
                <a:ea typeface="方正姚体" panose="02010601030101010101" pitchFamily="2" charset="-122"/>
              </a:rPr>
              <a:t> </a:t>
            </a:r>
            <a:r>
              <a:rPr lang="en-US" altLang="zh-CN" sz="2800" dirty="0" err="1">
                <a:latin typeface="方正姚体" panose="02010601030101010101" pitchFamily="2" charset="-122"/>
                <a:ea typeface="方正姚体" panose="02010601030101010101" pitchFamily="2" charset="-122"/>
              </a:rPr>
              <a:t>i</a:t>
            </a:r>
            <a:r>
              <a:rPr lang="en-US" altLang="zh-CN" sz="2800" dirty="0">
                <a:latin typeface="方正姚体" panose="02010601030101010101" pitchFamily="2" charset="-122"/>
                <a:ea typeface="方正姚体" panose="02010601030101010101" pitchFamily="2" charset="-122"/>
              </a:rPr>
              <a:t>=0</a:t>
            </a:r>
            <a:r>
              <a:rPr lang="en-US" altLang="zh-CN" sz="2800" dirty="0" smtClean="0">
                <a:latin typeface="方正姚体" panose="02010601030101010101" pitchFamily="2" charset="-122"/>
                <a:ea typeface="方正姚体" panose="02010601030101010101" pitchFamily="2" charset="-122"/>
              </a:rPr>
              <a:t>;</a:t>
            </a:r>
            <a:r>
              <a:rPr lang="zh-CN" altLang="en-US" sz="2800" dirty="0" smtClean="0">
                <a:latin typeface="方正姚体" panose="02010601030101010101" pitchFamily="2" charset="-122"/>
                <a:ea typeface="方正姚体" panose="02010601030101010101" pitchFamily="2" charset="-122"/>
              </a:rPr>
              <a:t> </a:t>
            </a:r>
            <a:r>
              <a:rPr lang="en-US" altLang="zh-CN" sz="2800" dirty="0" err="1" smtClean="0">
                <a:latin typeface="方正姚体" panose="02010601030101010101" pitchFamily="2" charset="-122"/>
                <a:ea typeface="方正姚体" panose="02010601030101010101" pitchFamily="2" charset="-122"/>
              </a:rPr>
              <a:t>i</a:t>
            </a:r>
            <a:r>
              <a:rPr lang="en-US" altLang="zh-CN" sz="2800" dirty="0" smtClean="0">
                <a:latin typeface="方正姚体" panose="02010601030101010101" pitchFamily="2" charset="-122"/>
                <a:ea typeface="方正姚体" panose="02010601030101010101" pitchFamily="2" charset="-122"/>
              </a:rPr>
              <a:t>&lt;9;i++)</a:t>
            </a:r>
          </a:p>
          <a:p>
            <a:pPr marL="441325" lvl="1" indent="0">
              <a:buNone/>
            </a:pPr>
            <a:r>
              <a:rPr lang="zh-CN" altLang="en-US" sz="2800" dirty="0" smtClean="0">
                <a:latin typeface="方正姚体" panose="02010601030101010101" pitchFamily="2" charset="-122"/>
                <a:ea typeface="方正姚体" panose="02010601030101010101" pitchFamily="2" charset="-122"/>
              </a:rPr>
              <a:t> </a:t>
            </a:r>
            <a:r>
              <a:rPr lang="en-US" altLang="zh-CN" sz="2800" dirty="0" smtClean="0">
                <a:latin typeface="方正姚体" panose="02010601030101010101" pitchFamily="2" charset="-122"/>
                <a:ea typeface="方正姚体" panose="02010601030101010101" pitchFamily="2" charset="-122"/>
              </a:rPr>
              <a:t>	  p++;</a:t>
            </a:r>
            <a:endParaRPr lang="zh-CN" altLang="en-US" sz="2800" dirty="0">
              <a:latin typeface="方正姚体" panose="02010601030101010101" pitchFamily="2" charset="-122"/>
              <a:ea typeface="方正姚体" panose="02010601030101010101" pitchFamily="2" charset="-122"/>
            </a:endParaRPr>
          </a:p>
        </p:txBody>
      </p:sp>
      <p:sp>
        <p:nvSpPr>
          <p:cNvPr id="6" name="标题 1"/>
          <p:cNvSpPr txBox="1">
            <a:spLocks/>
          </p:cNvSpPr>
          <p:nvPr/>
        </p:nvSpPr>
        <p:spPr>
          <a:xfrm>
            <a:off x="457200" y="501997"/>
            <a:ext cx="8229600" cy="766763"/>
          </a:xfrm>
          <a:prstGeom prst="rect">
            <a:avLst/>
          </a:prstGeom>
        </p:spPr>
        <p:txBody>
          <a:bodyPr/>
          <a:lstStyle>
            <a:lvl1pPr algn="l" rtl="0" eaLnBrk="1" fontAlgn="base" hangingPunct="1">
              <a:spcBef>
                <a:spcPct val="0"/>
              </a:spcBef>
              <a:spcAft>
                <a:spcPct val="0"/>
              </a:spcAft>
              <a:defRPr sz="3000" kern="1200">
                <a:solidFill>
                  <a:schemeClr val="tx1"/>
                </a:solidFill>
                <a:latin typeface="Times New Roman" pitchFamily="18" charset="0"/>
                <a:ea typeface="华文新魏" pitchFamily="2" charset="-122"/>
                <a:cs typeface="Times New Roman" pitchFamily="18" charset="0"/>
              </a:defRPr>
            </a:lvl1pPr>
            <a:lvl2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2pPr>
            <a:lvl3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3pPr>
            <a:lvl4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4pPr>
            <a:lvl5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5pPr>
            <a:lvl6pPr marL="342900" algn="l" rtl="0" eaLnBrk="1" fontAlgn="base" hangingPunct="1">
              <a:spcBef>
                <a:spcPct val="0"/>
              </a:spcBef>
              <a:spcAft>
                <a:spcPct val="0"/>
              </a:spcAft>
              <a:defRPr sz="2700" b="1">
                <a:solidFill>
                  <a:schemeClr val="tx1"/>
                </a:solidFill>
                <a:latin typeface="微软雅黑"/>
                <a:ea typeface="微软雅黑"/>
                <a:cs typeface="微软雅黑"/>
              </a:defRPr>
            </a:lvl6pPr>
            <a:lvl7pPr marL="685800" algn="l" rtl="0" eaLnBrk="1" fontAlgn="base" hangingPunct="1">
              <a:spcBef>
                <a:spcPct val="0"/>
              </a:spcBef>
              <a:spcAft>
                <a:spcPct val="0"/>
              </a:spcAft>
              <a:defRPr sz="2700" b="1">
                <a:solidFill>
                  <a:schemeClr val="tx1"/>
                </a:solidFill>
                <a:latin typeface="微软雅黑"/>
                <a:ea typeface="微软雅黑"/>
                <a:cs typeface="微软雅黑"/>
              </a:defRPr>
            </a:lvl7pPr>
            <a:lvl8pPr marL="1028700" algn="l" rtl="0" eaLnBrk="1" fontAlgn="base" hangingPunct="1">
              <a:spcBef>
                <a:spcPct val="0"/>
              </a:spcBef>
              <a:spcAft>
                <a:spcPct val="0"/>
              </a:spcAft>
              <a:defRPr sz="2700" b="1">
                <a:solidFill>
                  <a:schemeClr val="tx1"/>
                </a:solidFill>
                <a:latin typeface="微软雅黑"/>
                <a:ea typeface="微软雅黑"/>
                <a:cs typeface="微软雅黑"/>
              </a:defRPr>
            </a:lvl8pPr>
            <a:lvl9pPr marL="1371600" algn="l" rtl="0" eaLnBrk="1" fontAlgn="base" hangingPunct="1">
              <a:spcBef>
                <a:spcPct val="0"/>
              </a:spcBef>
              <a:spcAft>
                <a:spcPct val="0"/>
              </a:spcAft>
              <a:defRPr sz="2700" b="1">
                <a:solidFill>
                  <a:schemeClr val="tx1"/>
                </a:solidFill>
                <a:latin typeface="微软雅黑"/>
                <a:ea typeface="微软雅黑"/>
                <a:cs typeface="微软雅黑"/>
              </a:defRPr>
            </a:lvl9pPr>
          </a:lstStyle>
          <a:p>
            <a:r>
              <a:rPr lang="en-US" altLang="zh-CN" sz="3200" b="1" dirty="0" smtClean="0">
                <a:solidFill>
                  <a:srgbClr val="C00000"/>
                </a:solidFill>
                <a:latin typeface="方正姚体" panose="02010601030101010101" pitchFamily="2" charset="-122"/>
                <a:ea typeface="方正姚体" panose="02010601030101010101" pitchFamily="2" charset="-122"/>
              </a:rPr>
              <a:t>9.2.2  </a:t>
            </a:r>
            <a:r>
              <a:rPr lang="zh-CN" altLang="en-US" sz="3200" b="1" dirty="0" smtClean="0">
                <a:solidFill>
                  <a:srgbClr val="C00000"/>
                </a:solidFill>
                <a:latin typeface="方正姚体" panose="02010601030101010101" pitchFamily="2" charset="-122"/>
                <a:ea typeface="方正姚体" panose="02010601030101010101" pitchFamily="2" charset="-122"/>
              </a:rPr>
              <a:t>通过指针引用数组元素</a:t>
            </a:r>
            <a:endParaRPr lang="zh-CN" altLang="en-US" sz="3200" b="1" dirty="0">
              <a:solidFill>
                <a:srgbClr val="C00000"/>
              </a:solidFill>
              <a:latin typeface="方正姚体" panose="02010601030101010101" pitchFamily="2" charset="-122"/>
              <a:ea typeface="方正姚体" panose="02010601030101010101" pitchFamily="2" charset="-122"/>
            </a:endParaRPr>
          </a:p>
        </p:txBody>
      </p:sp>
      <p:graphicFrame>
        <p:nvGraphicFramePr>
          <p:cNvPr id="7" name="Group 33"/>
          <p:cNvGraphicFramePr>
            <a:graphicFrameLocks/>
          </p:cNvGraphicFramePr>
          <p:nvPr>
            <p:extLst>
              <p:ext uri="{D42A27DB-BD31-4B8C-83A1-F6EECF244321}">
                <p14:modId xmlns:p14="http://schemas.microsoft.com/office/powerpoint/2010/main" val="1855915038"/>
              </p:ext>
            </p:extLst>
          </p:nvPr>
        </p:nvGraphicFramePr>
        <p:xfrm>
          <a:off x="7308303" y="1246622"/>
          <a:ext cx="864047" cy="5181600"/>
        </p:xfrm>
        <a:graphic>
          <a:graphicData uri="http://schemas.openxmlformats.org/drawingml/2006/table">
            <a:tbl>
              <a:tblPr/>
              <a:tblGrid>
                <a:gridCol w="864047"/>
              </a:tblGrid>
              <a:tr h="2405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dirty="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dirty="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dirty="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dirty="0" smtClean="0">
                        <a:ln>
                          <a:noFill/>
                        </a:ln>
                        <a:solidFill>
                          <a:schemeClr val="tx1"/>
                        </a:solidFill>
                        <a:effectLst/>
                        <a:latin typeface="Arial" charset="0"/>
                        <a:ea typeface="微软雅黑" pitchFamily="34" charset="-122"/>
                      </a:endParaRPr>
                    </a:p>
                  </a:txBody>
                  <a:tcPr marL="91397" marR="9139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35"/>
          <p:cNvSpPr txBox="1">
            <a:spLocks noChangeArrowheads="1"/>
          </p:cNvSpPr>
          <p:nvPr/>
        </p:nvSpPr>
        <p:spPr bwMode="auto">
          <a:xfrm>
            <a:off x="7219950" y="839788"/>
            <a:ext cx="10239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b="1" dirty="0"/>
              <a:t>a </a:t>
            </a:r>
            <a:r>
              <a:rPr lang="zh-CN" altLang="en-US" sz="2000" b="1" dirty="0"/>
              <a:t>数组</a:t>
            </a:r>
            <a:endParaRPr lang="en-US" altLang="zh-CN" sz="2000" b="1" dirty="0"/>
          </a:p>
        </p:txBody>
      </p:sp>
      <p:sp>
        <p:nvSpPr>
          <p:cNvPr id="9" name="Text Box 46"/>
          <p:cNvSpPr txBox="1">
            <a:spLocks noChangeArrowheads="1"/>
          </p:cNvSpPr>
          <p:nvPr/>
        </p:nvSpPr>
        <p:spPr bwMode="auto">
          <a:xfrm>
            <a:off x="6516588" y="1268760"/>
            <a:ext cx="4333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b="1" dirty="0">
                <a:solidFill>
                  <a:srgbClr val="C00000"/>
                </a:solidFill>
              </a:rPr>
              <a:t>p</a:t>
            </a:r>
          </a:p>
        </p:txBody>
      </p:sp>
      <p:sp>
        <p:nvSpPr>
          <p:cNvPr id="10" name="Text Box 35"/>
          <p:cNvSpPr txBox="1">
            <a:spLocks noChangeArrowheads="1"/>
          </p:cNvSpPr>
          <p:nvPr/>
        </p:nvSpPr>
        <p:spPr bwMode="auto">
          <a:xfrm>
            <a:off x="6373142" y="839788"/>
            <a:ext cx="7191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zh-CN" altLang="en-US" sz="2000" b="1" dirty="0"/>
              <a:t>地址</a:t>
            </a:r>
            <a:endParaRPr lang="en-US" altLang="zh-CN" sz="2000" b="1" dirty="0"/>
          </a:p>
        </p:txBody>
      </p:sp>
      <p:sp>
        <p:nvSpPr>
          <p:cNvPr id="11" name="Text Box 54"/>
          <p:cNvSpPr txBox="1">
            <a:spLocks noChangeArrowheads="1"/>
          </p:cNvSpPr>
          <p:nvPr/>
        </p:nvSpPr>
        <p:spPr bwMode="auto">
          <a:xfrm>
            <a:off x="6516588" y="5775673"/>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p+9</a:t>
            </a:r>
          </a:p>
        </p:txBody>
      </p:sp>
      <p:sp>
        <p:nvSpPr>
          <p:cNvPr id="12" name="Text Box 55"/>
          <p:cNvSpPr txBox="1">
            <a:spLocks noChangeArrowheads="1"/>
          </p:cNvSpPr>
          <p:nvPr/>
        </p:nvSpPr>
        <p:spPr bwMode="auto">
          <a:xfrm>
            <a:off x="6516588" y="5301297"/>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p+8</a:t>
            </a:r>
          </a:p>
        </p:txBody>
      </p:sp>
      <p:sp>
        <p:nvSpPr>
          <p:cNvPr id="14" name="Text Box 56"/>
          <p:cNvSpPr txBox="1">
            <a:spLocks noChangeArrowheads="1"/>
          </p:cNvSpPr>
          <p:nvPr/>
        </p:nvSpPr>
        <p:spPr bwMode="auto">
          <a:xfrm>
            <a:off x="6516588" y="4797241"/>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solidFill>
                  <a:srgbClr val="C00000"/>
                </a:solidFill>
              </a:rPr>
              <a:t>p+7</a:t>
            </a:r>
          </a:p>
        </p:txBody>
      </p:sp>
      <p:sp>
        <p:nvSpPr>
          <p:cNvPr id="15" name="Text Box 57"/>
          <p:cNvSpPr txBox="1">
            <a:spLocks noChangeArrowheads="1"/>
          </p:cNvSpPr>
          <p:nvPr/>
        </p:nvSpPr>
        <p:spPr bwMode="auto">
          <a:xfrm>
            <a:off x="6516588" y="4262785"/>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p+6</a:t>
            </a:r>
          </a:p>
        </p:txBody>
      </p:sp>
      <p:sp>
        <p:nvSpPr>
          <p:cNvPr id="16" name="Text Box 58"/>
          <p:cNvSpPr txBox="1">
            <a:spLocks noChangeArrowheads="1"/>
          </p:cNvSpPr>
          <p:nvPr/>
        </p:nvSpPr>
        <p:spPr bwMode="auto">
          <a:xfrm>
            <a:off x="6516588" y="3757960"/>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p+5</a:t>
            </a:r>
          </a:p>
        </p:txBody>
      </p:sp>
      <p:sp>
        <p:nvSpPr>
          <p:cNvPr id="17" name="Text Box 59"/>
          <p:cNvSpPr txBox="1">
            <a:spLocks noChangeArrowheads="1"/>
          </p:cNvSpPr>
          <p:nvPr/>
        </p:nvSpPr>
        <p:spPr bwMode="auto">
          <a:xfrm>
            <a:off x="6516588" y="3285073"/>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p+4</a:t>
            </a:r>
          </a:p>
        </p:txBody>
      </p:sp>
      <p:sp>
        <p:nvSpPr>
          <p:cNvPr id="18" name="Text Box 60"/>
          <p:cNvSpPr txBox="1">
            <a:spLocks noChangeArrowheads="1"/>
          </p:cNvSpPr>
          <p:nvPr/>
        </p:nvSpPr>
        <p:spPr bwMode="auto">
          <a:xfrm>
            <a:off x="6516588" y="2685185"/>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solidFill>
                  <a:srgbClr val="C00000"/>
                </a:solidFill>
              </a:rPr>
              <a:t>p+3</a:t>
            </a:r>
          </a:p>
        </p:txBody>
      </p:sp>
      <p:sp>
        <p:nvSpPr>
          <p:cNvPr id="19" name="Text Box 61"/>
          <p:cNvSpPr txBox="1">
            <a:spLocks noChangeArrowheads="1"/>
          </p:cNvSpPr>
          <p:nvPr/>
        </p:nvSpPr>
        <p:spPr bwMode="auto">
          <a:xfrm>
            <a:off x="6516588" y="2276961"/>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solidFill>
                  <a:srgbClr val="C00000"/>
                </a:solidFill>
              </a:rPr>
              <a:t>p+2</a:t>
            </a:r>
          </a:p>
        </p:txBody>
      </p:sp>
      <p:sp>
        <p:nvSpPr>
          <p:cNvPr id="20" name="Text Box 62"/>
          <p:cNvSpPr txBox="1">
            <a:spLocks noChangeArrowheads="1"/>
          </p:cNvSpPr>
          <p:nvPr/>
        </p:nvSpPr>
        <p:spPr bwMode="auto">
          <a:xfrm>
            <a:off x="6516588" y="1772905"/>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solidFill>
                  <a:srgbClr val="C00000"/>
                </a:solidFill>
              </a:rPr>
              <a:t>p+1</a:t>
            </a:r>
          </a:p>
        </p:txBody>
      </p:sp>
      <p:sp>
        <p:nvSpPr>
          <p:cNvPr id="21" name="Text Box 54"/>
          <p:cNvSpPr txBox="1">
            <a:spLocks noChangeArrowheads="1"/>
          </p:cNvSpPr>
          <p:nvPr/>
        </p:nvSpPr>
        <p:spPr bwMode="auto">
          <a:xfrm>
            <a:off x="8172772" y="5741765"/>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a+9</a:t>
            </a:r>
          </a:p>
        </p:txBody>
      </p:sp>
      <p:sp>
        <p:nvSpPr>
          <p:cNvPr id="22" name="Text Box 55"/>
          <p:cNvSpPr txBox="1">
            <a:spLocks noChangeArrowheads="1"/>
          </p:cNvSpPr>
          <p:nvPr/>
        </p:nvSpPr>
        <p:spPr bwMode="auto">
          <a:xfrm>
            <a:off x="8172772" y="5236940"/>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a+8</a:t>
            </a:r>
          </a:p>
        </p:txBody>
      </p:sp>
      <p:sp>
        <p:nvSpPr>
          <p:cNvPr id="23" name="Text Box 56"/>
          <p:cNvSpPr txBox="1">
            <a:spLocks noChangeArrowheads="1"/>
          </p:cNvSpPr>
          <p:nvPr/>
        </p:nvSpPr>
        <p:spPr bwMode="auto">
          <a:xfrm>
            <a:off x="8172772" y="4732115"/>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a+7</a:t>
            </a:r>
          </a:p>
        </p:txBody>
      </p:sp>
      <p:sp>
        <p:nvSpPr>
          <p:cNvPr id="24" name="Text Box 57"/>
          <p:cNvSpPr txBox="1">
            <a:spLocks noChangeArrowheads="1"/>
          </p:cNvSpPr>
          <p:nvPr/>
        </p:nvSpPr>
        <p:spPr bwMode="auto">
          <a:xfrm>
            <a:off x="8172772" y="4228877"/>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a+6</a:t>
            </a:r>
          </a:p>
        </p:txBody>
      </p:sp>
      <p:sp>
        <p:nvSpPr>
          <p:cNvPr id="25" name="Text Box 58"/>
          <p:cNvSpPr txBox="1">
            <a:spLocks noChangeArrowheads="1"/>
          </p:cNvSpPr>
          <p:nvPr/>
        </p:nvSpPr>
        <p:spPr bwMode="auto">
          <a:xfrm>
            <a:off x="8172772" y="3724052"/>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a+5</a:t>
            </a:r>
          </a:p>
        </p:txBody>
      </p:sp>
      <p:sp>
        <p:nvSpPr>
          <p:cNvPr id="26" name="Text Box 59"/>
          <p:cNvSpPr txBox="1">
            <a:spLocks noChangeArrowheads="1"/>
          </p:cNvSpPr>
          <p:nvPr/>
        </p:nvSpPr>
        <p:spPr bwMode="auto">
          <a:xfrm>
            <a:off x="8172772" y="3220815"/>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a+4</a:t>
            </a:r>
          </a:p>
        </p:txBody>
      </p:sp>
      <p:sp>
        <p:nvSpPr>
          <p:cNvPr id="27" name="Text Box 60"/>
          <p:cNvSpPr txBox="1">
            <a:spLocks noChangeArrowheads="1"/>
          </p:cNvSpPr>
          <p:nvPr/>
        </p:nvSpPr>
        <p:spPr bwMode="auto">
          <a:xfrm>
            <a:off x="8172772" y="2651277"/>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a+3</a:t>
            </a:r>
          </a:p>
        </p:txBody>
      </p:sp>
      <p:sp>
        <p:nvSpPr>
          <p:cNvPr id="28" name="Text Box 61"/>
          <p:cNvSpPr txBox="1">
            <a:spLocks noChangeArrowheads="1"/>
          </p:cNvSpPr>
          <p:nvPr/>
        </p:nvSpPr>
        <p:spPr bwMode="auto">
          <a:xfrm>
            <a:off x="8172772" y="2212752"/>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t>a+2</a:t>
            </a:r>
          </a:p>
        </p:txBody>
      </p:sp>
      <p:sp>
        <p:nvSpPr>
          <p:cNvPr id="29" name="Text Box 62"/>
          <p:cNvSpPr txBox="1">
            <a:spLocks noChangeArrowheads="1"/>
          </p:cNvSpPr>
          <p:nvPr/>
        </p:nvSpPr>
        <p:spPr bwMode="auto">
          <a:xfrm>
            <a:off x="8172772" y="1706340"/>
            <a:ext cx="647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t>a+1</a:t>
            </a:r>
          </a:p>
        </p:txBody>
      </p:sp>
      <p:sp>
        <p:nvSpPr>
          <p:cNvPr id="30" name="Text Box 63"/>
          <p:cNvSpPr txBox="1">
            <a:spLocks noChangeArrowheads="1"/>
          </p:cNvSpPr>
          <p:nvPr/>
        </p:nvSpPr>
        <p:spPr bwMode="auto">
          <a:xfrm>
            <a:off x="8260085" y="1196752"/>
            <a:ext cx="431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t>a</a:t>
            </a:r>
          </a:p>
        </p:txBody>
      </p:sp>
      <p:sp>
        <p:nvSpPr>
          <p:cNvPr id="31" name="Text Box 35"/>
          <p:cNvSpPr txBox="1">
            <a:spLocks noChangeArrowheads="1"/>
          </p:cNvSpPr>
          <p:nvPr/>
        </p:nvSpPr>
        <p:spPr bwMode="auto">
          <a:xfrm>
            <a:off x="8173342" y="868650"/>
            <a:ext cx="7191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zh-CN" altLang="en-US" sz="2000" b="1" dirty="0"/>
              <a:t>地址</a:t>
            </a:r>
            <a:endParaRPr lang="en-US" altLang="zh-CN" sz="2000" b="1" dirty="0"/>
          </a:p>
        </p:txBody>
      </p:sp>
    </p:spTree>
    <p:extLst>
      <p:ext uri="{BB962C8B-B14F-4D97-AF65-F5344CB8AC3E}">
        <p14:creationId xmlns:p14="http://schemas.microsoft.com/office/powerpoint/2010/main" val="40045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build="p"/>
      <p:bldP spid="12" grpId="0" build="p"/>
      <p:bldP spid="14" grpId="0" build="p"/>
      <p:bldP spid="15" grpId="0" build="p"/>
      <p:bldP spid="16" grpId="0" build="p"/>
      <p:bldP spid="17" grpId="0" build="p"/>
      <p:bldP spid="18" grpId="0" build="p"/>
      <p:bldP spid="19" grpId="0" build="p"/>
      <p:bldP spid="2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idx="1"/>
          </p:nvPr>
        </p:nvSpPr>
        <p:spPr>
          <a:xfrm>
            <a:off x="467544" y="692696"/>
            <a:ext cx="7848104" cy="5768677"/>
          </a:xfrm>
        </p:spPr>
        <p:txBody>
          <a:bodyPr>
            <a:normAutofit fontScale="92500" lnSpcReduction="20000"/>
          </a:bodyPr>
          <a:lstStyle/>
          <a:p>
            <a:pPr marL="0" indent="0">
              <a:lnSpc>
                <a:spcPct val="120000"/>
              </a:lnSpc>
              <a:spcBef>
                <a:spcPts val="0"/>
              </a:spcBef>
              <a:spcAft>
                <a:spcPts val="0"/>
              </a:spcAft>
              <a:buNone/>
            </a:pPr>
            <a:r>
              <a:rPr lang="en-US" altLang="zh-CN" sz="2800" dirty="0" smtClean="0">
                <a:solidFill>
                  <a:srgbClr val="008000"/>
                </a:solidFill>
                <a:latin typeface="方正姚体" panose="02010601030101010101" pitchFamily="2" charset="-122"/>
                <a:ea typeface="方正姚体" panose="02010601030101010101" pitchFamily="2" charset="-122"/>
              </a:rPr>
              <a:t>【</a:t>
            </a:r>
            <a:r>
              <a:rPr lang="zh-CN" altLang="en-US" sz="2800" dirty="0" smtClean="0">
                <a:solidFill>
                  <a:srgbClr val="008000"/>
                </a:solidFill>
                <a:latin typeface="方正姚体" panose="02010601030101010101" pitchFamily="2" charset="-122"/>
                <a:ea typeface="方正姚体" panose="02010601030101010101" pitchFamily="2" charset="-122"/>
              </a:rPr>
              <a:t>例</a:t>
            </a:r>
            <a:r>
              <a:rPr lang="en-US" altLang="zh-CN" sz="2800" dirty="0">
                <a:solidFill>
                  <a:srgbClr val="008000"/>
                </a:solidFill>
                <a:latin typeface="方正姚体" panose="02010601030101010101" pitchFamily="2" charset="-122"/>
                <a:ea typeface="方正姚体" panose="02010601030101010101" pitchFamily="2" charset="-122"/>
              </a:rPr>
              <a:t>9 </a:t>
            </a:r>
            <a:r>
              <a:rPr lang="en-US" altLang="zh-CN" sz="2800" dirty="0" smtClean="0">
                <a:solidFill>
                  <a:srgbClr val="008000"/>
                </a:solidFill>
                <a:latin typeface="方正姚体" panose="02010601030101010101" pitchFamily="2" charset="-122"/>
                <a:ea typeface="方正姚体" panose="02010601030101010101" pitchFamily="2" charset="-122"/>
              </a:rPr>
              <a:t>– 2】  </a:t>
            </a:r>
            <a:r>
              <a:rPr lang="zh-CN" altLang="en-US" sz="2800" dirty="0" smtClean="0">
                <a:solidFill>
                  <a:srgbClr val="008000"/>
                </a:solidFill>
                <a:latin typeface="方正姚体" panose="02010601030101010101" pitchFamily="2" charset="-122"/>
                <a:ea typeface="方正姚体" panose="02010601030101010101" pitchFamily="2" charset="-122"/>
              </a:rPr>
              <a:t>输出</a:t>
            </a:r>
            <a:r>
              <a:rPr lang="zh-CN" altLang="en-US" sz="2800" dirty="0">
                <a:solidFill>
                  <a:srgbClr val="008000"/>
                </a:solidFill>
                <a:latin typeface="方正姚体" panose="02010601030101010101" pitchFamily="2" charset="-122"/>
                <a:ea typeface="方正姚体" panose="02010601030101010101" pitchFamily="2" charset="-122"/>
              </a:rPr>
              <a:t>数组中的全部元素。</a:t>
            </a:r>
            <a:endParaRPr lang="zh-CN" altLang="en-US" sz="2800" dirty="0">
              <a:solidFill>
                <a:srgbClr val="000000"/>
              </a:solidFill>
              <a:latin typeface="方正姚体" panose="02010601030101010101" pitchFamily="2" charset="-122"/>
              <a:ea typeface="方正姚体" panose="02010601030101010101" pitchFamily="2" charset="-122"/>
            </a:endParaRPr>
          </a:p>
          <a:p>
            <a:pPr marL="342900" lvl="1" indent="0">
              <a:lnSpc>
                <a:spcPct val="120000"/>
              </a:lnSpc>
              <a:spcBef>
                <a:spcPts val="0"/>
              </a:spcBef>
              <a:spcAft>
                <a:spcPts val="0"/>
              </a:spcAft>
              <a:buNone/>
            </a:pPr>
            <a:r>
              <a:rPr lang="en-US" altLang="zh-CN" sz="2800" dirty="0">
                <a:latin typeface="方正姚体" panose="02010601030101010101" pitchFamily="2" charset="-122"/>
                <a:ea typeface="方正姚体" panose="02010601030101010101" pitchFamily="2" charset="-122"/>
              </a:rPr>
              <a:t>#include </a:t>
            </a:r>
            <a:r>
              <a:rPr lang="en-US" altLang="zh-CN" sz="2800" dirty="0">
                <a:solidFill>
                  <a:srgbClr val="A31515"/>
                </a:solidFill>
                <a:latin typeface="方正姚体" panose="02010601030101010101" pitchFamily="2" charset="-122"/>
                <a:ea typeface="方正姚体" panose="02010601030101010101" pitchFamily="2" charset="-122"/>
              </a:rPr>
              <a:t>&lt;</a:t>
            </a:r>
            <a:r>
              <a:rPr lang="en-US" altLang="zh-CN" sz="2800" dirty="0" err="1">
                <a:solidFill>
                  <a:srgbClr val="A31515"/>
                </a:solidFill>
                <a:latin typeface="方正姚体" panose="02010601030101010101" pitchFamily="2" charset="-122"/>
                <a:ea typeface="方正姚体" panose="02010601030101010101" pitchFamily="2" charset="-122"/>
              </a:rPr>
              <a:t>stdio.h</a:t>
            </a:r>
            <a:r>
              <a:rPr lang="en-US" altLang="zh-CN" sz="2800" dirty="0">
                <a:solidFill>
                  <a:srgbClr val="A31515"/>
                </a:solidFill>
                <a:latin typeface="方正姚体" panose="02010601030101010101" pitchFamily="2" charset="-122"/>
                <a:ea typeface="方正姚体" panose="02010601030101010101" pitchFamily="2" charset="-122"/>
              </a:rPr>
              <a:t>&gt;</a:t>
            </a:r>
            <a:endParaRPr lang="en-US" altLang="zh-CN" sz="2800" dirty="0">
              <a:solidFill>
                <a:srgbClr val="000000"/>
              </a:solidFill>
              <a:latin typeface="方正姚体" panose="02010601030101010101" pitchFamily="2" charset="-122"/>
              <a:ea typeface="方正姚体" panose="02010601030101010101" pitchFamily="2" charset="-122"/>
            </a:endParaRPr>
          </a:p>
          <a:p>
            <a:pPr marL="342900" lvl="1" indent="0">
              <a:lnSpc>
                <a:spcPct val="120000"/>
              </a:lnSpc>
              <a:spcBef>
                <a:spcPts val="0"/>
              </a:spcBef>
              <a:spcAft>
                <a:spcPts val="0"/>
              </a:spcAft>
              <a:buNone/>
            </a:pP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main()</a:t>
            </a:r>
          </a:p>
          <a:p>
            <a:pPr marL="342900" lvl="1" indent="0">
              <a:lnSpc>
                <a:spcPct val="120000"/>
              </a:lnSpc>
              <a:spcBef>
                <a:spcPts val="0"/>
              </a:spcBef>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a:t>
            </a:r>
          </a:p>
          <a:p>
            <a:pPr marL="342900" lvl="1" indent="0">
              <a:lnSpc>
                <a:spcPct val="120000"/>
              </a:lnSpc>
              <a:spcBef>
                <a:spcPts val="0"/>
              </a:spcBef>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a:t>
            </a:r>
            <a:r>
              <a:rPr lang="en-US" altLang="zh-CN" sz="2800" dirty="0" err="1" smtClean="0">
                <a:solidFill>
                  <a:srgbClr val="0000FF"/>
                </a:solidFill>
                <a:latin typeface="方正姚体" panose="02010601030101010101" pitchFamily="2" charset="-122"/>
                <a:ea typeface="方正姚体" panose="02010601030101010101" pitchFamily="2" charset="-122"/>
              </a:rPr>
              <a:t>int</a:t>
            </a:r>
            <a:r>
              <a:rPr lang="en-US" altLang="zh-CN" sz="2800" dirty="0" smtClean="0">
                <a:solidFill>
                  <a:srgbClr val="000000"/>
                </a:solidFill>
                <a:latin typeface="方正姚体" panose="02010601030101010101" pitchFamily="2" charset="-122"/>
                <a:ea typeface="方正姚体" panose="02010601030101010101" pitchFamily="2" charset="-122"/>
              </a:rPr>
              <a:t> a[10], </a:t>
            </a:r>
            <a:r>
              <a:rPr lang="en-US" altLang="zh-CN" sz="2800" dirty="0" err="1">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 *p;</a:t>
            </a:r>
          </a:p>
          <a:p>
            <a:pPr marL="342900" lvl="1" indent="0">
              <a:lnSpc>
                <a:spcPct val="120000"/>
              </a:lnSpc>
              <a:spcBef>
                <a:spcPts val="0"/>
              </a:spcBef>
              <a:spcAft>
                <a:spcPts val="0"/>
              </a:spcAft>
              <a:buNone/>
            </a:pPr>
            <a:r>
              <a:rPr lang="nn-NO" altLang="zh-CN" sz="2800" dirty="0" smtClean="0">
                <a:solidFill>
                  <a:srgbClr val="0000FF"/>
                </a:solidFill>
                <a:latin typeface="方正姚体" panose="02010601030101010101" pitchFamily="2" charset="-122"/>
                <a:ea typeface="方正姚体" panose="02010601030101010101" pitchFamily="2" charset="-122"/>
              </a:rPr>
              <a:t> for</a:t>
            </a:r>
            <a:r>
              <a:rPr lang="nn-NO" altLang="zh-CN" sz="2800" dirty="0" smtClean="0">
                <a:solidFill>
                  <a:srgbClr val="000000"/>
                </a:solidFill>
                <a:latin typeface="方正姚体" panose="02010601030101010101" pitchFamily="2" charset="-122"/>
                <a:ea typeface="方正姚体" panose="02010601030101010101" pitchFamily="2" charset="-122"/>
              </a:rPr>
              <a:t> </a:t>
            </a:r>
            <a:r>
              <a:rPr lang="nn-NO" altLang="zh-CN" sz="2800" dirty="0">
                <a:solidFill>
                  <a:srgbClr val="000000"/>
                </a:solidFill>
                <a:latin typeface="方正姚体" panose="02010601030101010101" pitchFamily="2" charset="-122"/>
                <a:ea typeface="方正姚体" panose="02010601030101010101" pitchFamily="2" charset="-122"/>
              </a:rPr>
              <a:t>(i = 0; i &lt; </a:t>
            </a:r>
            <a:r>
              <a:rPr lang="nn-NO" altLang="zh-CN" sz="2800" dirty="0" smtClean="0">
                <a:solidFill>
                  <a:srgbClr val="000000"/>
                </a:solidFill>
                <a:latin typeface="方正姚体" panose="02010601030101010101" pitchFamily="2" charset="-122"/>
                <a:ea typeface="方正姚体" panose="02010601030101010101" pitchFamily="2" charset="-122"/>
              </a:rPr>
              <a:t>10; </a:t>
            </a:r>
            <a:r>
              <a:rPr lang="nn-NO" altLang="zh-CN" sz="2800" dirty="0">
                <a:solidFill>
                  <a:srgbClr val="000000"/>
                </a:solidFill>
                <a:latin typeface="方正姚体" panose="02010601030101010101" pitchFamily="2" charset="-122"/>
                <a:ea typeface="方正姚体" panose="02010601030101010101" pitchFamily="2" charset="-122"/>
              </a:rPr>
              <a:t>i++)</a:t>
            </a:r>
          </a:p>
          <a:p>
            <a:pPr marL="342900" lvl="1" indent="0">
              <a:lnSpc>
                <a:spcPct val="120000"/>
              </a:lnSpc>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err="1" smtClean="0">
                <a:solidFill>
                  <a:srgbClr val="000000"/>
                </a:solidFill>
                <a:latin typeface="方正姚体" panose="02010601030101010101" pitchFamily="2" charset="-122"/>
                <a:ea typeface="方正姚体" panose="02010601030101010101" pitchFamily="2" charset="-122"/>
              </a:rPr>
              <a:t>scanf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"%d"</a:t>
            </a:r>
            <a:r>
              <a:rPr lang="en-US" altLang="zh-CN" sz="2800" dirty="0">
                <a:solidFill>
                  <a:srgbClr val="000000"/>
                </a:solidFill>
                <a:latin typeface="方正姚体" panose="02010601030101010101" pitchFamily="2" charset="-122"/>
                <a:ea typeface="方正姚体" panose="02010601030101010101" pitchFamily="2" charset="-122"/>
              </a:rPr>
              <a:t>, &amp;a[</a:t>
            </a:r>
            <a:r>
              <a:rPr lang="en-US" altLang="zh-CN" sz="2800" dirty="0" err="1">
                <a:solidFill>
                  <a:srgbClr val="000000"/>
                </a:solidFill>
                <a:latin typeface="方正姚体" panose="02010601030101010101" pitchFamily="2" charset="-122"/>
                <a:ea typeface="方正姚体" panose="02010601030101010101" pitchFamily="2" charset="-122"/>
              </a:rPr>
              <a:t>i</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8000"/>
                </a:solidFill>
                <a:latin typeface="方正姚体" panose="02010601030101010101" pitchFamily="2" charset="-122"/>
                <a:ea typeface="方正姚体" panose="02010601030101010101" pitchFamily="2" charset="-122"/>
              </a:rPr>
              <a:t>//</a:t>
            </a:r>
            <a:r>
              <a:rPr lang="zh-CN" altLang="en-US" sz="2800" dirty="0">
                <a:solidFill>
                  <a:srgbClr val="008000"/>
                </a:solidFill>
                <a:latin typeface="方正姚体" panose="02010601030101010101" pitchFamily="2" charset="-122"/>
                <a:ea typeface="方正姚体" panose="02010601030101010101" pitchFamily="2" charset="-122"/>
              </a:rPr>
              <a:t>方法</a:t>
            </a:r>
            <a:r>
              <a:rPr lang="en-US" altLang="zh-CN" sz="2800" dirty="0">
                <a:solidFill>
                  <a:srgbClr val="008000"/>
                </a:solidFill>
                <a:latin typeface="方正姚体" panose="02010601030101010101" pitchFamily="2" charset="-122"/>
                <a:ea typeface="方正姚体" panose="02010601030101010101" pitchFamily="2" charset="-122"/>
              </a:rPr>
              <a:t>1</a:t>
            </a:r>
            <a:r>
              <a:rPr lang="zh-CN" altLang="en-US" sz="2800" dirty="0">
                <a:solidFill>
                  <a:srgbClr val="008000"/>
                </a:solidFill>
                <a:latin typeface="方正姚体" panose="02010601030101010101" pitchFamily="2" charset="-122"/>
                <a:ea typeface="方正姚体" panose="02010601030101010101" pitchFamily="2" charset="-122"/>
              </a:rPr>
              <a:t>：下标法</a:t>
            </a:r>
            <a:endParaRPr lang="en-US" altLang="zh-CN" sz="2800" dirty="0">
              <a:solidFill>
                <a:srgbClr val="000000"/>
              </a:solidFill>
              <a:latin typeface="方正姚体" panose="02010601030101010101" pitchFamily="2" charset="-122"/>
              <a:ea typeface="方正姚体" panose="02010601030101010101" pitchFamily="2" charset="-122"/>
            </a:endParaRPr>
          </a:p>
          <a:p>
            <a:pPr marL="342900" lvl="1" indent="0">
              <a:lnSpc>
                <a:spcPct val="120000"/>
              </a:lnSpc>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printf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"Method1:"</a:t>
            </a:r>
            <a:r>
              <a:rPr lang="en-US" altLang="zh-CN" sz="2800" dirty="0">
                <a:solidFill>
                  <a:srgbClr val="000000"/>
                </a:solidFill>
                <a:latin typeface="方正姚体" panose="02010601030101010101" pitchFamily="2" charset="-122"/>
                <a:ea typeface="方正姚体" panose="02010601030101010101" pitchFamily="2" charset="-122"/>
              </a:rPr>
              <a:t>);</a:t>
            </a:r>
          </a:p>
          <a:p>
            <a:pPr marL="342900" lvl="1" indent="0">
              <a:lnSpc>
                <a:spcPct val="120000"/>
              </a:lnSpc>
              <a:spcBef>
                <a:spcPts val="0"/>
              </a:spcBef>
              <a:spcAft>
                <a:spcPts val="0"/>
              </a:spcAft>
              <a:buNone/>
            </a:pPr>
            <a:r>
              <a:rPr lang="nn-NO" altLang="zh-CN" sz="2800" dirty="0" smtClean="0">
                <a:solidFill>
                  <a:srgbClr val="0000FF"/>
                </a:solidFill>
                <a:latin typeface="方正姚体" panose="02010601030101010101" pitchFamily="2" charset="-122"/>
                <a:ea typeface="方正姚体" panose="02010601030101010101" pitchFamily="2" charset="-122"/>
              </a:rPr>
              <a:t> for</a:t>
            </a:r>
            <a:r>
              <a:rPr lang="nn-NO" altLang="zh-CN" sz="2800" dirty="0" smtClean="0">
                <a:solidFill>
                  <a:srgbClr val="000000"/>
                </a:solidFill>
                <a:latin typeface="方正姚体" panose="02010601030101010101" pitchFamily="2" charset="-122"/>
                <a:ea typeface="方正姚体" panose="02010601030101010101" pitchFamily="2" charset="-122"/>
              </a:rPr>
              <a:t> </a:t>
            </a:r>
            <a:r>
              <a:rPr lang="nn-NO" altLang="zh-CN" sz="2800" dirty="0">
                <a:solidFill>
                  <a:srgbClr val="000000"/>
                </a:solidFill>
                <a:latin typeface="方正姚体" panose="02010601030101010101" pitchFamily="2" charset="-122"/>
                <a:ea typeface="方正姚体" panose="02010601030101010101" pitchFamily="2" charset="-122"/>
              </a:rPr>
              <a:t>(i = 0; i &lt; </a:t>
            </a:r>
            <a:r>
              <a:rPr lang="nn-NO" altLang="zh-CN" sz="2800" dirty="0" smtClean="0">
                <a:solidFill>
                  <a:srgbClr val="000000"/>
                </a:solidFill>
                <a:latin typeface="方正姚体" panose="02010601030101010101" pitchFamily="2" charset="-122"/>
                <a:ea typeface="方正姚体" panose="02010601030101010101" pitchFamily="2" charset="-122"/>
              </a:rPr>
              <a:t>10; </a:t>
            </a:r>
            <a:r>
              <a:rPr lang="nn-NO" altLang="zh-CN" sz="2800" dirty="0">
                <a:solidFill>
                  <a:srgbClr val="000000"/>
                </a:solidFill>
                <a:latin typeface="方正姚体" panose="02010601030101010101" pitchFamily="2" charset="-122"/>
                <a:ea typeface="方正姚体" panose="02010601030101010101" pitchFamily="2" charset="-122"/>
              </a:rPr>
              <a:t>i++)</a:t>
            </a:r>
          </a:p>
          <a:p>
            <a:pPr marL="342900" lvl="1" indent="0">
              <a:lnSpc>
                <a:spcPct val="120000"/>
              </a:lnSpc>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err="1" smtClean="0">
                <a:solidFill>
                  <a:srgbClr val="000000"/>
                </a:solidFill>
                <a:latin typeface="方正姚体" panose="02010601030101010101" pitchFamily="2" charset="-122"/>
                <a:ea typeface="方正姚体" panose="02010601030101010101" pitchFamily="2" charset="-122"/>
              </a:rPr>
              <a:t>printf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"%d"</a:t>
            </a:r>
            <a:r>
              <a:rPr lang="en-US" altLang="zh-CN" sz="2800" dirty="0">
                <a:solidFill>
                  <a:srgbClr val="000000"/>
                </a:solidFill>
                <a:latin typeface="方正姚体" panose="02010601030101010101" pitchFamily="2" charset="-122"/>
                <a:ea typeface="方正姚体" panose="02010601030101010101" pitchFamily="2" charset="-122"/>
              </a:rPr>
              <a:t>, a[</a:t>
            </a:r>
            <a:r>
              <a:rPr lang="en-US" altLang="zh-CN" sz="2800" dirty="0" err="1">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008000"/>
                </a:solidFill>
                <a:latin typeface="方正姚体" panose="02010601030101010101" pitchFamily="2" charset="-122"/>
                <a:ea typeface="方正姚体" panose="02010601030101010101" pitchFamily="2" charset="-122"/>
              </a:rPr>
              <a:t>//</a:t>
            </a:r>
            <a:r>
              <a:rPr lang="zh-CN" altLang="en-US" sz="2800" dirty="0">
                <a:solidFill>
                  <a:srgbClr val="008000"/>
                </a:solidFill>
                <a:latin typeface="方正姚体" panose="02010601030101010101" pitchFamily="2" charset="-122"/>
                <a:ea typeface="方正姚体" panose="02010601030101010101" pitchFamily="2" charset="-122"/>
              </a:rPr>
              <a:t>方法</a:t>
            </a:r>
            <a:r>
              <a:rPr lang="en-US" altLang="zh-CN" sz="2800" dirty="0">
                <a:solidFill>
                  <a:srgbClr val="008000"/>
                </a:solidFill>
                <a:latin typeface="方正姚体" panose="02010601030101010101" pitchFamily="2" charset="-122"/>
                <a:ea typeface="方正姚体" panose="02010601030101010101" pitchFamily="2" charset="-122"/>
              </a:rPr>
              <a:t>1</a:t>
            </a:r>
            <a:r>
              <a:rPr lang="zh-CN" altLang="en-US" sz="2800" dirty="0">
                <a:solidFill>
                  <a:srgbClr val="008000"/>
                </a:solidFill>
                <a:latin typeface="方正姚体" panose="02010601030101010101" pitchFamily="2" charset="-122"/>
                <a:ea typeface="方正姚体" panose="02010601030101010101" pitchFamily="2" charset="-122"/>
              </a:rPr>
              <a:t>：下标</a:t>
            </a:r>
            <a:r>
              <a:rPr lang="zh-CN" altLang="en-US" sz="2800" dirty="0" smtClean="0">
                <a:solidFill>
                  <a:srgbClr val="008000"/>
                </a:solidFill>
                <a:latin typeface="方正姚体" panose="02010601030101010101" pitchFamily="2" charset="-122"/>
                <a:ea typeface="方正姚体" panose="02010601030101010101" pitchFamily="2" charset="-122"/>
              </a:rPr>
              <a:t>法</a:t>
            </a:r>
            <a:endParaRPr lang="en-US" altLang="zh-CN" sz="2800" dirty="0" smtClean="0">
              <a:solidFill>
                <a:srgbClr val="008000"/>
              </a:solidFill>
              <a:latin typeface="方正姚体" panose="02010601030101010101" pitchFamily="2" charset="-122"/>
              <a:ea typeface="方正姚体" panose="02010601030101010101" pitchFamily="2" charset="-122"/>
            </a:endParaRPr>
          </a:p>
          <a:p>
            <a:pPr marL="342900" lvl="1" indent="0">
              <a:buNone/>
            </a:pPr>
            <a:r>
              <a:rPr lang="en-US" altLang="zh-CN" sz="2800" dirty="0" err="1">
                <a:solidFill>
                  <a:srgbClr val="000000"/>
                </a:solidFill>
                <a:latin typeface="方正姚体" panose="02010601030101010101" pitchFamily="2" charset="-122"/>
                <a:ea typeface="方正姚体" panose="02010601030101010101" pitchFamily="2" charset="-122"/>
              </a:rPr>
              <a:t>printf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"\nMethod2:"</a:t>
            </a:r>
            <a:r>
              <a:rPr lang="en-US" altLang="zh-CN" sz="2800" dirty="0">
                <a:solidFill>
                  <a:srgbClr val="000000"/>
                </a:solidFill>
                <a:latin typeface="方正姚体" panose="02010601030101010101" pitchFamily="2" charset="-122"/>
                <a:ea typeface="方正姚体" panose="02010601030101010101" pitchFamily="2" charset="-122"/>
              </a:rPr>
              <a:t>);</a:t>
            </a:r>
          </a:p>
          <a:p>
            <a:pPr marL="342900" lvl="1" indent="0">
              <a:buNone/>
            </a:pPr>
            <a:r>
              <a:rPr lang="nn-NO" altLang="zh-CN" sz="2800" dirty="0" smtClean="0">
                <a:solidFill>
                  <a:srgbClr val="0000FF"/>
                </a:solidFill>
                <a:latin typeface="方正姚体" panose="02010601030101010101" pitchFamily="2" charset="-122"/>
                <a:ea typeface="方正姚体" panose="02010601030101010101" pitchFamily="2" charset="-122"/>
              </a:rPr>
              <a:t>for</a:t>
            </a:r>
            <a:r>
              <a:rPr lang="nn-NO" altLang="zh-CN" sz="2800" dirty="0" smtClean="0">
                <a:solidFill>
                  <a:srgbClr val="000000"/>
                </a:solidFill>
                <a:latin typeface="方正姚体" panose="02010601030101010101" pitchFamily="2" charset="-122"/>
                <a:ea typeface="方正姚体" panose="02010601030101010101" pitchFamily="2" charset="-122"/>
              </a:rPr>
              <a:t> </a:t>
            </a:r>
            <a:r>
              <a:rPr lang="nn-NO" altLang="zh-CN" sz="2800" dirty="0">
                <a:solidFill>
                  <a:srgbClr val="000000"/>
                </a:solidFill>
                <a:latin typeface="方正姚体" panose="02010601030101010101" pitchFamily="2" charset="-122"/>
                <a:ea typeface="方正姚体" panose="02010601030101010101" pitchFamily="2" charset="-122"/>
              </a:rPr>
              <a:t>(i = 0; i &lt; 10; i++)</a:t>
            </a:r>
          </a:p>
          <a:p>
            <a:pPr marL="342900" lvl="1" indent="0">
              <a:buNone/>
            </a:pP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000000"/>
                </a:solidFill>
                <a:latin typeface="方正姚体" panose="02010601030101010101" pitchFamily="2" charset="-122"/>
                <a:ea typeface="方正姚体" panose="02010601030101010101" pitchFamily="2" charset="-122"/>
              </a:rPr>
              <a:t>printf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"%d"</a:t>
            </a:r>
            <a:r>
              <a:rPr lang="en-US" altLang="zh-CN" sz="2800" dirty="0">
                <a:solidFill>
                  <a:srgbClr val="000000"/>
                </a:solidFill>
                <a:latin typeface="方正姚体" panose="02010601030101010101" pitchFamily="2" charset="-122"/>
                <a:ea typeface="方正姚体" panose="02010601030101010101" pitchFamily="2" charset="-122"/>
              </a:rPr>
              <a:t>, *(a + </a:t>
            </a:r>
            <a:r>
              <a:rPr lang="en-US" altLang="zh-CN" sz="2800" dirty="0" err="1">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008000"/>
                </a:solidFill>
                <a:latin typeface="方正姚体" panose="02010601030101010101" pitchFamily="2" charset="-122"/>
                <a:ea typeface="方正姚体" panose="02010601030101010101" pitchFamily="2" charset="-122"/>
              </a:rPr>
              <a:t>//</a:t>
            </a:r>
            <a:r>
              <a:rPr lang="zh-CN" altLang="en-US" sz="2800" dirty="0">
                <a:solidFill>
                  <a:srgbClr val="008000"/>
                </a:solidFill>
                <a:latin typeface="方正姚体" panose="02010601030101010101" pitchFamily="2" charset="-122"/>
                <a:ea typeface="方正姚体" panose="02010601030101010101" pitchFamily="2" charset="-122"/>
              </a:rPr>
              <a:t>方法</a:t>
            </a:r>
            <a:r>
              <a:rPr lang="en-US" altLang="zh-CN" sz="2800" dirty="0">
                <a:solidFill>
                  <a:srgbClr val="008000"/>
                </a:solidFill>
                <a:latin typeface="方正姚体" panose="02010601030101010101" pitchFamily="2" charset="-122"/>
                <a:ea typeface="方正姚体" panose="02010601030101010101" pitchFamily="2" charset="-122"/>
              </a:rPr>
              <a:t>2</a:t>
            </a:r>
            <a:r>
              <a:rPr lang="zh-CN" altLang="en-US" sz="2800" dirty="0">
                <a:solidFill>
                  <a:srgbClr val="008000"/>
                </a:solidFill>
                <a:latin typeface="方正姚体" panose="02010601030101010101" pitchFamily="2" charset="-122"/>
                <a:ea typeface="方正姚体" panose="02010601030101010101" pitchFamily="2" charset="-122"/>
              </a:rPr>
              <a:t>：地址</a:t>
            </a:r>
            <a:r>
              <a:rPr lang="zh-CN" altLang="en-US" sz="2800" dirty="0" smtClean="0">
                <a:solidFill>
                  <a:srgbClr val="008000"/>
                </a:solidFill>
                <a:latin typeface="方正姚体" panose="02010601030101010101" pitchFamily="2" charset="-122"/>
                <a:ea typeface="方正姚体" panose="02010601030101010101" pitchFamily="2" charset="-122"/>
              </a:rPr>
              <a:t>法</a:t>
            </a:r>
            <a:endParaRPr lang="en-US" altLang="zh-CN" sz="2800" dirty="0" smtClean="0">
              <a:solidFill>
                <a:srgbClr val="008000"/>
              </a:solidFill>
              <a:latin typeface="方正姚体" panose="02010601030101010101" pitchFamily="2" charset="-122"/>
              <a:ea typeface="方正姚体" panose="02010601030101010101" pitchFamily="2" charset="-122"/>
            </a:endParaRPr>
          </a:p>
          <a:p>
            <a:pPr marL="342900" lvl="1" indent="0">
              <a:buNone/>
            </a:pPr>
            <a:endParaRPr lang="zh-CN" altLang="en-US" sz="2800" dirty="0">
              <a:solidFill>
                <a:srgbClr val="000000"/>
              </a:solidFill>
              <a:latin typeface="方正姚体" panose="02010601030101010101" pitchFamily="2" charset="-122"/>
              <a:ea typeface="方正姚体" panose="02010601030101010101" pitchFamily="2" charset="-122"/>
            </a:endParaRPr>
          </a:p>
          <a:p>
            <a:pPr marL="342900" lvl="1" indent="0">
              <a:lnSpc>
                <a:spcPct val="120000"/>
              </a:lnSpc>
              <a:spcBef>
                <a:spcPts val="0"/>
              </a:spcBef>
              <a:spcAft>
                <a:spcPts val="0"/>
              </a:spcAft>
              <a:buNone/>
            </a:pPr>
            <a:endParaRPr lang="zh-CN" altLang="en-US" sz="2800" dirty="0">
              <a:solidFill>
                <a:srgbClr val="000000"/>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823181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idx="1"/>
          </p:nvPr>
        </p:nvSpPr>
        <p:spPr>
          <a:xfrm>
            <a:off x="468312" y="828675"/>
            <a:ext cx="8496176" cy="6029325"/>
          </a:xfrm>
        </p:spPr>
        <p:txBody>
          <a:bodyPr>
            <a:normAutofit fontScale="92500" lnSpcReduction="10000"/>
          </a:bodyPr>
          <a:lstStyle/>
          <a:p>
            <a:pPr marL="0" lvl="0" indent="0">
              <a:lnSpc>
                <a:spcPct val="120000"/>
              </a:lnSpc>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err="1" smtClean="0">
                <a:solidFill>
                  <a:srgbClr val="000000"/>
                </a:solidFill>
                <a:latin typeface="方正姚体" panose="02010601030101010101" pitchFamily="2" charset="-122"/>
                <a:ea typeface="方正姚体" panose="02010601030101010101" pitchFamily="2" charset="-122"/>
              </a:rPr>
              <a:t>printf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"\nMethod3:"</a:t>
            </a:r>
            <a:r>
              <a:rPr lang="en-US" altLang="zh-CN" sz="2800" dirty="0">
                <a:solidFill>
                  <a:srgbClr val="000000"/>
                </a:solidFill>
                <a:latin typeface="方正姚体" panose="02010601030101010101" pitchFamily="2" charset="-122"/>
                <a:ea typeface="方正姚体" panose="02010601030101010101" pitchFamily="2" charset="-122"/>
              </a:rPr>
              <a:t>);</a:t>
            </a:r>
          </a:p>
          <a:p>
            <a:pPr marL="342900" lvl="1" indent="0">
              <a:lnSpc>
                <a:spcPct val="120000"/>
              </a:lnSpc>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p </a:t>
            </a:r>
            <a:r>
              <a:rPr lang="en-US" altLang="zh-CN" sz="2800" dirty="0">
                <a:solidFill>
                  <a:srgbClr val="000000"/>
                </a:solidFill>
                <a:latin typeface="方正姚体" panose="02010601030101010101" pitchFamily="2" charset="-122"/>
                <a:ea typeface="方正姚体" panose="02010601030101010101" pitchFamily="2" charset="-122"/>
              </a:rPr>
              <a:t>= a;</a:t>
            </a:r>
          </a:p>
          <a:p>
            <a:pPr marL="342900" lvl="1" indent="0">
              <a:lnSpc>
                <a:spcPct val="120000"/>
              </a:lnSpc>
              <a:spcBef>
                <a:spcPts val="0"/>
              </a:spcBef>
              <a:spcAft>
                <a:spcPts val="0"/>
              </a:spcAft>
              <a:buNone/>
            </a:pPr>
            <a:r>
              <a:rPr lang="nn-NO" altLang="zh-CN" sz="2800" dirty="0" smtClean="0">
                <a:solidFill>
                  <a:srgbClr val="0000FF"/>
                </a:solidFill>
                <a:latin typeface="方正姚体" panose="02010601030101010101" pitchFamily="2" charset="-122"/>
                <a:ea typeface="方正姚体" panose="02010601030101010101" pitchFamily="2" charset="-122"/>
              </a:rPr>
              <a:t> 	for</a:t>
            </a:r>
            <a:r>
              <a:rPr lang="nn-NO" altLang="zh-CN" sz="2800" dirty="0" smtClean="0">
                <a:solidFill>
                  <a:srgbClr val="000000"/>
                </a:solidFill>
                <a:latin typeface="方正姚体" panose="02010601030101010101" pitchFamily="2" charset="-122"/>
                <a:ea typeface="方正姚体" panose="02010601030101010101" pitchFamily="2" charset="-122"/>
              </a:rPr>
              <a:t> </a:t>
            </a:r>
            <a:r>
              <a:rPr lang="nn-NO" altLang="zh-CN" sz="2800" dirty="0">
                <a:solidFill>
                  <a:srgbClr val="000000"/>
                </a:solidFill>
                <a:latin typeface="方正姚体" panose="02010601030101010101" pitchFamily="2" charset="-122"/>
                <a:ea typeface="方正姚体" panose="02010601030101010101" pitchFamily="2" charset="-122"/>
              </a:rPr>
              <a:t>(i = 0; i &lt; </a:t>
            </a:r>
            <a:r>
              <a:rPr lang="nn-NO" altLang="zh-CN" sz="2800" dirty="0" smtClean="0">
                <a:solidFill>
                  <a:srgbClr val="000000"/>
                </a:solidFill>
                <a:latin typeface="方正姚体" panose="02010601030101010101" pitchFamily="2" charset="-122"/>
                <a:ea typeface="方正姚体" panose="02010601030101010101" pitchFamily="2" charset="-122"/>
              </a:rPr>
              <a:t>10; </a:t>
            </a:r>
            <a:r>
              <a:rPr lang="nn-NO" altLang="zh-CN" sz="2800" dirty="0">
                <a:solidFill>
                  <a:srgbClr val="000000"/>
                </a:solidFill>
                <a:latin typeface="方正姚体" panose="02010601030101010101" pitchFamily="2" charset="-122"/>
                <a:ea typeface="方正姚体" panose="02010601030101010101" pitchFamily="2" charset="-122"/>
              </a:rPr>
              <a:t>i++)</a:t>
            </a:r>
          </a:p>
          <a:p>
            <a:pPr marL="342900" lvl="1" indent="0">
              <a:lnSpc>
                <a:spcPct val="120000"/>
              </a:lnSpc>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printf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"%d"</a:t>
            </a:r>
            <a:r>
              <a:rPr lang="en-US" altLang="zh-CN" sz="2800" dirty="0">
                <a:solidFill>
                  <a:srgbClr val="000000"/>
                </a:solidFill>
                <a:latin typeface="方正姚体" panose="02010601030101010101" pitchFamily="2" charset="-122"/>
                <a:ea typeface="方正姚体" panose="02010601030101010101" pitchFamily="2" charset="-122"/>
              </a:rPr>
              <a:t>, p[</a:t>
            </a:r>
            <a:r>
              <a:rPr lang="en-US" altLang="zh-CN" sz="2800" dirty="0" err="1">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008000"/>
                </a:solidFill>
                <a:latin typeface="方正姚体" panose="02010601030101010101" pitchFamily="2" charset="-122"/>
                <a:ea typeface="方正姚体" panose="02010601030101010101" pitchFamily="2" charset="-122"/>
              </a:rPr>
              <a:t>//</a:t>
            </a:r>
            <a:r>
              <a:rPr lang="zh-CN" altLang="en-US" sz="2800" dirty="0">
                <a:solidFill>
                  <a:srgbClr val="008000"/>
                </a:solidFill>
                <a:latin typeface="方正姚体" panose="02010601030101010101" pitchFamily="2" charset="-122"/>
                <a:ea typeface="方正姚体" panose="02010601030101010101" pitchFamily="2" charset="-122"/>
              </a:rPr>
              <a:t>方法</a:t>
            </a:r>
            <a:r>
              <a:rPr lang="en-US" altLang="zh-CN" sz="2800" dirty="0">
                <a:solidFill>
                  <a:srgbClr val="008000"/>
                </a:solidFill>
                <a:latin typeface="方正姚体" panose="02010601030101010101" pitchFamily="2" charset="-122"/>
                <a:ea typeface="方正姚体" panose="02010601030101010101" pitchFamily="2" charset="-122"/>
              </a:rPr>
              <a:t>3</a:t>
            </a:r>
            <a:r>
              <a:rPr lang="zh-CN" altLang="en-US" sz="2800" dirty="0">
                <a:solidFill>
                  <a:srgbClr val="008000"/>
                </a:solidFill>
                <a:latin typeface="方正姚体" panose="02010601030101010101" pitchFamily="2" charset="-122"/>
                <a:ea typeface="方正姚体" panose="02010601030101010101" pitchFamily="2" charset="-122"/>
              </a:rPr>
              <a:t>：指针</a:t>
            </a:r>
            <a:r>
              <a:rPr lang="zh-CN" altLang="en-US" sz="2800" dirty="0" smtClean="0">
                <a:solidFill>
                  <a:srgbClr val="008000"/>
                </a:solidFill>
                <a:latin typeface="方正姚体" panose="02010601030101010101" pitchFamily="2" charset="-122"/>
                <a:ea typeface="方正姚体" panose="02010601030101010101" pitchFamily="2" charset="-122"/>
              </a:rPr>
              <a:t>法</a:t>
            </a:r>
            <a:endParaRPr lang="en-US" altLang="zh-CN" sz="2800" dirty="0" smtClean="0">
              <a:solidFill>
                <a:srgbClr val="008000"/>
              </a:solidFill>
              <a:latin typeface="方正姚体" panose="02010601030101010101" pitchFamily="2" charset="-122"/>
              <a:ea typeface="方正姚体" panose="02010601030101010101" pitchFamily="2" charset="-122"/>
            </a:endParaRPr>
          </a:p>
          <a:p>
            <a:pPr marL="342900" lvl="1" indent="0">
              <a:lnSpc>
                <a:spcPct val="120000"/>
              </a:lnSpc>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err="1" smtClean="0">
                <a:solidFill>
                  <a:srgbClr val="000000"/>
                </a:solidFill>
                <a:latin typeface="方正姚体" panose="02010601030101010101" pitchFamily="2" charset="-122"/>
                <a:ea typeface="方正姚体" panose="02010601030101010101" pitchFamily="2" charset="-122"/>
              </a:rPr>
              <a:t>printf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"\nMethod4:"</a:t>
            </a:r>
            <a:r>
              <a:rPr lang="en-US" altLang="zh-CN" sz="2800" dirty="0">
                <a:solidFill>
                  <a:srgbClr val="000000"/>
                </a:solidFill>
                <a:latin typeface="方正姚体" panose="02010601030101010101" pitchFamily="2" charset="-122"/>
                <a:ea typeface="方正姚体" panose="02010601030101010101" pitchFamily="2" charset="-122"/>
              </a:rPr>
              <a:t>);</a:t>
            </a:r>
          </a:p>
          <a:p>
            <a:pPr marL="342900" lvl="1" indent="0">
              <a:lnSpc>
                <a:spcPct val="120000"/>
              </a:lnSpc>
              <a:spcBef>
                <a:spcPts val="0"/>
              </a:spcBef>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 	p = a;</a:t>
            </a:r>
          </a:p>
          <a:p>
            <a:pPr marL="342900" lvl="1" indent="0">
              <a:lnSpc>
                <a:spcPct val="120000"/>
              </a:lnSpc>
              <a:spcBef>
                <a:spcPts val="0"/>
              </a:spcBef>
              <a:spcAft>
                <a:spcPts val="0"/>
              </a:spcAft>
              <a:buNone/>
            </a:pPr>
            <a:r>
              <a:rPr lang="nn-NO" altLang="zh-CN" sz="2800" dirty="0">
                <a:solidFill>
                  <a:srgbClr val="0000FF"/>
                </a:solidFill>
                <a:latin typeface="方正姚体" panose="02010601030101010101" pitchFamily="2" charset="-122"/>
                <a:ea typeface="方正姚体" panose="02010601030101010101" pitchFamily="2" charset="-122"/>
              </a:rPr>
              <a:t> 	for</a:t>
            </a:r>
            <a:r>
              <a:rPr lang="nn-NO" altLang="zh-CN" sz="2800" dirty="0">
                <a:solidFill>
                  <a:srgbClr val="000000"/>
                </a:solidFill>
                <a:latin typeface="方正姚体" panose="02010601030101010101" pitchFamily="2" charset="-122"/>
                <a:ea typeface="方正姚体" panose="02010601030101010101" pitchFamily="2" charset="-122"/>
              </a:rPr>
              <a:t> (i = 0; i &lt; 10; i++)</a:t>
            </a:r>
          </a:p>
          <a:p>
            <a:pPr marL="342900" lvl="1" indent="0">
              <a:lnSpc>
                <a:spcPct val="120000"/>
              </a:lnSpc>
              <a:spcBef>
                <a:spcPts val="0"/>
              </a:spcBef>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000000"/>
                </a:solidFill>
                <a:latin typeface="方正姚体" panose="02010601030101010101" pitchFamily="2" charset="-122"/>
                <a:ea typeface="方正姚体" panose="02010601030101010101" pitchFamily="2" charset="-122"/>
              </a:rPr>
              <a:t>printf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"%d"</a:t>
            </a:r>
            <a:r>
              <a:rPr lang="en-US" altLang="zh-CN" sz="2800" dirty="0">
                <a:solidFill>
                  <a:srgbClr val="000000"/>
                </a:solidFill>
                <a:latin typeface="方正姚体" panose="02010601030101010101" pitchFamily="2" charset="-122"/>
                <a:ea typeface="方正姚体" panose="02010601030101010101" pitchFamily="2" charset="-122"/>
              </a:rPr>
              <a:t>, *(p + </a:t>
            </a:r>
            <a:r>
              <a:rPr lang="en-US" altLang="zh-CN" sz="2800" dirty="0" err="1">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008000"/>
                </a:solidFill>
                <a:latin typeface="方正姚体" panose="02010601030101010101" pitchFamily="2" charset="-122"/>
                <a:ea typeface="方正姚体" panose="02010601030101010101" pitchFamily="2" charset="-122"/>
              </a:rPr>
              <a:t>//</a:t>
            </a:r>
            <a:r>
              <a:rPr lang="zh-CN" altLang="en-US" sz="2800" dirty="0">
                <a:solidFill>
                  <a:srgbClr val="008000"/>
                </a:solidFill>
                <a:latin typeface="方正姚体" panose="02010601030101010101" pitchFamily="2" charset="-122"/>
                <a:ea typeface="方正姚体" panose="02010601030101010101" pitchFamily="2" charset="-122"/>
              </a:rPr>
              <a:t>方法</a:t>
            </a:r>
            <a:r>
              <a:rPr lang="en-US" altLang="zh-CN" sz="2800" dirty="0">
                <a:solidFill>
                  <a:srgbClr val="008000"/>
                </a:solidFill>
                <a:latin typeface="方正姚体" panose="02010601030101010101" pitchFamily="2" charset="-122"/>
                <a:ea typeface="方正姚体" panose="02010601030101010101" pitchFamily="2" charset="-122"/>
              </a:rPr>
              <a:t>4</a:t>
            </a:r>
            <a:r>
              <a:rPr lang="zh-CN" altLang="en-US" sz="2800" dirty="0">
                <a:solidFill>
                  <a:srgbClr val="008000"/>
                </a:solidFill>
                <a:latin typeface="方正姚体" panose="02010601030101010101" pitchFamily="2" charset="-122"/>
                <a:ea typeface="方正姚体" panose="02010601030101010101" pitchFamily="2" charset="-122"/>
              </a:rPr>
              <a:t>：指针法</a:t>
            </a:r>
            <a:endParaRPr lang="zh-CN" altLang="en-US" sz="2800" dirty="0">
              <a:solidFill>
                <a:srgbClr val="000000"/>
              </a:solidFill>
              <a:latin typeface="方正姚体" panose="02010601030101010101" pitchFamily="2" charset="-122"/>
              <a:ea typeface="方正姚体" panose="02010601030101010101" pitchFamily="2" charset="-122"/>
            </a:endParaRPr>
          </a:p>
          <a:p>
            <a:pPr marL="342900" lvl="1" indent="0">
              <a:lnSpc>
                <a:spcPct val="120000"/>
              </a:lnSpc>
              <a:spcBef>
                <a:spcPts val="0"/>
              </a:spcBef>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000000"/>
                </a:solidFill>
                <a:latin typeface="方正姚体" panose="02010601030101010101" pitchFamily="2" charset="-122"/>
                <a:ea typeface="方正姚体" panose="02010601030101010101" pitchFamily="2" charset="-122"/>
              </a:rPr>
              <a:t>printf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"\nMethod5:"</a:t>
            </a:r>
            <a:r>
              <a:rPr lang="en-US" altLang="zh-CN" sz="2800" dirty="0">
                <a:solidFill>
                  <a:srgbClr val="000000"/>
                </a:solidFill>
                <a:latin typeface="方正姚体" panose="02010601030101010101" pitchFamily="2" charset="-122"/>
                <a:ea typeface="方正姚体" panose="02010601030101010101" pitchFamily="2" charset="-122"/>
              </a:rPr>
              <a:t>);</a:t>
            </a:r>
          </a:p>
          <a:p>
            <a:pPr marL="342900" lvl="1" indent="0">
              <a:lnSpc>
                <a:spcPct val="120000"/>
              </a:lnSpc>
              <a:spcBef>
                <a:spcPts val="0"/>
              </a:spcBef>
              <a:spcAft>
                <a:spcPts val="0"/>
              </a:spcAft>
              <a:buNone/>
            </a:pPr>
            <a:r>
              <a:rPr lang="en-US" altLang="zh-CN" sz="2800" dirty="0">
                <a:solidFill>
                  <a:srgbClr val="0000FF"/>
                </a:solidFill>
                <a:latin typeface="方正姚体" panose="02010601030101010101" pitchFamily="2" charset="-122"/>
                <a:ea typeface="方正姚体" panose="02010601030101010101" pitchFamily="2" charset="-122"/>
              </a:rPr>
              <a:t> 	for</a:t>
            </a:r>
            <a:r>
              <a:rPr lang="en-US" altLang="zh-CN" sz="2800" dirty="0">
                <a:solidFill>
                  <a:srgbClr val="000000"/>
                </a:solidFill>
                <a:latin typeface="方正姚体" panose="02010601030101010101" pitchFamily="2" charset="-122"/>
                <a:ea typeface="方正姚体" panose="02010601030101010101" pitchFamily="2" charset="-122"/>
              </a:rPr>
              <a:t> (p = a; p &lt; a + 10; p++)</a:t>
            </a:r>
          </a:p>
          <a:p>
            <a:pPr marL="342900" lvl="1" indent="0">
              <a:lnSpc>
                <a:spcPct val="120000"/>
              </a:lnSpc>
              <a:spcBef>
                <a:spcPts val="0"/>
              </a:spcBef>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err="1">
                <a:solidFill>
                  <a:srgbClr val="000000"/>
                </a:solidFill>
                <a:latin typeface="方正姚体" panose="02010601030101010101" pitchFamily="2" charset="-122"/>
                <a:ea typeface="方正姚体" panose="02010601030101010101" pitchFamily="2" charset="-122"/>
              </a:rPr>
              <a:t>printf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"%d"</a:t>
            </a:r>
            <a:r>
              <a:rPr lang="en-US" altLang="zh-CN" sz="2800" dirty="0">
                <a:solidFill>
                  <a:srgbClr val="000000"/>
                </a:solidFill>
                <a:latin typeface="方正姚体" panose="02010601030101010101" pitchFamily="2" charset="-122"/>
                <a:ea typeface="方正姚体" panose="02010601030101010101" pitchFamily="2" charset="-122"/>
              </a:rPr>
              <a:t>, *p);</a:t>
            </a:r>
            <a:r>
              <a:rPr lang="en-US" altLang="zh-CN" sz="2800" dirty="0">
                <a:solidFill>
                  <a:srgbClr val="008000"/>
                </a:solidFill>
                <a:latin typeface="方正姚体" panose="02010601030101010101" pitchFamily="2" charset="-122"/>
                <a:ea typeface="方正姚体" panose="02010601030101010101" pitchFamily="2" charset="-122"/>
              </a:rPr>
              <a:t>//</a:t>
            </a:r>
            <a:r>
              <a:rPr lang="zh-CN" altLang="en-US" sz="2800" dirty="0">
                <a:solidFill>
                  <a:srgbClr val="008000"/>
                </a:solidFill>
                <a:latin typeface="方正姚体" panose="02010601030101010101" pitchFamily="2" charset="-122"/>
                <a:ea typeface="方正姚体" panose="02010601030101010101" pitchFamily="2" charset="-122"/>
              </a:rPr>
              <a:t>方法</a:t>
            </a:r>
            <a:r>
              <a:rPr lang="en-US" altLang="zh-CN" sz="2800" dirty="0">
                <a:solidFill>
                  <a:srgbClr val="008000"/>
                </a:solidFill>
                <a:latin typeface="方正姚体" panose="02010601030101010101" pitchFamily="2" charset="-122"/>
                <a:ea typeface="方正姚体" panose="02010601030101010101" pitchFamily="2" charset="-122"/>
              </a:rPr>
              <a:t>5</a:t>
            </a:r>
            <a:r>
              <a:rPr lang="zh-CN" altLang="en-US" sz="2800" dirty="0">
                <a:solidFill>
                  <a:srgbClr val="008000"/>
                </a:solidFill>
                <a:latin typeface="方正姚体" panose="02010601030101010101" pitchFamily="2" charset="-122"/>
                <a:ea typeface="方正姚体" panose="02010601030101010101" pitchFamily="2" charset="-122"/>
              </a:rPr>
              <a:t>：指针法</a:t>
            </a:r>
            <a:endParaRPr lang="zh-CN" altLang="en-US" sz="2800" dirty="0">
              <a:solidFill>
                <a:srgbClr val="000000"/>
              </a:solidFill>
              <a:latin typeface="方正姚体" panose="02010601030101010101" pitchFamily="2" charset="-122"/>
              <a:ea typeface="方正姚体" panose="02010601030101010101" pitchFamily="2" charset="-122"/>
            </a:endParaRPr>
          </a:p>
          <a:p>
            <a:pPr marL="342900" lvl="1" indent="0">
              <a:lnSpc>
                <a:spcPct val="120000"/>
              </a:lnSpc>
              <a:spcBef>
                <a:spcPts val="0"/>
              </a:spcBef>
              <a:spcAft>
                <a:spcPts val="0"/>
              </a:spcAft>
              <a:buNone/>
            </a:pPr>
            <a:r>
              <a:rPr lang="en-US" altLang="zh-CN" sz="2800" dirty="0">
                <a:solidFill>
                  <a:srgbClr val="0000FF"/>
                </a:solidFill>
                <a:latin typeface="方正姚体" panose="02010601030101010101" pitchFamily="2" charset="-122"/>
                <a:ea typeface="方正姚体" panose="02010601030101010101" pitchFamily="2" charset="-122"/>
              </a:rPr>
              <a:t> 	return</a:t>
            </a:r>
            <a:r>
              <a:rPr lang="en-US" altLang="zh-CN" sz="2800" dirty="0">
                <a:solidFill>
                  <a:srgbClr val="000000"/>
                </a:solidFill>
                <a:latin typeface="方正姚体" panose="02010601030101010101" pitchFamily="2" charset="-122"/>
                <a:ea typeface="方正姚体" panose="02010601030101010101" pitchFamily="2" charset="-122"/>
              </a:rPr>
              <a:t> 0;</a:t>
            </a:r>
          </a:p>
          <a:p>
            <a:pPr marL="342900" lvl="1" indent="0">
              <a:lnSpc>
                <a:spcPct val="120000"/>
              </a:lnSpc>
              <a:spcBef>
                <a:spcPts val="0"/>
              </a:spcBef>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a:t>
            </a:r>
          </a:p>
          <a:p>
            <a:pPr marL="342900" lvl="1" indent="0">
              <a:lnSpc>
                <a:spcPct val="120000"/>
              </a:lnSpc>
              <a:spcBef>
                <a:spcPts val="0"/>
              </a:spcBef>
              <a:spcAft>
                <a:spcPts val="0"/>
              </a:spcAft>
              <a:buNone/>
            </a:pPr>
            <a:endParaRPr lang="zh-CN" altLang="en-US" sz="2800" dirty="0">
              <a:solidFill>
                <a:srgbClr val="000000"/>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8231817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8fd175594c38038fbbf4cc6e268f832175b1c8d"/>
</p:tagLst>
</file>

<file path=ppt/theme/theme1.xml><?xml version="1.0" encoding="utf-8"?>
<a:theme xmlns:a="http://schemas.openxmlformats.org/drawingml/2006/main" name="1_江西理工大学计算机教研室">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rgbClr val="C00000"/>
            </a:solidFill>
          </a:defRPr>
        </a:defPPr>
      </a:lstStyle>
      <a:style>
        <a:lnRef idx="2">
          <a:schemeClr val="accent2"/>
        </a:lnRef>
        <a:fillRef idx="1">
          <a:schemeClr val="lt1"/>
        </a:fillRef>
        <a:effectRef idx="0">
          <a:schemeClr val="accent2"/>
        </a:effectRef>
        <a:fontRef idx="minor">
          <a:schemeClr val="dk1"/>
        </a:fontRef>
      </a:style>
    </a:spDef>
    <a:lnDef>
      <a:spPr>
        <a:ln w="19050">
          <a:solidFill>
            <a:srgbClr val="C0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Chapter 1 Introduction to Computer Programming.pptx" id="{A6AE494D-944C-4A0B-8570-73F7253A82B6}" vid="{D17F2934-1854-44CC-B83B-119E8177345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1 Introduction to Computer Programming</Template>
  <TotalTime>5590</TotalTime>
  <Words>2228</Words>
  <Application>Microsoft Office PowerPoint</Application>
  <PresentationFormat>全屏显示(4:3)</PresentationFormat>
  <Paragraphs>598</Paragraphs>
  <Slides>50</Slides>
  <Notes>4</Notes>
  <HiddenSlides>0</HiddenSlides>
  <MMClips>2</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2" baseType="lpstr">
      <vt:lpstr>1_江西理工大学计算机教研室</vt:lpstr>
      <vt:lpstr>Visio</vt:lpstr>
      <vt:lpstr>第9章  指针</vt:lpstr>
      <vt:lpstr>9.2.1  一维数组的元素指针</vt:lpstr>
      <vt:lpstr>9.2.1  一维数组的元素指针</vt:lpstr>
      <vt:lpstr>9.2.2  通过指针引用数组元素</vt:lpstr>
      <vt:lpstr>PowerPoint 演示文稿</vt:lpstr>
      <vt:lpstr>PowerPoint 演示文稿</vt:lpstr>
      <vt:lpstr>PowerPoint 演示文稿</vt:lpstr>
      <vt:lpstr>PowerPoint 演示文稿</vt:lpstr>
      <vt:lpstr>PowerPoint 演示文稿</vt:lpstr>
      <vt:lpstr>9.2.3  数组名作函数参数</vt:lpstr>
      <vt:lpstr>PowerPoint 演示文稿</vt:lpstr>
      <vt:lpstr>PowerPoint 演示文稿</vt:lpstr>
      <vt:lpstr>9.2.3  数组名作函数参数</vt:lpstr>
      <vt:lpstr>9.2.3  数组名作函数参数</vt:lpstr>
      <vt:lpstr>9.2.3  数组名作函数参数</vt:lpstr>
      <vt:lpstr>9.2.3  数组名作函数参数</vt:lpstr>
      <vt:lpstr>9.2.3  数组名作函数参数</vt:lpstr>
      <vt:lpstr>9.2.3  数组名作函数参数</vt:lpstr>
      <vt:lpstr>PowerPoint 演示文稿</vt:lpstr>
      <vt:lpstr>9.2.3  数组名作函数参数</vt:lpstr>
      <vt:lpstr>9.2.3  数组名作函数参数</vt:lpstr>
      <vt:lpstr>9.2.3  数组名作函数参数</vt:lpstr>
      <vt:lpstr>9.2.3  数组名作函数参数</vt:lpstr>
      <vt:lpstr>9.2.3  数组名作函数参数</vt:lpstr>
      <vt:lpstr>9.2.3  数组名作函数参数</vt:lpstr>
      <vt:lpstr>9.2.3  数组名作函数参数</vt:lpstr>
      <vt:lpstr>9.2.3  数组名作函数参数</vt:lpstr>
      <vt:lpstr>9.2.3  数组名作函数参数</vt:lpstr>
      <vt:lpstr>9.2.3  数组名作函数参数</vt:lpstr>
      <vt:lpstr>9.2.3  数组名作函数参数</vt:lpstr>
      <vt:lpstr>9.2.4  指针数组</vt:lpstr>
      <vt:lpstr>9.2.4  指针数组</vt:lpstr>
      <vt:lpstr>9.2.4  指针数组</vt:lpstr>
      <vt:lpstr>9.2.4  指针数组</vt:lpstr>
      <vt:lpstr>PowerPoint 演示文稿</vt:lpstr>
      <vt:lpstr>9.2.4  指针数组</vt:lpstr>
      <vt:lpstr>9.2.4  指针数组</vt:lpstr>
      <vt:lpstr>9.2.4  指针数组</vt:lpstr>
      <vt:lpstr>9.2.4  指针数组</vt:lpstr>
      <vt:lpstr>9.2.5  字符指针和字符串</vt:lpstr>
      <vt:lpstr>9.2.5  字符指针和字符串</vt:lpstr>
      <vt:lpstr>9.2.5  字符指针和字符串</vt:lpstr>
      <vt:lpstr>9.2.5  字符指针和字符串</vt:lpstr>
      <vt:lpstr>9.2.5  字符指针和字符串</vt:lpstr>
      <vt:lpstr>9.2.5  字符指针和字符串</vt:lpstr>
      <vt:lpstr>9.2.5  字符指针和字符串</vt:lpstr>
      <vt:lpstr>9.2.5  字符指针和字符串</vt:lpstr>
      <vt:lpstr>9.2.5  字符指针和字符串</vt:lpstr>
      <vt:lpstr>9.2.5  字符指针和字符串</vt:lpstr>
      <vt:lpstr>9.2.5  字符指针和字符串</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Chengtian Ouyang</dc:creator>
  <cp:lastModifiedBy>江西理工大学</cp:lastModifiedBy>
  <cp:revision>439</cp:revision>
  <dcterms:created xsi:type="dcterms:W3CDTF">1601-01-01T00:00:00Z</dcterms:created>
  <dcterms:modified xsi:type="dcterms:W3CDTF">2018-03-01T07:32:55Z</dcterms:modified>
</cp:coreProperties>
</file>