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4">
  <p:sldMasterIdLst>
    <p:sldMasterId id="2147483677" r:id="rId1"/>
  </p:sldMasterIdLst>
  <p:notesMasterIdLst>
    <p:notesMasterId r:id="rId15"/>
  </p:notesMasterIdLst>
  <p:sldIdLst>
    <p:sldId id="696" r:id="rId2"/>
    <p:sldId id="601" r:id="rId3"/>
    <p:sldId id="705" r:id="rId4"/>
    <p:sldId id="706" r:id="rId5"/>
    <p:sldId id="698" r:id="rId6"/>
    <p:sldId id="697" r:id="rId7"/>
    <p:sldId id="667" r:id="rId8"/>
    <p:sldId id="699" r:id="rId9"/>
    <p:sldId id="700" r:id="rId10"/>
    <p:sldId id="701" r:id="rId11"/>
    <p:sldId id="596" r:id="rId12"/>
    <p:sldId id="702" r:id="rId13"/>
    <p:sldId id="668" r:id="rId14"/>
  </p:sldIdLst>
  <p:sldSz cx="9144000" cy="6858000" type="screen4x3"/>
  <p:notesSz cx="6858000" cy="9144000"/>
  <p:custDataLst>
    <p:tags r:id="rId16"/>
  </p:custDataLst>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424" autoAdjust="0"/>
  </p:normalViewPr>
  <p:slideViewPr>
    <p:cSldViewPr>
      <p:cViewPr varScale="1">
        <p:scale>
          <a:sx n="71" d="100"/>
          <a:sy n="71"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902C8C0-A2F2-4A77-B5EB-3E07532DC71B}" type="slidenum">
              <a:rPr lang="zh-CN" altLang="en-US"/>
              <a:pPr>
                <a:defRPr/>
              </a:pPr>
              <a:t>‹#›</a:t>
            </a:fld>
            <a:endParaRPr lang="en-US" altLang="zh-CN"/>
          </a:p>
        </p:txBody>
      </p:sp>
    </p:spTree>
    <p:extLst>
      <p:ext uri="{BB962C8B-B14F-4D97-AF65-F5344CB8AC3E}">
        <p14:creationId xmlns:p14="http://schemas.microsoft.com/office/powerpoint/2010/main" val="1342585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4CADA24-7734-4D0F-A3ED-6F6B35146C92}" type="slidenum">
              <a:rPr lang="zh-CN" altLang="en-US" sz="1200"/>
              <a:pPr/>
              <a:t>2</a:t>
            </a:fld>
            <a:endParaRPr lang="en-US" altLang="zh-CN" sz="1200"/>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3648025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4CADA24-7734-4D0F-A3ED-6F6B35146C92}" type="slidenum">
              <a:rPr lang="zh-CN" altLang="en-US" sz="1200"/>
              <a:pPr/>
              <a:t>5</a:t>
            </a:fld>
            <a:endParaRPr lang="en-US" altLang="zh-CN" sz="1200"/>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153022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64CADA24-7734-4D0F-A3ED-6F6B35146C92}" type="slidenum">
              <a:rPr lang="zh-CN" altLang="en-US" sz="1200"/>
              <a:pPr/>
              <a:t>6</a:t>
            </a:fld>
            <a:endParaRPr lang="en-US" altLang="zh-CN" sz="1200"/>
          </a:p>
        </p:txBody>
      </p:sp>
      <p:sp>
        <p:nvSpPr>
          <p:cNvPr id="96259" name="Rectangle 2"/>
          <p:cNvSpPr>
            <a:spLocks noGrp="1" noRot="1" noChangeAspect="1" noChangeArrowheads="1" noTextEdit="1"/>
          </p:cNvSpPr>
          <p:nvPr>
            <p:ph type="sldImg"/>
          </p:nvPr>
        </p:nvSpPr>
        <p:spPr>
          <a:xfrm>
            <a:off x="3429000" y="2400300"/>
            <a:ext cx="0" cy="0"/>
          </a:xfrm>
          <a:solidFill>
            <a:srgbClr val="FFFFFF"/>
          </a:solidFill>
          <a:ln/>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4239832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fld id="{3EFE3199-95DE-4EC9-B6CA-A52C2DEA81BF}" type="slidenum">
              <a:rPr lang="zh-CN" altLang="en-US" sz="1200"/>
              <a:pPr/>
              <a:t>11</a:t>
            </a:fld>
            <a:endParaRPr lang="en-US" altLang="zh-CN" sz="1200"/>
          </a:p>
        </p:txBody>
      </p:sp>
      <p:sp>
        <p:nvSpPr>
          <p:cNvPr id="104451" name="Rectangle 2"/>
          <p:cNvSpPr>
            <a:spLocks noGrp="1" noRot="1" noChangeAspect="1" noChangeArrowheads="1" noTextEdit="1"/>
          </p:cNvSpPr>
          <p:nvPr>
            <p:ph type="sldImg"/>
          </p:nvPr>
        </p:nvSpPr>
        <p:spPr>
          <a:xfrm>
            <a:off x="3429000" y="2400300"/>
            <a:ext cx="0" cy="0"/>
          </a:xfrm>
          <a:solidFill>
            <a:srgbClr val="FFFFFF"/>
          </a:solidFill>
          <a:ln/>
        </p:spPr>
      </p:sp>
      <p:sp>
        <p:nvSpPr>
          <p:cNvPr id="1044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smtClean="0"/>
          </a:p>
        </p:txBody>
      </p:sp>
    </p:spTree>
    <p:extLst>
      <p:ext uri="{BB962C8B-B14F-4D97-AF65-F5344CB8AC3E}">
        <p14:creationId xmlns:p14="http://schemas.microsoft.com/office/powerpoint/2010/main" val="2486363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344718"/>
            <a:ext cx="2649423" cy="2087745"/>
          </a:xfrm>
          <a:prstGeom prst="ellipse">
            <a:avLst/>
          </a:prstGeom>
          <a:ln>
            <a:noFill/>
          </a:ln>
          <a:effectLst>
            <a:softEdge rad="112500"/>
          </a:effectLst>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7362" y="4099152"/>
            <a:ext cx="3119717" cy="22430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532" y="0"/>
            <a:ext cx="3381375" cy="2476500"/>
          </a:xfrm>
          <a:prstGeom prst="ellipse">
            <a:avLst/>
          </a:prstGeom>
          <a:ln>
            <a:noFill/>
          </a:ln>
          <a:effectLst>
            <a:softEdge rad="112500"/>
          </a:effectLst>
        </p:spPr>
      </p:pic>
      <p:sp>
        <p:nvSpPr>
          <p:cNvPr id="2" name="标题 1"/>
          <p:cNvSpPr>
            <a:spLocks noGrp="1"/>
          </p:cNvSpPr>
          <p:nvPr>
            <p:ph type="ctrTitle"/>
          </p:nvPr>
        </p:nvSpPr>
        <p:spPr>
          <a:xfrm>
            <a:off x="1230455" y="1676401"/>
            <a:ext cx="7772400" cy="1538286"/>
          </a:xfrm>
        </p:spPr>
        <p:txBody>
          <a:bodyPr anchor="b"/>
          <a:lstStyle>
            <a:lvl1pPr>
              <a:defRPr sz="3600"/>
            </a:lvl1pPr>
          </a:lstStyle>
          <a:p>
            <a:r>
              <a:rPr lang="zh-CN" altLang="en-US" smtClean="0"/>
              <a:t>单击此处编辑母版标题样式</a:t>
            </a:r>
            <a:endParaRPr lang="en-US" dirty="0"/>
          </a:p>
        </p:txBody>
      </p:sp>
      <p:sp>
        <p:nvSpPr>
          <p:cNvPr id="3" name="副标题 2"/>
          <p:cNvSpPr>
            <a:spLocks noGrp="1"/>
          </p:cNvSpPr>
          <p:nvPr>
            <p:ph type="subTitle" idx="1"/>
          </p:nvPr>
        </p:nvSpPr>
        <p:spPr>
          <a:xfrm>
            <a:off x="2428861" y="3356992"/>
            <a:ext cx="5375588" cy="1752600"/>
          </a:xfrm>
        </p:spPr>
        <p:txBody>
          <a:bodyPr/>
          <a:lstStyle>
            <a:lvl1pPr marL="0" indent="0" algn="just">
              <a:buNone/>
              <a:defRPr sz="18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单击以编辑母版副标题样式</a:t>
            </a:r>
            <a:endParaRPr lang="en-US" dirty="0"/>
          </a:p>
        </p:txBody>
      </p:sp>
      <p:sp>
        <p:nvSpPr>
          <p:cNvPr id="6" name="灯片编号占位符 5"/>
          <p:cNvSpPr>
            <a:spLocks noGrp="1"/>
          </p:cNvSpPr>
          <p:nvPr>
            <p:ph type="sldNum" sz="quarter" idx="12"/>
          </p:nvPr>
        </p:nvSpPr>
        <p:spPr/>
        <p:txBody>
          <a:bodyPr/>
          <a:lstStyle>
            <a:lvl1pPr>
              <a:defRPr/>
            </a:lvl1pPr>
          </a:lstStyle>
          <a:p>
            <a:pPr>
              <a:defRPr/>
            </a:pPr>
            <a:fld id="{B3192240-0CDF-4D1A-8C26-18D3B54B95D5}" type="slidenum">
              <a:rPr lang="en-US" altLang="zh-CN" smtClean="0"/>
              <a:pPr>
                <a:defRPr/>
              </a:pPr>
              <a:t>‹#›</a:t>
            </a:fld>
            <a:endParaRPr lang="en-US" altLang="zh-CN"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44" y="3428145"/>
            <a:ext cx="2438400" cy="2438400"/>
          </a:xfrm>
          <a:prstGeom prst="ellipse">
            <a:avLst/>
          </a:prstGeom>
          <a:ln>
            <a:noFill/>
          </a:ln>
          <a:effectLst>
            <a:softEdge rad="112500"/>
          </a:effectLst>
        </p:spPr>
      </p:pic>
      <p:sp>
        <p:nvSpPr>
          <p:cNvPr id="9" name="Rectangle 8"/>
          <p:cNvSpPr/>
          <p:nvPr/>
        </p:nvSpPr>
        <p:spPr>
          <a:xfrm>
            <a:off x="2627784" y="4404971"/>
            <a:ext cx="3758209" cy="484748"/>
          </a:xfrm>
          <a:prstGeom prst="rect">
            <a:avLst/>
          </a:prstGeom>
          <a:noFill/>
        </p:spPr>
        <p:txBody>
          <a:bodyPr wrap="none" lIns="68580" tIns="34290" rIns="68580" bIns="34290">
            <a:spAutoFit/>
          </a:bodyPr>
          <a:lstStyle/>
          <a:p>
            <a:pPr algn="ctr" fontAlgn="base">
              <a:spcBef>
                <a:spcPct val="0"/>
              </a:spcBef>
              <a:spcAft>
                <a:spcPct val="0"/>
              </a:spcAft>
            </a:pPr>
            <a:r>
              <a:rPr lang="en-US" altLang="zh-CN" sz="2700" b="1" dirty="0">
                <a:ln w="0"/>
                <a:solidFill>
                  <a:srgbClr val="0000FF"/>
                </a:soli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ea typeface="华文新魏" panose="02010800040101010101" pitchFamily="2" charset="-122"/>
                <a:cs typeface="Times New Roman" panose="02020603050405020304" pitchFamily="18" charset="0"/>
              </a:rPr>
              <a:t>Language Programming</a:t>
            </a:r>
          </a:p>
        </p:txBody>
      </p:sp>
    </p:spTree>
    <p:extLst>
      <p:ext uri="{BB962C8B-B14F-4D97-AF65-F5344CB8AC3E}">
        <p14:creationId xmlns:p14="http://schemas.microsoft.com/office/powerpoint/2010/main" val="232400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3200" b="1" i="0" baseline="0">
                <a:solidFill>
                  <a:srgbClr val="C00000"/>
                </a:solidFill>
                <a:latin typeface="方正姚体" panose="02010601030101010101" pitchFamily="2" charset="-122"/>
                <a:ea typeface="方正姚体" panose="02010601030101010101"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272654" indent="-272654">
              <a:buFont typeface="Wingdings" pitchFamily="2" charset="2"/>
              <a:buChar char="Ø"/>
              <a:defRPr sz="2800">
                <a:latin typeface="方正姚体" panose="02010601030101010101" pitchFamily="2" charset="-122"/>
                <a:ea typeface="方正姚体" panose="02010601030101010101" pitchFamily="2" charset="-122"/>
                <a:cs typeface="Times New Roman" pitchFamily="18" charset="0"/>
              </a:defRPr>
            </a:lvl1pPr>
            <a:lvl2pPr marL="604838" indent="-261938">
              <a:buFont typeface="Times New Roman" panose="02020603050405020304" pitchFamily="18" charset="0"/>
              <a:buChar char="─"/>
              <a:defRPr sz="2800">
                <a:latin typeface="方正姚体" panose="02010601030101010101" pitchFamily="2" charset="-122"/>
                <a:ea typeface="方正姚体" panose="02010601030101010101" pitchFamily="2" charset="-122"/>
                <a:cs typeface="Times New Roman" pitchFamily="18" charset="0"/>
              </a:defRPr>
            </a:lvl2pPr>
            <a:lvl3pPr marL="877491" indent="-191691">
              <a:buFont typeface="Arial" panose="020B0604020202020204" pitchFamily="34" charset="0"/>
              <a:buChar char="•"/>
              <a:defRPr sz="2800">
                <a:latin typeface="方正姚体" panose="02010601030101010101" pitchFamily="2" charset="-122"/>
                <a:ea typeface="方正姚体" panose="02010601030101010101" pitchFamily="2" charset="-122"/>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smtClean="0"/>
              <a:t>编辑母版文本样式</a:t>
            </a:r>
          </a:p>
          <a:p>
            <a:pPr lvl="1"/>
            <a:r>
              <a:rPr lang="zh-CN" altLang="en-US" smtClean="0"/>
              <a:t>第二级</a:t>
            </a:r>
          </a:p>
          <a:p>
            <a:pPr lvl="2"/>
            <a:r>
              <a:rPr lang="zh-CN" altLang="en-US" smtClean="0"/>
              <a:t>第三级</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B7341277-2918-45E1-B130-F7860698D9F3}" type="slidenum">
              <a:rPr lang="en-US" altLang="zh-CN" smtClean="0"/>
              <a:pPr>
                <a:defRPr/>
              </a:pPr>
              <a:t>‹#›</a:t>
            </a:fld>
            <a:endParaRPr lang="en-US" altLang="zh-CN" dirty="0"/>
          </a:p>
        </p:txBody>
      </p:sp>
    </p:spTree>
    <p:extLst>
      <p:ext uri="{BB962C8B-B14F-4D97-AF65-F5344CB8AC3E}">
        <p14:creationId xmlns:p14="http://schemas.microsoft.com/office/powerpoint/2010/main" val="376999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 lvl="5">
            <p:tnLst>
              <p:par>
                <p:cTn presetID="1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p:tgtEl>
                          <p:spTgt spid="3"/>
                        </p:tgtEl>
                        <p:attrNameLst>
                          <p:attrName>ppt_x</p:attrName>
                        </p:attrNameLst>
                      </p:cBhvr>
                      <p:tavLst>
                        <p:tav tm="0">
                          <p:val>
                            <p:strVal val="#ppt_x-#ppt_w*1.125000"/>
                          </p:val>
                        </p:tav>
                        <p:tav tm="100000">
                          <p:val>
                            <p:strVal val="#ppt_x"/>
                          </p:val>
                        </p:tav>
                      </p:tavLst>
                    </p:anim>
                    <p:animEffect transition="in" filter="wipe(right)">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运行结果">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0447" y="818998"/>
            <a:ext cx="8386353" cy="5935741"/>
          </a:xfrm>
          <a:prstGeom prst="rect">
            <a:avLst/>
          </a:prstGeom>
        </p:spPr>
      </p:pic>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300447" y="1267097"/>
            <a:ext cx="8125096" cy="5487642"/>
          </a:xfrm>
        </p:spPr>
        <p:txBody>
          <a:bodyPr/>
          <a:lstStyle>
            <a:lvl1pPr marL="0" indent="0">
              <a:buFontTx/>
              <a:buNone/>
              <a:defRPr sz="3200">
                <a:solidFill>
                  <a:schemeClr val="bg1"/>
                </a:solidFill>
                <a:latin typeface="Times New Roman" pitchFamily="18" charset="0"/>
                <a:cs typeface="Times New Roman" pitchFamily="18" charset="0"/>
              </a:defRPr>
            </a:lvl1pPr>
            <a:lvl2pPr marL="604838" indent="-261938">
              <a:buFont typeface="Times New Roman" panose="02020603050405020304" pitchFamily="18" charset="0"/>
              <a:buChar char="─"/>
              <a:defRPr>
                <a:solidFill>
                  <a:schemeClr val="bg1"/>
                </a:solidFill>
                <a:latin typeface="Times New Roman" pitchFamily="18" charset="0"/>
                <a:cs typeface="Times New Roman" pitchFamily="18" charset="0"/>
              </a:defRPr>
            </a:lvl2pPr>
            <a:lvl3pPr marL="877491" indent="-191691">
              <a:buFont typeface="Arial" panose="020B0604020202020204" pitchFamily="34" charset="0"/>
              <a:buChar char="•"/>
              <a:defRPr>
                <a:solidFill>
                  <a:schemeClr val="bg1"/>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p:txBody>
      </p:sp>
      <p:sp>
        <p:nvSpPr>
          <p:cNvPr id="7" name="灯片编号占位符 23"/>
          <p:cNvSpPr>
            <a:spLocks noGrp="1"/>
          </p:cNvSpPr>
          <p:nvPr>
            <p:ph type="sldNum" sz="quarter" idx="11"/>
          </p:nvPr>
        </p:nvSpPr>
        <p:spPr>
          <a:xfrm>
            <a:off x="8262938" y="6353176"/>
            <a:ext cx="847725" cy="500062"/>
          </a:xfrm>
        </p:spPr>
        <p:txBody>
          <a:bodyPr/>
          <a:lstStyle>
            <a:lvl1pPr>
              <a:defRPr/>
            </a:lvl1pPr>
          </a:lstStyle>
          <a:p>
            <a:pPr>
              <a:defRPr/>
            </a:pPr>
            <a:fld id="{B3192240-0CDF-4D1A-8C26-18D3B54B95D5}" type="slidenum">
              <a:rPr lang="en-US" altLang="zh-CN" smtClean="0"/>
              <a:pPr>
                <a:defRPr/>
              </a:pPr>
              <a:t>‹#›</a:t>
            </a:fld>
            <a:endParaRPr lang="en-US" altLang="zh-CN" dirty="0"/>
          </a:p>
        </p:txBody>
      </p:sp>
    </p:spTree>
    <p:extLst>
      <p:ext uri="{BB962C8B-B14F-4D97-AF65-F5344CB8AC3E}">
        <p14:creationId xmlns:p14="http://schemas.microsoft.com/office/powerpoint/2010/main" val="408912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标题和内容-无动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66763"/>
          </a:xfrm>
        </p:spPr>
        <p:txBody>
          <a:bodyPr/>
          <a:lstStyle>
            <a:lvl1pPr>
              <a:defRPr sz="3600" b="0" i="0" baseline="0">
                <a:latin typeface="Times New Roman" pitchFamily="18" charset="0"/>
                <a:ea typeface="华文新魏" pitchFamily="2" charset="-122"/>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257175" indent="-257175">
              <a:buFont typeface="Wingdings" pitchFamily="2" charset="2"/>
              <a:buChar char="Ø"/>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smtClean="0"/>
              <a:t>编辑母版文本样式</a:t>
            </a:r>
          </a:p>
          <a:p>
            <a:pPr lvl="1"/>
            <a:r>
              <a:rPr lang="zh-CN" altLang="en-US" smtClean="0"/>
              <a:t>第二级</a:t>
            </a:r>
          </a:p>
          <a:p>
            <a:pPr lvl="2"/>
            <a:r>
              <a:rPr lang="zh-CN" altLang="en-US" smtClean="0"/>
              <a:t>第三级</a:t>
            </a:r>
          </a:p>
        </p:txBody>
      </p:sp>
      <p:sp>
        <p:nvSpPr>
          <p:cNvPr id="7" name="灯片编号占位符 23"/>
          <p:cNvSpPr>
            <a:spLocks noGrp="1"/>
          </p:cNvSpPr>
          <p:nvPr>
            <p:ph type="sldNum" sz="quarter" idx="11"/>
          </p:nvPr>
        </p:nvSpPr>
        <p:spPr>
          <a:xfrm>
            <a:off x="7858126" y="6357938"/>
            <a:ext cx="847725" cy="500062"/>
          </a:xfrm>
        </p:spPr>
        <p:txBody>
          <a:bodyPr/>
          <a:lstStyle>
            <a:lvl1pPr>
              <a:defRPr/>
            </a:lvl1pPr>
          </a:lstStyle>
          <a:p>
            <a:pPr>
              <a:defRPr/>
            </a:pPr>
            <a:fld id="{E500EFFA-A499-464F-9E6E-B62F5C17542B}" type="slidenum">
              <a:rPr lang="en-US" altLang="zh-CN" smtClean="0"/>
              <a:pPr>
                <a:defRPr/>
              </a:pPr>
              <a:t>‹#›</a:t>
            </a:fld>
            <a:endParaRPr lang="en-US" altLang="zh-CN" dirty="0"/>
          </a:p>
        </p:txBody>
      </p:sp>
    </p:spTree>
    <p:extLst>
      <p:ext uri="{BB962C8B-B14F-4D97-AF65-F5344CB8AC3E}">
        <p14:creationId xmlns:p14="http://schemas.microsoft.com/office/powerpoint/2010/main" val="3785474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Picture 7"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4" name="页脚占位符 2"/>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5" name="灯片编号占位符 3"/>
          <p:cNvSpPr>
            <a:spLocks noGrp="1"/>
          </p:cNvSpPr>
          <p:nvPr>
            <p:ph type="sldNum" sz="quarter" idx="12"/>
          </p:nvPr>
        </p:nvSpPr>
        <p:spPr/>
        <p:txBody>
          <a:bodyPr/>
          <a:lstStyle>
            <a:lvl1pPr>
              <a:defRPr/>
            </a:lvl1pPr>
          </a:lstStyle>
          <a:p>
            <a:pPr>
              <a:defRPr/>
            </a:pPr>
            <a:fld id="{B1F9CB6F-92D2-4B90-9798-1D573D8FB642}" type="slidenum">
              <a:rPr lang="en-US" altLang="zh-CN"/>
              <a:pPr>
                <a:defRPr/>
              </a:pPr>
              <a:t>‹#›</a:t>
            </a:fld>
            <a:endParaRPr lang="en-US" altLang="zh-CN"/>
          </a:p>
        </p:txBody>
      </p:sp>
    </p:spTree>
    <p:extLst>
      <p:ext uri="{BB962C8B-B14F-4D97-AF65-F5344CB8AC3E}">
        <p14:creationId xmlns:p14="http://schemas.microsoft.com/office/powerpoint/2010/main" val="4235562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384"/>
            <a:ext cx="82296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6147" name="文本占位符 2"/>
          <p:cNvSpPr>
            <a:spLocks noGrp="1"/>
          </p:cNvSpPr>
          <p:nvPr>
            <p:ph type="body" idx="1"/>
          </p:nvPr>
        </p:nvSpPr>
        <p:spPr bwMode="auto">
          <a:xfrm>
            <a:off x="468313" y="828676"/>
            <a:ext cx="8229600" cy="5912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9" name="灯片编号占位符 5"/>
          <p:cNvSpPr>
            <a:spLocks noGrp="1"/>
          </p:cNvSpPr>
          <p:nvPr>
            <p:ph type="sldNum" sz="quarter" idx="4"/>
          </p:nvPr>
        </p:nvSpPr>
        <p:spPr>
          <a:xfrm>
            <a:off x="8157666" y="6548288"/>
            <a:ext cx="971550" cy="332656"/>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
                <a:schemeClr val="accent2"/>
              </a:buClr>
              <a:buFont typeface="Wingdings" panose="05000000000000000000" pitchFamily="2" charset="2"/>
              <a:buNone/>
              <a:defRPr sz="1350" b="1">
                <a:latin typeface="Arial" panose="020B0604020202020204" pitchFamily="34" charset="0"/>
                <a:ea typeface="微软雅黑" panose="020B0503020204020204" pitchFamily="34" charset="-122"/>
              </a:defRPr>
            </a:lvl1pPr>
          </a:lstStyle>
          <a:p>
            <a:pPr>
              <a:defRPr/>
            </a:pPr>
            <a:fld id="{B3192240-0CDF-4D1A-8C26-18D3B54B95D5}" type="slidenum">
              <a:rPr lang="en-US" altLang="zh-CN" smtClean="0"/>
              <a:pPr>
                <a:defRPr/>
              </a:pPr>
              <a:t>‹#›</a:t>
            </a:fld>
            <a:endParaRPr lang="en-US" altLang="zh-CN" dirty="0"/>
          </a:p>
        </p:txBody>
      </p:sp>
      <p:pic>
        <p:nvPicPr>
          <p:cNvPr id="10" name="Picture 5" descr="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77655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iming>
    <p:tnLst>
      <p:par>
        <p:cTn id="1" dur="indefinite" restart="never" nodeType="tmRoot"/>
      </p:par>
    </p:tnLst>
  </p:timing>
  <p:txStyles>
    <p:titleStyle>
      <a:lvl1pPr algn="l" rtl="0" eaLnBrk="1" fontAlgn="base" hangingPunct="1">
        <a:spcBef>
          <a:spcPct val="0"/>
        </a:spcBef>
        <a:spcAft>
          <a:spcPct val="0"/>
        </a:spcAft>
        <a:defRPr sz="3000" kern="1200">
          <a:solidFill>
            <a:schemeClr val="tx1"/>
          </a:solidFill>
          <a:latin typeface="Times New Roman" pitchFamily="18" charset="0"/>
          <a:ea typeface="华文新魏" pitchFamily="2" charset="-122"/>
          <a:cs typeface="Times New Roman" pitchFamily="18" charset="0"/>
        </a:defRPr>
      </a:lvl1pPr>
      <a:lvl2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2pPr>
      <a:lvl3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3pPr>
      <a:lvl4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4pPr>
      <a:lvl5pPr algn="l" rtl="0" eaLnBrk="1" fontAlgn="base" hangingPunct="1">
        <a:spcBef>
          <a:spcPct val="0"/>
        </a:spcBef>
        <a:spcAft>
          <a:spcPct val="0"/>
        </a:spcAft>
        <a:defRPr sz="2700">
          <a:solidFill>
            <a:schemeClr val="tx1"/>
          </a:solidFill>
          <a:latin typeface="Times New Roman" pitchFamily="18" charset="0"/>
          <a:ea typeface="华文新魏" pitchFamily="2" charset="-122"/>
          <a:cs typeface="Times New Roman" pitchFamily="18" charset="0"/>
        </a:defRPr>
      </a:lvl5pPr>
      <a:lvl6pPr marL="342900" algn="l" rtl="0" eaLnBrk="1" fontAlgn="base" hangingPunct="1">
        <a:spcBef>
          <a:spcPct val="0"/>
        </a:spcBef>
        <a:spcAft>
          <a:spcPct val="0"/>
        </a:spcAft>
        <a:defRPr sz="2700" b="1">
          <a:solidFill>
            <a:schemeClr val="tx1"/>
          </a:solidFill>
          <a:latin typeface="微软雅黑"/>
          <a:ea typeface="微软雅黑"/>
          <a:cs typeface="微软雅黑"/>
        </a:defRPr>
      </a:lvl6pPr>
      <a:lvl7pPr marL="685800" algn="l" rtl="0" eaLnBrk="1" fontAlgn="base" hangingPunct="1">
        <a:spcBef>
          <a:spcPct val="0"/>
        </a:spcBef>
        <a:spcAft>
          <a:spcPct val="0"/>
        </a:spcAft>
        <a:defRPr sz="2700" b="1">
          <a:solidFill>
            <a:schemeClr val="tx1"/>
          </a:solidFill>
          <a:latin typeface="微软雅黑"/>
          <a:ea typeface="微软雅黑"/>
          <a:cs typeface="微软雅黑"/>
        </a:defRPr>
      </a:lvl7pPr>
      <a:lvl8pPr marL="1028700" algn="l" rtl="0" eaLnBrk="1" fontAlgn="base" hangingPunct="1">
        <a:spcBef>
          <a:spcPct val="0"/>
        </a:spcBef>
        <a:spcAft>
          <a:spcPct val="0"/>
        </a:spcAft>
        <a:defRPr sz="2700" b="1">
          <a:solidFill>
            <a:schemeClr val="tx1"/>
          </a:solidFill>
          <a:latin typeface="微软雅黑"/>
          <a:ea typeface="微软雅黑"/>
          <a:cs typeface="微软雅黑"/>
        </a:defRPr>
      </a:lvl8pPr>
      <a:lvl9pPr marL="1371600" algn="l" rtl="0" eaLnBrk="1" fontAlgn="base" hangingPunct="1">
        <a:spcBef>
          <a:spcPct val="0"/>
        </a:spcBef>
        <a:spcAft>
          <a:spcPct val="0"/>
        </a:spcAft>
        <a:defRPr sz="2700" b="1">
          <a:solidFill>
            <a:schemeClr val="tx1"/>
          </a:solidFill>
          <a:latin typeface="微软雅黑"/>
          <a:ea typeface="微软雅黑"/>
          <a:cs typeface="微软雅黑"/>
        </a:defRPr>
      </a:lvl9pPr>
    </p:titleStyle>
    <p:bodyStyle>
      <a:lvl1pPr marL="201216" indent="-201216" algn="just" rtl="0" eaLnBrk="1" fontAlgn="base" hangingPunct="1">
        <a:lnSpc>
          <a:spcPct val="100000"/>
        </a:lnSpc>
        <a:spcBef>
          <a:spcPts val="450"/>
        </a:spcBef>
        <a:spcAft>
          <a:spcPts val="450"/>
        </a:spcAft>
        <a:buClr>
          <a:srgbClr val="C00000"/>
        </a:buClr>
        <a:buFont typeface="Wingdings" panose="05000000000000000000" pitchFamily="2" charset="2"/>
        <a:buChar char="Ø"/>
        <a:defRPr sz="3200" kern="1200">
          <a:solidFill>
            <a:schemeClr val="tx1"/>
          </a:solidFill>
          <a:latin typeface="Times New Roman" pitchFamily="18" charset="0"/>
          <a:ea typeface="华文中宋" pitchFamily="2" charset="-122"/>
          <a:cs typeface="Times New Roman" pitchFamily="18" charset="0"/>
        </a:defRPr>
      </a:lvl1pPr>
      <a:lvl2pPr marL="473869" indent="-130969" algn="just" rtl="0" eaLnBrk="1" fontAlgn="base" hangingPunct="1">
        <a:lnSpc>
          <a:spcPct val="100000"/>
        </a:lnSpc>
        <a:spcBef>
          <a:spcPts val="450"/>
        </a:spcBef>
        <a:spcAft>
          <a:spcPts val="450"/>
        </a:spcAft>
        <a:buClr>
          <a:srgbClr val="339933"/>
        </a:buClr>
        <a:buFont typeface="Times New Roman" panose="02020603050405020304" pitchFamily="18" charset="0"/>
        <a:buChar char="─"/>
        <a:defRPr sz="3000" kern="1200">
          <a:solidFill>
            <a:schemeClr val="tx1"/>
          </a:solidFill>
          <a:latin typeface="Times New Roman" pitchFamily="18" charset="0"/>
          <a:ea typeface="华文中宋" pitchFamily="2" charset="-122"/>
          <a:cs typeface="Times New Roman" pitchFamily="18" charset="0"/>
        </a:defRPr>
      </a:lvl2pPr>
      <a:lvl3pPr marL="807244" indent="-121444" algn="just" rtl="0" eaLnBrk="1" fontAlgn="base" hangingPunct="1">
        <a:lnSpc>
          <a:spcPct val="100000"/>
        </a:lnSpc>
        <a:spcBef>
          <a:spcPts val="450"/>
        </a:spcBef>
        <a:spcAft>
          <a:spcPts val="450"/>
        </a:spcAft>
        <a:buClr>
          <a:srgbClr val="0000CC"/>
        </a:buClr>
        <a:buFont typeface="Arial" panose="020B0604020202020204" pitchFamily="34" charset="0"/>
        <a:buChar char="•"/>
        <a:defRPr sz="2800" kern="1200">
          <a:solidFill>
            <a:schemeClr val="tx1"/>
          </a:solidFill>
          <a:latin typeface="Times New Roman" pitchFamily="18" charset="0"/>
          <a:ea typeface="华文中宋" pitchFamily="2" charset="-122"/>
          <a:cs typeface="Times New Roman" pitchFamily="18" charset="0"/>
        </a:defRPr>
      </a:lvl3pPr>
      <a:lvl4pPr marL="12430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4pPr>
      <a:lvl5pPr marL="15859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2699792" y="1052736"/>
            <a:ext cx="3773593" cy="816495"/>
          </a:xfrm>
        </p:spPr>
        <p:txBody>
          <a:bodyPr/>
          <a:lstStyle/>
          <a:p>
            <a:pPr algn="ctr"/>
            <a:r>
              <a:rPr lang="zh-CN" altLang="en-US" sz="4400" b="1" dirty="0" smtClean="0">
                <a:solidFill>
                  <a:srgbClr val="C00000"/>
                </a:solidFill>
                <a:latin typeface="+mj-ea"/>
                <a:ea typeface="+mj-ea"/>
              </a:rPr>
              <a:t>第</a:t>
            </a:r>
            <a:r>
              <a:rPr lang="en-US" altLang="zh-CN" sz="4400" b="1" dirty="0" smtClean="0">
                <a:solidFill>
                  <a:srgbClr val="C00000"/>
                </a:solidFill>
                <a:latin typeface="+mj-ea"/>
                <a:ea typeface="+mj-ea"/>
              </a:rPr>
              <a:t>9</a:t>
            </a:r>
            <a:r>
              <a:rPr lang="zh-CN" altLang="en-US" sz="4400" b="1" dirty="0" smtClean="0">
                <a:solidFill>
                  <a:srgbClr val="C00000"/>
                </a:solidFill>
                <a:latin typeface="+mj-ea"/>
                <a:ea typeface="+mj-ea"/>
              </a:rPr>
              <a:t>章  </a:t>
            </a:r>
            <a:r>
              <a:rPr lang="zh-CN" altLang="en-US" sz="4400" b="1" dirty="0">
                <a:solidFill>
                  <a:srgbClr val="C00000"/>
                </a:solidFill>
                <a:latin typeface="+mj-ea"/>
                <a:ea typeface="+mj-ea"/>
              </a:rPr>
              <a:t>指针</a:t>
            </a:r>
          </a:p>
        </p:txBody>
      </p:sp>
      <p:sp>
        <p:nvSpPr>
          <p:cNvPr id="9" name="副标题 8"/>
          <p:cNvSpPr>
            <a:spLocks noGrp="1"/>
          </p:cNvSpPr>
          <p:nvPr>
            <p:ph type="subTitle" idx="1"/>
          </p:nvPr>
        </p:nvSpPr>
        <p:spPr>
          <a:xfrm>
            <a:off x="2627784" y="2852936"/>
            <a:ext cx="5375588" cy="720080"/>
          </a:xfrm>
        </p:spPr>
        <p:txBody>
          <a:bodyPr/>
          <a:lstStyle/>
          <a:p>
            <a:r>
              <a:rPr lang="en-US" altLang="zh-CN" sz="3600" b="1"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9.3 </a:t>
            </a:r>
            <a:r>
              <a:rPr lang="zh-CN" altLang="en-US" sz="3600" b="1" dirty="0" smtClean="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  二维数</a:t>
            </a:r>
            <a:r>
              <a:rPr lang="zh-CN" altLang="en-US" sz="3600" b="1" dirty="0">
                <a:ln w="0"/>
                <a:solidFill>
                  <a:schemeClr val="tx1"/>
                </a:solidFill>
                <a:effectLst>
                  <a:outerShdw blurRad="38100" dist="38100" dir="2700000" algn="tl">
                    <a:srgbClr val="000000">
                      <a:alpha val="43137"/>
                    </a:srgbClr>
                  </a:outerShdw>
                  <a:reflection blurRad="6350" stA="53000" endA="300" endPos="35500" dir="5400000" sy="-90000" algn="bl" rotWithShape="0"/>
                </a:effectLst>
                <a:latin typeface="华文新魏" panose="02010800040101010101" pitchFamily="2" charset="-122"/>
                <a:ea typeface="华文新魏" panose="02010800040101010101" pitchFamily="2" charset="-122"/>
              </a:rPr>
              <a:t>组与指针</a:t>
            </a:r>
          </a:p>
        </p:txBody>
      </p:sp>
    </p:spTree>
    <p:extLst>
      <p:ext uri="{BB962C8B-B14F-4D97-AF65-F5344CB8AC3E}">
        <p14:creationId xmlns:p14="http://schemas.microsoft.com/office/powerpoint/2010/main" val="1461750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766763"/>
          </a:xfrm>
        </p:spPr>
        <p:txBody>
          <a:bodyPr/>
          <a:lstStyle/>
          <a:p>
            <a:r>
              <a:rPr lang="en-US" altLang="zh-CN" dirty="0"/>
              <a:t>9.3.2  </a:t>
            </a:r>
            <a:r>
              <a:rPr lang="zh-CN" altLang="en-US" dirty="0"/>
              <a:t>二维数组与指针变量</a:t>
            </a:r>
          </a:p>
        </p:txBody>
      </p:sp>
      <p:sp>
        <p:nvSpPr>
          <p:cNvPr id="3" name="内容占位符 2"/>
          <p:cNvSpPr>
            <a:spLocks noGrp="1"/>
          </p:cNvSpPr>
          <p:nvPr>
            <p:ph idx="1"/>
          </p:nvPr>
        </p:nvSpPr>
        <p:spPr>
          <a:xfrm>
            <a:off x="467544" y="1268760"/>
            <a:ext cx="8446393" cy="5336628"/>
          </a:xfrm>
        </p:spPr>
        <p:txBody>
          <a:bodyPr>
            <a:normAutofit fontScale="92500" lnSpcReduction="10000"/>
          </a:bodyPr>
          <a:lstStyle/>
          <a:p>
            <a:pPr marL="0" indent="0">
              <a:buNone/>
            </a:pPr>
            <a:r>
              <a:rPr lang="en-US" altLang="zh-CN" dirty="0" smtClean="0"/>
              <a:t>【</a:t>
            </a:r>
            <a:r>
              <a:rPr lang="zh-CN" altLang="en-US" dirty="0" smtClean="0"/>
              <a:t>例</a:t>
            </a:r>
            <a:r>
              <a:rPr lang="en-US" altLang="zh-CN" dirty="0" smtClean="0"/>
              <a:t>9-9】 </a:t>
            </a:r>
            <a:r>
              <a:rPr lang="zh-CN" altLang="en-US" dirty="0" smtClean="0"/>
              <a:t>元素的指针</a:t>
            </a:r>
            <a:r>
              <a:rPr lang="zh-CN" altLang="en-US" dirty="0"/>
              <a:t>变量</a:t>
            </a:r>
            <a:r>
              <a:rPr lang="zh-CN" altLang="en-US" dirty="0" smtClean="0"/>
              <a:t>。</a:t>
            </a:r>
            <a:endParaRPr lang="en-US" altLang="zh-CN" dirty="0" smtClean="0"/>
          </a:p>
          <a:p>
            <a:pPr marL="342900" lvl="1" indent="0">
              <a:buNone/>
            </a:pPr>
            <a:r>
              <a:rPr lang="en-US" altLang="zh-CN" dirty="0">
                <a:solidFill>
                  <a:srgbClr val="808080"/>
                </a:solidFill>
              </a:rPr>
              <a:t>#include</a:t>
            </a:r>
            <a:r>
              <a:rPr lang="en-US" altLang="zh-CN" dirty="0">
                <a:solidFill>
                  <a:srgbClr val="000000"/>
                </a:solidFill>
              </a:rPr>
              <a:t> </a:t>
            </a:r>
            <a:r>
              <a:rPr lang="en-US" altLang="zh-CN" dirty="0">
                <a:solidFill>
                  <a:srgbClr val="A31515"/>
                </a:solidFill>
              </a:rPr>
              <a:t>&lt;</a:t>
            </a:r>
            <a:r>
              <a:rPr lang="en-US" altLang="zh-CN" dirty="0" err="1">
                <a:solidFill>
                  <a:srgbClr val="A31515"/>
                </a:solidFill>
              </a:rPr>
              <a:t>stdio.h</a:t>
            </a:r>
            <a:r>
              <a:rPr lang="en-US" altLang="zh-CN" dirty="0">
                <a:solidFill>
                  <a:srgbClr val="A31515"/>
                </a:solidFill>
              </a:rPr>
              <a:t>&gt;</a:t>
            </a:r>
            <a:r>
              <a:rPr lang="en-US" altLang="zh-CN" dirty="0">
                <a:solidFill>
                  <a:srgbClr val="000000"/>
                </a:solidFill>
              </a:rPr>
              <a:t>   </a:t>
            </a:r>
          </a:p>
          <a:p>
            <a:pPr marL="342900" lvl="1" indent="0">
              <a:buNone/>
            </a:pPr>
            <a:r>
              <a:rPr lang="en-US" altLang="zh-CN" dirty="0" err="1">
                <a:solidFill>
                  <a:srgbClr val="0000FF"/>
                </a:solidFill>
              </a:rPr>
              <a:t>int</a:t>
            </a:r>
            <a:r>
              <a:rPr lang="en-US" altLang="zh-CN" dirty="0">
                <a:solidFill>
                  <a:srgbClr val="000000"/>
                </a:solidFill>
              </a:rPr>
              <a:t> main</a:t>
            </a:r>
            <a:r>
              <a:rPr lang="en-US" altLang="zh-CN" dirty="0" smtClean="0">
                <a:solidFill>
                  <a:srgbClr val="000000"/>
                </a:solidFill>
              </a:rPr>
              <a:t>()</a:t>
            </a:r>
          </a:p>
          <a:p>
            <a:pPr marL="342900" lvl="1" indent="0">
              <a:buNone/>
            </a:pPr>
            <a:r>
              <a:rPr lang="en-US" altLang="zh-CN" dirty="0" smtClean="0">
                <a:solidFill>
                  <a:srgbClr val="000000"/>
                </a:solidFill>
              </a:rPr>
              <a:t> </a:t>
            </a:r>
            <a:r>
              <a:rPr lang="en-US" altLang="zh-CN" dirty="0">
                <a:solidFill>
                  <a:srgbClr val="000000"/>
                </a:solidFill>
              </a:rPr>
              <a:t>{</a:t>
            </a:r>
          </a:p>
          <a:p>
            <a:pPr marL="342900" lvl="1" indent="0">
              <a:buNone/>
            </a:pP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00"/>
                </a:solidFill>
              </a:rPr>
              <a:t> </a:t>
            </a:r>
            <a:r>
              <a:rPr lang="en-US" altLang="zh-CN" dirty="0">
                <a:solidFill>
                  <a:srgbClr val="000000"/>
                </a:solidFill>
              </a:rPr>
              <a:t>a[3][4] = { 1,3,5,7,9,11,13,15,17,19,21,23 };</a:t>
            </a:r>
          </a:p>
          <a:p>
            <a:pPr marL="342900" lvl="1" indent="0">
              <a:buNone/>
            </a:pPr>
            <a:r>
              <a:rPr lang="en-US" altLang="zh-CN" dirty="0" smtClean="0">
                <a:solidFill>
                  <a:srgbClr val="0000FF"/>
                </a:solidFill>
              </a:rPr>
              <a:t> 	</a:t>
            </a:r>
            <a:r>
              <a:rPr lang="en-US" altLang="zh-CN" dirty="0" err="1" smtClean="0">
                <a:solidFill>
                  <a:srgbClr val="0000FF"/>
                </a:solidFill>
              </a:rPr>
              <a:t>int</a:t>
            </a:r>
            <a:r>
              <a:rPr lang="en-US" altLang="zh-CN" dirty="0" smtClean="0">
                <a:solidFill>
                  <a:srgbClr val="000000"/>
                </a:solidFill>
              </a:rPr>
              <a:t> </a:t>
            </a:r>
            <a:r>
              <a:rPr lang="en-US" altLang="zh-CN" dirty="0">
                <a:solidFill>
                  <a:srgbClr val="000000"/>
                </a:solidFill>
              </a:rPr>
              <a:t>*p;</a:t>
            </a:r>
          </a:p>
          <a:p>
            <a:pPr marL="342900" lvl="1" indent="0">
              <a:buNone/>
            </a:pPr>
            <a:r>
              <a:rPr lang="en-US" altLang="zh-CN" dirty="0" smtClean="0">
                <a:solidFill>
                  <a:srgbClr val="0000FF"/>
                </a:solidFill>
              </a:rPr>
              <a:t> 	for</a:t>
            </a:r>
            <a:r>
              <a:rPr lang="en-US" altLang="zh-CN" dirty="0" smtClean="0">
                <a:solidFill>
                  <a:srgbClr val="000000"/>
                </a:solidFill>
              </a:rPr>
              <a:t> </a:t>
            </a:r>
            <a:r>
              <a:rPr lang="en-US" altLang="zh-CN" dirty="0">
                <a:solidFill>
                  <a:srgbClr val="000000"/>
                </a:solidFill>
              </a:rPr>
              <a:t>(p = a[0]; p&lt;a[0] + 12; p</a:t>
            </a:r>
            <a:r>
              <a:rPr lang="en-US" altLang="zh-CN" dirty="0" smtClean="0">
                <a:solidFill>
                  <a:srgbClr val="000000"/>
                </a:solidFill>
              </a:rPr>
              <a:t>++)   </a:t>
            </a:r>
            <a:r>
              <a:rPr lang="en-US" altLang="zh-CN" dirty="0" smtClean="0">
                <a:solidFill>
                  <a:srgbClr val="008000"/>
                </a:solidFill>
              </a:rPr>
              <a:t>/*</a:t>
            </a:r>
            <a:r>
              <a:rPr lang="en-US" altLang="zh-CN" dirty="0">
                <a:solidFill>
                  <a:srgbClr val="008000"/>
                </a:solidFill>
              </a:rPr>
              <a:t>p=&amp;a[0][0]*/</a:t>
            </a:r>
            <a:endParaRPr lang="en-US" altLang="zh-CN" dirty="0">
              <a:solidFill>
                <a:srgbClr val="000000"/>
              </a:solidFill>
            </a:endParaRPr>
          </a:p>
          <a:p>
            <a:pPr marL="342900" lvl="1" indent="0">
              <a:buNone/>
            </a:pPr>
            <a:r>
              <a:rPr lang="en-US" altLang="zh-CN" dirty="0" smtClean="0">
                <a:solidFill>
                  <a:srgbClr val="000000"/>
                </a:solidFill>
              </a:rPr>
              <a:t> 		</a:t>
            </a:r>
            <a:r>
              <a:rPr lang="en-US" altLang="zh-CN" dirty="0" err="1" smtClean="0">
                <a:solidFill>
                  <a:srgbClr val="000000"/>
                </a:solidFill>
              </a:rPr>
              <a:t>printf</a:t>
            </a:r>
            <a:r>
              <a:rPr lang="en-US" altLang="zh-CN" dirty="0">
                <a:solidFill>
                  <a:srgbClr val="000000"/>
                </a:solidFill>
              </a:rPr>
              <a:t>(</a:t>
            </a:r>
            <a:r>
              <a:rPr lang="en-US" altLang="zh-CN" dirty="0">
                <a:solidFill>
                  <a:srgbClr val="A31515"/>
                </a:solidFill>
              </a:rPr>
              <a:t>"%d  "</a:t>
            </a:r>
            <a:r>
              <a:rPr lang="en-US" altLang="zh-CN" dirty="0">
                <a:solidFill>
                  <a:srgbClr val="000000"/>
                </a:solidFill>
              </a:rPr>
              <a:t>, *p);</a:t>
            </a:r>
          </a:p>
          <a:p>
            <a:pPr marL="342900" lvl="1" indent="0">
              <a:buNone/>
            </a:pPr>
            <a:r>
              <a:rPr lang="en-US" altLang="zh-CN" dirty="0" smtClean="0">
                <a:solidFill>
                  <a:srgbClr val="000000"/>
                </a:solidFill>
              </a:rPr>
              <a:t> 	</a:t>
            </a:r>
            <a:r>
              <a:rPr lang="en-US" altLang="zh-CN" dirty="0" err="1" smtClean="0">
                <a:solidFill>
                  <a:srgbClr val="000000"/>
                </a:solidFill>
              </a:rPr>
              <a:t>printf</a:t>
            </a:r>
            <a:r>
              <a:rPr lang="en-US" altLang="zh-CN" dirty="0">
                <a:solidFill>
                  <a:srgbClr val="000000"/>
                </a:solidFill>
              </a:rPr>
              <a:t>(</a:t>
            </a:r>
            <a:r>
              <a:rPr lang="en-US" altLang="zh-CN" dirty="0">
                <a:solidFill>
                  <a:srgbClr val="A31515"/>
                </a:solidFill>
              </a:rPr>
              <a:t>"\n"</a:t>
            </a:r>
            <a:r>
              <a:rPr lang="en-US" altLang="zh-CN" dirty="0">
                <a:solidFill>
                  <a:srgbClr val="000000"/>
                </a:solidFill>
              </a:rPr>
              <a:t>);</a:t>
            </a:r>
          </a:p>
          <a:p>
            <a:pPr marL="342900" lvl="1" indent="0">
              <a:buNone/>
            </a:pPr>
            <a:r>
              <a:rPr lang="en-US" altLang="zh-CN" dirty="0" smtClean="0">
                <a:solidFill>
                  <a:srgbClr val="0000FF"/>
                </a:solidFill>
              </a:rPr>
              <a:t> 	return</a:t>
            </a:r>
            <a:r>
              <a:rPr lang="en-US" altLang="zh-CN" dirty="0" smtClean="0">
                <a:solidFill>
                  <a:srgbClr val="000000"/>
                </a:solidFill>
              </a:rPr>
              <a:t> </a:t>
            </a:r>
            <a:r>
              <a:rPr lang="en-US" altLang="zh-CN" dirty="0">
                <a:solidFill>
                  <a:srgbClr val="000000"/>
                </a:solidFill>
              </a:rPr>
              <a:t>0;</a:t>
            </a:r>
          </a:p>
          <a:p>
            <a:pPr marL="342900" lvl="1" indent="0">
              <a:buNone/>
            </a:pPr>
            <a:r>
              <a:rPr lang="en-US" altLang="zh-CN" dirty="0">
                <a:solidFill>
                  <a:srgbClr val="000000"/>
                </a:solidFill>
              </a:rPr>
              <a:t>}</a:t>
            </a:r>
            <a:endParaRPr lang="zh-CN" altLang="en-US" dirty="0"/>
          </a:p>
        </p:txBody>
      </p:sp>
      <p:sp>
        <p:nvSpPr>
          <p:cNvPr id="4" name="线形标注 1 3"/>
          <p:cNvSpPr/>
          <p:nvPr/>
        </p:nvSpPr>
        <p:spPr>
          <a:xfrm>
            <a:off x="5148064" y="1412776"/>
            <a:ext cx="3816424" cy="1008112"/>
          </a:xfrm>
          <a:prstGeom prst="borderCallout1">
            <a:avLst>
              <a:gd name="adj1" fmla="val 18750"/>
              <a:gd name="adj2" fmla="val -8333"/>
              <a:gd name="adj3" fmla="val 274102"/>
              <a:gd name="adj4" fmla="val -59524"/>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1" algn="just" eaLnBrk="1" hangingPunct="1">
              <a:lnSpc>
                <a:spcPct val="110000"/>
              </a:lnSpc>
              <a:spcBef>
                <a:spcPts val="0"/>
              </a:spcBef>
              <a:spcAft>
                <a:spcPts val="0"/>
              </a:spcAft>
              <a:buClr>
                <a:srgbClr val="339933"/>
              </a:buClr>
            </a:pPr>
            <a:r>
              <a:rPr lang="zh-CN" altLang="en-US" b="1" dirty="0" smtClean="0">
                <a:solidFill>
                  <a:srgbClr val="C00000"/>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思考：这里</a:t>
            </a:r>
            <a:r>
              <a:rPr lang="zh-CN" altLang="en-US" b="1" smtClean="0">
                <a:solidFill>
                  <a:srgbClr val="C00000"/>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能</a:t>
            </a:r>
            <a:r>
              <a:rPr lang="en-US" altLang="zh-CN" b="1" dirty="0" smtClean="0">
                <a:solidFill>
                  <a:srgbClr val="C00000"/>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p=a</a:t>
            </a:r>
            <a:r>
              <a:rPr lang="zh-CN" altLang="en-US" b="1" dirty="0" smtClean="0">
                <a:solidFill>
                  <a:srgbClr val="C00000"/>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吗？</a:t>
            </a:r>
            <a:endParaRPr lang="en-US" altLang="zh-CN" b="1" dirty="0">
              <a:solidFill>
                <a:srgbClr val="C00000"/>
              </a:solidFill>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endParaRPr>
          </a:p>
        </p:txBody>
      </p:sp>
    </p:spTree>
    <p:extLst>
      <p:ext uri="{BB962C8B-B14F-4D97-AF65-F5344CB8AC3E}">
        <p14:creationId xmlns:p14="http://schemas.microsoft.com/office/powerpoint/2010/main" val="20939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3"/>
          <p:cNvSpPr>
            <a:spLocks noGrp="1"/>
          </p:cNvSpPr>
          <p:nvPr>
            <p:ph type="title"/>
          </p:nvPr>
        </p:nvSpPr>
        <p:spPr>
          <a:xfrm>
            <a:off x="467544" y="476672"/>
            <a:ext cx="8229600" cy="766763"/>
          </a:xfrm>
        </p:spPr>
        <p:txBody>
          <a:bodyPr/>
          <a:lstStyle/>
          <a:p>
            <a:r>
              <a:rPr lang="en-US" altLang="zh-CN" dirty="0"/>
              <a:t>9.3.2  </a:t>
            </a:r>
            <a:r>
              <a:rPr lang="zh-CN" altLang="en-US" dirty="0"/>
              <a:t>二维数组与指针变量</a:t>
            </a:r>
            <a:endParaRPr lang="zh-CN" altLang="en-US" dirty="0" smtClean="0"/>
          </a:p>
        </p:txBody>
      </p:sp>
      <p:sp>
        <p:nvSpPr>
          <p:cNvPr id="103427" name="Rectangle 2"/>
          <p:cNvSpPr>
            <a:spLocks noGrp="1" noChangeArrowheads="1"/>
          </p:cNvSpPr>
          <p:nvPr>
            <p:ph idx="1"/>
          </p:nvPr>
        </p:nvSpPr>
        <p:spPr>
          <a:xfrm>
            <a:off x="467544" y="1340768"/>
            <a:ext cx="8374385" cy="4968551"/>
          </a:xfrm>
        </p:spPr>
        <p:txBody>
          <a:bodyPr>
            <a:noAutofit/>
          </a:bodyPr>
          <a:lstStyle/>
          <a:p>
            <a:pPr marL="0" indent="0">
              <a:lnSpc>
                <a:spcPct val="140000"/>
              </a:lnSpc>
              <a:buNone/>
            </a:pPr>
            <a:r>
              <a:rPr lang="en-US" altLang="zh-CN" b="1" dirty="0">
                <a:effectLst>
                  <a:outerShdw blurRad="38100" dist="38100" dir="2700000" algn="tl">
                    <a:srgbClr val="000000">
                      <a:alpha val="43137"/>
                    </a:srgbClr>
                  </a:outerShdw>
                </a:effectLst>
              </a:rPr>
              <a:t>2</a:t>
            </a:r>
            <a:r>
              <a:rPr lang="zh-CN" altLang="en-US" b="1" dirty="0">
                <a:effectLst>
                  <a:outerShdw blurRad="38100" dist="38100" dir="2700000" algn="tl">
                    <a:srgbClr val="000000">
                      <a:alpha val="43137"/>
                    </a:srgbClr>
                  </a:outerShdw>
                </a:effectLst>
              </a:rPr>
              <a:t>．二维数组的行指针</a:t>
            </a:r>
            <a:r>
              <a:rPr lang="zh-CN" altLang="en-US" b="1" dirty="0" smtClean="0">
                <a:effectLst>
                  <a:outerShdw blurRad="38100" dist="38100" dir="2700000" algn="tl">
                    <a:srgbClr val="000000">
                      <a:alpha val="43137"/>
                    </a:srgbClr>
                  </a:outerShdw>
                </a:effectLst>
              </a:rPr>
              <a:t>变量</a:t>
            </a:r>
            <a:endParaRPr lang="en-US" altLang="zh-CN" b="1" dirty="0" smtClean="0">
              <a:effectLst>
                <a:outerShdw blurRad="38100" dist="38100" dir="2700000" algn="tl">
                  <a:srgbClr val="000000">
                    <a:alpha val="43137"/>
                  </a:srgbClr>
                </a:outerShdw>
              </a:effectLst>
            </a:endParaRPr>
          </a:p>
          <a:p>
            <a:pPr lvl="1">
              <a:lnSpc>
                <a:spcPct val="140000"/>
              </a:lnSpc>
              <a:buFont typeface="Wingdings" panose="05000000000000000000" pitchFamily="2" charset="2"/>
              <a:buChar char="u"/>
            </a:pPr>
            <a:r>
              <a:rPr lang="zh-CN" altLang="en-US" dirty="0" smtClean="0"/>
              <a:t>二</a:t>
            </a:r>
            <a:r>
              <a:rPr lang="zh-CN" altLang="en-US" dirty="0"/>
              <a:t>维数组的行指针变量是指向由ｍ个元素组成的一维数组的指针</a:t>
            </a:r>
            <a:r>
              <a:rPr lang="zh-CN" altLang="en-US" dirty="0" smtClean="0"/>
              <a:t>变量；</a:t>
            </a:r>
            <a:endParaRPr lang="en-US" altLang="zh-CN" dirty="0" smtClean="0"/>
          </a:p>
          <a:p>
            <a:pPr lvl="1">
              <a:lnSpc>
                <a:spcPct val="140000"/>
              </a:lnSpc>
              <a:buFont typeface="Wingdings" panose="05000000000000000000" pitchFamily="2" charset="2"/>
              <a:buChar char="u"/>
            </a:pPr>
            <a:r>
              <a:rPr lang="zh-CN" altLang="en-US" dirty="0" smtClean="0"/>
              <a:t>用于</a:t>
            </a:r>
            <a:r>
              <a:rPr lang="zh-CN" altLang="en-US" dirty="0"/>
              <a:t>保存二维数组的行地址</a:t>
            </a:r>
            <a:r>
              <a:rPr lang="zh-CN" altLang="en-US" dirty="0" smtClean="0"/>
              <a:t>。</a:t>
            </a:r>
            <a:endParaRPr lang="en-US" altLang="zh-CN" dirty="0" smtClean="0"/>
          </a:p>
          <a:p>
            <a:pPr>
              <a:lnSpc>
                <a:spcPct val="140000"/>
              </a:lnSpc>
            </a:pPr>
            <a:r>
              <a:rPr lang="zh-CN" altLang="en-US" dirty="0">
                <a:solidFill>
                  <a:srgbClr val="C00000"/>
                </a:solidFill>
              </a:rPr>
              <a:t>行指针变量定义的一般形式为：</a:t>
            </a:r>
          </a:p>
          <a:p>
            <a:pPr marL="342900" lvl="1" indent="0">
              <a:lnSpc>
                <a:spcPct val="140000"/>
              </a:lnSpc>
              <a:buNone/>
            </a:pPr>
            <a:r>
              <a:rPr lang="zh-CN" altLang="en-US" dirty="0" smtClean="0"/>
              <a:t>  类型</a:t>
            </a:r>
            <a:r>
              <a:rPr lang="zh-CN" altLang="en-US" dirty="0"/>
              <a:t>说明符 </a:t>
            </a:r>
            <a:r>
              <a:rPr lang="zh-CN" altLang="en-US" dirty="0">
                <a:solidFill>
                  <a:srgbClr val="C00000"/>
                </a:solidFill>
              </a:rPr>
              <a:t> </a:t>
            </a:r>
            <a:r>
              <a:rPr lang="en-US" altLang="zh-CN" dirty="0">
                <a:solidFill>
                  <a:srgbClr val="C00000"/>
                </a:solidFill>
              </a:rPr>
              <a:t>(*</a:t>
            </a:r>
            <a:r>
              <a:rPr lang="zh-CN" altLang="en-US" dirty="0">
                <a:solidFill>
                  <a:srgbClr val="C00000"/>
                </a:solidFill>
              </a:rPr>
              <a:t>指针变量名</a:t>
            </a:r>
            <a:r>
              <a:rPr lang="en-US" altLang="zh-CN" dirty="0">
                <a:solidFill>
                  <a:srgbClr val="C00000"/>
                </a:solidFill>
              </a:rPr>
              <a:t>)</a:t>
            </a:r>
            <a:r>
              <a:rPr lang="en-US" altLang="zh-CN" dirty="0"/>
              <a:t> [</a:t>
            </a:r>
            <a:r>
              <a:rPr lang="zh-CN" altLang="en-US" dirty="0"/>
              <a:t>整型常量</a:t>
            </a:r>
            <a:r>
              <a:rPr lang="en-US" altLang="zh-CN" dirty="0"/>
              <a:t>];   </a:t>
            </a:r>
            <a:endParaRPr lang="en-US" altLang="zh-CN" dirty="0" smtClean="0"/>
          </a:p>
          <a:p>
            <a:pPr marL="342900" lvl="1" indent="0">
              <a:lnSpc>
                <a:spcPct val="140000"/>
              </a:lnSpc>
              <a:buNone/>
            </a:pPr>
            <a:r>
              <a:rPr lang="zh-CN" altLang="en-US" dirty="0" smtClean="0"/>
              <a:t>如：</a:t>
            </a:r>
            <a:r>
              <a:rPr lang="en-US" altLang="zh-CN" dirty="0" err="1"/>
              <a:t>int</a:t>
            </a:r>
            <a:r>
              <a:rPr lang="en-US" altLang="zh-CN" dirty="0"/>
              <a:t> (*p)[4</a:t>
            </a:r>
            <a:r>
              <a:rPr lang="en-US" altLang="zh-CN" dirty="0" smtClean="0"/>
              <a:t>];   </a:t>
            </a:r>
            <a:endParaRPr lang="en-US" altLang="zh-CN" dirty="0"/>
          </a:p>
          <a:p>
            <a:pPr lvl="1">
              <a:lnSpc>
                <a:spcPct val="140000"/>
              </a:lnSpc>
            </a:pP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672"/>
            <a:ext cx="8229600" cy="766763"/>
          </a:xfrm>
        </p:spPr>
        <p:txBody>
          <a:bodyPr/>
          <a:lstStyle/>
          <a:p>
            <a:r>
              <a:rPr lang="en-US" altLang="zh-CN" dirty="0"/>
              <a:t>9.3.2  </a:t>
            </a:r>
            <a:r>
              <a:rPr lang="zh-CN" altLang="en-US" dirty="0"/>
              <a:t>二维数组与指针变量</a:t>
            </a:r>
          </a:p>
        </p:txBody>
      </p:sp>
      <p:sp>
        <p:nvSpPr>
          <p:cNvPr id="3" name="内容占位符 2"/>
          <p:cNvSpPr>
            <a:spLocks noGrp="1"/>
          </p:cNvSpPr>
          <p:nvPr>
            <p:ph idx="1"/>
          </p:nvPr>
        </p:nvSpPr>
        <p:spPr>
          <a:xfrm>
            <a:off x="485928" y="1196752"/>
            <a:ext cx="8229600" cy="2816348"/>
          </a:xfrm>
        </p:spPr>
        <p:txBody>
          <a:bodyPr/>
          <a:lstStyle/>
          <a:p>
            <a:pPr lvl="0">
              <a:lnSpc>
                <a:spcPct val="120000"/>
              </a:lnSpc>
            </a:pPr>
            <a:r>
              <a:rPr lang="zh-CN" altLang="en-US" dirty="0">
                <a:solidFill>
                  <a:prstClr val="black"/>
                </a:solidFill>
              </a:rPr>
              <a:t>例如：</a:t>
            </a:r>
          </a:p>
          <a:p>
            <a:pPr marL="342900" lvl="1" indent="0">
              <a:lnSpc>
                <a:spcPct val="120000"/>
              </a:lnSpc>
              <a:buNone/>
            </a:pPr>
            <a:r>
              <a:rPr lang="en-US" altLang="zh-CN" dirty="0" err="1">
                <a:solidFill>
                  <a:prstClr val="black"/>
                </a:solidFill>
              </a:rPr>
              <a:t>int</a:t>
            </a:r>
            <a:r>
              <a:rPr lang="en-US" altLang="zh-CN" dirty="0">
                <a:solidFill>
                  <a:prstClr val="black"/>
                </a:solidFill>
              </a:rPr>
              <a:t> a[3][4]={1,3,5,7,9,11,13,15,17,19,21,23};</a:t>
            </a:r>
          </a:p>
          <a:p>
            <a:pPr marL="342900" lvl="1" indent="0">
              <a:lnSpc>
                <a:spcPct val="120000"/>
              </a:lnSpc>
              <a:buNone/>
            </a:pPr>
            <a:r>
              <a:rPr lang="en-US" altLang="zh-CN" dirty="0" err="1">
                <a:solidFill>
                  <a:prstClr val="black"/>
                </a:solidFill>
              </a:rPr>
              <a:t>int</a:t>
            </a:r>
            <a:r>
              <a:rPr lang="en-US" altLang="zh-CN" dirty="0">
                <a:solidFill>
                  <a:prstClr val="black"/>
                </a:solidFill>
              </a:rPr>
              <a:t> (*p)[4];</a:t>
            </a:r>
          </a:p>
          <a:p>
            <a:pPr marL="342900" lvl="1" indent="0">
              <a:lnSpc>
                <a:spcPct val="120000"/>
              </a:lnSpc>
              <a:buNone/>
            </a:pPr>
            <a:r>
              <a:rPr lang="en-US" altLang="zh-CN" dirty="0">
                <a:solidFill>
                  <a:prstClr val="black"/>
                </a:solidFill>
              </a:rPr>
              <a:t>p=&amp;a[0]; </a:t>
            </a:r>
            <a:r>
              <a:rPr lang="zh-CN" altLang="en-US" dirty="0">
                <a:solidFill>
                  <a:prstClr val="black"/>
                </a:solidFill>
              </a:rPr>
              <a:t>或</a:t>
            </a:r>
            <a:r>
              <a:rPr lang="en-US" altLang="zh-CN" dirty="0">
                <a:solidFill>
                  <a:prstClr val="black"/>
                </a:solidFill>
              </a:rPr>
              <a:t>p=a</a:t>
            </a:r>
            <a:r>
              <a:rPr lang="en-US" altLang="zh-CN" dirty="0" smtClean="0">
                <a:solidFill>
                  <a:prstClr val="black"/>
                </a:solidFill>
              </a:rPr>
              <a:t>;</a:t>
            </a:r>
            <a:endParaRPr lang="en-US" altLang="zh-CN" dirty="0">
              <a:solidFill>
                <a:prstClr val="black"/>
              </a:solidFill>
            </a:endParaRPr>
          </a:p>
        </p:txBody>
      </p:sp>
      <p:pic>
        <p:nvPicPr>
          <p:cNvPr id="4" name="图片 3"/>
          <p:cNvPicPr>
            <a:picLocks noChangeAspect="1"/>
          </p:cNvPicPr>
          <p:nvPr/>
        </p:nvPicPr>
        <p:blipFill>
          <a:blip r:embed="rId2"/>
          <a:stretch>
            <a:fillRect/>
          </a:stretch>
        </p:blipFill>
        <p:spPr>
          <a:xfrm>
            <a:off x="503544" y="4293096"/>
            <a:ext cx="8194369" cy="1620000"/>
          </a:xfrm>
          <a:prstGeom prst="rect">
            <a:avLst/>
          </a:prstGeom>
        </p:spPr>
      </p:pic>
    </p:spTree>
    <p:extLst>
      <p:ext uri="{BB962C8B-B14F-4D97-AF65-F5344CB8AC3E}">
        <p14:creationId xmlns:p14="http://schemas.microsoft.com/office/powerpoint/2010/main" val="187259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96752"/>
            <a:ext cx="8374385" cy="5264620"/>
          </a:xfrm>
        </p:spPr>
        <p:txBody>
          <a:bodyPr>
            <a:normAutofit/>
          </a:bodyPr>
          <a:lstStyle/>
          <a:p>
            <a:pPr marL="0" indent="0">
              <a:lnSpc>
                <a:spcPct val="110000"/>
              </a:lnSpc>
              <a:spcBef>
                <a:spcPts val="0"/>
              </a:spcBef>
              <a:spcAft>
                <a:spcPts val="0"/>
              </a:spcAft>
              <a:buNone/>
            </a:pPr>
            <a:r>
              <a:rPr lang="en-US" altLang="zh-CN" sz="2800" dirty="0" smtClean="0">
                <a:solidFill>
                  <a:srgbClr val="008000"/>
                </a:solidFill>
                <a:latin typeface="方正姚体" panose="02010601030101010101" pitchFamily="2" charset="-122"/>
                <a:ea typeface="方正姚体" panose="02010601030101010101" pitchFamily="2" charset="-122"/>
              </a:rPr>
              <a:t>【</a:t>
            </a:r>
            <a:r>
              <a:rPr lang="zh-CN" altLang="en-US" sz="2800" dirty="0" smtClean="0">
                <a:solidFill>
                  <a:srgbClr val="008000"/>
                </a:solidFill>
                <a:latin typeface="方正姚体" panose="02010601030101010101" pitchFamily="2" charset="-122"/>
                <a:ea typeface="方正姚体" panose="02010601030101010101" pitchFamily="2" charset="-122"/>
              </a:rPr>
              <a:t>例</a:t>
            </a:r>
            <a:r>
              <a:rPr lang="en-US" altLang="zh-CN" sz="2800" dirty="0" smtClean="0">
                <a:solidFill>
                  <a:srgbClr val="008000"/>
                </a:solidFill>
                <a:latin typeface="方正姚体" panose="02010601030101010101" pitchFamily="2" charset="-122"/>
                <a:ea typeface="方正姚体" panose="02010601030101010101" pitchFamily="2" charset="-122"/>
              </a:rPr>
              <a:t>9-10】 </a:t>
            </a:r>
            <a:r>
              <a:rPr lang="zh-CN" altLang="en-US" sz="2800" dirty="0">
                <a:solidFill>
                  <a:srgbClr val="008000"/>
                </a:solidFill>
                <a:latin typeface="方正姚体" panose="02010601030101010101" pitchFamily="2" charset="-122"/>
                <a:ea typeface="方正姚体" panose="02010601030101010101" pitchFamily="2" charset="-122"/>
              </a:rPr>
              <a:t>输出二维数组任一行任一列元素的值。</a:t>
            </a:r>
            <a:endParaRPr lang="zh-CN" altLang="en-US" sz="2800" dirty="0">
              <a:solidFill>
                <a:srgbClr val="000000"/>
              </a:solidFill>
              <a:latin typeface="方正姚体" panose="02010601030101010101" pitchFamily="2" charset="-122"/>
              <a:ea typeface="方正姚体" panose="02010601030101010101" pitchFamily="2" charset="-122"/>
            </a:endParaRPr>
          </a:p>
          <a:p>
            <a:pPr marL="342900" lvl="1" indent="0">
              <a:lnSpc>
                <a:spcPct val="110000"/>
              </a:lnSpc>
              <a:spcBef>
                <a:spcPts val="0"/>
              </a:spcBef>
              <a:spcAft>
                <a:spcPts val="0"/>
              </a:spcAft>
              <a:buNone/>
            </a:pPr>
            <a:r>
              <a:rPr lang="en-US" altLang="zh-CN" sz="2800" dirty="0">
                <a:solidFill>
                  <a:srgbClr val="808080"/>
                </a:solidFill>
                <a:latin typeface="方正姚体" panose="02010601030101010101" pitchFamily="2" charset="-122"/>
                <a:ea typeface="方正姚体" panose="02010601030101010101" pitchFamily="2" charset="-122"/>
              </a:rPr>
              <a:t>#include</a:t>
            </a:r>
            <a:r>
              <a:rPr lang="en-US" altLang="zh-CN" sz="2800" dirty="0">
                <a:solidFill>
                  <a:srgbClr val="000000"/>
                </a:solidFill>
                <a:latin typeface="方正姚体" panose="02010601030101010101" pitchFamily="2" charset="-122"/>
                <a:ea typeface="方正姚体" panose="02010601030101010101" pitchFamily="2" charset="-122"/>
              </a:rPr>
              <a:t> </a:t>
            </a:r>
            <a:r>
              <a:rPr lang="en-US" altLang="zh-CN" sz="2800" dirty="0">
                <a:solidFill>
                  <a:srgbClr val="A31515"/>
                </a:solidFill>
                <a:latin typeface="方正姚体" panose="02010601030101010101" pitchFamily="2" charset="-122"/>
                <a:ea typeface="方正姚体" panose="02010601030101010101" pitchFamily="2" charset="-122"/>
              </a:rPr>
              <a:t>&lt;</a:t>
            </a:r>
            <a:r>
              <a:rPr lang="en-US" altLang="zh-CN" sz="2800" dirty="0" err="1">
                <a:solidFill>
                  <a:srgbClr val="A31515"/>
                </a:solidFill>
                <a:latin typeface="方正姚体" panose="02010601030101010101" pitchFamily="2" charset="-122"/>
                <a:ea typeface="方正姚体" panose="02010601030101010101" pitchFamily="2" charset="-122"/>
              </a:rPr>
              <a:t>stdio.h</a:t>
            </a:r>
            <a:r>
              <a:rPr lang="en-US" altLang="zh-CN" sz="2800" dirty="0">
                <a:solidFill>
                  <a:srgbClr val="A31515"/>
                </a:solidFill>
                <a:latin typeface="方正姚体" panose="02010601030101010101" pitchFamily="2" charset="-122"/>
                <a:ea typeface="方正姚体" panose="02010601030101010101" pitchFamily="2" charset="-122"/>
              </a:rPr>
              <a:t>&gt;</a:t>
            </a:r>
            <a:endParaRPr lang="en-US" altLang="zh-CN" sz="2800" dirty="0">
              <a:solidFill>
                <a:srgbClr val="000000"/>
              </a:solidFill>
              <a:latin typeface="方正姚体" panose="02010601030101010101" pitchFamily="2" charset="-122"/>
              <a:ea typeface="方正姚体" panose="02010601030101010101" pitchFamily="2" charset="-122"/>
            </a:endParaRPr>
          </a:p>
          <a:p>
            <a:pPr marL="342900" lvl="1" indent="0">
              <a:lnSpc>
                <a:spcPct val="110000"/>
              </a:lnSpc>
              <a:spcBef>
                <a:spcPts val="0"/>
              </a:spcBef>
              <a:spcAft>
                <a:spcPts val="0"/>
              </a:spcAft>
              <a:buNone/>
            </a:pPr>
            <a:r>
              <a:rPr lang="en-US" altLang="zh-CN" sz="2800" dirty="0" err="1">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 main()</a:t>
            </a:r>
          </a:p>
          <a:p>
            <a:pPr marL="342900" lvl="1" indent="0">
              <a:lnSpc>
                <a:spcPct val="11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p>
          <a:p>
            <a:pPr marL="342900" lvl="1" indent="0">
              <a:lnSpc>
                <a:spcPct val="110000"/>
              </a:lnSpc>
              <a:spcBef>
                <a:spcPts val="0"/>
              </a:spcBef>
              <a:spcAft>
                <a:spcPts val="0"/>
              </a:spcAft>
              <a:buNone/>
            </a:pPr>
            <a:r>
              <a:rPr lang="en-US" altLang="zh-CN" sz="2800" spc="-150" dirty="0" smtClean="0">
                <a:solidFill>
                  <a:srgbClr val="0000FF"/>
                </a:solidFill>
                <a:latin typeface="方正姚体" panose="02010601030101010101" pitchFamily="2" charset="-122"/>
                <a:ea typeface="方正姚体" panose="02010601030101010101" pitchFamily="2" charset="-122"/>
              </a:rPr>
              <a:t> 	</a:t>
            </a:r>
            <a:r>
              <a:rPr lang="en-US" altLang="zh-CN" sz="2800" spc="-150" dirty="0" err="1" smtClean="0">
                <a:solidFill>
                  <a:srgbClr val="0000FF"/>
                </a:solidFill>
                <a:latin typeface="方正姚体" panose="02010601030101010101" pitchFamily="2" charset="-122"/>
                <a:ea typeface="方正姚体" panose="02010601030101010101" pitchFamily="2" charset="-122"/>
              </a:rPr>
              <a:t>int</a:t>
            </a:r>
            <a:r>
              <a:rPr lang="en-US" altLang="zh-CN" sz="2800" spc="-150" dirty="0" smtClean="0">
                <a:solidFill>
                  <a:srgbClr val="000000"/>
                </a:solidFill>
                <a:latin typeface="方正姚体" panose="02010601030101010101" pitchFamily="2" charset="-122"/>
                <a:ea typeface="方正姚体" panose="02010601030101010101" pitchFamily="2" charset="-122"/>
              </a:rPr>
              <a:t> </a:t>
            </a:r>
            <a:r>
              <a:rPr lang="en-US" altLang="zh-CN" sz="2800" spc="-150" dirty="0">
                <a:solidFill>
                  <a:srgbClr val="000000"/>
                </a:solidFill>
                <a:latin typeface="方正姚体" panose="02010601030101010101" pitchFamily="2" charset="-122"/>
                <a:ea typeface="方正姚体" panose="02010601030101010101" pitchFamily="2" charset="-122"/>
              </a:rPr>
              <a:t>a[3][4] = </a:t>
            </a:r>
            <a:r>
              <a:rPr lang="en-US" altLang="zh-CN" sz="2800" spc="-150" dirty="0" smtClean="0">
                <a:solidFill>
                  <a:srgbClr val="000000"/>
                </a:solidFill>
                <a:latin typeface="方正姚体" panose="02010601030101010101" pitchFamily="2" charset="-122"/>
                <a:ea typeface="方正姚体" panose="02010601030101010101" pitchFamily="2" charset="-122"/>
              </a:rPr>
              <a:t>{1,3,5,7,9,11,13,15,17,19,21,23};</a:t>
            </a:r>
            <a:endParaRPr lang="en-US" altLang="zh-CN" sz="2800" spc="-150" dirty="0">
              <a:solidFill>
                <a:srgbClr val="000000"/>
              </a:solidFill>
              <a:latin typeface="方正姚体" panose="02010601030101010101" pitchFamily="2" charset="-122"/>
              <a:ea typeface="方正姚体" panose="02010601030101010101" pitchFamily="2" charset="-122"/>
            </a:endParaRPr>
          </a:p>
          <a:p>
            <a:pPr marL="342900" lvl="1" indent="0">
              <a:lnSpc>
                <a:spcPct val="110000"/>
              </a:lnSpc>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a:t>
            </a:r>
            <a:r>
              <a:rPr lang="en-US" altLang="zh-CN" sz="2800" dirty="0" err="1" smtClean="0">
                <a:solidFill>
                  <a:srgbClr val="0000FF"/>
                </a:solidFill>
                <a:latin typeface="方正姚体" panose="02010601030101010101" pitchFamily="2" charset="-122"/>
                <a:ea typeface="方正姚体" panose="02010601030101010101" pitchFamily="2" charset="-122"/>
              </a:rPr>
              <a:t>int</a:t>
            </a:r>
            <a:r>
              <a:rPr lang="en-US" altLang="zh-CN" sz="2800" dirty="0">
                <a:solidFill>
                  <a:srgbClr val="000000"/>
                </a:solidFill>
                <a:latin typeface="方正姚体" panose="02010601030101010101" pitchFamily="2" charset="-122"/>
                <a:ea typeface="方正姚体" panose="02010601030101010101" pitchFamily="2" charset="-122"/>
              </a:rPr>
              <a:t>(*p)[4],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 j;</a:t>
            </a:r>
          </a:p>
          <a:p>
            <a:pPr marL="342900" lvl="1" indent="0">
              <a:lnSpc>
                <a:spcPct val="11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smtClean="0">
                <a:solidFill>
                  <a:srgbClr val="000000"/>
                </a:solidFill>
                <a:latin typeface="方正姚体" panose="02010601030101010101" pitchFamily="2" charset="-122"/>
                <a:ea typeface="方正姚体" panose="02010601030101010101" pitchFamily="2" charset="-122"/>
              </a:rPr>
              <a:t>scanf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a:t>
            </a:r>
            <a:r>
              <a:rPr lang="en-US" altLang="zh-CN" sz="2800" dirty="0" err="1">
                <a:solidFill>
                  <a:srgbClr val="A31515"/>
                </a:solidFill>
                <a:latin typeface="方正姚体" panose="02010601030101010101" pitchFamily="2" charset="-122"/>
                <a:ea typeface="方正姚体" panose="02010601030101010101" pitchFamily="2" charset="-122"/>
              </a:rPr>
              <a:t>d%d</a:t>
            </a:r>
            <a:r>
              <a:rPr lang="en-US" altLang="zh-CN" sz="2800" dirty="0">
                <a:solidFill>
                  <a:srgbClr val="A31515"/>
                </a:solidFill>
                <a:latin typeface="方正姚体" panose="02010601030101010101" pitchFamily="2" charset="-122"/>
                <a:ea typeface="方正姚体" panose="02010601030101010101" pitchFamily="2" charset="-122"/>
              </a:rPr>
              <a:t>"</a:t>
            </a:r>
            <a:r>
              <a:rPr lang="en-US" altLang="zh-CN" sz="2800" dirty="0">
                <a:solidFill>
                  <a:srgbClr val="000000"/>
                </a:solidFill>
                <a:latin typeface="方正姚体" panose="02010601030101010101" pitchFamily="2" charset="-122"/>
                <a:ea typeface="方正姚体" panose="02010601030101010101" pitchFamily="2" charset="-122"/>
              </a:rPr>
              <a:t>, &amp;</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 &amp;j);</a:t>
            </a:r>
          </a:p>
          <a:p>
            <a:pPr marL="342900" lvl="1" indent="0">
              <a:lnSpc>
                <a:spcPct val="11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p </a:t>
            </a:r>
            <a:r>
              <a:rPr lang="en-US" altLang="zh-CN" sz="2800" dirty="0">
                <a:solidFill>
                  <a:srgbClr val="000000"/>
                </a:solidFill>
                <a:latin typeface="方正姚体" panose="02010601030101010101" pitchFamily="2" charset="-122"/>
                <a:ea typeface="方正姚体" panose="02010601030101010101" pitchFamily="2" charset="-122"/>
              </a:rPr>
              <a:t>= a</a:t>
            </a:r>
            <a:r>
              <a:rPr lang="en-US" altLang="zh-CN" sz="2800" dirty="0" smtClean="0">
                <a:solidFill>
                  <a:srgbClr val="000000"/>
                </a:solidFill>
                <a:latin typeface="方正姚体" panose="02010601030101010101" pitchFamily="2" charset="-122"/>
                <a:ea typeface="方正姚体" panose="02010601030101010101" pitchFamily="2" charset="-122"/>
              </a:rPr>
              <a:t>;</a:t>
            </a:r>
            <a:r>
              <a:rPr lang="en-US" altLang="zh-CN" sz="2800" dirty="0">
                <a:solidFill>
                  <a:srgbClr val="008000"/>
                </a:solidFill>
                <a:latin typeface="方正姚体" panose="02010601030101010101" pitchFamily="2" charset="-122"/>
                <a:ea typeface="方正姚体" panose="02010601030101010101" pitchFamily="2" charset="-122"/>
              </a:rPr>
              <a:t> </a:t>
            </a:r>
            <a:r>
              <a:rPr lang="en-US" altLang="zh-CN" sz="2800" dirty="0" smtClean="0">
                <a:solidFill>
                  <a:srgbClr val="008000"/>
                </a:solidFill>
                <a:latin typeface="方正姚体" panose="02010601030101010101" pitchFamily="2" charset="-122"/>
                <a:ea typeface="方正姚体" panose="02010601030101010101" pitchFamily="2" charset="-122"/>
              </a:rPr>
              <a:t>       //</a:t>
            </a:r>
            <a:r>
              <a:rPr lang="zh-CN" altLang="en-US" sz="2800" dirty="0">
                <a:solidFill>
                  <a:srgbClr val="008000"/>
                </a:solidFill>
                <a:latin typeface="方正姚体" panose="02010601030101010101" pitchFamily="2" charset="-122"/>
                <a:ea typeface="方正姚体" panose="02010601030101010101" pitchFamily="2" charset="-122"/>
              </a:rPr>
              <a:t>或</a:t>
            </a:r>
            <a:r>
              <a:rPr lang="en-US" altLang="zh-CN" sz="2800" dirty="0">
                <a:solidFill>
                  <a:srgbClr val="008000"/>
                </a:solidFill>
                <a:latin typeface="方正姚体" panose="02010601030101010101" pitchFamily="2" charset="-122"/>
                <a:ea typeface="方正姚体" panose="02010601030101010101" pitchFamily="2" charset="-122"/>
              </a:rPr>
              <a:t>p=&amp;a[0];</a:t>
            </a:r>
            <a:endParaRPr lang="en-US" altLang="zh-CN" sz="2800" dirty="0">
              <a:solidFill>
                <a:srgbClr val="000000"/>
              </a:solidFill>
              <a:latin typeface="方正姚体" panose="02010601030101010101" pitchFamily="2" charset="-122"/>
              <a:ea typeface="方正姚体" panose="02010601030101010101" pitchFamily="2" charset="-122"/>
            </a:endParaRPr>
          </a:p>
          <a:p>
            <a:pPr marL="342900" lvl="1" indent="0">
              <a:lnSpc>
                <a:spcPct val="110000"/>
              </a:lnSpc>
              <a:spcBef>
                <a:spcPts val="0"/>
              </a:spcBef>
              <a:spcAft>
                <a:spcPts val="0"/>
              </a:spcAft>
              <a:buNone/>
            </a:pP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err="1" smtClean="0">
                <a:solidFill>
                  <a:srgbClr val="000000"/>
                </a:solidFill>
                <a:latin typeface="方正姚体" panose="02010601030101010101" pitchFamily="2" charset="-122"/>
                <a:ea typeface="方正姚体" panose="02010601030101010101" pitchFamily="2" charset="-122"/>
              </a:rPr>
              <a:t>printf</a:t>
            </a:r>
            <a:r>
              <a:rPr lang="en-US" altLang="zh-CN" sz="2800" dirty="0">
                <a:solidFill>
                  <a:srgbClr val="000000"/>
                </a:solidFill>
                <a:latin typeface="方正姚体" panose="02010601030101010101" pitchFamily="2" charset="-122"/>
                <a:ea typeface="方正姚体" panose="02010601030101010101" pitchFamily="2" charset="-122"/>
              </a:rPr>
              <a:t>(</a:t>
            </a:r>
            <a:r>
              <a:rPr lang="en-US" altLang="zh-CN" sz="2800" dirty="0">
                <a:solidFill>
                  <a:srgbClr val="A31515"/>
                </a:solidFill>
                <a:latin typeface="方正姚体" panose="02010601030101010101" pitchFamily="2" charset="-122"/>
                <a:ea typeface="方正姚体" panose="02010601030101010101" pitchFamily="2" charset="-122"/>
              </a:rPr>
              <a:t>"%</a:t>
            </a:r>
            <a:r>
              <a:rPr lang="en-US" altLang="zh-CN" sz="2800" dirty="0" smtClean="0">
                <a:solidFill>
                  <a:srgbClr val="A31515"/>
                </a:solidFill>
                <a:latin typeface="方正姚体" panose="02010601030101010101" pitchFamily="2" charset="-122"/>
                <a:ea typeface="方正姚体" panose="02010601030101010101" pitchFamily="2" charset="-122"/>
              </a:rPr>
              <a:t>d\n"</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*(*(p + </a:t>
            </a:r>
            <a:r>
              <a:rPr lang="en-US" altLang="zh-CN" sz="2800" dirty="0" err="1">
                <a:solidFill>
                  <a:srgbClr val="000000"/>
                </a:solidFill>
                <a:latin typeface="方正姚体" panose="02010601030101010101" pitchFamily="2" charset="-122"/>
                <a:ea typeface="方正姚体" panose="02010601030101010101" pitchFamily="2" charset="-122"/>
              </a:rPr>
              <a:t>i</a:t>
            </a:r>
            <a:r>
              <a:rPr lang="en-US" altLang="zh-CN" sz="2800" dirty="0">
                <a:solidFill>
                  <a:srgbClr val="000000"/>
                </a:solidFill>
                <a:latin typeface="方正姚体" panose="02010601030101010101" pitchFamily="2" charset="-122"/>
                <a:ea typeface="方正姚体" panose="02010601030101010101" pitchFamily="2" charset="-122"/>
              </a:rPr>
              <a:t>) + j));</a:t>
            </a:r>
          </a:p>
          <a:p>
            <a:pPr marL="342900" lvl="1" indent="0">
              <a:lnSpc>
                <a:spcPct val="110000"/>
              </a:lnSpc>
              <a:spcBef>
                <a:spcPts val="0"/>
              </a:spcBef>
              <a:spcAft>
                <a:spcPts val="0"/>
              </a:spcAft>
              <a:buNone/>
            </a:pPr>
            <a:r>
              <a:rPr lang="en-US" altLang="zh-CN" sz="2800" dirty="0" smtClean="0">
                <a:solidFill>
                  <a:srgbClr val="0000FF"/>
                </a:solidFill>
                <a:latin typeface="方正姚体" panose="02010601030101010101" pitchFamily="2" charset="-122"/>
                <a:ea typeface="方正姚体" panose="02010601030101010101" pitchFamily="2" charset="-122"/>
              </a:rPr>
              <a:t> 	return</a:t>
            </a:r>
            <a:r>
              <a:rPr lang="en-US" altLang="zh-CN" sz="2800" dirty="0" smtClean="0">
                <a:solidFill>
                  <a:srgbClr val="000000"/>
                </a:solidFill>
                <a:latin typeface="方正姚体" panose="02010601030101010101" pitchFamily="2" charset="-122"/>
                <a:ea typeface="方正姚体" panose="02010601030101010101" pitchFamily="2" charset="-122"/>
              </a:rPr>
              <a:t> </a:t>
            </a:r>
            <a:r>
              <a:rPr lang="en-US" altLang="zh-CN" sz="2800" dirty="0">
                <a:solidFill>
                  <a:srgbClr val="000000"/>
                </a:solidFill>
                <a:latin typeface="方正姚体" panose="02010601030101010101" pitchFamily="2" charset="-122"/>
                <a:ea typeface="方正姚体" panose="02010601030101010101" pitchFamily="2" charset="-122"/>
              </a:rPr>
              <a:t>0;</a:t>
            </a:r>
          </a:p>
          <a:p>
            <a:pPr marL="342900" lvl="1" indent="0">
              <a:lnSpc>
                <a:spcPct val="110000"/>
              </a:lnSpc>
              <a:spcBef>
                <a:spcPts val="0"/>
              </a:spcBef>
              <a:spcAft>
                <a:spcPts val="0"/>
              </a:spcAft>
              <a:buNone/>
            </a:pPr>
            <a:r>
              <a:rPr lang="en-US" altLang="zh-CN" sz="2800" dirty="0">
                <a:solidFill>
                  <a:srgbClr val="000000"/>
                </a:solidFill>
                <a:latin typeface="方正姚体" panose="02010601030101010101" pitchFamily="2" charset="-122"/>
                <a:ea typeface="方正姚体" panose="02010601030101010101" pitchFamily="2" charset="-122"/>
              </a:rPr>
              <a:t>}</a:t>
            </a:r>
            <a:endParaRPr lang="zh-CN" altLang="en-US" sz="2800" dirty="0">
              <a:latin typeface="方正姚体" panose="02010601030101010101" pitchFamily="2" charset="-122"/>
              <a:ea typeface="方正姚体" panose="02010601030101010101" pitchFamily="2" charset="-122"/>
            </a:endParaRPr>
          </a:p>
        </p:txBody>
      </p:sp>
      <p:sp>
        <p:nvSpPr>
          <p:cNvPr id="5" name="标题 1"/>
          <p:cNvSpPr>
            <a:spLocks noGrp="1"/>
          </p:cNvSpPr>
          <p:nvPr>
            <p:ph type="title"/>
          </p:nvPr>
        </p:nvSpPr>
        <p:spPr>
          <a:xfrm>
            <a:off x="468313" y="476672"/>
            <a:ext cx="8229600" cy="766763"/>
          </a:xfrm>
        </p:spPr>
        <p:txBody>
          <a:bodyPr/>
          <a:lstStyle/>
          <a:p>
            <a:r>
              <a:rPr lang="en-US" altLang="zh-CN" sz="3200" dirty="0">
                <a:solidFill>
                  <a:srgbClr val="C00000"/>
                </a:solidFill>
                <a:latin typeface="方正姚体" panose="02010601030101010101" pitchFamily="2" charset="-122"/>
                <a:ea typeface="方正姚体" panose="02010601030101010101" pitchFamily="2" charset="-122"/>
              </a:rPr>
              <a:t>9.3.2  </a:t>
            </a:r>
            <a:r>
              <a:rPr lang="zh-CN" altLang="en-US" sz="3200" dirty="0">
                <a:solidFill>
                  <a:srgbClr val="C00000"/>
                </a:solidFill>
                <a:latin typeface="方正姚体" panose="02010601030101010101" pitchFamily="2" charset="-122"/>
                <a:ea typeface="方正姚体" panose="02010601030101010101" pitchFamily="2" charset="-122"/>
              </a:rPr>
              <a:t>二维数组与指针变量</a:t>
            </a:r>
          </a:p>
        </p:txBody>
      </p:sp>
      <p:sp>
        <p:nvSpPr>
          <p:cNvPr id="6" name="内容占位符 2"/>
          <p:cNvSpPr txBox="1">
            <a:spLocks/>
          </p:cNvSpPr>
          <p:nvPr/>
        </p:nvSpPr>
        <p:spPr bwMode="auto">
          <a:xfrm>
            <a:off x="5250487" y="1268760"/>
            <a:ext cx="3744416" cy="1512168"/>
          </a:xfrm>
          <a:prstGeom prst="rect">
            <a:avLst/>
          </a:prstGeom>
          <a:solidFill>
            <a:schemeClr val="tx1"/>
          </a:solidFill>
          <a:ln>
            <a:noFill/>
          </a:ln>
          <a:extLst/>
        </p:spPr>
        <p:txBody>
          <a:bodyPr vert="horz" wrap="square" lIns="91440" tIns="45720" rIns="91440" bIns="45720" numCol="1" anchor="t" anchorCtr="0" compatLnSpc="1">
            <a:prstTxWarp prst="textNoShape">
              <a:avLst/>
            </a:prstTxWarp>
          </a:bodyPr>
          <a:lstStyle>
            <a:lvl1pPr marL="257175" indent="-257175" algn="just" rtl="0" eaLnBrk="1" fontAlgn="base" hangingPunct="1">
              <a:lnSpc>
                <a:spcPct val="100000"/>
              </a:lnSpc>
              <a:spcBef>
                <a:spcPts val="450"/>
              </a:spcBef>
              <a:spcAft>
                <a:spcPts val="450"/>
              </a:spcAft>
              <a:buClr>
                <a:srgbClr val="C00000"/>
              </a:buClr>
              <a:buFont typeface="Wingdings" panose="05000000000000000000" pitchFamily="2" charset="2"/>
              <a:buChar char="Ø"/>
              <a:defRPr sz="3200" kern="1200">
                <a:solidFill>
                  <a:schemeClr val="tx1"/>
                </a:solidFill>
                <a:latin typeface="Times New Roman" pitchFamily="18" charset="0"/>
                <a:ea typeface="华文中宋" pitchFamily="2" charset="-122"/>
                <a:cs typeface="Times New Roman" pitchFamily="18" charset="0"/>
              </a:defRPr>
            </a:lvl1pPr>
            <a:lvl2pPr marL="473869" indent="-130969" algn="just" rtl="0" eaLnBrk="1" fontAlgn="base" hangingPunct="1">
              <a:lnSpc>
                <a:spcPct val="100000"/>
              </a:lnSpc>
              <a:spcBef>
                <a:spcPts val="450"/>
              </a:spcBef>
              <a:spcAft>
                <a:spcPts val="450"/>
              </a:spcAft>
              <a:buClr>
                <a:srgbClr val="339933"/>
              </a:buClr>
              <a:buFont typeface="Times New Roman" panose="02020603050405020304" pitchFamily="18" charset="0"/>
              <a:buChar char="─"/>
              <a:defRPr sz="3000" kern="1200">
                <a:solidFill>
                  <a:schemeClr val="tx1"/>
                </a:solidFill>
                <a:latin typeface="Times New Roman" pitchFamily="18" charset="0"/>
                <a:ea typeface="华文中宋" pitchFamily="2" charset="-122"/>
                <a:cs typeface="Times New Roman" pitchFamily="18" charset="0"/>
              </a:defRPr>
            </a:lvl2pPr>
            <a:lvl3pPr marL="807244" indent="-121444" algn="just" rtl="0" eaLnBrk="1" fontAlgn="base" hangingPunct="1">
              <a:lnSpc>
                <a:spcPct val="100000"/>
              </a:lnSpc>
              <a:spcBef>
                <a:spcPts val="450"/>
              </a:spcBef>
              <a:spcAft>
                <a:spcPts val="450"/>
              </a:spcAft>
              <a:buClr>
                <a:srgbClr val="0000CC"/>
              </a:buClr>
              <a:buFont typeface="Arial" panose="020B0604020202020204" pitchFamily="34" charset="0"/>
              <a:buChar char="•"/>
              <a:defRPr sz="2800" kern="1200">
                <a:solidFill>
                  <a:schemeClr val="tx1"/>
                </a:solidFill>
                <a:latin typeface="Times New Roman" pitchFamily="18" charset="0"/>
                <a:ea typeface="华文中宋" pitchFamily="2" charset="-122"/>
                <a:cs typeface="Times New Roman" pitchFamily="18" charset="0"/>
              </a:defRPr>
            </a:lvl3pPr>
            <a:lvl4pPr marL="12430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4pPr>
            <a:lvl5pPr marL="1585913" indent="-214313" algn="just" rtl="0" eaLnBrk="1" fontAlgn="base" hangingPunct="1">
              <a:lnSpc>
                <a:spcPct val="100000"/>
              </a:lnSpc>
              <a:spcBef>
                <a:spcPts val="150"/>
              </a:spcBef>
              <a:spcAft>
                <a:spcPts val="150"/>
              </a:spcAft>
              <a:buClr>
                <a:srgbClr val="0070C0"/>
              </a:buClr>
              <a:buFont typeface="Wingdings" panose="05000000000000000000" pitchFamily="2" charset="2"/>
              <a:buChar char="Ø"/>
              <a:defRPr sz="1350" kern="1200">
                <a:solidFill>
                  <a:schemeClr val="tx1"/>
                </a:solidFill>
                <a:latin typeface="Times New Roman" pitchFamily="18" charset="0"/>
                <a:ea typeface="华文中宋" pitchFamily="2" charset="-122"/>
                <a:cs typeface="Times New Roman" pitchFamily="18"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Bef>
                <a:spcPts val="0"/>
              </a:spcBef>
              <a:spcAft>
                <a:spcPts val="0"/>
              </a:spcAft>
              <a:buNone/>
            </a:pPr>
            <a:r>
              <a:rPr lang="en-US" altLang="zh-CN" sz="2800" dirty="0" smtClean="0">
                <a:solidFill>
                  <a:schemeClr val="bg1"/>
                </a:solidFill>
                <a:latin typeface="方正姚体" panose="02010601030101010101" pitchFamily="2" charset="-122"/>
                <a:ea typeface="方正姚体" panose="02010601030101010101" pitchFamily="2" charset="-122"/>
              </a:rPr>
              <a:t>1  3</a:t>
            </a:r>
          </a:p>
          <a:p>
            <a:pPr marL="0" indent="0">
              <a:spcBef>
                <a:spcPts val="0"/>
              </a:spcBef>
              <a:spcAft>
                <a:spcPts val="0"/>
              </a:spcAft>
              <a:buNone/>
            </a:pPr>
            <a:r>
              <a:rPr lang="en-US" altLang="zh-CN" sz="2800" dirty="0" smtClean="0">
                <a:solidFill>
                  <a:schemeClr val="bg1"/>
                </a:solidFill>
                <a:latin typeface="方正姚体" panose="02010601030101010101" pitchFamily="2" charset="-122"/>
                <a:ea typeface="方正姚体" panose="02010601030101010101" pitchFamily="2" charset="-122"/>
              </a:rPr>
              <a:t>15</a:t>
            </a:r>
          </a:p>
          <a:p>
            <a:pPr marL="0" indent="0">
              <a:spcBef>
                <a:spcPts val="0"/>
              </a:spcBef>
              <a:spcAft>
                <a:spcPts val="0"/>
              </a:spcAft>
              <a:buNone/>
            </a:pPr>
            <a:r>
              <a:rPr lang="zh-CN" altLang="en-US" sz="2800" dirty="0" smtClean="0">
                <a:solidFill>
                  <a:schemeClr val="bg1"/>
                </a:solidFill>
                <a:latin typeface="方正姚体" panose="02010601030101010101" pitchFamily="2" charset="-122"/>
                <a:ea typeface="方正姚体" panose="02010601030101010101" pitchFamily="2" charset="-122"/>
              </a:rPr>
              <a:t>请按任意键继续</a:t>
            </a:r>
            <a:r>
              <a:rPr lang="en-US" altLang="zh-CN" sz="2800" dirty="0" smtClean="0">
                <a:solidFill>
                  <a:schemeClr val="bg1"/>
                </a:solidFill>
                <a:latin typeface="方正姚体" panose="02010601030101010101" pitchFamily="2" charset="-122"/>
                <a:ea typeface="方正姚体" panose="02010601030101010101" pitchFamily="2" charset="-122"/>
              </a:rPr>
              <a:t>. . .</a:t>
            </a:r>
          </a:p>
          <a:p>
            <a:pPr marL="0" indent="0">
              <a:spcBef>
                <a:spcPts val="0"/>
              </a:spcBef>
              <a:spcAft>
                <a:spcPts val="0"/>
              </a:spcAft>
              <a:buNone/>
            </a:pPr>
            <a:endParaRPr lang="en-US" altLang="zh-CN" sz="2800" dirty="0" smtClean="0">
              <a:solidFill>
                <a:schemeClr val="bg1"/>
              </a:solidFill>
              <a:latin typeface="方正姚体" panose="02010601030101010101" pitchFamily="2" charset="-122"/>
              <a:ea typeface="方正姚体" panose="02010601030101010101" pitchFamily="2" charset="-122"/>
            </a:endParaRPr>
          </a:p>
          <a:p>
            <a:pPr marL="0" indent="0">
              <a:spcBef>
                <a:spcPts val="0"/>
              </a:spcBef>
              <a:spcAft>
                <a:spcPts val="0"/>
              </a:spcAft>
              <a:buNone/>
            </a:pPr>
            <a:endParaRPr lang="zh-CN" altLang="en-US" sz="2800" dirty="0">
              <a:solidFill>
                <a:schemeClr val="bg1"/>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28886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3"/>
          <p:cNvSpPr>
            <a:spLocks noGrp="1" noChangeArrowheads="1"/>
          </p:cNvSpPr>
          <p:nvPr>
            <p:ph type="title"/>
          </p:nvPr>
        </p:nvSpPr>
        <p:spPr>
          <a:xfrm>
            <a:off x="539552" y="548680"/>
            <a:ext cx="8229600" cy="766763"/>
          </a:xfrm>
        </p:spPr>
        <p:txBody>
          <a:bodyPr/>
          <a:lstStyle/>
          <a:p>
            <a:r>
              <a:rPr lang="en-US" altLang="zh-CN" dirty="0" smtClean="0"/>
              <a:t>9.3.1  </a:t>
            </a:r>
            <a:r>
              <a:rPr lang="zh-CN" altLang="en-US" dirty="0" smtClean="0"/>
              <a:t>二维数组与地址</a:t>
            </a:r>
          </a:p>
        </p:txBody>
      </p:sp>
      <p:sp>
        <p:nvSpPr>
          <p:cNvPr id="6" name="Text Box 25"/>
          <p:cNvSpPr txBox="1">
            <a:spLocks noChangeArrowheads="1"/>
          </p:cNvSpPr>
          <p:nvPr/>
        </p:nvSpPr>
        <p:spPr bwMode="auto">
          <a:xfrm>
            <a:off x="1187624" y="1300255"/>
            <a:ext cx="467628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mtClean="0">
                <a:latin typeface="方正姚体" panose="02010601030101010101" pitchFamily="2" charset="-122"/>
                <a:ea typeface="方正姚体" panose="02010601030101010101" pitchFamily="2" charset="-122"/>
              </a:rPr>
              <a:t>例：</a:t>
            </a:r>
            <a:r>
              <a:rPr kumimoji="1" lang="zh-CN" altLang="en-US" sz="2800" smtClean="0">
                <a:latin typeface="方正姚体" panose="02010601030101010101" pitchFamily="2" charset="-122"/>
                <a:ea typeface="方正姚体" panose="02010601030101010101" pitchFamily="2" charset="-122"/>
              </a:rPr>
              <a:t>二</a:t>
            </a:r>
            <a:r>
              <a:rPr kumimoji="1" lang="zh-CN" altLang="en-US" sz="2800" dirty="0">
                <a:latin typeface="方正姚体" panose="02010601030101010101" pitchFamily="2" charset="-122"/>
                <a:ea typeface="方正姚体" panose="02010601030101010101" pitchFamily="2" charset="-122"/>
              </a:rPr>
              <a:t>维数组： </a:t>
            </a:r>
            <a:r>
              <a:rPr kumimoji="1" lang="en-US" altLang="zh-CN" sz="2800" dirty="0" err="1">
                <a:latin typeface="方正姚体" panose="02010601030101010101" pitchFamily="2" charset="-122"/>
                <a:ea typeface="方正姚体" panose="02010601030101010101" pitchFamily="2" charset="-122"/>
              </a:rPr>
              <a:t>int</a:t>
            </a:r>
            <a:r>
              <a:rPr kumimoji="1" lang="en-US" altLang="zh-CN" sz="2800" dirty="0">
                <a:latin typeface="方正姚体" panose="02010601030101010101" pitchFamily="2" charset="-122"/>
                <a:ea typeface="方正姚体" panose="02010601030101010101" pitchFamily="2" charset="-122"/>
              </a:rPr>
              <a:t>  a[3][4]</a:t>
            </a:r>
            <a:r>
              <a:rPr kumimoji="1" lang="zh-CN" altLang="en-US" sz="2800" dirty="0">
                <a:latin typeface="方正姚体" panose="02010601030101010101" pitchFamily="2" charset="-122"/>
                <a:ea typeface="方正姚体" panose="02010601030101010101" pitchFamily="2" charset="-122"/>
              </a:rPr>
              <a:t>；</a:t>
            </a:r>
          </a:p>
        </p:txBody>
      </p:sp>
      <p:sp>
        <p:nvSpPr>
          <p:cNvPr id="8" name="Text Box 26"/>
          <p:cNvSpPr txBox="1">
            <a:spLocks noChangeArrowheads="1"/>
          </p:cNvSpPr>
          <p:nvPr/>
        </p:nvSpPr>
        <p:spPr bwMode="auto">
          <a:xfrm>
            <a:off x="456980" y="1918494"/>
            <a:ext cx="8532812"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defRPr/>
            </a:pPr>
            <a:r>
              <a:rPr kumimoji="1" lang="zh-CN" altLang="en-US" sz="2800" dirty="0">
                <a:latin typeface="方正姚体" panose="02010601030101010101" pitchFamily="2" charset="-122"/>
                <a:ea typeface="方正姚体" panose="02010601030101010101" pitchFamily="2" charset="-122"/>
              </a:rPr>
              <a:t>      可将数组</a:t>
            </a:r>
            <a:r>
              <a:rPr kumimoji="1" lang="en-US" altLang="zh-CN" sz="2800" dirty="0">
                <a:latin typeface="方正姚体" panose="02010601030101010101" pitchFamily="2" charset="-122"/>
                <a:ea typeface="方正姚体" panose="02010601030101010101" pitchFamily="2" charset="-122"/>
              </a:rPr>
              <a:t>a</a:t>
            </a:r>
            <a:r>
              <a:rPr kumimoji="1" lang="zh-CN" altLang="en-US" sz="2800" dirty="0">
                <a:latin typeface="方正姚体" panose="02010601030101010101" pitchFamily="2" charset="-122"/>
                <a:ea typeface="方正姚体" panose="02010601030101010101" pitchFamily="2" charset="-122"/>
              </a:rPr>
              <a:t>看作是一</a:t>
            </a:r>
            <a:r>
              <a:rPr kumimoji="1" lang="zh-CN" altLang="en-US" sz="2800" dirty="0" smtClean="0">
                <a:latin typeface="方正姚体" panose="02010601030101010101" pitchFamily="2" charset="-122"/>
                <a:ea typeface="方正姚体" panose="02010601030101010101" pitchFamily="2" charset="-122"/>
              </a:rPr>
              <a:t>个</a:t>
            </a:r>
            <a:r>
              <a:rPr kumimoji="1" lang="zh-CN" altLang="en-US" dirty="0" smtClean="0">
                <a:latin typeface="方正姚体" panose="02010601030101010101" pitchFamily="2" charset="-122"/>
                <a:ea typeface="方正姚体" panose="02010601030101010101" pitchFamily="2" charset="-122"/>
              </a:rPr>
              <a:t>含</a:t>
            </a:r>
            <a:r>
              <a:rPr kumimoji="1" lang="zh-CN" altLang="en-US" dirty="0">
                <a:latin typeface="方正姚体" panose="02010601030101010101" pitchFamily="2" charset="-122"/>
                <a:ea typeface="方正姚体" panose="02010601030101010101" pitchFamily="2" charset="-122"/>
              </a:rPr>
              <a:t>有</a:t>
            </a:r>
            <a:r>
              <a:rPr kumimoji="1" lang="zh-CN" altLang="en-US" sz="2800" dirty="0" smtClean="0">
                <a:latin typeface="方正姚体" panose="02010601030101010101" pitchFamily="2" charset="-122"/>
                <a:ea typeface="方正姚体" panose="02010601030101010101" pitchFamily="2" charset="-122"/>
              </a:rPr>
              <a:t>三</a:t>
            </a:r>
            <a:r>
              <a:rPr kumimoji="1" lang="zh-CN" altLang="en-US" sz="2800" dirty="0">
                <a:latin typeface="方正姚体" panose="02010601030101010101" pitchFamily="2" charset="-122"/>
                <a:ea typeface="方正姚体" panose="02010601030101010101" pitchFamily="2" charset="-122"/>
              </a:rPr>
              <a:t>个成员</a:t>
            </a:r>
            <a:r>
              <a:rPr kumimoji="1" lang="en-US" altLang="zh-CN" sz="2800" dirty="0">
                <a:latin typeface="方正姚体" panose="02010601030101010101" pitchFamily="2" charset="-122"/>
                <a:ea typeface="方正姚体" panose="02010601030101010101" pitchFamily="2" charset="-122"/>
              </a:rPr>
              <a:t>a[0],a[1],a[2</a:t>
            </a:r>
            <a:r>
              <a:rPr kumimoji="1" lang="en-US" altLang="zh-CN" sz="2800" dirty="0" smtClean="0">
                <a:latin typeface="方正姚体" panose="02010601030101010101" pitchFamily="2" charset="-122"/>
                <a:ea typeface="方正姚体" panose="02010601030101010101" pitchFamily="2" charset="-122"/>
              </a:rPr>
              <a:t>]</a:t>
            </a:r>
            <a:r>
              <a:rPr kumimoji="1" lang="zh-CN" altLang="en-US" sz="2800" dirty="0" smtClean="0">
                <a:latin typeface="方正姚体" panose="02010601030101010101" pitchFamily="2" charset="-122"/>
                <a:ea typeface="方正姚体" panose="02010601030101010101" pitchFamily="2" charset="-122"/>
              </a:rPr>
              <a:t>的一维数组，而每个</a:t>
            </a:r>
            <a:r>
              <a:rPr kumimoji="1" lang="zh-CN" altLang="en-US" sz="2800" dirty="0">
                <a:latin typeface="方正姚体" panose="02010601030101010101" pitchFamily="2" charset="-122"/>
                <a:ea typeface="方正姚体" panose="02010601030101010101" pitchFamily="2" charset="-122"/>
              </a:rPr>
              <a:t>成员又都是一个一维数组。</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80" y="3311777"/>
            <a:ext cx="4176713"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130" y="3311778"/>
            <a:ext cx="4019550"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0" name="Group 2"/>
          <p:cNvGrpSpPr>
            <a:grpSpLocks/>
          </p:cNvGrpSpPr>
          <p:nvPr/>
        </p:nvGrpSpPr>
        <p:grpSpPr bwMode="auto">
          <a:xfrm>
            <a:off x="817563" y="2429151"/>
            <a:ext cx="1127125" cy="1254126"/>
            <a:chOff x="1364" y="2762"/>
            <a:chExt cx="710" cy="790"/>
          </a:xfrm>
        </p:grpSpPr>
        <p:sp>
          <p:nvSpPr>
            <p:cNvPr id="38955" name="Text Box 3"/>
            <p:cNvSpPr txBox="1">
              <a:spLocks noChangeArrowheads="1"/>
            </p:cNvSpPr>
            <p:nvPr/>
          </p:nvSpPr>
          <p:spPr bwMode="auto">
            <a:xfrm>
              <a:off x="1364" y="2762"/>
              <a:ext cx="2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dirty="0">
                  <a:solidFill>
                    <a:srgbClr val="FF0000"/>
                  </a:solidFill>
                  <a:latin typeface="Times New Roman" pitchFamily="18" charset="0"/>
                  <a:ea typeface="宋体" charset="-122"/>
                </a:rPr>
                <a:t>a</a:t>
              </a:r>
            </a:p>
          </p:txBody>
        </p:sp>
        <p:sp>
          <p:nvSpPr>
            <p:cNvPr id="38956" name="Text Box 4"/>
            <p:cNvSpPr txBox="1">
              <a:spLocks noChangeArrowheads="1"/>
            </p:cNvSpPr>
            <p:nvPr/>
          </p:nvSpPr>
          <p:spPr bwMode="auto">
            <a:xfrm>
              <a:off x="1594" y="2784"/>
              <a:ext cx="4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dirty="0">
                  <a:solidFill>
                    <a:srgbClr val="FF0000"/>
                  </a:solidFill>
                  <a:latin typeface="Times New Roman" pitchFamily="18" charset="0"/>
                  <a:ea typeface="宋体" charset="-122"/>
                </a:rPr>
                <a:t>a[0]</a:t>
              </a:r>
            </a:p>
          </p:txBody>
        </p:sp>
        <p:sp>
          <p:nvSpPr>
            <p:cNvPr id="38957" name="Text Box 5"/>
            <p:cNvSpPr txBox="1">
              <a:spLocks noChangeArrowheads="1"/>
            </p:cNvSpPr>
            <p:nvPr/>
          </p:nvSpPr>
          <p:spPr bwMode="auto">
            <a:xfrm>
              <a:off x="1594" y="302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solidFill>
                    <a:srgbClr val="FF0000"/>
                  </a:solidFill>
                  <a:latin typeface="Times New Roman" pitchFamily="18" charset="0"/>
                  <a:ea typeface="宋体" charset="-122"/>
                </a:rPr>
                <a:t>a[1]</a:t>
              </a:r>
            </a:p>
          </p:txBody>
        </p:sp>
        <p:sp>
          <p:nvSpPr>
            <p:cNvPr id="38958" name="Text Box 6"/>
            <p:cNvSpPr txBox="1">
              <a:spLocks noChangeArrowheads="1"/>
            </p:cNvSpPr>
            <p:nvPr/>
          </p:nvSpPr>
          <p:spPr bwMode="auto">
            <a:xfrm>
              <a:off x="1594" y="330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solidFill>
                    <a:srgbClr val="FF0000"/>
                  </a:solidFill>
                  <a:latin typeface="Times New Roman" pitchFamily="18" charset="0"/>
                  <a:ea typeface="宋体" charset="-122"/>
                </a:rPr>
                <a:t>a[2]</a:t>
              </a:r>
            </a:p>
          </p:txBody>
        </p:sp>
        <p:sp>
          <p:nvSpPr>
            <p:cNvPr id="38959" name="Rectangle 7"/>
            <p:cNvSpPr>
              <a:spLocks noChangeArrowheads="1"/>
            </p:cNvSpPr>
            <p:nvPr/>
          </p:nvSpPr>
          <p:spPr bwMode="auto">
            <a:xfrm>
              <a:off x="1604" y="2832"/>
              <a:ext cx="336" cy="7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FF0000"/>
                </a:solidFill>
              </a:endParaRPr>
            </a:p>
          </p:txBody>
        </p:sp>
        <p:sp>
          <p:nvSpPr>
            <p:cNvPr id="38960" name="Line 8"/>
            <p:cNvSpPr>
              <a:spLocks noChangeShapeType="1"/>
            </p:cNvSpPr>
            <p:nvPr/>
          </p:nvSpPr>
          <p:spPr bwMode="auto">
            <a:xfrm>
              <a:off x="1604" y="307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8961" name="Line 9"/>
            <p:cNvSpPr>
              <a:spLocks noChangeShapeType="1"/>
            </p:cNvSpPr>
            <p:nvPr/>
          </p:nvSpPr>
          <p:spPr bwMode="auto">
            <a:xfrm>
              <a:off x="1604" y="331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40299" name="Group 11"/>
          <p:cNvGrpSpPr>
            <a:grpSpLocks/>
          </p:cNvGrpSpPr>
          <p:nvPr/>
        </p:nvGrpSpPr>
        <p:grpSpPr bwMode="auto">
          <a:xfrm>
            <a:off x="1835150" y="2456136"/>
            <a:ext cx="4343400" cy="1219200"/>
            <a:chOff x="1930" y="2784"/>
            <a:chExt cx="2736" cy="768"/>
          </a:xfrm>
        </p:grpSpPr>
        <p:sp>
          <p:nvSpPr>
            <p:cNvPr id="38942" name="Text Box 12"/>
            <p:cNvSpPr txBox="1">
              <a:spLocks noChangeArrowheads="1"/>
            </p:cNvSpPr>
            <p:nvPr/>
          </p:nvSpPr>
          <p:spPr bwMode="auto">
            <a:xfrm>
              <a:off x="2235" y="2784"/>
              <a:ext cx="24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latin typeface="Times New Roman" pitchFamily="18" charset="0"/>
                  <a:ea typeface="宋体" charset="-122"/>
                </a:rPr>
                <a:t>a[0][0]   a[0][1]   a[0][2]  a[0][3]</a:t>
              </a:r>
            </a:p>
          </p:txBody>
        </p:sp>
        <p:grpSp>
          <p:nvGrpSpPr>
            <p:cNvPr id="38943" name="Group 13"/>
            <p:cNvGrpSpPr>
              <a:grpSpLocks/>
            </p:cNvGrpSpPr>
            <p:nvPr/>
          </p:nvGrpSpPr>
          <p:grpSpPr bwMode="auto">
            <a:xfrm>
              <a:off x="1930" y="2832"/>
              <a:ext cx="2688" cy="720"/>
              <a:chOff x="1930" y="2832"/>
              <a:chExt cx="2688" cy="720"/>
            </a:xfrm>
          </p:grpSpPr>
          <p:sp>
            <p:nvSpPr>
              <p:cNvPr id="38944" name="Text Box 14"/>
              <p:cNvSpPr txBox="1">
                <a:spLocks noChangeArrowheads="1"/>
              </p:cNvSpPr>
              <p:nvPr/>
            </p:nvSpPr>
            <p:spPr bwMode="auto">
              <a:xfrm>
                <a:off x="2218" y="3024"/>
                <a:ext cx="2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latin typeface="Times New Roman" pitchFamily="18" charset="0"/>
                    <a:ea typeface="宋体" charset="-122"/>
                  </a:rPr>
                  <a:t>a[1][0]   a[1][1]   a[1][2]  a[1][3]</a:t>
                </a:r>
              </a:p>
            </p:txBody>
          </p:sp>
          <p:sp>
            <p:nvSpPr>
              <p:cNvPr id="38945" name="Text Box 15"/>
              <p:cNvSpPr txBox="1">
                <a:spLocks noChangeArrowheads="1"/>
              </p:cNvSpPr>
              <p:nvPr/>
            </p:nvSpPr>
            <p:spPr bwMode="auto">
              <a:xfrm>
                <a:off x="2218" y="3264"/>
                <a:ext cx="22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latin typeface="Times New Roman" pitchFamily="18" charset="0"/>
                    <a:ea typeface="宋体" charset="-122"/>
                  </a:rPr>
                  <a:t>a[2][0]   a[2][1]   a[2][2]  a[2][3]</a:t>
                </a:r>
              </a:p>
            </p:txBody>
          </p:sp>
          <p:sp>
            <p:nvSpPr>
              <p:cNvPr id="38946" name="Line 16"/>
              <p:cNvSpPr>
                <a:spLocks noChangeShapeType="1"/>
              </p:cNvSpPr>
              <p:nvPr/>
            </p:nvSpPr>
            <p:spPr bwMode="auto">
              <a:xfrm>
                <a:off x="1930" y="2976"/>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Rectangle 17"/>
              <p:cNvSpPr>
                <a:spLocks noChangeArrowheads="1"/>
              </p:cNvSpPr>
              <p:nvPr/>
            </p:nvSpPr>
            <p:spPr bwMode="auto">
              <a:xfrm>
                <a:off x="2218" y="2832"/>
                <a:ext cx="2208" cy="2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kumimoji="1" lang="zh-CN" altLang="zh-CN" sz="2400">
                  <a:latin typeface="Times New Roman" pitchFamily="18" charset="0"/>
                  <a:ea typeface="宋体" charset="-122"/>
                </a:endParaRPr>
              </a:p>
            </p:txBody>
          </p:sp>
          <p:sp>
            <p:nvSpPr>
              <p:cNvPr id="38948" name="Rectangle 18"/>
              <p:cNvSpPr>
                <a:spLocks noChangeArrowheads="1"/>
              </p:cNvSpPr>
              <p:nvPr/>
            </p:nvSpPr>
            <p:spPr bwMode="auto">
              <a:xfrm>
                <a:off x="2218" y="3072"/>
                <a:ext cx="2208" cy="2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kumimoji="1" lang="zh-CN" altLang="zh-CN" sz="2400">
                  <a:latin typeface="Times New Roman" pitchFamily="18" charset="0"/>
                  <a:ea typeface="宋体" charset="-122"/>
                </a:endParaRPr>
              </a:p>
            </p:txBody>
          </p:sp>
          <p:sp>
            <p:nvSpPr>
              <p:cNvPr id="38949" name="Rectangle 19"/>
              <p:cNvSpPr>
                <a:spLocks noChangeArrowheads="1"/>
              </p:cNvSpPr>
              <p:nvPr/>
            </p:nvSpPr>
            <p:spPr bwMode="auto">
              <a:xfrm>
                <a:off x="2218" y="3312"/>
                <a:ext cx="2208" cy="2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0" name="Line 20"/>
              <p:cNvSpPr>
                <a:spLocks noChangeShapeType="1"/>
              </p:cNvSpPr>
              <p:nvPr/>
            </p:nvSpPr>
            <p:spPr bwMode="auto">
              <a:xfrm>
                <a:off x="1930" y="3216"/>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21"/>
              <p:cNvSpPr>
                <a:spLocks noChangeShapeType="1"/>
              </p:cNvSpPr>
              <p:nvPr/>
            </p:nvSpPr>
            <p:spPr bwMode="auto">
              <a:xfrm>
                <a:off x="1930" y="3456"/>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Line 22"/>
              <p:cNvSpPr>
                <a:spLocks noChangeShapeType="1"/>
              </p:cNvSpPr>
              <p:nvPr/>
            </p:nvSpPr>
            <p:spPr bwMode="auto">
              <a:xfrm>
                <a:off x="2794" y="2832"/>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3" name="Line 23"/>
              <p:cNvSpPr>
                <a:spLocks noChangeShapeType="1"/>
              </p:cNvSpPr>
              <p:nvPr/>
            </p:nvSpPr>
            <p:spPr bwMode="auto">
              <a:xfrm>
                <a:off x="3370" y="2832"/>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4" name="Line 24"/>
              <p:cNvSpPr>
                <a:spLocks noChangeShapeType="1"/>
              </p:cNvSpPr>
              <p:nvPr/>
            </p:nvSpPr>
            <p:spPr bwMode="auto">
              <a:xfrm>
                <a:off x="3898" y="2832"/>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0313" name="Text Box 25"/>
          <p:cNvSpPr txBox="1">
            <a:spLocks noChangeArrowheads="1"/>
          </p:cNvSpPr>
          <p:nvPr/>
        </p:nvSpPr>
        <p:spPr bwMode="auto">
          <a:xfrm>
            <a:off x="985185" y="1492718"/>
            <a:ext cx="398859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dirty="0">
                <a:latin typeface="方正姚体" panose="02010601030101010101" pitchFamily="2" charset="-122"/>
                <a:ea typeface="方正姚体" panose="02010601030101010101" pitchFamily="2" charset="-122"/>
              </a:rPr>
              <a:t>二维数组： </a:t>
            </a:r>
            <a:r>
              <a:rPr kumimoji="1" lang="en-US" altLang="zh-CN" sz="2800" b="1" dirty="0" err="1">
                <a:latin typeface="方正姚体" panose="02010601030101010101" pitchFamily="2" charset="-122"/>
                <a:ea typeface="方正姚体" panose="02010601030101010101" pitchFamily="2" charset="-122"/>
              </a:rPr>
              <a:t>int</a:t>
            </a:r>
            <a:r>
              <a:rPr kumimoji="1" lang="en-US" altLang="zh-CN" sz="2800" b="1" dirty="0">
                <a:latin typeface="方正姚体" panose="02010601030101010101" pitchFamily="2" charset="-122"/>
                <a:ea typeface="方正姚体" panose="02010601030101010101" pitchFamily="2" charset="-122"/>
              </a:rPr>
              <a:t>  a[3][4]</a:t>
            </a:r>
            <a:r>
              <a:rPr kumimoji="1" lang="zh-CN" altLang="en-US" sz="2800" b="1" dirty="0">
                <a:latin typeface="方正姚体" panose="02010601030101010101" pitchFamily="2" charset="-122"/>
                <a:ea typeface="方正姚体" panose="02010601030101010101" pitchFamily="2" charset="-122"/>
              </a:rPr>
              <a:t>；</a:t>
            </a:r>
          </a:p>
        </p:txBody>
      </p:sp>
      <p:sp>
        <p:nvSpPr>
          <p:cNvPr id="140317" name="Text Box 29"/>
          <p:cNvSpPr txBox="1">
            <a:spLocks noChangeArrowheads="1"/>
          </p:cNvSpPr>
          <p:nvPr/>
        </p:nvSpPr>
        <p:spPr bwMode="auto">
          <a:xfrm>
            <a:off x="615950" y="2816498"/>
            <a:ext cx="619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r>
              <a:rPr lang="en-US" altLang="zh-CN" sz="2000" dirty="0">
                <a:solidFill>
                  <a:srgbClr val="FF0000"/>
                </a:solidFill>
                <a:ea typeface="宋体" charset="-122"/>
              </a:rPr>
              <a:t>a+1</a:t>
            </a:r>
          </a:p>
        </p:txBody>
      </p:sp>
      <p:sp>
        <p:nvSpPr>
          <p:cNvPr id="140318" name="Text Box 30"/>
          <p:cNvSpPr txBox="1">
            <a:spLocks noChangeArrowheads="1"/>
          </p:cNvSpPr>
          <p:nvPr/>
        </p:nvSpPr>
        <p:spPr bwMode="auto">
          <a:xfrm>
            <a:off x="611188" y="3254648"/>
            <a:ext cx="619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r>
              <a:rPr lang="en-US" altLang="zh-CN" sz="2000">
                <a:solidFill>
                  <a:srgbClr val="FF0000"/>
                </a:solidFill>
                <a:ea typeface="宋体" charset="-122"/>
              </a:rPr>
              <a:t>a+2</a:t>
            </a:r>
          </a:p>
        </p:txBody>
      </p:sp>
      <p:sp>
        <p:nvSpPr>
          <p:cNvPr id="140322" name="Text Box 34"/>
          <p:cNvSpPr txBox="1">
            <a:spLocks noChangeArrowheads="1"/>
          </p:cNvSpPr>
          <p:nvPr/>
        </p:nvSpPr>
        <p:spPr bwMode="auto">
          <a:xfrm>
            <a:off x="7632700" y="2089423"/>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a:solidFill>
                  <a:srgbClr val="C00000"/>
                </a:solidFill>
                <a:latin typeface="微软雅黑" pitchFamily="34" charset="-122"/>
              </a:rPr>
              <a:t>元素</a:t>
            </a:r>
          </a:p>
        </p:txBody>
      </p:sp>
      <p:sp>
        <p:nvSpPr>
          <p:cNvPr id="140323" name="Text Box 35"/>
          <p:cNvSpPr txBox="1">
            <a:spLocks noChangeArrowheads="1"/>
          </p:cNvSpPr>
          <p:nvPr/>
        </p:nvSpPr>
        <p:spPr bwMode="auto">
          <a:xfrm>
            <a:off x="7380288" y="2492896"/>
            <a:ext cx="1368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*(a[0]+j)</a:t>
            </a:r>
          </a:p>
        </p:txBody>
      </p:sp>
      <p:sp>
        <p:nvSpPr>
          <p:cNvPr id="140324" name="Text Box 36"/>
          <p:cNvSpPr txBox="1">
            <a:spLocks noChangeArrowheads="1"/>
          </p:cNvSpPr>
          <p:nvPr/>
        </p:nvSpPr>
        <p:spPr bwMode="auto">
          <a:xfrm>
            <a:off x="5724525" y="2097361"/>
            <a:ext cx="1630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dirty="0">
                <a:solidFill>
                  <a:srgbClr val="C00000"/>
                </a:solidFill>
                <a:latin typeface="微软雅黑" pitchFamily="34" charset="-122"/>
              </a:rPr>
              <a:t> </a:t>
            </a:r>
            <a:r>
              <a:rPr lang="zh-CN" altLang="en-US" sz="2000" b="1" dirty="0" smtClean="0">
                <a:solidFill>
                  <a:srgbClr val="C00000"/>
                </a:solidFill>
                <a:latin typeface="微软雅黑" pitchFamily="34" charset="-122"/>
              </a:rPr>
              <a:t> 元素</a:t>
            </a:r>
            <a:r>
              <a:rPr lang="zh-CN" altLang="en-US" sz="2000" b="1" dirty="0">
                <a:solidFill>
                  <a:srgbClr val="C00000"/>
                </a:solidFill>
                <a:latin typeface="微软雅黑" pitchFamily="34" charset="-122"/>
              </a:rPr>
              <a:t>地址</a:t>
            </a:r>
          </a:p>
        </p:txBody>
      </p:sp>
      <p:sp>
        <p:nvSpPr>
          <p:cNvPr id="140325" name="Text Box 37"/>
          <p:cNvSpPr txBox="1">
            <a:spLocks noChangeArrowheads="1"/>
          </p:cNvSpPr>
          <p:nvPr/>
        </p:nvSpPr>
        <p:spPr bwMode="auto">
          <a:xfrm>
            <a:off x="6084888" y="2527573"/>
            <a:ext cx="936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a[0]+j</a:t>
            </a:r>
          </a:p>
        </p:txBody>
      </p:sp>
      <p:sp>
        <p:nvSpPr>
          <p:cNvPr id="140326" name="Text Box 38"/>
          <p:cNvSpPr txBox="1">
            <a:spLocks noChangeArrowheads="1"/>
          </p:cNvSpPr>
          <p:nvPr/>
        </p:nvSpPr>
        <p:spPr bwMode="auto">
          <a:xfrm>
            <a:off x="6084888" y="2953023"/>
            <a:ext cx="936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ea typeface="宋体" charset="-122"/>
              </a:rPr>
              <a:t>a[1]+j</a:t>
            </a:r>
          </a:p>
        </p:txBody>
      </p:sp>
      <p:sp>
        <p:nvSpPr>
          <p:cNvPr id="140327" name="Text Box 39"/>
          <p:cNvSpPr txBox="1">
            <a:spLocks noChangeArrowheads="1"/>
          </p:cNvSpPr>
          <p:nvPr/>
        </p:nvSpPr>
        <p:spPr bwMode="auto">
          <a:xfrm>
            <a:off x="6084888" y="3313386"/>
            <a:ext cx="936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a[2]+j</a:t>
            </a:r>
          </a:p>
        </p:txBody>
      </p:sp>
      <p:sp>
        <p:nvSpPr>
          <p:cNvPr id="140328" name="Text Box 40"/>
          <p:cNvSpPr txBox="1">
            <a:spLocks noChangeArrowheads="1"/>
          </p:cNvSpPr>
          <p:nvPr/>
        </p:nvSpPr>
        <p:spPr bwMode="auto">
          <a:xfrm>
            <a:off x="7380288" y="2918346"/>
            <a:ext cx="1368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*(a[1]+j)</a:t>
            </a:r>
          </a:p>
        </p:txBody>
      </p:sp>
      <p:sp>
        <p:nvSpPr>
          <p:cNvPr id="140329" name="Text Box 41"/>
          <p:cNvSpPr txBox="1">
            <a:spLocks noChangeArrowheads="1"/>
          </p:cNvSpPr>
          <p:nvPr/>
        </p:nvSpPr>
        <p:spPr bwMode="auto">
          <a:xfrm>
            <a:off x="7380288" y="3278709"/>
            <a:ext cx="1368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*(a[2]+j)</a:t>
            </a:r>
          </a:p>
        </p:txBody>
      </p:sp>
      <p:sp>
        <p:nvSpPr>
          <p:cNvPr id="51" name="Text Box 36"/>
          <p:cNvSpPr txBox="1">
            <a:spLocks noChangeArrowheads="1"/>
          </p:cNvSpPr>
          <p:nvPr/>
        </p:nvSpPr>
        <p:spPr bwMode="auto">
          <a:xfrm>
            <a:off x="554038" y="2060848"/>
            <a:ext cx="757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dirty="0">
                <a:solidFill>
                  <a:srgbClr val="C00000"/>
                </a:solidFill>
                <a:latin typeface="微软雅黑" pitchFamily="34" charset="-122"/>
              </a:rPr>
              <a:t>地址</a:t>
            </a:r>
          </a:p>
        </p:txBody>
      </p:sp>
      <p:cxnSp>
        <p:nvCxnSpPr>
          <p:cNvPr id="3" name="直接连接符 2"/>
          <p:cNvCxnSpPr/>
          <p:nvPr/>
        </p:nvCxnSpPr>
        <p:spPr>
          <a:xfrm>
            <a:off x="2292350" y="2913336"/>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90763" y="3322911"/>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339975" y="3683273"/>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Text Box 36"/>
          <p:cNvSpPr txBox="1">
            <a:spLocks noChangeArrowheads="1"/>
          </p:cNvSpPr>
          <p:nvPr/>
        </p:nvSpPr>
        <p:spPr bwMode="auto">
          <a:xfrm>
            <a:off x="1187450" y="2089423"/>
            <a:ext cx="7572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a:solidFill>
                  <a:srgbClr val="C00000"/>
                </a:solidFill>
                <a:latin typeface="微软雅黑" pitchFamily="34" charset="-122"/>
              </a:rPr>
              <a:t>元素</a:t>
            </a:r>
          </a:p>
        </p:txBody>
      </p:sp>
      <p:sp>
        <p:nvSpPr>
          <p:cNvPr id="4" name="矩形 3"/>
          <p:cNvSpPr/>
          <p:nvPr/>
        </p:nvSpPr>
        <p:spPr>
          <a:xfrm>
            <a:off x="611188" y="5420097"/>
            <a:ext cx="2595562" cy="523875"/>
          </a:xfrm>
          <a:prstGeom prst="rect">
            <a:avLst/>
          </a:prstGeom>
        </p:spPr>
        <p:txBody>
          <a:bodyPr wrap="square">
            <a:spAutoFit/>
          </a:bodyPr>
          <a:lstStyle/>
          <a:p>
            <a:pPr>
              <a:defRPr/>
            </a:pPr>
            <a:r>
              <a:rPr lang="en-US" altLang="zh-CN" sz="2800" dirty="0">
                <a:solidFill>
                  <a:srgbClr val="C00000"/>
                </a:solidFill>
                <a:latin typeface="方正姚体" panose="02010601030101010101" pitchFamily="2" charset="-122"/>
                <a:ea typeface="方正姚体" panose="02010601030101010101" pitchFamily="2" charset="-122"/>
              </a:rPr>
              <a:t>a[i][j] </a:t>
            </a:r>
            <a:r>
              <a:rPr lang="zh-CN" altLang="en-US" sz="2800" dirty="0" smtClean="0">
                <a:solidFill>
                  <a:srgbClr val="C00000"/>
                </a:solidFill>
                <a:latin typeface="方正姚体" panose="02010601030101010101" pitchFamily="2" charset="-122"/>
                <a:ea typeface="方正姚体" panose="02010601030101010101" pitchFamily="2" charset="-122"/>
              </a:rPr>
              <a:t>地址</a:t>
            </a:r>
            <a:r>
              <a:rPr lang="en-US" altLang="zh-CN" sz="2800" dirty="0" smtClean="0">
                <a:solidFill>
                  <a:srgbClr val="C00000"/>
                </a:solidFill>
                <a:latin typeface="方正姚体" panose="02010601030101010101" pitchFamily="2" charset="-122"/>
                <a:ea typeface="方正姚体" panose="02010601030101010101" pitchFamily="2" charset="-122"/>
              </a:rPr>
              <a:t>:</a:t>
            </a:r>
            <a:endParaRPr lang="zh-CN" altLang="en-US" sz="2800" dirty="0">
              <a:solidFill>
                <a:srgbClr val="C00000"/>
              </a:solidFill>
              <a:latin typeface="方正姚体" panose="02010601030101010101" pitchFamily="2" charset="-122"/>
              <a:ea typeface="方正姚体" panose="02010601030101010101" pitchFamily="2" charset="-122"/>
            </a:endParaRPr>
          </a:p>
        </p:txBody>
      </p:sp>
      <p:sp>
        <p:nvSpPr>
          <p:cNvPr id="48" name="矩形 47"/>
          <p:cNvSpPr/>
          <p:nvPr/>
        </p:nvSpPr>
        <p:spPr>
          <a:xfrm>
            <a:off x="615950" y="6073477"/>
            <a:ext cx="1872629" cy="523220"/>
          </a:xfrm>
          <a:prstGeom prst="rect">
            <a:avLst/>
          </a:prstGeom>
        </p:spPr>
        <p:txBody>
          <a:bodyPr wrap="none">
            <a:spAutoFit/>
          </a:bodyPr>
          <a:lstStyle/>
          <a:p>
            <a:pPr>
              <a:defRPr/>
            </a:pPr>
            <a:r>
              <a:rPr lang="en-US" altLang="zh-CN" sz="2800" dirty="0">
                <a:solidFill>
                  <a:srgbClr val="C00000"/>
                </a:solidFill>
                <a:latin typeface="方正姚体" panose="02010601030101010101" pitchFamily="2" charset="-122"/>
                <a:ea typeface="方正姚体" panose="02010601030101010101" pitchFamily="2" charset="-122"/>
              </a:rPr>
              <a:t>a[i][j] </a:t>
            </a:r>
            <a:r>
              <a:rPr lang="zh-CN" altLang="en-US" sz="2800" dirty="0">
                <a:solidFill>
                  <a:srgbClr val="C00000"/>
                </a:solidFill>
                <a:latin typeface="方正姚体" panose="02010601030101010101" pitchFamily="2" charset="-122"/>
                <a:ea typeface="方正姚体" panose="02010601030101010101" pitchFamily="2" charset="-122"/>
              </a:rPr>
              <a:t>元素</a:t>
            </a:r>
            <a:r>
              <a:rPr lang="en-US" altLang="zh-CN" sz="2800" dirty="0">
                <a:solidFill>
                  <a:srgbClr val="C00000"/>
                </a:solidFill>
                <a:latin typeface="方正姚体" panose="02010601030101010101" pitchFamily="2" charset="-122"/>
                <a:ea typeface="方正姚体" panose="02010601030101010101" pitchFamily="2" charset="-122"/>
              </a:rPr>
              <a:t>:</a:t>
            </a:r>
            <a:endParaRPr lang="zh-CN" altLang="en-US" sz="2800" dirty="0">
              <a:solidFill>
                <a:srgbClr val="C00000"/>
              </a:solidFill>
              <a:latin typeface="方正姚体" panose="02010601030101010101" pitchFamily="2" charset="-122"/>
              <a:ea typeface="方正姚体" panose="02010601030101010101" pitchFamily="2" charset="-122"/>
            </a:endParaRPr>
          </a:p>
        </p:txBody>
      </p:sp>
      <p:sp>
        <p:nvSpPr>
          <p:cNvPr id="49" name="矩形 48"/>
          <p:cNvSpPr/>
          <p:nvPr/>
        </p:nvSpPr>
        <p:spPr>
          <a:xfrm>
            <a:off x="5004048" y="5372471"/>
            <a:ext cx="1758950" cy="523875"/>
          </a:xfrm>
          <a:prstGeom prst="rect">
            <a:avLst/>
          </a:prstGeom>
        </p:spPr>
        <p:txBody>
          <a:bodyPr>
            <a:spAutoFit/>
          </a:bodyPr>
          <a:lstStyle/>
          <a:p>
            <a:pPr>
              <a:defRPr/>
            </a:pPr>
            <a:r>
              <a:rPr lang="en-US" altLang="zh-CN" sz="2800" dirty="0">
                <a:solidFill>
                  <a:srgbClr val="C00000"/>
                </a:solidFill>
                <a:latin typeface="方正姚体" panose="02010601030101010101" pitchFamily="2" charset="-122"/>
                <a:ea typeface="方正姚体" panose="02010601030101010101" pitchFamily="2" charset="-122"/>
              </a:rPr>
              <a:t> *(</a:t>
            </a:r>
            <a:r>
              <a:rPr lang="en-US" altLang="zh-CN" sz="2800" dirty="0" err="1">
                <a:solidFill>
                  <a:srgbClr val="C00000"/>
                </a:solidFill>
                <a:latin typeface="方正姚体" panose="02010601030101010101" pitchFamily="2" charset="-122"/>
                <a:ea typeface="方正姚体" panose="02010601030101010101" pitchFamily="2" charset="-122"/>
              </a:rPr>
              <a:t>a+i</a:t>
            </a:r>
            <a:r>
              <a:rPr lang="en-US" altLang="zh-CN" sz="2800" dirty="0">
                <a:solidFill>
                  <a:srgbClr val="C00000"/>
                </a:solidFill>
                <a:latin typeface="方正姚体" panose="02010601030101010101" pitchFamily="2" charset="-122"/>
                <a:ea typeface="方正姚体" panose="02010601030101010101" pitchFamily="2" charset="-122"/>
              </a:rPr>
              <a:t>)+j</a:t>
            </a:r>
            <a:endParaRPr lang="zh-CN" altLang="en-US" sz="2800" dirty="0">
              <a:solidFill>
                <a:srgbClr val="C00000"/>
              </a:solidFill>
              <a:latin typeface="方正姚体" panose="02010601030101010101" pitchFamily="2" charset="-122"/>
              <a:ea typeface="方正姚体" panose="02010601030101010101" pitchFamily="2" charset="-122"/>
            </a:endParaRPr>
          </a:p>
        </p:txBody>
      </p:sp>
      <p:sp>
        <p:nvSpPr>
          <p:cNvPr id="50" name="矩形 49"/>
          <p:cNvSpPr/>
          <p:nvPr/>
        </p:nvSpPr>
        <p:spPr>
          <a:xfrm>
            <a:off x="7135117" y="5393108"/>
            <a:ext cx="1757363" cy="523875"/>
          </a:xfrm>
          <a:prstGeom prst="rect">
            <a:avLst/>
          </a:prstGeom>
        </p:spPr>
        <p:txBody>
          <a:bodyPr>
            <a:spAutoFit/>
          </a:bodyPr>
          <a:lstStyle/>
          <a:p>
            <a:pPr>
              <a:defRPr/>
            </a:pPr>
            <a:r>
              <a:rPr lang="en-US" altLang="zh-CN" sz="2800" dirty="0">
                <a:solidFill>
                  <a:srgbClr val="C00000"/>
                </a:solidFill>
                <a:latin typeface="方正姚体" panose="02010601030101010101" pitchFamily="2" charset="-122"/>
                <a:ea typeface="方正姚体" panose="02010601030101010101" pitchFamily="2" charset="-122"/>
              </a:rPr>
              <a:t> &amp;a[i][j]</a:t>
            </a:r>
            <a:endParaRPr lang="zh-CN" altLang="en-US" sz="2800" dirty="0">
              <a:solidFill>
                <a:srgbClr val="C00000"/>
              </a:solidFill>
              <a:latin typeface="方正姚体" panose="02010601030101010101" pitchFamily="2" charset="-122"/>
              <a:ea typeface="方正姚体" panose="02010601030101010101" pitchFamily="2" charset="-122"/>
            </a:endParaRPr>
          </a:p>
        </p:txBody>
      </p:sp>
      <p:sp>
        <p:nvSpPr>
          <p:cNvPr id="52" name="矩形 51"/>
          <p:cNvSpPr/>
          <p:nvPr/>
        </p:nvSpPr>
        <p:spPr>
          <a:xfrm>
            <a:off x="3276600" y="6073477"/>
            <a:ext cx="1757363" cy="523875"/>
          </a:xfrm>
          <a:prstGeom prst="rect">
            <a:avLst/>
          </a:prstGeom>
        </p:spPr>
        <p:txBody>
          <a:bodyPr>
            <a:spAutoFit/>
          </a:bodyPr>
          <a:lstStyle/>
          <a:p>
            <a:pPr>
              <a:defRPr/>
            </a:pPr>
            <a:r>
              <a:rPr lang="en-US" altLang="zh-CN" sz="2800" dirty="0">
                <a:solidFill>
                  <a:srgbClr val="C00000"/>
                </a:solidFill>
                <a:latin typeface="方正姚体" panose="02010601030101010101" pitchFamily="2" charset="-122"/>
                <a:ea typeface="方正姚体" panose="02010601030101010101" pitchFamily="2" charset="-122"/>
              </a:rPr>
              <a:t> *(a[i]+j)</a:t>
            </a:r>
            <a:endParaRPr lang="zh-CN" altLang="en-US" sz="2800" dirty="0">
              <a:solidFill>
                <a:srgbClr val="C00000"/>
              </a:solidFill>
              <a:latin typeface="方正姚体" panose="02010601030101010101" pitchFamily="2" charset="-122"/>
              <a:ea typeface="方正姚体" panose="02010601030101010101" pitchFamily="2" charset="-122"/>
            </a:endParaRPr>
          </a:p>
        </p:txBody>
      </p:sp>
      <p:sp>
        <p:nvSpPr>
          <p:cNvPr id="53" name="矩形 52"/>
          <p:cNvSpPr/>
          <p:nvPr/>
        </p:nvSpPr>
        <p:spPr>
          <a:xfrm>
            <a:off x="5033964" y="6073477"/>
            <a:ext cx="1987550" cy="523875"/>
          </a:xfrm>
          <a:prstGeom prst="rect">
            <a:avLst/>
          </a:prstGeom>
        </p:spPr>
        <p:txBody>
          <a:bodyPr wrap="square">
            <a:spAutoFit/>
          </a:bodyPr>
          <a:lstStyle/>
          <a:p>
            <a:pPr>
              <a:defRPr/>
            </a:pPr>
            <a:r>
              <a:rPr lang="en-US" altLang="zh-CN" sz="2800" dirty="0">
                <a:solidFill>
                  <a:srgbClr val="C00000"/>
                </a:solidFill>
                <a:latin typeface="方正姚体" panose="02010601030101010101" pitchFamily="2" charset="-122"/>
                <a:ea typeface="方正姚体" panose="02010601030101010101" pitchFamily="2" charset="-122"/>
              </a:rPr>
              <a:t> *(*(</a:t>
            </a:r>
            <a:r>
              <a:rPr lang="en-US" altLang="zh-CN" sz="2800" dirty="0" err="1">
                <a:solidFill>
                  <a:srgbClr val="C00000"/>
                </a:solidFill>
                <a:latin typeface="方正姚体" panose="02010601030101010101" pitchFamily="2" charset="-122"/>
                <a:ea typeface="方正姚体" panose="02010601030101010101" pitchFamily="2" charset="-122"/>
              </a:rPr>
              <a:t>a+i</a:t>
            </a:r>
            <a:r>
              <a:rPr lang="en-US" altLang="zh-CN" sz="2800" dirty="0">
                <a:solidFill>
                  <a:srgbClr val="C00000"/>
                </a:solidFill>
                <a:latin typeface="方正姚体" panose="02010601030101010101" pitchFamily="2" charset="-122"/>
                <a:ea typeface="方正姚体" panose="02010601030101010101" pitchFamily="2" charset="-122"/>
              </a:rPr>
              <a:t>)+j))</a:t>
            </a:r>
            <a:endParaRPr lang="zh-CN" altLang="en-US" sz="2800" dirty="0">
              <a:solidFill>
                <a:srgbClr val="C00000"/>
              </a:solidFill>
              <a:latin typeface="方正姚体" panose="02010601030101010101" pitchFamily="2" charset="-122"/>
              <a:ea typeface="方正姚体" panose="02010601030101010101" pitchFamily="2" charset="-122"/>
            </a:endParaRPr>
          </a:p>
        </p:txBody>
      </p:sp>
      <p:sp>
        <p:nvSpPr>
          <p:cNvPr id="54" name="矩形 53"/>
          <p:cNvSpPr/>
          <p:nvPr/>
        </p:nvSpPr>
        <p:spPr>
          <a:xfrm>
            <a:off x="7353300" y="6073477"/>
            <a:ext cx="1143000" cy="523875"/>
          </a:xfrm>
          <a:prstGeom prst="rect">
            <a:avLst/>
          </a:prstGeom>
        </p:spPr>
        <p:txBody>
          <a:bodyPr>
            <a:spAutoFit/>
          </a:bodyPr>
          <a:lstStyle/>
          <a:p>
            <a:pPr>
              <a:defRPr/>
            </a:pPr>
            <a:r>
              <a:rPr lang="en-US" altLang="zh-CN" sz="2800" dirty="0">
                <a:solidFill>
                  <a:srgbClr val="C00000"/>
                </a:solidFill>
                <a:latin typeface="方正姚体" panose="02010601030101010101" pitchFamily="2" charset="-122"/>
                <a:ea typeface="方正姚体" panose="02010601030101010101" pitchFamily="2" charset="-122"/>
              </a:rPr>
              <a:t>a[i][j]</a:t>
            </a:r>
            <a:endParaRPr lang="zh-CN" altLang="en-US" sz="2800" dirty="0">
              <a:solidFill>
                <a:srgbClr val="C00000"/>
              </a:solidFill>
              <a:latin typeface="方正姚体" panose="02010601030101010101" pitchFamily="2" charset="-122"/>
              <a:ea typeface="方正姚体" panose="02010601030101010101" pitchFamily="2" charset="-122"/>
            </a:endParaRPr>
          </a:p>
        </p:txBody>
      </p:sp>
      <p:sp>
        <p:nvSpPr>
          <p:cNvPr id="5" name="矩形 4"/>
          <p:cNvSpPr>
            <a:spLocks noChangeArrowheads="1"/>
          </p:cNvSpPr>
          <p:nvPr/>
        </p:nvSpPr>
        <p:spPr bwMode="auto">
          <a:xfrm>
            <a:off x="74613" y="3933056"/>
            <a:ext cx="880377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971550" lvl="1" indent="-514350">
              <a:lnSpc>
                <a:spcPct val="125000"/>
              </a:lnSpc>
              <a:buClr>
                <a:srgbClr val="C00000"/>
              </a:buClr>
              <a:buFont typeface="Wingdings" pitchFamily="2" charset="2"/>
              <a:buChar char="l"/>
            </a:pPr>
            <a:r>
              <a:rPr lang="en-US" altLang="zh-CN" sz="2400" dirty="0">
                <a:latin typeface="方正姚体" panose="02010601030101010101" pitchFamily="2" charset="-122"/>
                <a:ea typeface="方正姚体" panose="02010601030101010101" pitchFamily="2" charset="-122"/>
              </a:rPr>
              <a:t>a[</a:t>
            </a:r>
            <a:r>
              <a:rPr lang="en-US" altLang="zh-CN" sz="2400" dirty="0" err="1">
                <a:latin typeface="方正姚体" panose="02010601030101010101" pitchFamily="2" charset="-122"/>
                <a:ea typeface="方正姚体" panose="02010601030101010101" pitchFamily="2" charset="-122"/>
              </a:rPr>
              <a:t>i</a:t>
            </a:r>
            <a:r>
              <a:rPr lang="en-US" altLang="zh-CN" sz="2400" dirty="0">
                <a:latin typeface="方正姚体" panose="02010601030101010101" pitchFamily="2" charset="-122"/>
                <a:ea typeface="方正姚体" panose="02010601030101010101" pitchFamily="2" charset="-122"/>
              </a:rPr>
              <a:t>]</a:t>
            </a:r>
            <a:r>
              <a:rPr lang="zh-CN" altLang="en-US" sz="2400" dirty="0">
                <a:latin typeface="方正姚体" panose="02010601030101010101" pitchFamily="2" charset="-122"/>
                <a:ea typeface="方正姚体" panose="02010601030101010101" pitchFamily="2" charset="-122"/>
              </a:rPr>
              <a:t>是第</a:t>
            </a:r>
            <a:r>
              <a:rPr lang="en-US" altLang="zh-CN" sz="2400" dirty="0" err="1">
                <a:latin typeface="方正姚体" panose="02010601030101010101" pitchFamily="2" charset="-122"/>
                <a:ea typeface="方正姚体" panose="02010601030101010101" pitchFamily="2" charset="-122"/>
              </a:rPr>
              <a:t>i</a:t>
            </a:r>
            <a:r>
              <a:rPr lang="zh-CN" altLang="en-US" sz="2400" dirty="0">
                <a:latin typeface="方正姚体" panose="02010601030101010101" pitchFamily="2" charset="-122"/>
                <a:ea typeface="方正姚体" panose="02010601030101010101" pitchFamily="2" charset="-122"/>
              </a:rPr>
              <a:t>行数组名</a:t>
            </a:r>
            <a:r>
              <a:rPr lang="zh-CN" altLang="en-US" sz="2400" dirty="0" smtClean="0">
                <a:latin typeface="方正姚体" panose="02010601030101010101" pitchFamily="2" charset="-122"/>
                <a:ea typeface="方正姚体" panose="02010601030101010101" pitchFamily="2" charset="-122"/>
              </a:rPr>
              <a:t>，表示第</a:t>
            </a:r>
            <a:r>
              <a:rPr lang="en-US" altLang="zh-CN" sz="2400" dirty="0" err="1">
                <a:latin typeface="方正姚体" panose="02010601030101010101" pitchFamily="2" charset="-122"/>
                <a:ea typeface="方正姚体" panose="02010601030101010101" pitchFamily="2" charset="-122"/>
              </a:rPr>
              <a:t>i</a:t>
            </a:r>
            <a:r>
              <a:rPr lang="zh-CN" altLang="en-US" sz="2400" dirty="0">
                <a:latin typeface="方正姚体" panose="02010601030101010101" pitchFamily="2" charset="-122"/>
                <a:ea typeface="方正姚体" panose="02010601030101010101" pitchFamily="2" charset="-122"/>
              </a:rPr>
              <a:t>行的首地址，也</a:t>
            </a:r>
            <a:r>
              <a:rPr lang="zh-CN" altLang="en-US" sz="2400" dirty="0" smtClean="0">
                <a:latin typeface="方正姚体" panose="02010601030101010101" pitchFamily="2" charset="-122"/>
                <a:ea typeface="方正姚体" panose="02010601030101010101" pitchFamily="2" charset="-122"/>
              </a:rPr>
              <a:t>是</a:t>
            </a:r>
            <a:r>
              <a:rPr lang="zh-CN" altLang="en-US" sz="2400" dirty="0">
                <a:latin typeface="方正姚体" panose="02010601030101010101" pitchFamily="2" charset="-122"/>
                <a:ea typeface="方正姚体" panose="02010601030101010101" pitchFamily="2" charset="-122"/>
              </a:rPr>
              <a:t>第</a:t>
            </a:r>
            <a:r>
              <a:rPr lang="en-US" altLang="zh-CN" sz="2400" dirty="0" err="1">
                <a:latin typeface="方正姚体" panose="02010601030101010101" pitchFamily="2" charset="-122"/>
                <a:ea typeface="方正姚体" panose="02010601030101010101" pitchFamily="2" charset="-122"/>
              </a:rPr>
              <a:t>i</a:t>
            </a:r>
            <a:r>
              <a:rPr lang="zh-CN" altLang="en-US" sz="2400" dirty="0">
                <a:latin typeface="方正姚体" panose="02010601030101010101" pitchFamily="2" charset="-122"/>
                <a:ea typeface="方正姚体" panose="02010601030101010101" pitchFamily="2" charset="-122"/>
              </a:rPr>
              <a:t>行</a:t>
            </a:r>
            <a:r>
              <a:rPr lang="zh-CN" altLang="en-US" sz="2400" dirty="0" smtClean="0">
                <a:latin typeface="方正姚体" panose="02010601030101010101" pitchFamily="2" charset="-122"/>
                <a:ea typeface="方正姚体" panose="02010601030101010101" pitchFamily="2" charset="-122"/>
              </a:rPr>
              <a:t>首</a:t>
            </a:r>
            <a:r>
              <a:rPr lang="zh-CN" altLang="en-US" sz="2400" dirty="0">
                <a:latin typeface="方正姚体" panose="02010601030101010101" pitchFamily="2" charset="-122"/>
                <a:ea typeface="方正姚体" panose="02010601030101010101" pitchFamily="2" charset="-122"/>
              </a:rPr>
              <a:t>元素的地址</a:t>
            </a:r>
            <a:r>
              <a:rPr lang="zh-CN" altLang="en-US" sz="2400" dirty="0" smtClean="0">
                <a:latin typeface="方正姚体" panose="02010601030101010101" pitchFamily="2" charset="-122"/>
                <a:ea typeface="方正姚体" panose="02010601030101010101" pitchFamily="2" charset="-122"/>
              </a:rPr>
              <a:t>。</a:t>
            </a:r>
            <a:endParaRPr lang="en-US" altLang="zh-CN" sz="2400" dirty="0" smtClean="0">
              <a:latin typeface="方正姚体" panose="02010601030101010101" pitchFamily="2" charset="-122"/>
              <a:ea typeface="方正姚体" panose="02010601030101010101" pitchFamily="2" charset="-122"/>
            </a:endParaRPr>
          </a:p>
          <a:p>
            <a:pPr marL="971550" lvl="1" indent="-514350">
              <a:lnSpc>
                <a:spcPct val="125000"/>
              </a:lnSpc>
              <a:buClr>
                <a:srgbClr val="C00000"/>
              </a:buClr>
              <a:buFont typeface="Wingdings" pitchFamily="2" charset="2"/>
              <a:buChar char="l"/>
            </a:pPr>
            <a:r>
              <a:rPr lang="en-US" altLang="zh-CN" sz="2400" dirty="0">
                <a:latin typeface="方正姚体" panose="02010601030101010101" pitchFamily="2" charset="-122"/>
                <a:ea typeface="方正姚体" panose="02010601030101010101" pitchFamily="2" charset="-122"/>
              </a:rPr>
              <a:t>a</a:t>
            </a:r>
            <a:r>
              <a:rPr lang="en-US" altLang="zh-CN" sz="2400" dirty="0" smtClean="0">
                <a:latin typeface="方正姚体" panose="02010601030101010101" pitchFamily="2" charset="-122"/>
                <a:ea typeface="方正姚体" panose="02010601030101010101" pitchFamily="2" charset="-122"/>
              </a:rPr>
              <a:t>[</a:t>
            </a:r>
            <a:r>
              <a:rPr lang="en-US" altLang="zh-CN" sz="2400" dirty="0" err="1" smtClean="0">
                <a:latin typeface="方正姚体" panose="02010601030101010101" pitchFamily="2" charset="-122"/>
                <a:ea typeface="方正姚体" panose="02010601030101010101" pitchFamily="2" charset="-122"/>
              </a:rPr>
              <a:t>i</a:t>
            </a:r>
            <a:r>
              <a:rPr lang="en-US" altLang="zh-CN" sz="2400" dirty="0" smtClean="0">
                <a:latin typeface="方正姚体" panose="02010601030101010101" pitchFamily="2" charset="-122"/>
                <a:ea typeface="方正姚体" panose="02010601030101010101" pitchFamily="2" charset="-122"/>
              </a:rPr>
              <a:t>]</a:t>
            </a:r>
            <a:r>
              <a:rPr lang="zh-CN" altLang="en-US" sz="2400" dirty="0" smtClean="0">
                <a:latin typeface="方正姚体" panose="02010601030101010101" pitchFamily="2" charset="-122"/>
                <a:ea typeface="方正姚体" panose="02010601030101010101" pitchFamily="2" charset="-122"/>
              </a:rPr>
              <a:t>又可以表示成：</a:t>
            </a:r>
            <a:r>
              <a:rPr lang="en-US" altLang="zh-CN" sz="2400" dirty="0" smtClean="0">
                <a:latin typeface="方正姚体" panose="02010601030101010101" pitchFamily="2" charset="-122"/>
                <a:ea typeface="方正姚体" panose="02010601030101010101" pitchFamily="2" charset="-122"/>
              </a:rPr>
              <a:t>*（</a:t>
            </a:r>
            <a:r>
              <a:rPr lang="en-US" altLang="zh-CN" sz="2400" dirty="0" err="1" smtClean="0">
                <a:latin typeface="方正姚体" panose="02010601030101010101" pitchFamily="2" charset="-122"/>
                <a:ea typeface="方正姚体" panose="02010601030101010101" pitchFamily="2" charset="-122"/>
              </a:rPr>
              <a:t>a+i</a:t>
            </a:r>
            <a:r>
              <a:rPr lang="en-US" altLang="zh-CN" sz="2400" dirty="0" smtClean="0">
                <a:latin typeface="方正姚体" panose="02010601030101010101" pitchFamily="2" charset="-122"/>
                <a:ea typeface="方正姚体" panose="02010601030101010101" pitchFamily="2" charset="-122"/>
              </a:rPr>
              <a:t>)</a:t>
            </a:r>
            <a:r>
              <a:rPr lang="zh-CN" altLang="en-US" sz="2400" dirty="0" smtClean="0">
                <a:latin typeface="方正姚体" panose="02010601030101010101" pitchFamily="2" charset="-122"/>
                <a:ea typeface="方正姚体" panose="02010601030101010101" pitchFamily="2" charset="-122"/>
              </a:rPr>
              <a:t>。因此：</a:t>
            </a:r>
            <a:endParaRPr lang="en-US" altLang="zh-CN" sz="2400" dirty="0">
              <a:latin typeface="方正姚体" panose="02010601030101010101" pitchFamily="2" charset="-122"/>
              <a:ea typeface="方正姚体" panose="02010601030101010101" pitchFamily="2" charset="-122"/>
            </a:endParaRPr>
          </a:p>
        </p:txBody>
      </p:sp>
      <p:sp>
        <p:nvSpPr>
          <p:cNvPr id="55" name="Text Box 25"/>
          <p:cNvSpPr txBox="1">
            <a:spLocks noChangeArrowheads="1"/>
          </p:cNvSpPr>
          <p:nvPr/>
        </p:nvSpPr>
        <p:spPr bwMode="auto">
          <a:xfrm>
            <a:off x="622300" y="876487"/>
            <a:ext cx="5389563"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defRPr/>
            </a:pPr>
            <a:r>
              <a:rPr kumimoji="1" lang="en-US" altLang="zh-CN" sz="2800" b="1" dirty="0" smtClean="0">
                <a:solidFill>
                  <a:srgbClr val="C00000"/>
                </a:solidFill>
                <a:latin typeface="方正姚体" panose="02010601030101010101" pitchFamily="2" charset="-122"/>
                <a:ea typeface="方正姚体" panose="02010601030101010101" pitchFamily="2" charset="-122"/>
              </a:rPr>
              <a:t>1. </a:t>
            </a:r>
            <a:r>
              <a:rPr kumimoji="1" lang="zh-CN" altLang="en-US" sz="2800" b="1" dirty="0" smtClean="0">
                <a:solidFill>
                  <a:srgbClr val="C00000"/>
                </a:solidFill>
                <a:latin typeface="方正姚体" panose="02010601030101010101" pitchFamily="2" charset="-122"/>
                <a:ea typeface="方正姚体" panose="02010601030101010101" pitchFamily="2" charset="-122"/>
              </a:rPr>
              <a:t> </a:t>
            </a:r>
            <a:r>
              <a:rPr kumimoji="1" lang="zh-CN" altLang="en-US" sz="2800" b="1" dirty="0">
                <a:solidFill>
                  <a:srgbClr val="C00000"/>
                </a:solidFill>
                <a:latin typeface="方正姚体" panose="02010601030101010101" pitchFamily="2" charset="-122"/>
                <a:ea typeface="方正姚体" panose="02010601030101010101" pitchFamily="2" charset="-122"/>
              </a:rPr>
              <a:t>二维数组元素及其地址</a:t>
            </a:r>
          </a:p>
        </p:txBody>
      </p:sp>
      <p:sp>
        <p:nvSpPr>
          <p:cNvPr id="2" name="矩形 1"/>
          <p:cNvSpPr/>
          <p:nvPr/>
        </p:nvSpPr>
        <p:spPr>
          <a:xfrm>
            <a:off x="3559259" y="5371254"/>
            <a:ext cx="917239" cy="523220"/>
          </a:xfrm>
          <a:prstGeom prst="rect">
            <a:avLst/>
          </a:prstGeom>
        </p:spPr>
        <p:txBody>
          <a:bodyPr wrap="none">
            <a:spAutoFit/>
          </a:bodyPr>
          <a:lstStyle/>
          <a:p>
            <a:pPr>
              <a:defRPr/>
            </a:pPr>
            <a:r>
              <a:rPr lang="en-US" altLang="zh-CN" dirty="0">
                <a:solidFill>
                  <a:srgbClr val="C00000"/>
                </a:solidFill>
                <a:latin typeface="方正姚体" panose="02010601030101010101" pitchFamily="2" charset="-122"/>
                <a:ea typeface="方正姚体" panose="02010601030101010101" pitchFamily="2" charset="-122"/>
              </a:rPr>
              <a:t>a[</a:t>
            </a:r>
            <a:r>
              <a:rPr lang="en-US" altLang="zh-CN" dirty="0" err="1">
                <a:solidFill>
                  <a:srgbClr val="C00000"/>
                </a:solidFill>
                <a:latin typeface="方正姚体" panose="02010601030101010101" pitchFamily="2" charset="-122"/>
                <a:ea typeface="方正姚体" panose="02010601030101010101" pitchFamily="2" charset="-122"/>
              </a:rPr>
              <a:t>i</a:t>
            </a:r>
            <a:r>
              <a:rPr lang="en-US" altLang="zh-CN" dirty="0">
                <a:solidFill>
                  <a:srgbClr val="C00000"/>
                </a:solidFill>
                <a:latin typeface="方正姚体" panose="02010601030101010101" pitchFamily="2" charset="-122"/>
                <a:ea typeface="方正姚体" panose="02010601030101010101" pitchFamily="2" charset="-122"/>
              </a:rPr>
              <a:t>]+j</a:t>
            </a:r>
            <a:endParaRPr lang="zh-CN" altLang="en-US" dirty="0">
              <a:solidFill>
                <a:srgbClr val="C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3808100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0-#ppt_w/2"/>
                                          </p:val>
                                        </p:tav>
                                        <p:tav tm="100000">
                                          <p:val>
                                            <p:strVal val="#ppt_x"/>
                                          </p:val>
                                        </p:tav>
                                      </p:tavLst>
                                    </p:anim>
                                    <p:anim calcmode="lin" valueType="num">
                                      <p:cBhvr additive="base">
                                        <p:cTn id="8" dur="500" fill="hold"/>
                                        <p:tgtEl>
                                          <p:spTgt spid="140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40299"/>
                                        </p:tgtEl>
                                        <p:attrNameLst>
                                          <p:attrName>style.visibility</p:attrName>
                                        </p:attrNameLst>
                                      </p:cBhvr>
                                      <p:to>
                                        <p:strVal val="visible"/>
                                      </p:to>
                                    </p:set>
                                    <p:anim calcmode="lin" valueType="num">
                                      <p:cBhvr additive="base">
                                        <p:cTn id="13" dur="500" fill="hold"/>
                                        <p:tgtEl>
                                          <p:spTgt spid="140299"/>
                                        </p:tgtEl>
                                        <p:attrNameLst>
                                          <p:attrName>ppt_x</p:attrName>
                                        </p:attrNameLst>
                                      </p:cBhvr>
                                      <p:tavLst>
                                        <p:tav tm="0">
                                          <p:val>
                                            <p:strVal val="1+#ppt_w/2"/>
                                          </p:val>
                                        </p:tav>
                                        <p:tav tm="100000">
                                          <p:val>
                                            <p:strVal val="#ppt_x"/>
                                          </p:val>
                                        </p:tav>
                                      </p:tavLst>
                                    </p:anim>
                                    <p:anim calcmode="lin" valueType="num">
                                      <p:cBhvr additive="base">
                                        <p:cTn id="14" dur="500" fill="hold"/>
                                        <p:tgtEl>
                                          <p:spTgt spid="1402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03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32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03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03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03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032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4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03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032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03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03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7" grpId="0"/>
      <p:bldP spid="140318" grpId="0"/>
      <p:bldP spid="140322" grpId="0"/>
      <p:bldP spid="140323" grpId="0"/>
      <p:bldP spid="140324" grpId="0"/>
      <p:bldP spid="140325" grpId="0"/>
      <p:bldP spid="140326" grpId="0"/>
      <p:bldP spid="140327" grpId="0"/>
      <p:bldP spid="140328" grpId="0"/>
      <p:bldP spid="140329" grpId="0"/>
      <p:bldP spid="51" grpId="0"/>
      <p:bldP spid="45" grpId="0"/>
      <p:bldP spid="4" grpId="0"/>
      <p:bldP spid="48" grpId="0"/>
      <p:bldP spid="49" grpId="0"/>
      <p:bldP spid="50" grpId="0"/>
      <p:bldP spid="52" grpId="0"/>
      <p:bldP spid="53" grpId="0"/>
      <p:bldP spid="54" grpId="0"/>
      <p:bldP spid="5" grpId="0" build="p" bldLvl="2"/>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0" name="Group 2"/>
          <p:cNvGrpSpPr>
            <a:grpSpLocks/>
          </p:cNvGrpSpPr>
          <p:nvPr/>
        </p:nvGrpSpPr>
        <p:grpSpPr bwMode="auto">
          <a:xfrm>
            <a:off x="961330" y="2213127"/>
            <a:ext cx="1127125" cy="1254126"/>
            <a:chOff x="1364" y="2762"/>
            <a:chExt cx="710" cy="790"/>
          </a:xfrm>
        </p:grpSpPr>
        <p:sp>
          <p:nvSpPr>
            <p:cNvPr id="38955" name="Text Box 3"/>
            <p:cNvSpPr txBox="1">
              <a:spLocks noChangeArrowheads="1"/>
            </p:cNvSpPr>
            <p:nvPr/>
          </p:nvSpPr>
          <p:spPr bwMode="auto">
            <a:xfrm>
              <a:off x="1364" y="2762"/>
              <a:ext cx="2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dirty="0">
                  <a:solidFill>
                    <a:srgbClr val="FF0000"/>
                  </a:solidFill>
                  <a:latin typeface="Times New Roman" pitchFamily="18" charset="0"/>
                  <a:ea typeface="宋体" charset="-122"/>
                </a:rPr>
                <a:t>a</a:t>
              </a:r>
            </a:p>
          </p:txBody>
        </p:sp>
        <p:sp>
          <p:nvSpPr>
            <p:cNvPr id="38956" name="Text Box 4"/>
            <p:cNvSpPr txBox="1">
              <a:spLocks noChangeArrowheads="1"/>
            </p:cNvSpPr>
            <p:nvPr/>
          </p:nvSpPr>
          <p:spPr bwMode="auto">
            <a:xfrm>
              <a:off x="1594" y="2784"/>
              <a:ext cx="4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dirty="0">
                  <a:solidFill>
                    <a:srgbClr val="FF0000"/>
                  </a:solidFill>
                  <a:latin typeface="Times New Roman" pitchFamily="18" charset="0"/>
                  <a:ea typeface="宋体" charset="-122"/>
                </a:rPr>
                <a:t>a[0]</a:t>
              </a:r>
            </a:p>
          </p:txBody>
        </p:sp>
        <p:sp>
          <p:nvSpPr>
            <p:cNvPr id="38957" name="Text Box 5"/>
            <p:cNvSpPr txBox="1">
              <a:spLocks noChangeArrowheads="1"/>
            </p:cNvSpPr>
            <p:nvPr/>
          </p:nvSpPr>
          <p:spPr bwMode="auto">
            <a:xfrm>
              <a:off x="1594" y="302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solidFill>
                    <a:srgbClr val="FF0000"/>
                  </a:solidFill>
                  <a:latin typeface="Times New Roman" pitchFamily="18" charset="0"/>
                  <a:ea typeface="宋体" charset="-122"/>
                </a:rPr>
                <a:t>a[1]</a:t>
              </a:r>
            </a:p>
          </p:txBody>
        </p:sp>
        <p:sp>
          <p:nvSpPr>
            <p:cNvPr id="38958" name="Text Box 6"/>
            <p:cNvSpPr txBox="1">
              <a:spLocks noChangeArrowheads="1"/>
            </p:cNvSpPr>
            <p:nvPr/>
          </p:nvSpPr>
          <p:spPr bwMode="auto">
            <a:xfrm>
              <a:off x="1594" y="330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solidFill>
                    <a:srgbClr val="FF0000"/>
                  </a:solidFill>
                  <a:latin typeface="Times New Roman" pitchFamily="18" charset="0"/>
                  <a:ea typeface="宋体" charset="-122"/>
                </a:rPr>
                <a:t>a[2]</a:t>
              </a:r>
            </a:p>
          </p:txBody>
        </p:sp>
        <p:sp>
          <p:nvSpPr>
            <p:cNvPr id="38959" name="Rectangle 7"/>
            <p:cNvSpPr>
              <a:spLocks noChangeArrowheads="1"/>
            </p:cNvSpPr>
            <p:nvPr/>
          </p:nvSpPr>
          <p:spPr bwMode="auto">
            <a:xfrm>
              <a:off x="1604" y="2832"/>
              <a:ext cx="336" cy="72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FF0000"/>
                </a:solidFill>
              </a:endParaRPr>
            </a:p>
          </p:txBody>
        </p:sp>
        <p:sp>
          <p:nvSpPr>
            <p:cNvPr id="38960" name="Line 8"/>
            <p:cNvSpPr>
              <a:spLocks noChangeShapeType="1"/>
            </p:cNvSpPr>
            <p:nvPr/>
          </p:nvSpPr>
          <p:spPr bwMode="auto">
            <a:xfrm>
              <a:off x="1604" y="307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8961" name="Line 9"/>
            <p:cNvSpPr>
              <a:spLocks noChangeShapeType="1"/>
            </p:cNvSpPr>
            <p:nvPr/>
          </p:nvSpPr>
          <p:spPr bwMode="auto">
            <a:xfrm>
              <a:off x="1604" y="3312"/>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40299" name="Group 11"/>
          <p:cNvGrpSpPr>
            <a:grpSpLocks/>
          </p:cNvGrpSpPr>
          <p:nvPr/>
        </p:nvGrpSpPr>
        <p:grpSpPr bwMode="auto">
          <a:xfrm>
            <a:off x="1978917" y="2240112"/>
            <a:ext cx="4343400" cy="1219200"/>
            <a:chOff x="1930" y="2784"/>
            <a:chExt cx="2736" cy="768"/>
          </a:xfrm>
        </p:grpSpPr>
        <p:sp>
          <p:nvSpPr>
            <p:cNvPr id="38942" name="Text Box 12"/>
            <p:cNvSpPr txBox="1">
              <a:spLocks noChangeArrowheads="1"/>
            </p:cNvSpPr>
            <p:nvPr/>
          </p:nvSpPr>
          <p:spPr bwMode="auto">
            <a:xfrm>
              <a:off x="2235" y="2784"/>
              <a:ext cx="24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latin typeface="Times New Roman" pitchFamily="18" charset="0"/>
                  <a:ea typeface="宋体" charset="-122"/>
                </a:rPr>
                <a:t>a[0][0]   a[0][1]   a[0][2]  a[0][3]</a:t>
              </a:r>
            </a:p>
          </p:txBody>
        </p:sp>
        <p:grpSp>
          <p:nvGrpSpPr>
            <p:cNvPr id="38943" name="Group 13"/>
            <p:cNvGrpSpPr>
              <a:grpSpLocks/>
            </p:cNvGrpSpPr>
            <p:nvPr/>
          </p:nvGrpSpPr>
          <p:grpSpPr bwMode="auto">
            <a:xfrm>
              <a:off x="1930" y="2832"/>
              <a:ext cx="2688" cy="720"/>
              <a:chOff x="1930" y="2832"/>
              <a:chExt cx="2688" cy="720"/>
            </a:xfrm>
          </p:grpSpPr>
          <p:sp>
            <p:nvSpPr>
              <p:cNvPr id="38944" name="Text Box 14"/>
              <p:cNvSpPr txBox="1">
                <a:spLocks noChangeArrowheads="1"/>
              </p:cNvSpPr>
              <p:nvPr/>
            </p:nvSpPr>
            <p:spPr bwMode="auto">
              <a:xfrm>
                <a:off x="2218" y="3024"/>
                <a:ext cx="2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latin typeface="Times New Roman" pitchFamily="18" charset="0"/>
                    <a:ea typeface="宋体" charset="-122"/>
                  </a:rPr>
                  <a:t>a[1][0]   a[1][1]   a[1][2]  a[1][3]</a:t>
                </a:r>
              </a:p>
            </p:txBody>
          </p:sp>
          <p:sp>
            <p:nvSpPr>
              <p:cNvPr id="38945" name="Text Box 15"/>
              <p:cNvSpPr txBox="1">
                <a:spLocks noChangeArrowheads="1"/>
              </p:cNvSpPr>
              <p:nvPr/>
            </p:nvSpPr>
            <p:spPr bwMode="auto">
              <a:xfrm>
                <a:off x="2218" y="3264"/>
                <a:ext cx="22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r>
                  <a:rPr kumimoji="1" lang="en-US" altLang="zh-CN" sz="2000">
                    <a:latin typeface="Times New Roman" pitchFamily="18" charset="0"/>
                    <a:ea typeface="宋体" charset="-122"/>
                  </a:rPr>
                  <a:t>a[2][0]   a[2][1]   a[2][2]  a[2][3]</a:t>
                </a:r>
              </a:p>
            </p:txBody>
          </p:sp>
          <p:sp>
            <p:nvSpPr>
              <p:cNvPr id="38946" name="Line 16"/>
              <p:cNvSpPr>
                <a:spLocks noChangeShapeType="1"/>
              </p:cNvSpPr>
              <p:nvPr/>
            </p:nvSpPr>
            <p:spPr bwMode="auto">
              <a:xfrm>
                <a:off x="1930" y="2976"/>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7" name="Rectangle 17"/>
              <p:cNvSpPr>
                <a:spLocks noChangeArrowheads="1"/>
              </p:cNvSpPr>
              <p:nvPr/>
            </p:nvSpPr>
            <p:spPr bwMode="auto">
              <a:xfrm>
                <a:off x="2218" y="2832"/>
                <a:ext cx="2208" cy="2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kumimoji="1" lang="zh-CN" altLang="zh-CN" sz="2400">
                  <a:latin typeface="Times New Roman" pitchFamily="18" charset="0"/>
                  <a:ea typeface="宋体" charset="-122"/>
                </a:endParaRPr>
              </a:p>
            </p:txBody>
          </p:sp>
          <p:sp>
            <p:nvSpPr>
              <p:cNvPr id="38948" name="Rectangle 18"/>
              <p:cNvSpPr>
                <a:spLocks noChangeArrowheads="1"/>
              </p:cNvSpPr>
              <p:nvPr/>
            </p:nvSpPr>
            <p:spPr bwMode="auto">
              <a:xfrm>
                <a:off x="2218" y="3072"/>
                <a:ext cx="2208" cy="2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kumimoji="1" lang="zh-CN" altLang="zh-CN" sz="2400">
                  <a:latin typeface="Times New Roman" pitchFamily="18" charset="0"/>
                  <a:ea typeface="宋体" charset="-122"/>
                </a:endParaRPr>
              </a:p>
            </p:txBody>
          </p:sp>
          <p:sp>
            <p:nvSpPr>
              <p:cNvPr id="38949" name="Rectangle 19"/>
              <p:cNvSpPr>
                <a:spLocks noChangeArrowheads="1"/>
              </p:cNvSpPr>
              <p:nvPr/>
            </p:nvSpPr>
            <p:spPr bwMode="auto">
              <a:xfrm>
                <a:off x="2218" y="3312"/>
                <a:ext cx="2208" cy="2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0" name="Line 20"/>
              <p:cNvSpPr>
                <a:spLocks noChangeShapeType="1"/>
              </p:cNvSpPr>
              <p:nvPr/>
            </p:nvSpPr>
            <p:spPr bwMode="auto">
              <a:xfrm>
                <a:off x="1930" y="3216"/>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21"/>
              <p:cNvSpPr>
                <a:spLocks noChangeShapeType="1"/>
              </p:cNvSpPr>
              <p:nvPr/>
            </p:nvSpPr>
            <p:spPr bwMode="auto">
              <a:xfrm>
                <a:off x="1930" y="3456"/>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Line 22"/>
              <p:cNvSpPr>
                <a:spLocks noChangeShapeType="1"/>
              </p:cNvSpPr>
              <p:nvPr/>
            </p:nvSpPr>
            <p:spPr bwMode="auto">
              <a:xfrm>
                <a:off x="2794" y="2832"/>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3" name="Line 23"/>
              <p:cNvSpPr>
                <a:spLocks noChangeShapeType="1"/>
              </p:cNvSpPr>
              <p:nvPr/>
            </p:nvSpPr>
            <p:spPr bwMode="auto">
              <a:xfrm>
                <a:off x="3370" y="2832"/>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4" name="Line 24"/>
              <p:cNvSpPr>
                <a:spLocks noChangeShapeType="1"/>
              </p:cNvSpPr>
              <p:nvPr/>
            </p:nvSpPr>
            <p:spPr bwMode="auto">
              <a:xfrm>
                <a:off x="3898" y="2832"/>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0313" name="Text Box 25"/>
          <p:cNvSpPr txBox="1">
            <a:spLocks noChangeArrowheads="1"/>
          </p:cNvSpPr>
          <p:nvPr/>
        </p:nvSpPr>
        <p:spPr bwMode="auto">
          <a:xfrm>
            <a:off x="899592" y="1340768"/>
            <a:ext cx="398859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sz="2800" b="1" dirty="0">
                <a:latin typeface="方正姚体" panose="02010601030101010101" pitchFamily="2" charset="-122"/>
                <a:ea typeface="方正姚体" panose="02010601030101010101" pitchFamily="2" charset="-122"/>
              </a:rPr>
              <a:t>二维数组： </a:t>
            </a:r>
            <a:r>
              <a:rPr kumimoji="1" lang="en-US" altLang="zh-CN" sz="2800" b="1" dirty="0" err="1">
                <a:latin typeface="方正姚体" panose="02010601030101010101" pitchFamily="2" charset="-122"/>
                <a:ea typeface="方正姚体" panose="02010601030101010101" pitchFamily="2" charset="-122"/>
              </a:rPr>
              <a:t>int</a:t>
            </a:r>
            <a:r>
              <a:rPr kumimoji="1" lang="en-US" altLang="zh-CN" sz="2800" b="1" dirty="0">
                <a:latin typeface="方正姚体" panose="02010601030101010101" pitchFamily="2" charset="-122"/>
                <a:ea typeface="方正姚体" panose="02010601030101010101" pitchFamily="2" charset="-122"/>
              </a:rPr>
              <a:t>  a[3][4]</a:t>
            </a:r>
            <a:r>
              <a:rPr kumimoji="1" lang="zh-CN" altLang="en-US" sz="2800" b="1" dirty="0">
                <a:latin typeface="方正姚体" panose="02010601030101010101" pitchFamily="2" charset="-122"/>
                <a:ea typeface="方正姚体" panose="02010601030101010101" pitchFamily="2" charset="-122"/>
              </a:rPr>
              <a:t>；</a:t>
            </a:r>
          </a:p>
        </p:txBody>
      </p:sp>
      <p:sp>
        <p:nvSpPr>
          <p:cNvPr id="140317" name="Text Box 29"/>
          <p:cNvSpPr txBox="1">
            <a:spLocks noChangeArrowheads="1"/>
          </p:cNvSpPr>
          <p:nvPr/>
        </p:nvSpPr>
        <p:spPr bwMode="auto">
          <a:xfrm>
            <a:off x="759717" y="2600474"/>
            <a:ext cx="619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r>
              <a:rPr lang="en-US" altLang="zh-CN" sz="2000" dirty="0">
                <a:solidFill>
                  <a:srgbClr val="FF0000"/>
                </a:solidFill>
                <a:ea typeface="宋体" charset="-122"/>
              </a:rPr>
              <a:t>a+1</a:t>
            </a:r>
          </a:p>
        </p:txBody>
      </p:sp>
      <p:sp>
        <p:nvSpPr>
          <p:cNvPr id="140318" name="Text Box 30"/>
          <p:cNvSpPr txBox="1">
            <a:spLocks noChangeArrowheads="1"/>
          </p:cNvSpPr>
          <p:nvPr/>
        </p:nvSpPr>
        <p:spPr bwMode="auto">
          <a:xfrm>
            <a:off x="754955" y="3038624"/>
            <a:ext cx="619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r>
              <a:rPr lang="en-US" altLang="zh-CN" sz="2000">
                <a:solidFill>
                  <a:srgbClr val="FF0000"/>
                </a:solidFill>
                <a:ea typeface="宋体" charset="-122"/>
              </a:rPr>
              <a:t>a+2</a:t>
            </a:r>
          </a:p>
        </p:txBody>
      </p:sp>
      <p:sp>
        <p:nvSpPr>
          <p:cNvPr id="140322" name="Text Box 34"/>
          <p:cNvSpPr txBox="1">
            <a:spLocks noChangeArrowheads="1"/>
          </p:cNvSpPr>
          <p:nvPr/>
        </p:nvSpPr>
        <p:spPr bwMode="auto">
          <a:xfrm>
            <a:off x="7776467" y="1873399"/>
            <a:ext cx="86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a:solidFill>
                  <a:srgbClr val="C00000"/>
                </a:solidFill>
                <a:latin typeface="微软雅黑" pitchFamily="34" charset="-122"/>
              </a:rPr>
              <a:t>元素</a:t>
            </a:r>
          </a:p>
        </p:txBody>
      </p:sp>
      <p:sp>
        <p:nvSpPr>
          <p:cNvPr id="140323" name="Text Box 35"/>
          <p:cNvSpPr txBox="1">
            <a:spLocks noChangeArrowheads="1"/>
          </p:cNvSpPr>
          <p:nvPr/>
        </p:nvSpPr>
        <p:spPr bwMode="auto">
          <a:xfrm>
            <a:off x="7524055" y="2276872"/>
            <a:ext cx="1368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*(a[0]+j)</a:t>
            </a:r>
          </a:p>
        </p:txBody>
      </p:sp>
      <p:sp>
        <p:nvSpPr>
          <p:cNvPr id="140324" name="Text Box 36"/>
          <p:cNvSpPr txBox="1">
            <a:spLocks noChangeArrowheads="1"/>
          </p:cNvSpPr>
          <p:nvPr/>
        </p:nvSpPr>
        <p:spPr bwMode="auto">
          <a:xfrm>
            <a:off x="5868292" y="1881337"/>
            <a:ext cx="1630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dirty="0">
                <a:solidFill>
                  <a:srgbClr val="C00000"/>
                </a:solidFill>
                <a:latin typeface="微软雅黑" pitchFamily="34" charset="-122"/>
              </a:rPr>
              <a:t> </a:t>
            </a:r>
            <a:r>
              <a:rPr lang="zh-CN" altLang="en-US" sz="2000" b="1" dirty="0" smtClean="0">
                <a:solidFill>
                  <a:srgbClr val="C00000"/>
                </a:solidFill>
                <a:latin typeface="微软雅黑" pitchFamily="34" charset="-122"/>
              </a:rPr>
              <a:t> 元素</a:t>
            </a:r>
            <a:r>
              <a:rPr lang="zh-CN" altLang="en-US" sz="2000" b="1" dirty="0">
                <a:solidFill>
                  <a:srgbClr val="C00000"/>
                </a:solidFill>
                <a:latin typeface="微软雅黑" pitchFamily="34" charset="-122"/>
              </a:rPr>
              <a:t>地址</a:t>
            </a:r>
          </a:p>
        </p:txBody>
      </p:sp>
      <p:sp>
        <p:nvSpPr>
          <p:cNvPr id="140325" name="Text Box 37"/>
          <p:cNvSpPr txBox="1">
            <a:spLocks noChangeArrowheads="1"/>
          </p:cNvSpPr>
          <p:nvPr/>
        </p:nvSpPr>
        <p:spPr bwMode="auto">
          <a:xfrm>
            <a:off x="6228655" y="2311549"/>
            <a:ext cx="936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a[0]+j</a:t>
            </a:r>
          </a:p>
        </p:txBody>
      </p:sp>
      <p:sp>
        <p:nvSpPr>
          <p:cNvPr id="140326" name="Text Box 38"/>
          <p:cNvSpPr txBox="1">
            <a:spLocks noChangeArrowheads="1"/>
          </p:cNvSpPr>
          <p:nvPr/>
        </p:nvSpPr>
        <p:spPr bwMode="auto">
          <a:xfrm>
            <a:off x="6228655" y="2736999"/>
            <a:ext cx="936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dirty="0">
                <a:ea typeface="宋体" charset="-122"/>
              </a:rPr>
              <a:t>a[1]+j</a:t>
            </a:r>
          </a:p>
        </p:txBody>
      </p:sp>
      <p:sp>
        <p:nvSpPr>
          <p:cNvPr id="140327" name="Text Box 39"/>
          <p:cNvSpPr txBox="1">
            <a:spLocks noChangeArrowheads="1"/>
          </p:cNvSpPr>
          <p:nvPr/>
        </p:nvSpPr>
        <p:spPr bwMode="auto">
          <a:xfrm>
            <a:off x="6228655" y="3097362"/>
            <a:ext cx="936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a[2]+j</a:t>
            </a:r>
          </a:p>
        </p:txBody>
      </p:sp>
      <p:sp>
        <p:nvSpPr>
          <p:cNvPr id="140328" name="Text Box 40"/>
          <p:cNvSpPr txBox="1">
            <a:spLocks noChangeArrowheads="1"/>
          </p:cNvSpPr>
          <p:nvPr/>
        </p:nvSpPr>
        <p:spPr bwMode="auto">
          <a:xfrm>
            <a:off x="7524055" y="2702322"/>
            <a:ext cx="1368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*(a[1]+j)</a:t>
            </a:r>
          </a:p>
        </p:txBody>
      </p:sp>
      <p:sp>
        <p:nvSpPr>
          <p:cNvPr id="140329" name="Text Box 41"/>
          <p:cNvSpPr txBox="1">
            <a:spLocks noChangeArrowheads="1"/>
          </p:cNvSpPr>
          <p:nvPr/>
        </p:nvSpPr>
        <p:spPr bwMode="auto">
          <a:xfrm>
            <a:off x="7524055" y="3062685"/>
            <a:ext cx="1368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en-US" altLang="zh-CN" sz="2000">
                <a:ea typeface="宋体" charset="-122"/>
              </a:rPr>
              <a:t>*(a[2]+j)</a:t>
            </a:r>
          </a:p>
        </p:txBody>
      </p:sp>
      <p:sp>
        <p:nvSpPr>
          <p:cNvPr id="51" name="Text Box 36"/>
          <p:cNvSpPr txBox="1">
            <a:spLocks noChangeArrowheads="1"/>
          </p:cNvSpPr>
          <p:nvPr/>
        </p:nvSpPr>
        <p:spPr bwMode="auto">
          <a:xfrm>
            <a:off x="697805" y="1844824"/>
            <a:ext cx="757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dirty="0">
                <a:solidFill>
                  <a:srgbClr val="C00000"/>
                </a:solidFill>
                <a:latin typeface="微软雅黑" pitchFamily="34" charset="-122"/>
              </a:rPr>
              <a:t>地址</a:t>
            </a:r>
          </a:p>
        </p:txBody>
      </p:sp>
      <p:cxnSp>
        <p:nvCxnSpPr>
          <p:cNvPr id="3" name="直接连接符 2"/>
          <p:cNvCxnSpPr/>
          <p:nvPr/>
        </p:nvCxnSpPr>
        <p:spPr>
          <a:xfrm>
            <a:off x="2436117" y="2697312"/>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434530" y="3106887"/>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483742" y="3467249"/>
            <a:ext cx="3505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Text Box 36"/>
          <p:cNvSpPr txBox="1">
            <a:spLocks noChangeArrowheads="1"/>
          </p:cNvSpPr>
          <p:nvPr/>
        </p:nvSpPr>
        <p:spPr bwMode="auto">
          <a:xfrm>
            <a:off x="1331217" y="1873399"/>
            <a:ext cx="7572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微软雅黑" pitchFamily="34" charset="-122"/>
              </a:defRPr>
            </a:lvl1pPr>
            <a:lvl2pPr marL="742950" indent="-285750" eaLnBrk="0" hangingPunct="0">
              <a:defRPr>
                <a:solidFill>
                  <a:schemeClr val="tx1"/>
                </a:solidFill>
                <a:latin typeface="Arial" charset="0"/>
                <a:ea typeface="微软雅黑" pitchFamily="34" charset="-122"/>
              </a:defRPr>
            </a:lvl2pPr>
            <a:lvl3pPr marL="1143000" indent="-228600" eaLnBrk="0" hangingPunct="0">
              <a:defRPr>
                <a:solidFill>
                  <a:schemeClr val="tx1"/>
                </a:solidFill>
                <a:latin typeface="Arial" charset="0"/>
                <a:ea typeface="微软雅黑" pitchFamily="34" charset="-122"/>
              </a:defRPr>
            </a:lvl3pPr>
            <a:lvl4pPr marL="1600200" indent="-228600" eaLnBrk="0" hangingPunct="0">
              <a:defRPr>
                <a:solidFill>
                  <a:schemeClr val="tx1"/>
                </a:solidFill>
                <a:latin typeface="Arial" charset="0"/>
                <a:ea typeface="微软雅黑" pitchFamily="34" charset="-122"/>
              </a:defRPr>
            </a:lvl4pPr>
            <a:lvl5pPr marL="2057400" indent="-228600" eaLnBrk="0" hangingPunct="0">
              <a:defRPr>
                <a:solidFill>
                  <a:schemeClr val="tx1"/>
                </a:solidFill>
                <a:latin typeface="Arial" charset="0"/>
                <a:ea typeface="微软雅黑" pitchFamily="34" charset="-122"/>
              </a:defRPr>
            </a:lvl5pPr>
            <a:lvl6pPr marL="2514600" indent="-228600" eaLnBrk="0" fontAlgn="base" hangingPunct="0">
              <a:spcBef>
                <a:spcPct val="0"/>
              </a:spcBef>
              <a:spcAft>
                <a:spcPct val="0"/>
              </a:spcAft>
              <a:defRPr>
                <a:solidFill>
                  <a:schemeClr val="tx1"/>
                </a:solidFill>
                <a:latin typeface="Arial" charset="0"/>
                <a:ea typeface="微软雅黑" pitchFamily="34" charset="-122"/>
              </a:defRPr>
            </a:lvl6pPr>
            <a:lvl7pPr marL="2971800" indent="-228600" eaLnBrk="0" fontAlgn="base" hangingPunct="0">
              <a:spcBef>
                <a:spcPct val="0"/>
              </a:spcBef>
              <a:spcAft>
                <a:spcPct val="0"/>
              </a:spcAft>
              <a:defRPr>
                <a:solidFill>
                  <a:schemeClr val="tx1"/>
                </a:solidFill>
                <a:latin typeface="Arial" charset="0"/>
                <a:ea typeface="微软雅黑" pitchFamily="34" charset="-122"/>
              </a:defRPr>
            </a:lvl7pPr>
            <a:lvl8pPr marL="3429000" indent="-228600" eaLnBrk="0" fontAlgn="base" hangingPunct="0">
              <a:spcBef>
                <a:spcPct val="0"/>
              </a:spcBef>
              <a:spcAft>
                <a:spcPct val="0"/>
              </a:spcAft>
              <a:defRPr>
                <a:solidFill>
                  <a:schemeClr val="tx1"/>
                </a:solidFill>
                <a:latin typeface="Arial" charset="0"/>
                <a:ea typeface="微软雅黑" pitchFamily="34" charset="-122"/>
              </a:defRPr>
            </a:lvl8pPr>
            <a:lvl9pPr marL="3886200" indent="-228600" eaLnBrk="0" fontAlgn="base" hangingPunct="0">
              <a:spcBef>
                <a:spcPct val="0"/>
              </a:spcBef>
              <a:spcAft>
                <a:spcPct val="0"/>
              </a:spcAft>
              <a:defRPr>
                <a:solidFill>
                  <a:schemeClr val="tx1"/>
                </a:solidFill>
                <a:latin typeface="Arial" charset="0"/>
                <a:ea typeface="微软雅黑" pitchFamily="34" charset="-122"/>
              </a:defRPr>
            </a:lvl9pPr>
          </a:lstStyle>
          <a:p>
            <a:pPr eaLnBrk="1" hangingPunct="1">
              <a:spcBef>
                <a:spcPct val="50000"/>
              </a:spcBef>
            </a:pPr>
            <a:r>
              <a:rPr lang="zh-CN" altLang="en-US" sz="2000" b="1">
                <a:solidFill>
                  <a:srgbClr val="C00000"/>
                </a:solidFill>
                <a:latin typeface="微软雅黑" pitchFamily="34" charset="-122"/>
              </a:rPr>
              <a:t>元素</a:t>
            </a:r>
          </a:p>
        </p:txBody>
      </p:sp>
      <p:sp>
        <p:nvSpPr>
          <p:cNvPr id="5" name="矩形 4"/>
          <p:cNvSpPr>
            <a:spLocks noChangeArrowheads="1"/>
          </p:cNvSpPr>
          <p:nvPr/>
        </p:nvSpPr>
        <p:spPr bwMode="auto">
          <a:xfrm>
            <a:off x="88709" y="3573016"/>
            <a:ext cx="8803771"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971550" lvl="1" indent="-514350">
              <a:lnSpc>
                <a:spcPct val="110000"/>
              </a:lnSpc>
              <a:buClr>
                <a:srgbClr val="C00000"/>
              </a:buClr>
              <a:buFont typeface="Wingdings" pitchFamily="2" charset="2"/>
              <a:buChar char="l"/>
            </a:pPr>
            <a:r>
              <a:rPr lang="en-US" altLang="zh-CN" dirty="0">
                <a:latin typeface="方正姚体" panose="02010601030101010101" pitchFamily="2" charset="-122"/>
                <a:ea typeface="方正姚体" panose="02010601030101010101" pitchFamily="2" charset="-122"/>
              </a:rPr>
              <a:t>a[</a:t>
            </a:r>
            <a:r>
              <a:rPr lang="en-US" altLang="zh-CN" dirty="0" err="1">
                <a:latin typeface="方正姚体" panose="02010601030101010101" pitchFamily="2" charset="-122"/>
                <a:ea typeface="方正姚体" panose="02010601030101010101" pitchFamily="2" charset="-122"/>
              </a:rPr>
              <a:t>i</a:t>
            </a:r>
            <a:r>
              <a:rPr lang="en-US" altLang="zh-CN" dirty="0">
                <a:latin typeface="方正姚体" panose="02010601030101010101" pitchFamily="2" charset="-122"/>
                <a:ea typeface="方正姚体" panose="02010601030101010101" pitchFamily="2" charset="-122"/>
              </a:rPr>
              <a:t>]</a:t>
            </a:r>
            <a:r>
              <a:rPr lang="zh-CN" altLang="en-US" dirty="0">
                <a:latin typeface="方正姚体" panose="02010601030101010101" pitchFamily="2" charset="-122"/>
                <a:ea typeface="方正姚体" panose="02010601030101010101" pitchFamily="2" charset="-122"/>
              </a:rPr>
              <a:t>是第</a:t>
            </a:r>
            <a:r>
              <a:rPr lang="en-US" altLang="zh-CN" dirty="0" err="1">
                <a:latin typeface="方正姚体" panose="02010601030101010101" pitchFamily="2" charset="-122"/>
                <a:ea typeface="方正姚体" panose="02010601030101010101" pitchFamily="2" charset="-122"/>
              </a:rPr>
              <a:t>i</a:t>
            </a:r>
            <a:r>
              <a:rPr lang="zh-CN" altLang="en-US" dirty="0">
                <a:latin typeface="方正姚体" panose="02010601030101010101" pitchFamily="2" charset="-122"/>
                <a:ea typeface="方正姚体" panose="02010601030101010101" pitchFamily="2" charset="-122"/>
              </a:rPr>
              <a:t>行数组名</a:t>
            </a:r>
            <a:r>
              <a:rPr lang="zh-CN" altLang="en-US" dirty="0" smtClean="0">
                <a:latin typeface="方正姚体" panose="02010601030101010101" pitchFamily="2" charset="-122"/>
                <a:ea typeface="方正姚体" panose="02010601030101010101" pitchFamily="2" charset="-122"/>
              </a:rPr>
              <a:t>，该数组也有地址，</a:t>
            </a:r>
            <a:r>
              <a:rPr lang="en-US" altLang="zh-CN" dirty="0" smtClean="0">
                <a:solidFill>
                  <a:srgbClr val="C00000"/>
                </a:solidFill>
                <a:latin typeface="方正姚体" panose="02010601030101010101" pitchFamily="2" charset="-122"/>
                <a:ea typeface="方正姚体" panose="02010601030101010101" pitchFamily="2" charset="-122"/>
              </a:rPr>
              <a:t>&amp;a[</a:t>
            </a:r>
            <a:r>
              <a:rPr lang="en-US" altLang="zh-CN" dirty="0" err="1" smtClean="0">
                <a:solidFill>
                  <a:srgbClr val="C00000"/>
                </a:solidFill>
                <a:latin typeface="方正姚体" panose="02010601030101010101" pitchFamily="2" charset="-122"/>
                <a:ea typeface="方正姚体" panose="02010601030101010101" pitchFamily="2" charset="-122"/>
              </a:rPr>
              <a:t>i</a:t>
            </a:r>
            <a:r>
              <a:rPr lang="en-US" altLang="zh-CN" dirty="0" smtClean="0">
                <a:solidFill>
                  <a:srgbClr val="C00000"/>
                </a:solidFill>
                <a:latin typeface="方正姚体" panose="02010601030101010101" pitchFamily="2" charset="-122"/>
                <a:ea typeface="方正姚体" panose="02010601030101010101" pitchFamily="2" charset="-122"/>
              </a:rPr>
              <a:t>]</a:t>
            </a:r>
            <a:r>
              <a:rPr lang="zh-CN" altLang="en-US" dirty="0" smtClean="0">
                <a:latin typeface="方正姚体" panose="02010601030101010101" pitchFamily="2" charset="-122"/>
                <a:ea typeface="方正姚体" panose="02010601030101010101" pitchFamily="2" charset="-122"/>
              </a:rPr>
              <a:t>表示</a:t>
            </a:r>
            <a:r>
              <a:rPr lang="zh-CN" altLang="en-US" dirty="0" smtClean="0">
                <a:solidFill>
                  <a:srgbClr val="C00000"/>
                </a:solidFill>
                <a:latin typeface="方正姚体" panose="02010601030101010101" pitchFamily="2" charset="-122"/>
                <a:ea typeface="方正姚体" panose="02010601030101010101" pitchFamily="2" charset="-122"/>
              </a:rPr>
              <a:t>第</a:t>
            </a:r>
            <a:r>
              <a:rPr lang="en-US" altLang="zh-CN" dirty="0" err="1" smtClean="0">
                <a:solidFill>
                  <a:srgbClr val="C00000"/>
                </a:solidFill>
                <a:latin typeface="方正姚体" panose="02010601030101010101" pitchFamily="2" charset="-122"/>
                <a:ea typeface="方正姚体" panose="02010601030101010101" pitchFamily="2" charset="-122"/>
              </a:rPr>
              <a:t>i</a:t>
            </a:r>
            <a:r>
              <a:rPr lang="zh-CN" altLang="en-US" dirty="0" smtClean="0">
                <a:solidFill>
                  <a:srgbClr val="C00000"/>
                </a:solidFill>
                <a:latin typeface="方正姚体" panose="02010601030101010101" pitchFamily="2" charset="-122"/>
                <a:ea typeface="方正姚体" panose="02010601030101010101" pitchFamily="2" charset="-122"/>
              </a:rPr>
              <a:t>行</a:t>
            </a:r>
            <a:r>
              <a:rPr lang="zh-CN" altLang="en-US" dirty="0" smtClean="0">
                <a:latin typeface="方正姚体" panose="02010601030101010101" pitchFamily="2" charset="-122"/>
                <a:ea typeface="方正姚体" panose="02010601030101010101" pitchFamily="2" charset="-122"/>
              </a:rPr>
              <a:t>数组的</a:t>
            </a:r>
            <a:r>
              <a:rPr lang="zh-CN" altLang="en-US" dirty="0" smtClean="0">
                <a:solidFill>
                  <a:srgbClr val="C00000"/>
                </a:solidFill>
                <a:latin typeface="方正姚体" panose="02010601030101010101" pitchFamily="2" charset="-122"/>
                <a:ea typeface="方正姚体" panose="02010601030101010101" pitchFamily="2" charset="-122"/>
              </a:rPr>
              <a:t>地址</a:t>
            </a:r>
            <a:r>
              <a:rPr lang="zh-CN" altLang="en-US" dirty="0" smtClean="0">
                <a:latin typeface="方正姚体" panose="02010601030101010101" pitchFamily="2" charset="-122"/>
                <a:ea typeface="方正姚体" panose="02010601030101010101" pitchFamily="2" charset="-122"/>
              </a:rPr>
              <a:t>，它是行指针，指向含有</a:t>
            </a:r>
            <a:r>
              <a:rPr lang="en-US" altLang="zh-CN" dirty="0" smtClean="0">
                <a:latin typeface="方正姚体" panose="02010601030101010101" pitchFamily="2" charset="-122"/>
                <a:ea typeface="方正姚体" panose="02010601030101010101" pitchFamily="2" charset="-122"/>
              </a:rPr>
              <a:t>4</a:t>
            </a:r>
            <a:r>
              <a:rPr lang="zh-CN" altLang="en-US" dirty="0" smtClean="0">
                <a:latin typeface="方正姚体" panose="02010601030101010101" pitchFamily="2" charset="-122"/>
                <a:ea typeface="方正姚体" panose="02010601030101010101" pitchFamily="2" charset="-122"/>
              </a:rPr>
              <a:t>个元素的数组。</a:t>
            </a:r>
            <a:endParaRPr lang="en-US" altLang="zh-CN" dirty="0" smtClean="0">
              <a:latin typeface="方正姚体" panose="02010601030101010101" pitchFamily="2" charset="-122"/>
              <a:ea typeface="方正姚体" panose="02010601030101010101" pitchFamily="2" charset="-122"/>
            </a:endParaRPr>
          </a:p>
          <a:p>
            <a:pPr marL="971550" lvl="1" indent="-514350">
              <a:lnSpc>
                <a:spcPct val="110000"/>
              </a:lnSpc>
              <a:buClr>
                <a:srgbClr val="C00000"/>
              </a:buClr>
              <a:buFont typeface="Wingdings" pitchFamily="2" charset="2"/>
              <a:buChar char="l"/>
            </a:pPr>
            <a:r>
              <a:rPr lang="en-US" altLang="zh-CN" dirty="0" err="1">
                <a:latin typeface="方正姚体" panose="02010601030101010101" pitchFamily="2" charset="-122"/>
                <a:ea typeface="方正姚体" panose="02010601030101010101" pitchFamily="2" charset="-122"/>
              </a:rPr>
              <a:t>a+i</a:t>
            </a:r>
            <a:r>
              <a:rPr lang="zh-CN" altLang="en-US" dirty="0">
                <a:latin typeface="方正姚体" panose="02010601030101010101" pitchFamily="2" charset="-122"/>
                <a:ea typeface="方正姚体" panose="02010601030101010101" pitchFamily="2" charset="-122"/>
              </a:rPr>
              <a:t>与</a:t>
            </a:r>
            <a:r>
              <a:rPr lang="en-US" altLang="zh-CN" dirty="0">
                <a:latin typeface="方正姚体" panose="02010601030101010101" pitchFamily="2" charset="-122"/>
                <a:ea typeface="方正姚体" panose="02010601030101010101" pitchFamily="2" charset="-122"/>
              </a:rPr>
              <a:t>&amp;a[</a:t>
            </a:r>
            <a:r>
              <a:rPr lang="en-US" altLang="zh-CN" dirty="0" err="1">
                <a:latin typeface="方正姚体" panose="02010601030101010101" pitchFamily="2" charset="-122"/>
                <a:ea typeface="方正姚体" panose="02010601030101010101" pitchFamily="2" charset="-122"/>
              </a:rPr>
              <a:t>i</a:t>
            </a:r>
            <a:r>
              <a:rPr lang="en-US" altLang="zh-CN" dirty="0">
                <a:latin typeface="方正姚体" panose="02010601030101010101" pitchFamily="2" charset="-122"/>
                <a:ea typeface="方正姚体" panose="02010601030101010101" pitchFamily="2" charset="-122"/>
              </a:rPr>
              <a:t>]</a:t>
            </a:r>
            <a:r>
              <a:rPr lang="zh-CN" altLang="en-US" dirty="0">
                <a:latin typeface="方正姚体" panose="02010601030101010101" pitchFamily="2" charset="-122"/>
                <a:ea typeface="方正姚体" panose="02010601030101010101" pitchFamily="2" charset="-122"/>
              </a:rPr>
              <a:t>等价</a:t>
            </a:r>
            <a:r>
              <a:rPr lang="zh-CN" altLang="en-US" dirty="0" smtClean="0">
                <a:latin typeface="方正姚体" panose="02010601030101010101" pitchFamily="2" charset="-122"/>
                <a:ea typeface="方正姚体" panose="02010601030101010101" pitchFamily="2" charset="-122"/>
              </a:rPr>
              <a:t>，表示</a:t>
            </a:r>
            <a:r>
              <a:rPr lang="zh-CN" altLang="en-US" dirty="0">
                <a:latin typeface="方正姚体" panose="02010601030101010101" pitchFamily="2" charset="-122"/>
                <a:ea typeface="方正姚体" panose="02010601030101010101" pitchFamily="2" charset="-122"/>
              </a:rPr>
              <a:t>第</a:t>
            </a:r>
            <a:r>
              <a:rPr lang="en-US" altLang="zh-CN" dirty="0" err="1">
                <a:latin typeface="方正姚体" panose="02010601030101010101" pitchFamily="2" charset="-122"/>
                <a:ea typeface="方正姚体" panose="02010601030101010101" pitchFamily="2" charset="-122"/>
              </a:rPr>
              <a:t>i</a:t>
            </a:r>
            <a:r>
              <a:rPr lang="zh-CN" altLang="en-US" dirty="0" smtClean="0">
                <a:latin typeface="方正姚体" panose="02010601030101010101" pitchFamily="2" charset="-122"/>
                <a:ea typeface="方正姚体" panose="02010601030101010101" pitchFamily="2" charset="-122"/>
              </a:rPr>
              <a:t>行的地址，也是行指针。</a:t>
            </a:r>
            <a:endParaRPr lang="en-US" altLang="zh-CN" dirty="0">
              <a:latin typeface="方正姚体" panose="02010601030101010101" pitchFamily="2" charset="-122"/>
              <a:ea typeface="方正姚体" panose="02010601030101010101" pitchFamily="2" charset="-122"/>
            </a:endParaRPr>
          </a:p>
          <a:p>
            <a:pPr marL="971550" lvl="1" indent="-514350">
              <a:lnSpc>
                <a:spcPct val="110000"/>
              </a:lnSpc>
              <a:buClr>
                <a:srgbClr val="C00000"/>
              </a:buClr>
              <a:buFont typeface="Wingdings" pitchFamily="2" charset="2"/>
              <a:buChar char="l"/>
            </a:pPr>
            <a:r>
              <a:rPr lang="en-US" altLang="zh-CN" dirty="0" smtClean="0">
                <a:solidFill>
                  <a:srgbClr val="C00000"/>
                </a:solidFill>
                <a:latin typeface="方正姚体" panose="02010601030101010101" pitchFamily="2" charset="-122"/>
                <a:ea typeface="方正姚体" panose="02010601030101010101" pitchFamily="2" charset="-122"/>
              </a:rPr>
              <a:t>a</a:t>
            </a:r>
            <a:r>
              <a:rPr lang="zh-CN" altLang="en-US" dirty="0">
                <a:solidFill>
                  <a:srgbClr val="C00000"/>
                </a:solidFill>
                <a:latin typeface="方正姚体" panose="02010601030101010101" pitchFamily="2" charset="-122"/>
                <a:ea typeface="方正姚体" panose="02010601030101010101" pitchFamily="2" charset="-122"/>
              </a:rPr>
              <a:t>是二维数</a:t>
            </a:r>
            <a:r>
              <a:rPr lang="zh-CN" altLang="en-US" dirty="0" smtClean="0">
                <a:solidFill>
                  <a:srgbClr val="C00000"/>
                </a:solidFill>
                <a:latin typeface="方正姚体" panose="02010601030101010101" pitchFamily="2" charset="-122"/>
                <a:ea typeface="方正姚体" panose="02010601030101010101" pitchFamily="2" charset="-122"/>
              </a:rPr>
              <a:t>组名，也</a:t>
            </a:r>
            <a:r>
              <a:rPr lang="zh-CN" altLang="en-US" dirty="0">
                <a:solidFill>
                  <a:srgbClr val="C00000"/>
                </a:solidFill>
                <a:latin typeface="方正姚体" panose="02010601030101010101" pitchFamily="2" charset="-122"/>
                <a:ea typeface="方正姚体" panose="02010601030101010101" pitchFamily="2" charset="-122"/>
              </a:rPr>
              <a:t>是二维数组的首行地址</a:t>
            </a:r>
            <a:r>
              <a:rPr lang="zh-CN" altLang="en-US" dirty="0" smtClean="0">
                <a:solidFill>
                  <a:srgbClr val="C00000"/>
                </a:solidFill>
                <a:latin typeface="方正姚体" panose="02010601030101010101" pitchFamily="2" charset="-122"/>
                <a:ea typeface="方正姚体" panose="02010601030101010101" pitchFamily="2" charset="-122"/>
              </a:rPr>
              <a:t>；</a:t>
            </a:r>
            <a:endParaRPr lang="en-US" altLang="zh-CN" dirty="0" smtClean="0">
              <a:solidFill>
                <a:srgbClr val="C00000"/>
              </a:solidFill>
              <a:latin typeface="方正姚体" panose="02010601030101010101" pitchFamily="2" charset="-122"/>
              <a:ea typeface="方正姚体" panose="02010601030101010101" pitchFamily="2" charset="-122"/>
            </a:endParaRPr>
          </a:p>
          <a:p>
            <a:pPr lvl="1">
              <a:lnSpc>
                <a:spcPct val="110000"/>
              </a:lnSpc>
              <a:buClr>
                <a:srgbClr val="C00000"/>
              </a:buClr>
            </a:pPr>
            <a:r>
              <a:rPr lang="en-US" altLang="zh-CN" dirty="0">
                <a:solidFill>
                  <a:srgbClr val="C00000"/>
                </a:solidFill>
                <a:latin typeface="方正姚体" panose="02010601030101010101" pitchFamily="2" charset="-122"/>
                <a:ea typeface="方正姚体" panose="02010601030101010101" pitchFamily="2" charset="-122"/>
              </a:rPr>
              <a:t> </a:t>
            </a:r>
            <a:r>
              <a:rPr lang="en-US" altLang="zh-CN" dirty="0" smtClean="0">
                <a:solidFill>
                  <a:srgbClr val="C00000"/>
                </a:solidFill>
                <a:latin typeface="方正姚体" panose="02010601030101010101" pitchFamily="2" charset="-122"/>
                <a:ea typeface="方正姚体" panose="02010601030101010101" pitchFamily="2" charset="-122"/>
              </a:rPr>
              <a:t>     </a:t>
            </a:r>
            <a:r>
              <a:rPr lang="zh-CN" altLang="en-US" dirty="0" smtClean="0">
                <a:solidFill>
                  <a:srgbClr val="0070C0"/>
                </a:solidFill>
                <a:latin typeface="方正姚体" panose="02010601030101010101" pitchFamily="2" charset="-122"/>
                <a:ea typeface="方正姚体" panose="02010601030101010101" pitchFamily="2" charset="-122"/>
              </a:rPr>
              <a:t>注意：不是首元素的地址。</a:t>
            </a:r>
            <a:endParaRPr lang="en-US" altLang="zh-CN" dirty="0">
              <a:solidFill>
                <a:srgbClr val="0070C0"/>
              </a:solidFill>
              <a:latin typeface="方正姚体" panose="02010601030101010101" pitchFamily="2" charset="-122"/>
              <a:ea typeface="方正姚体" panose="02010601030101010101" pitchFamily="2" charset="-122"/>
            </a:endParaRPr>
          </a:p>
        </p:txBody>
      </p:sp>
      <p:sp>
        <p:nvSpPr>
          <p:cNvPr id="55" name="Text Box 25"/>
          <p:cNvSpPr txBox="1">
            <a:spLocks noChangeArrowheads="1"/>
          </p:cNvSpPr>
          <p:nvPr/>
        </p:nvSpPr>
        <p:spPr bwMode="auto">
          <a:xfrm>
            <a:off x="622300" y="764704"/>
            <a:ext cx="75501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indent="0">
              <a:spcBef>
                <a:spcPts val="600"/>
              </a:spcBef>
              <a:spcAft>
                <a:spcPts val="0"/>
              </a:spcAft>
              <a:buNone/>
            </a:pPr>
            <a:r>
              <a:rPr kumimoji="1" lang="en-US" altLang="zh-CN" sz="2800" b="1" dirty="0" smtClean="0">
                <a:solidFill>
                  <a:srgbClr val="C00000"/>
                </a:solidFill>
                <a:latin typeface="方正姚体" panose="02010601030101010101" pitchFamily="2" charset="-122"/>
                <a:ea typeface="方正姚体" panose="02010601030101010101" pitchFamily="2" charset="-122"/>
              </a:rPr>
              <a:t>2.</a:t>
            </a:r>
            <a:r>
              <a:rPr lang="zh-CN" altLang="en-US" b="1" dirty="0">
                <a:solidFill>
                  <a:srgbClr val="C00000"/>
                </a:solidFill>
                <a:latin typeface="方正姚体" panose="02010601030101010101" pitchFamily="2" charset="-122"/>
                <a:ea typeface="方正姚体" panose="02010601030101010101" pitchFamily="2" charset="-122"/>
              </a:rPr>
              <a:t>二维数组的</a:t>
            </a:r>
            <a:r>
              <a:rPr lang="zh-CN" altLang="en-US" b="1" dirty="0" smtClean="0">
                <a:solidFill>
                  <a:srgbClr val="0070C0"/>
                </a:solidFill>
                <a:latin typeface="方正姚体" panose="02010601030101010101" pitchFamily="2" charset="-122"/>
                <a:ea typeface="方正姚体" panose="02010601030101010101" pitchFamily="2" charset="-122"/>
              </a:rPr>
              <a:t>行地址</a:t>
            </a:r>
            <a:endParaRPr lang="zh-CN" altLang="en-US" b="1" dirty="0">
              <a:solidFill>
                <a:srgbClr val="0070C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4068458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0290"/>
                                        </p:tgtEl>
                                        <p:attrNameLst>
                                          <p:attrName>style.visibility</p:attrName>
                                        </p:attrNameLst>
                                      </p:cBhvr>
                                      <p:to>
                                        <p:strVal val="visible"/>
                                      </p:to>
                                    </p:set>
                                    <p:anim calcmode="lin" valueType="num">
                                      <p:cBhvr additive="base">
                                        <p:cTn id="13" dur="500" fill="hold"/>
                                        <p:tgtEl>
                                          <p:spTgt spid="140290"/>
                                        </p:tgtEl>
                                        <p:attrNameLst>
                                          <p:attrName>ppt_x</p:attrName>
                                        </p:attrNameLst>
                                      </p:cBhvr>
                                      <p:tavLst>
                                        <p:tav tm="0">
                                          <p:val>
                                            <p:strVal val="0-#ppt_w/2"/>
                                          </p:val>
                                        </p:tav>
                                        <p:tav tm="100000">
                                          <p:val>
                                            <p:strVal val="#ppt_x"/>
                                          </p:val>
                                        </p:tav>
                                      </p:tavLst>
                                    </p:anim>
                                    <p:anim calcmode="lin" valueType="num">
                                      <p:cBhvr additive="base">
                                        <p:cTn id="14" dur="500" fill="hold"/>
                                        <p:tgtEl>
                                          <p:spTgt spid="1402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40299"/>
                                        </p:tgtEl>
                                        <p:attrNameLst>
                                          <p:attrName>style.visibility</p:attrName>
                                        </p:attrNameLst>
                                      </p:cBhvr>
                                      <p:to>
                                        <p:strVal val="visible"/>
                                      </p:to>
                                    </p:set>
                                    <p:anim calcmode="lin" valueType="num">
                                      <p:cBhvr additive="base">
                                        <p:cTn id="19" dur="500" fill="hold"/>
                                        <p:tgtEl>
                                          <p:spTgt spid="140299"/>
                                        </p:tgtEl>
                                        <p:attrNameLst>
                                          <p:attrName>ppt_x</p:attrName>
                                        </p:attrNameLst>
                                      </p:cBhvr>
                                      <p:tavLst>
                                        <p:tav tm="0">
                                          <p:val>
                                            <p:strVal val="1+#ppt_w/2"/>
                                          </p:val>
                                        </p:tav>
                                        <p:tav tm="100000">
                                          <p:val>
                                            <p:strVal val="#ppt_x"/>
                                          </p:val>
                                        </p:tav>
                                      </p:tavLst>
                                    </p:anim>
                                    <p:anim calcmode="lin" valueType="num">
                                      <p:cBhvr additive="base">
                                        <p:cTn id="20" dur="500" fill="hold"/>
                                        <p:tgtEl>
                                          <p:spTgt spid="1402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03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03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03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032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3"/>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03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032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43"/>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03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03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4"/>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03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031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7" grpId="0"/>
      <p:bldP spid="140318" grpId="0"/>
      <p:bldP spid="140322" grpId="0"/>
      <p:bldP spid="140323" grpId="0"/>
      <p:bldP spid="140324" grpId="0"/>
      <p:bldP spid="140325" grpId="0"/>
      <p:bldP spid="140326" grpId="0"/>
      <p:bldP spid="140327" grpId="0"/>
      <p:bldP spid="140328" grpId="0"/>
      <p:bldP spid="140329" grpId="0"/>
      <p:bldP spid="51" grpId="0"/>
      <p:bldP spid="45"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2"/>
          <p:cNvSpPr>
            <a:spLocks noGrp="1" noChangeArrowheads="1"/>
          </p:cNvSpPr>
          <p:nvPr>
            <p:ph idx="1"/>
          </p:nvPr>
        </p:nvSpPr>
        <p:spPr>
          <a:xfrm>
            <a:off x="260501" y="1230470"/>
            <a:ext cx="8446393" cy="2702586"/>
          </a:xfrm>
        </p:spPr>
        <p:txBody>
          <a:bodyPr/>
          <a:lstStyle/>
          <a:p>
            <a:pPr marL="0" indent="0">
              <a:spcBef>
                <a:spcPts val="600"/>
              </a:spcBef>
              <a:spcAft>
                <a:spcPts val="0"/>
              </a:spcAft>
              <a:buNone/>
            </a:pPr>
            <a:r>
              <a:rPr lang="zh-CN" altLang="en-US" dirty="0"/>
              <a:t> </a:t>
            </a:r>
            <a:r>
              <a:rPr lang="zh-CN" altLang="en-US" dirty="0" smtClean="0"/>
              <a:t>  例：</a:t>
            </a:r>
            <a:r>
              <a:rPr lang="zh-CN" altLang="en-US" sz="2800" dirty="0" smtClean="0"/>
              <a:t>定义</a:t>
            </a:r>
            <a:r>
              <a:rPr lang="en-US" altLang="zh-CN" sz="2800" dirty="0" err="1"/>
              <a:t>int</a:t>
            </a:r>
            <a:r>
              <a:rPr lang="en-US" altLang="zh-CN" sz="2800" dirty="0"/>
              <a:t> a[3][4]; </a:t>
            </a:r>
            <a:endParaRPr lang="en-US" altLang="zh-CN" sz="2800" dirty="0" smtClean="0"/>
          </a:p>
          <a:p>
            <a:pPr marL="72000" lvl="1" indent="-457200">
              <a:lnSpc>
                <a:spcPct val="150000"/>
              </a:lnSpc>
              <a:spcBef>
                <a:spcPts val="600"/>
              </a:spcBef>
              <a:spcAft>
                <a:spcPts val="0"/>
              </a:spcAft>
              <a:buFont typeface="Wingdings" panose="05000000000000000000" pitchFamily="2" charset="2"/>
              <a:buChar char="u"/>
            </a:pPr>
            <a:r>
              <a:rPr lang="zh-CN" altLang="en-US" sz="2800" dirty="0" smtClean="0"/>
              <a:t>例如：</a:t>
            </a:r>
            <a:r>
              <a:rPr lang="en-US" altLang="zh-CN" sz="2800" dirty="0" smtClean="0"/>
              <a:t>&amp;a[1]</a:t>
            </a:r>
            <a:r>
              <a:rPr lang="zh-CN" altLang="en-US" sz="2800" dirty="0" smtClean="0"/>
              <a:t>表示二维数组第</a:t>
            </a:r>
            <a:r>
              <a:rPr lang="en-US" altLang="zh-CN" sz="2800" dirty="0" smtClean="0"/>
              <a:t>1</a:t>
            </a:r>
            <a:r>
              <a:rPr lang="zh-CN" altLang="en-US" sz="2800" dirty="0" smtClean="0"/>
              <a:t>行</a:t>
            </a:r>
            <a:r>
              <a:rPr lang="zh-CN" altLang="en-US" dirty="0"/>
              <a:t>数组</a:t>
            </a:r>
            <a:r>
              <a:rPr lang="zh-CN" altLang="en-US" sz="2800" dirty="0" smtClean="0"/>
              <a:t>的地址，类型为</a:t>
            </a:r>
            <a:r>
              <a:rPr lang="en-US" altLang="zh-CN" sz="2800" dirty="0" err="1" smtClean="0"/>
              <a:t>int</a:t>
            </a:r>
            <a:r>
              <a:rPr lang="en-US" altLang="zh-CN" sz="2800" dirty="0" smtClean="0"/>
              <a:t> [4]*</a:t>
            </a:r>
            <a:r>
              <a:rPr lang="zh-CN" altLang="en-US" sz="2800" dirty="0" smtClean="0"/>
              <a:t>，可以理解为</a:t>
            </a:r>
            <a:r>
              <a:rPr lang="en-US" altLang="zh-CN" sz="2800" dirty="0" smtClean="0"/>
              <a:t>4</a:t>
            </a:r>
            <a:r>
              <a:rPr lang="zh-CN" altLang="en-US" sz="2800" dirty="0" smtClean="0"/>
              <a:t>个整型数据组成一行的行地址。这个地址所管辖的内存大小为</a:t>
            </a:r>
            <a:r>
              <a:rPr lang="en-US" altLang="zh-CN" sz="2800" dirty="0" smtClean="0"/>
              <a:t>4*4=16</a:t>
            </a:r>
            <a:r>
              <a:rPr lang="zh-CN" altLang="en-US" sz="2800" dirty="0" smtClean="0"/>
              <a:t>个字节。</a:t>
            </a:r>
            <a:endParaRPr lang="en-US" altLang="zh-CN" sz="2800" dirty="0" smtClean="0"/>
          </a:p>
        </p:txBody>
      </p:sp>
      <p:pic>
        <p:nvPicPr>
          <p:cNvPr id="7" name="图片 6"/>
          <p:cNvPicPr>
            <a:picLocks noChangeAspect="1"/>
          </p:cNvPicPr>
          <p:nvPr/>
        </p:nvPicPr>
        <p:blipFill>
          <a:blip r:embed="rId3"/>
          <a:stretch>
            <a:fillRect/>
          </a:stretch>
        </p:blipFill>
        <p:spPr>
          <a:xfrm>
            <a:off x="1187624" y="3861048"/>
            <a:ext cx="6920652" cy="237626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 Box 25"/>
          <p:cNvSpPr txBox="1">
            <a:spLocks noChangeArrowheads="1"/>
          </p:cNvSpPr>
          <p:nvPr/>
        </p:nvSpPr>
        <p:spPr bwMode="auto">
          <a:xfrm>
            <a:off x="622300" y="548680"/>
            <a:ext cx="75501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indent="0">
              <a:spcBef>
                <a:spcPts val="600"/>
              </a:spcBef>
              <a:spcAft>
                <a:spcPts val="0"/>
              </a:spcAft>
              <a:buNone/>
            </a:pPr>
            <a:r>
              <a:rPr kumimoji="1" lang="en-US" altLang="zh-CN" sz="2800" b="1" dirty="0" smtClean="0">
                <a:solidFill>
                  <a:srgbClr val="C00000"/>
                </a:solidFill>
                <a:latin typeface="方正姚体" panose="02010601030101010101" pitchFamily="2" charset="-122"/>
                <a:ea typeface="方正姚体" panose="02010601030101010101" pitchFamily="2" charset="-122"/>
              </a:rPr>
              <a:t>2.</a:t>
            </a:r>
            <a:r>
              <a:rPr lang="zh-CN" altLang="en-US" b="1" dirty="0">
                <a:solidFill>
                  <a:srgbClr val="C00000"/>
                </a:solidFill>
                <a:latin typeface="方正姚体" panose="02010601030101010101" pitchFamily="2" charset="-122"/>
                <a:ea typeface="方正姚体" panose="02010601030101010101" pitchFamily="2" charset="-122"/>
              </a:rPr>
              <a:t>二维数组的</a:t>
            </a:r>
            <a:r>
              <a:rPr lang="zh-CN" altLang="en-US" b="1" dirty="0" smtClean="0">
                <a:solidFill>
                  <a:srgbClr val="C00000"/>
                </a:solidFill>
                <a:latin typeface="方正姚体" panose="02010601030101010101" pitchFamily="2" charset="-122"/>
                <a:ea typeface="方正姚体" panose="02010601030101010101" pitchFamily="2" charset="-122"/>
              </a:rPr>
              <a:t>行地址</a:t>
            </a:r>
            <a:endParaRPr lang="zh-CN" altLang="en-US" b="1" dirty="0">
              <a:solidFill>
                <a:srgbClr val="C00000"/>
              </a:solidFill>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99751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1000"/>
                                        <p:tgtEl>
                                          <p:spTgt spid="95235">
                                            <p:txEl>
                                              <p:pRg st="0" end="0"/>
                                            </p:txEl>
                                          </p:spTgt>
                                        </p:tgtEl>
                                      </p:cBhvr>
                                    </p:animEffect>
                                    <p:anim calcmode="lin" valueType="num">
                                      <p:cBhvr>
                                        <p:cTn id="8" dur="10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52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5235">
                                            <p:txEl>
                                              <p:pRg st="1" end="1"/>
                                            </p:txEl>
                                          </p:spTgt>
                                        </p:tgtEl>
                                        <p:attrNameLst>
                                          <p:attrName>style.visibility</p:attrName>
                                        </p:attrNameLst>
                                      </p:cBhvr>
                                      <p:to>
                                        <p:strVal val="visible"/>
                                      </p:to>
                                    </p:set>
                                    <p:animEffect transition="in" filter="fade">
                                      <p:cBhvr>
                                        <p:cTn id="14" dur="1000"/>
                                        <p:tgtEl>
                                          <p:spTgt spid="95235">
                                            <p:txEl>
                                              <p:pRg st="1" end="1"/>
                                            </p:txEl>
                                          </p:spTgt>
                                        </p:tgtEl>
                                      </p:cBhvr>
                                    </p:animEffect>
                                    <p:anim calcmode="lin" valueType="num">
                                      <p:cBhvr>
                                        <p:cTn id="15" dur="10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523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idx="1"/>
          </p:nvPr>
        </p:nvSpPr>
        <p:spPr>
          <a:xfrm>
            <a:off x="179512" y="548680"/>
            <a:ext cx="8661648" cy="3528392"/>
          </a:xfrm>
        </p:spPr>
        <p:txBody>
          <a:bodyPr/>
          <a:lstStyle/>
          <a:p>
            <a:pPr marL="0" indent="0">
              <a:lnSpc>
                <a:spcPct val="150000"/>
              </a:lnSpc>
              <a:spcBef>
                <a:spcPts val="0"/>
              </a:spcBef>
              <a:spcAft>
                <a:spcPts val="0"/>
              </a:spcAft>
              <a:buNone/>
            </a:pPr>
            <a:r>
              <a:rPr lang="en-US" altLang="zh-CN" b="1" dirty="0" smtClean="0">
                <a:solidFill>
                  <a:srgbClr val="C00000"/>
                </a:solidFill>
              </a:rPr>
              <a:t>    3</a:t>
            </a:r>
            <a:r>
              <a:rPr lang="zh-CN" altLang="en-US" b="1" dirty="0">
                <a:solidFill>
                  <a:srgbClr val="C00000"/>
                </a:solidFill>
              </a:rPr>
              <a:t>．二维数组的地址</a:t>
            </a:r>
          </a:p>
          <a:p>
            <a:pPr lvl="1">
              <a:lnSpc>
                <a:spcPct val="150000"/>
              </a:lnSpc>
              <a:spcBef>
                <a:spcPts val="0"/>
              </a:spcBef>
              <a:spcAft>
                <a:spcPts val="0"/>
              </a:spcAft>
              <a:buFont typeface="Wingdings" panose="05000000000000000000" pitchFamily="2" charset="2"/>
              <a:buChar char="u"/>
            </a:pPr>
            <a:r>
              <a:rPr lang="zh-CN" altLang="en-US" sz="2800" dirty="0" smtClean="0"/>
              <a:t>定义</a:t>
            </a:r>
            <a:r>
              <a:rPr lang="en-US" altLang="zh-CN" sz="2800" dirty="0" err="1" smtClean="0"/>
              <a:t>int</a:t>
            </a:r>
            <a:r>
              <a:rPr lang="en-US" altLang="zh-CN" sz="2800" dirty="0" smtClean="0"/>
              <a:t> </a:t>
            </a:r>
            <a:r>
              <a:rPr lang="en-US" altLang="zh-CN" sz="2800" dirty="0"/>
              <a:t>a[3][</a:t>
            </a:r>
            <a:r>
              <a:rPr lang="en-US" altLang="zh-CN" sz="2800" dirty="0" smtClean="0"/>
              <a:t>4]; a</a:t>
            </a:r>
            <a:r>
              <a:rPr lang="zh-CN" altLang="en-US" sz="2800" dirty="0"/>
              <a:t>表示</a:t>
            </a:r>
            <a:r>
              <a:rPr lang="en-US" altLang="zh-CN" sz="2800" dirty="0"/>
              <a:t>3</a:t>
            </a:r>
            <a:r>
              <a:rPr lang="zh-CN" altLang="en-US" sz="2800" dirty="0"/>
              <a:t>行</a:t>
            </a:r>
            <a:r>
              <a:rPr lang="en-US" altLang="zh-CN" sz="2800" dirty="0"/>
              <a:t>4</a:t>
            </a:r>
            <a:r>
              <a:rPr lang="zh-CN" altLang="en-US" sz="2800" dirty="0"/>
              <a:t>列的二维数组，</a:t>
            </a:r>
            <a:r>
              <a:rPr lang="en-US" altLang="zh-CN" sz="2800" dirty="0"/>
              <a:t>3</a:t>
            </a:r>
            <a:r>
              <a:rPr lang="zh-CN" altLang="en-US" sz="2800" dirty="0"/>
              <a:t>行</a:t>
            </a:r>
            <a:r>
              <a:rPr lang="en-US" altLang="zh-CN" sz="2800" dirty="0"/>
              <a:t>4</a:t>
            </a:r>
            <a:r>
              <a:rPr lang="zh-CN" altLang="en-US" sz="2800" dirty="0"/>
              <a:t>列的数据块存放在内存中肯定也有地址</a:t>
            </a:r>
            <a:r>
              <a:rPr lang="zh-CN" altLang="en-US" sz="2800" dirty="0" smtClean="0"/>
              <a:t>。</a:t>
            </a:r>
            <a:endParaRPr lang="en-US" altLang="zh-CN" sz="2800" dirty="0" smtClean="0"/>
          </a:p>
          <a:p>
            <a:pPr lvl="1">
              <a:lnSpc>
                <a:spcPts val="4000"/>
              </a:lnSpc>
              <a:spcBef>
                <a:spcPts val="0"/>
              </a:spcBef>
              <a:spcAft>
                <a:spcPts val="0"/>
              </a:spcAft>
              <a:buFont typeface="Wingdings" panose="05000000000000000000" pitchFamily="2" charset="2"/>
              <a:buChar char="u"/>
            </a:pPr>
            <a:r>
              <a:rPr lang="zh-CN" altLang="en-US" sz="2800" dirty="0" smtClean="0"/>
              <a:t>例如：</a:t>
            </a:r>
            <a:r>
              <a:rPr lang="en-US" altLang="zh-CN" sz="2800" dirty="0" smtClean="0">
                <a:solidFill>
                  <a:srgbClr val="C00000"/>
                </a:solidFill>
              </a:rPr>
              <a:t>&amp;a</a:t>
            </a:r>
            <a:r>
              <a:rPr lang="zh-CN" altLang="en-US" sz="2800" dirty="0">
                <a:solidFill>
                  <a:srgbClr val="C00000"/>
                </a:solidFill>
              </a:rPr>
              <a:t>表示二维数组</a:t>
            </a:r>
            <a:r>
              <a:rPr lang="en-US" altLang="zh-CN" sz="2800" dirty="0">
                <a:solidFill>
                  <a:srgbClr val="C00000"/>
                </a:solidFill>
              </a:rPr>
              <a:t>a</a:t>
            </a:r>
            <a:r>
              <a:rPr lang="zh-CN" altLang="en-US" sz="2800" dirty="0">
                <a:solidFill>
                  <a:srgbClr val="C00000"/>
                </a:solidFill>
              </a:rPr>
              <a:t>的</a:t>
            </a:r>
            <a:r>
              <a:rPr lang="zh-CN" altLang="en-US" sz="2800" dirty="0" smtClean="0">
                <a:solidFill>
                  <a:srgbClr val="C00000"/>
                </a:solidFill>
              </a:rPr>
              <a:t>地址</a:t>
            </a:r>
            <a:r>
              <a:rPr lang="en-US" altLang="zh-CN" sz="2800" dirty="0" smtClean="0"/>
              <a:t>;</a:t>
            </a:r>
            <a:r>
              <a:rPr lang="zh-CN" altLang="en-US" sz="2800" dirty="0" smtClean="0"/>
              <a:t>类型</a:t>
            </a:r>
            <a:r>
              <a:rPr lang="zh-CN" altLang="en-US" sz="2800" dirty="0"/>
              <a:t>为</a:t>
            </a:r>
            <a:r>
              <a:rPr lang="en-US" altLang="zh-CN" sz="2800" dirty="0" err="1"/>
              <a:t>int</a:t>
            </a:r>
            <a:r>
              <a:rPr lang="en-US" altLang="zh-CN" sz="2800" dirty="0"/>
              <a:t> [3][4]*</a:t>
            </a:r>
            <a:r>
              <a:rPr lang="zh-CN" altLang="en-US" sz="2800" dirty="0"/>
              <a:t>，可以理解为</a:t>
            </a:r>
            <a:r>
              <a:rPr lang="en-US" altLang="zh-CN" sz="2800" dirty="0"/>
              <a:t>3</a:t>
            </a:r>
            <a:r>
              <a:rPr lang="zh-CN" altLang="en-US" sz="2800" dirty="0"/>
              <a:t>行</a:t>
            </a:r>
            <a:r>
              <a:rPr lang="en-US" altLang="zh-CN" sz="2800" dirty="0"/>
              <a:t>4</a:t>
            </a:r>
            <a:r>
              <a:rPr lang="zh-CN" altLang="en-US" sz="2800" dirty="0"/>
              <a:t>列的二维数组的地址。这个地址所管辖的内存大小为</a:t>
            </a:r>
            <a:r>
              <a:rPr lang="en-US" altLang="zh-CN" sz="2800" dirty="0"/>
              <a:t>3*4*4=48</a:t>
            </a:r>
            <a:r>
              <a:rPr lang="zh-CN" altLang="en-US" sz="2800" dirty="0"/>
              <a:t>个字节</a:t>
            </a:r>
            <a:r>
              <a:rPr lang="zh-CN" altLang="en-US" sz="2800" dirty="0" smtClean="0"/>
              <a:t>。</a:t>
            </a:r>
            <a:endParaRPr lang="en-US" altLang="zh-CN" sz="2800" dirty="0" smtClean="0"/>
          </a:p>
        </p:txBody>
      </p:sp>
      <p:pic>
        <p:nvPicPr>
          <p:cNvPr id="5" name="图片 4"/>
          <p:cNvPicPr>
            <a:picLocks noChangeAspect="1"/>
          </p:cNvPicPr>
          <p:nvPr/>
        </p:nvPicPr>
        <p:blipFill>
          <a:blip r:embed="rId3"/>
          <a:stretch>
            <a:fillRect/>
          </a:stretch>
        </p:blipFill>
        <p:spPr>
          <a:xfrm>
            <a:off x="1186753" y="4293096"/>
            <a:ext cx="7373406" cy="237626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828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76672"/>
            <a:ext cx="8229600" cy="766763"/>
          </a:xfrm>
        </p:spPr>
        <p:txBody>
          <a:bodyPr/>
          <a:lstStyle/>
          <a:p>
            <a:r>
              <a:rPr lang="en-US" altLang="zh-CN" dirty="0"/>
              <a:t>9.3.1  </a:t>
            </a:r>
            <a:r>
              <a:rPr lang="zh-CN" altLang="en-US" dirty="0"/>
              <a:t>二维数组与地址</a:t>
            </a:r>
          </a:p>
        </p:txBody>
      </p:sp>
      <p:sp>
        <p:nvSpPr>
          <p:cNvPr id="3" name="内容占位符 2"/>
          <p:cNvSpPr>
            <a:spLocks noGrp="1"/>
          </p:cNvSpPr>
          <p:nvPr>
            <p:ph idx="1"/>
          </p:nvPr>
        </p:nvSpPr>
        <p:spPr>
          <a:xfrm>
            <a:off x="251520" y="1340768"/>
            <a:ext cx="8229600" cy="4213291"/>
          </a:xfrm>
        </p:spPr>
        <p:txBody>
          <a:bodyPr>
            <a:noAutofit/>
          </a:bodyPr>
          <a:lstStyle/>
          <a:p>
            <a:pPr marL="342900" indent="-342900"/>
            <a:r>
              <a:rPr lang="zh-CN" altLang="en-US" b="1" dirty="0">
                <a:ln w="0"/>
                <a:effectLst>
                  <a:outerShdw blurRad="38100" dist="38100" dir="2700000" algn="tl">
                    <a:srgbClr val="000000">
                      <a:alpha val="43137"/>
                    </a:srgbClr>
                  </a:outerShdw>
                  <a:reflection blurRad="6350" stA="53000" endA="300" endPos="35500" dir="5400000" sy="-90000" algn="bl" rotWithShape="0"/>
                </a:effectLst>
              </a:rPr>
              <a:t>二</a:t>
            </a:r>
            <a:r>
              <a:rPr lang="zh-CN" altLang="zh-CN" b="1" dirty="0">
                <a:ln w="0"/>
                <a:effectLst>
                  <a:outerShdw blurRad="38100" dist="38100" dir="2700000" algn="tl">
                    <a:srgbClr val="000000">
                      <a:alpha val="43137"/>
                    </a:srgbClr>
                  </a:outerShdw>
                  <a:reflection blurRad="6350" stA="53000" endA="300" endPos="35500" dir="5400000" sy="-90000" algn="bl" rotWithShape="0"/>
                </a:effectLst>
              </a:rPr>
              <a:t>维数</a:t>
            </a:r>
            <a:r>
              <a:rPr lang="zh-CN" altLang="zh-CN" b="1" dirty="0" smtClean="0">
                <a:ln w="0"/>
                <a:effectLst>
                  <a:outerShdw blurRad="38100" dist="38100" dir="2700000" algn="tl">
                    <a:srgbClr val="000000">
                      <a:alpha val="43137"/>
                    </a:srgbClr>
                  </a:outerShdw>
                  <a:reflection blurRad="6350" stA="53000" endA="300" endPos="35500" dir="5400000" sy="-90000" algn="bl" rotWithShape="0"/>
                </a:effectLst>
              </a:rPr>
              <a:t>组</a:t>
            </a:r>
            <a:r>
              <a:rPr lang="zh-CN" altLang="en-US" b="1" dirty="0" smtClean="0">
                <a:ln w="0"/>
                <a:effectLst>
                  <a:outerShdw blurRad="38100" dist="38100" dir="2700000" algn="tl">
                    <a:srgbClr val="000000">
                      <a:alpha val="43137"/>
                    </a:srgbClr>
                  </a:outerShdw>
                  <a:reflection blurRad="6350" stA="53000" endA="300" endPos="35500" dir="5400000" sy="-90000" algn="bl" rotWithShape="0"/>
                </a:effectLst>
              </a:rPr>
              <a:t>与地址</a:t>
            </a:r>
            <a:r>
              <a:rPr lang="zh-CN" altLang="en-US" b="1" dirty="0">
                <a:ln w="0"/>
                <a:effectLst>
                  <a:outerShdw blurRad="38100" dist="38100" dir="2700000" algn="tl">
                    <a:srgbClr val="000000">
                      <a:alpha val="43137"/>
                    </a:srgbClr>
                  </a:outerShdw>
                  <a:reflection blurRad="6350" stA="53000" endA="300" endPos="35500" dir="5400000" sy="-90000" algn="bl" rotWithShape="0"/>
                </a:effectLst>
              </a:rPr>
              <a:t>总结</a:t>
            </a:r>
            <a:endParaRPr lang="en-US" altLang="zh-CN" b="1" dirty="0">
              <a:ln w="0"/>
              <a:effectLst>
                <a:outerShdw blurRad="38100" dist="38100" dir="2700000" algn="tl">
                  <a:srgbClr val="000000">
                    <a:alpha val="43137"/>
                  </a:srgbClr>
                </a:outerShdw>
                <a:reflection blurRad="6350" stA="53000" endA="300" endPos="35500" dir="5400000" sy="-90000" algn="bl" rotWithShape="0"/>
              </a:effectLst>
            </a:endParaRPr>
          </a:p>
          <a:p>
            <a:pPr marL="971550" lvl="1" indent="-514350">
              <a:buFont typeface="+mj-ea"/>
              <a:buAutoNum type="circleNumDbPlain"/>
            </a:pPr>
            <a:r>
              <a:rPr lang="en-US" altLang="zh-CN" dirty="0" err="1" smtClean="0"/>
              <a:t>a+i</a:t>
            </a:r>
            <a:r>
              <a:rPr lang="zh-CN" altLang="en-US" dirty="0" smtClean="0"/>
              <a:t>是第</a:t>
            </a:r>
            <a:r>
              <a:rPr lang="en-US" altLang="zh-CN" dirty="0" err="1" smtClean="0"/>
              <a:t>i</a:t>
            </a:r>
            <a:r>
              <a:rPr lang="zh-CN" altLang="en-US" dirty="0" smtClean="0"/>
              <a:t>行地址</a:t>
            </a:r>
            <a:r>
              <a:rPr lang="en-US" altLang="zh-CN" dirty="0" smtClean="0"/>
              <a:t>;</a:t>
            </a:r>
            <a:r>
              <a:rPr lang="zh-CN" altLang="en-US" dirty="0" smtClean="0"/>
              <a:t> 那么</a:t>
            </a:r>
            <a:r>
              <a:rPr lang="en-US" altLang="zh-CN" dirty="0" smtClean="0"/>
              <a:t>*(</a:t>
            </a:r>
            <a:r>
              <a:rPr lang="en-US" altLang="zh-CN" dirty="0"/>
              <a:t>a+i)</a:t>
            </a:r>
            <a:r>
              <a:rPr lang="zh-CN" altLang="en-US" dirty="0"/>
              <a:t>代表什么</a:t>
            </a:r>
            <a:r>
              <a:rPr lang="zh-CN" altLang="en-US" dirty="0" smtClean="0"/>
              <a:t>？</a:t>
            </a:r>
            <a:endParaRPr lang="en-US" altLang="zh-CN" dirty="0" smtClean="0"/>
          </a:p>
          <a:p>
            <a:pPr lvl="2"/>
            <a:r>
              <a:rPr lang="en-US" altLang="zh-CN" dirty="0"/>
              <a:t>*(a+i)</a:t>
            </a:r>
            <a:r>
              <a:rPr lang="zh-CN" altLang="en-US" dirty="0" smtClean="0"/>
              <a:t>代表</a:t>
            </a:r>
            <a:r>
              <a:rPr lang="en-US" altLang="zh-CN" dirty="0" smtClean="0"/>
              <a:t>a[</a:t>
            </a:r>
            <a:r>
              <a:rPr lang="en-US" altLang="zh-CN" dirty="0" err="1" smtClean="0"/>
              <a:t>i</a:t>
            </a:r>
            <a:r>
              <a:rPr lang="en-US" altLang="zh-CN" dirty="0" smtClean="0"/>
              <a:t>];</a:t>
            </a:r>
            <a:endParaRPr lang="en-US" altLang="zh-CN" dirty="0"/>
          </a:p>
          <a:p>
            <a:pPr marL="971550" lvl="1" indent="-514350">
              <a:buFont typeface="+mj-ea"/>
              <a:buAutoNum type="circleNumDbPlain" startAt="2"/>
            </a:pPr>
            <a:r>
              <a:rPr lang="en-US" altLang="zh-CN" dirty="0"/>
              <a:t>a[</a:t>
            </a:r>
            <a:r>
              <a:rPr lang="en-US" altLang="zh-CN" dirty="0" err="1"/>
              <a:t>i</a:t>
            </a:r>
            <a:r>
              <a:rPr lang="en-US" altLang="zh-CN" dirty="0"/>
              <a:t>]+</a:t>
            </a:r>
            <a:r>
              <a:rPr lang="en-US" altLang="zh-CN" dirty="0" smtClean="0"/>
              <a:t>j</a:t>
            </a:r>
            <a:r>
              <a:rPr lang="zh-CN" altLang="en-US" dirty="0" smtClean="0"/>
              <a:t>是</a:t>
            </a:r>
            <a:r>
              <a:rPr lang="zh-CN" altLang="en-US" dirty="0"/>
              <a:t>第</a:t>
            </a:r>
            <a:r>
              <a:rPr lang="en-US" altLang="zh-CN" dirty="0" err="1"/>
              <a:t>i</a:t>
            </a:r>
            <a:r>
              <a:rPr lang="zh-CN" altLang="en-US" dirty="0" smtClean="0"/>
              <a:t>行第</a:t>
            </a:r>
            <a:r>
              <a:rPr lang="en-US" altLang="zh-CN" dirty="0"/>
              <a:t>j</a:t>
            </a:r>
            <a:r>
              <a:rPr lang="zh-CN" altLang="en-US" dirty="0"/>
              <a:t>列元素的</a:t>
            </a:r>
            <a:r>
              <a:rPr lang="zh-CN" altLang="en-US" dirty="0" smtClean="0"/>
              <a:t>地址</a:t>
            </a:r>
            <a:r>
              <a:rPr lang="en-US" altLang="zh-CN" dirty="0" smtClean="0"/>
              <a:t>; </a:t>
            </a:r>
            <a:r>
              <a:rPr lang="zh-CN" altLang="en-US" dirty="0" smtClean="0"/>
              <a:t>那么</a:t>
            </a:r>
            <a:r>
              <a:rPr lang="en-US" altLang="zh-CN" dirty="0" smtClean="0"/>
              <a:t>*(</a:t>
            </a:r>
            <a:r>
              <a:rPr lang="en-US" altLang="zh-CN" dirty="0"/>
              <a:t>a[</a:t>
            </a:r>
            <a:r>
              <a:rPr lang="en-US" altLang="zh-CN" dirty="0" err="1"/>
              <a:t>i</a:t>
            </a:r>
            <a:r>
              <a:rPr lang="en-US" altLang="zh-CN" dirty="0"/>
              <a:t>]+j)</a:t>
            </a:r>
            <a:r>
              <a:rPr lang="zh-CN" altLang="en-US" dirty="0"/>
              <a:t>代表什么？</a:t>
            </a:r>
            <a:endParaRPr lang="en-US" altLang="zh-CN" dirty="0"/>
          </a:p>
          <a:p>
            <a:pPr lvl="2"/>
            <a:r>
              <a:rPr lang="en-US" altLang="zh-CN" dirty="0"/>
              <a:t>*(a[</a:t>
            </a:r>
            <a:r>
              <a:rPr lang="en-US" altLang="zh-CN" dirty="0" err="1"/>
              <a:t>i</a:t>
            </a:r>
            <a:r>
              <a:rPr lang="en-US" altLang="zh-CN" dirty="0"/>
              <a:t>]+j)</a:t>
            </a:r>
            <a:r>
              <a:rPr lang="zh-CN" altLang="en-US" dirty="0" smtClean="0"/>
              <a:t>代表</a:t>
            </a:r>
            <a:r>
              <a:rPr lang="zh-CN" altLang="en-US" dirty="0"/>
              <a:t>元素</a:t>
            </a:r>
            <a:r>
              <a:rPr lang="en-US" altLang="zh-CN" dirty="0"/>
              <a:t>a[</a:t>
            </a:r>
            <a:r>
              <a:rPr lang="en-US" altLang="zh-CN" dirty="0" err="1"/>
              <a:t>i</a:t>
            </a:r>
            <a:r>
              <a:rPr lang="en-US" altLang="zh-CN" dirty="0"/>
              <a:t>][j];</a:t>
            </a:r>
          </a:p>
          <a:p>
            <a:pPr marL="971550" lvl="1" indent="-514350">
              <a:buFont typeface="+mj-ea"/>
              <a:buAutoNum type="circleNumDbPlain" startAt="3"/>
            </a:pPr>
            <a:r>
              <a:rPr lang="en-US" altLang="zh-CN" dirty="0">
                <a:solidFill>
                  <a:srgbClr val="FF0000"/>
                </a:solidFill>
              </a:rPr>
              <a:t>*(*(a+i)+j)</a:t>
            </a:r>
            <a:r>
              <a:rPr lang="zh-CN" altLang="en-US" dirty="0">
                <a:solidFill>
                  <a:srgbClr val="FF0000"/>
                </a:solidFill>
              </a:rPr>
              <a:t>代表什么？</a:t>
            </a:r>
            <a:endParaRPr lang="en-US" altLang="zh-CN" dirty="0">
              <a:solidFill>
                <a:srgbClr val="FF0000"/>
              </a:solidFill>
            </a:endParaRPr>
          </a:p>
          <a:p>
            <a:pPr lvl="2"/>
            <a:r>
              <a:rPr lang="zh-CN" altLang="en-US" dirty="0" smtClean="0"/>
              <a:t>代表</a:t>
            </a:r>
            <a:r>
              <a:rPr lang="zh-CN" altLang="en-US" dirty="0"/>
              <a:t>元素</a:t>
            </a:r>
            <a:r>
              <a:rPr lang="en-US" altLang="zh-CN" dirty="0"/>
              <a:t>a[</a:t>
            </a:r>
            <a:r>
              <a:rPr lang="en-US" altLang="zh-CN" dirty="0" err="1"/>
              <a:t>i</a:t>
            </a:r>
            <a:r>
              <a:rPr lang="en-US" altLang="zh-CN" dirty="0"/>
              <a:t>][j</a:t>
            </a:r>
            <a:r>
              <a:rPr lang="en-US" altLang="zh-CN" dirty="0" smtClean="0"/>
              <a:t>];</a:t>
            </a:r>
            <a:endParaRPr lang="zh-CN" altLang="en-US" dirty="0"/>
          </a:p>
        </p:txBody>
      </p:sp>
    </p:spTree>
    <p:extLst>
      <p:ext uri="{BB962C8B-B14F-4D97-AF65-F5344CB8AC3E}">
        <p14:creationId xmlns:p14="http://schemas.microsoft.com/office/powerpoint/2010/main" val="73018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66763"/>
          </a:xfrm>
        </p:spPr>
        <p:txBody>
          <a:bodyPr/>
          <a:lstStyle/>
          <a:p>
            <a:r>
              <a:rPr lang="en-US" altLang="zh-CN" dirty="0"/>
              <a:t>9.3.2  </a:t>
            </a:r>
            <a:r>
              <a:rPr lang="zh-CN" altLang="en-US" dirty="0"/>
              <a:t>二维数组与指针变量</a:t>
            </a:r>
          </a:p>
        </p:txBody>
      </p:sp>
      <p:sp>
        <p:nvSpPr>
          <p:cNvPr id="3" name="内容占位符 2"/>
          <p:cNvSpPr>
            <a:spLocks noGrp="1"/>
          </p:cNvSpPr>
          <p:nvPr>
            <p:ph idx="1"/>
          </p:nvPr>
        </p:nvSpPr>
        <p:spPr>
          <a:xfrm>
            <a:off x="467544" y="1484784"/>
            <a:ext cx="8208912" cy="4976588"/>
          </a:xfrm>
        </p:spPr>
        <p:txBody>
          <a:bodyPr/>
          <a:lstStyle/>
          <a:p>
            <a:r>
              <a:rPr lang="zh-CN" altLang="en-US" dirty="0"/>
              <a:t>二维数组与指针变量</a:t>
            </a:r>
            <a:endParaRPr lang="en-US" altLang="zh-CN" dirty="0" smtClean="0"/>
          </a:p>
          <a:p>
            <a:pPr lvl="1">
              <a:buFont typeface="Wingdings" panose="05000000000000000000" pitchFamily="2" charset="2"/>
              <a:buChar char="u"/>
            </a:pPr>
            <a:r>
              <a:rPr lang="zh-CN" altLang="en-US" dirty="0" smtClean="0"/>
              <a:t>指针</a:t>
            </a:r>
            <a:r>
              <a:rPr lang="zh-CN" altLang="en-US" dirty="0"/>
              <a:t>变量是用来存放内存地址的变量</a:t>
            </a:r>
            <a:r>
              <a:rPr lang="zh-CN" altLang="en-US" dirty="0" smtClean="0"/>
              <a:t>。</a:t>
            </a:r>
            <a:endParaRPr lang="en-US" altLang="zh-CN" dirty="0" smtClean="0"/>
          </a:p>
          <a:p>
            <a:pPr lvl="1">
              <a:buFont typeface="Wingdings" panose="05000000000000000000" pitchFamily="2" charset="2"/>
              <a:buChar char="u"/>
            </a:pPr>
            <a:r>
              <a:rPr lang="zh-CN" altLang="en-US" dirty="0" smtClean="0"/>
              <a:t>不同类型的指针变量保存不同类型的地址；</a:t>
            </a:r>
            <a:endParaRPr lang="en-US" altLang="zh-CN" dirty="0" smtClean="0"/>
          </a:p>
          <a:p>
            <a:r>
              <a:rPr lang="zh-CN" altLang="en-US" dirty="0" smtClean="0"/>
              <a:t>例如：</a:t>
            </a:r>
            <a:endParaRPr lang="en-US" altLang="zh-CN" dirty="0" smtClean="0"/>
          </a:p>
          <a:p>
            <a:pPr marL="857250" lvl="1" indent="-514350">
              <a:buFont typeface="+mj-ea"/>
              <a:buAutoNum type="circleNumDbPlain"/>
            </a:pPr>
            <a:r>
              <a:rPr lang="zh-CN" altLang="en-US" dirty="0" smtClean="0"/>
              <a:t>假设二</a:t>
            </a:r>
            <a:r>
              <a:rPr lang="zh-CN" altLang="en-US" dirty="0"/>
              <a:t>维数组的元素</a:t>
            </a:r>
            <a:r>
              <a:rPr lang="zh-CN" altLang="en-US" dirty="0" smtClean="0"/>
              <a:t>地址类型为</a:t>
            </a:r>
            <a:r>
              <a:rPr lang="en-US" altLang="zh-CN" dirty="0" err="1" smtClean="0"/>
              <a:t>int</a:t>
            </a:r>
            <a:r>
              <a:rPr lang="en-US" altLang="zh-CN" dirty="0" smtClean="0"/>
              <a:t> *; </a:t>
            </a:r>
            <a:r>
              <a:rPr lang="zh-CN" altLang="en-US" dirty="0" smtClean="0"/>
              <a:t>那么就用</a:t>
            </a:r>
            <a:r>
              <a:rPr lang="en-US" altLang="zh-CN" dirty="0" err="1" smtClean="0"/>
              <a:t>int</a:t>
            </a:r>
            <a:r>
              <a:rPr lang="en-US" altLang="zh-CN" dirty="0" smtClean="0"/>
              <a:t> *p; </a:t>
            </a:r>
            <a:r>
              <a:rPr lang="zh-CN" altLang="en-US" dirty="0" smtClean="0"/>
              <a:t>来保存</a:t>
            </a:r>
            <a:r>
              <a:rPr lang="zh-CN" altLang="en-US" dirty="0"/>
              <a:t>元素</a:t>
            </a:r>
            <a:r>
              <a:rPr lang="zh-CN" altLang="en-US" dirty="0" smtClean="0"/>
              <a:t>地址；</a:t>
            </a:r>
            <a:endParaRPr lang="en-US" altLang="zh-CN" dirty="0" smtClean="0"/>
          </a:p>
          <a:p>
            <a:pPr marL="857250" lvl="1" indent="-514350">
              <a:buFont typeface="+mj-ea"/>
              <a:buAutoNum type="circleNumDbPlain"/>
            </a:pPr>
            <a:r>
              <a:rPr lang="zh-CN" altLang="en-US" dirty="0" smtClean="0"/>
              <a:t>同理，二</a:t>
            </a:r>
            <a:r>
              <a:rPr lang="zh-CN" altLang="en-US" dirty="0"/>
              <a:t>维数组的</a:t>
            </a:r>
            <a:r>
              <a:rPr lang="zh-CN" altLang="en-US" dirty="0" smtClean="0"/>
              <a:t>行地址，就应该用</a:t>
            </a:r>
            <a:r>
              <a:rPr lang="zh-CN" altLang="en-US" dirty="0" smtClean="0">
                <a:solidFill>
                  <a:srgbClr val="C00000"/>
                </a:solidFill>
              </a:rPr>
              <a:t>行指针变量来保存；</a:t>
            </a:r>
            <a:endParaRPr lang="en-US" altLang="zh-CN" dirty="0" smtClean="0">
              <a:solidFill>
                <a:srgbClr val="C00000"/>
              </a:solidFill>
            </a:endParaRPr>
          </a:p>
          <a:p>
            <a:pPr marL="857250" lvl="1" indent="-514350">
              <a:buFont typeface="+mj-ea"/>
              <a:buAutoNum type="circleNumDbPlain"/>
            </a:pPr>
            <a:r>
              <a:rPr lang="zh-CN" altLang="en-US" dirty="0"/>
              <a:t>二维数</a:t>
            </a:r>
            <a:r>
              <a:rPr lang="zh-CN" altLang="en-US" dirty="0" smtClean="0"/>
              <a:t>组的地址就用</a:t>
            </a:r>
            <a:r>
              <a:rPr lang="zh-CN" altLang="en-US" dirty="0">
                <a:solidFill>
                  <a:srgbClr val="C00000"/>
                </a:solidFill>
              </a:rPr>
              <a:t>二维数组</a:t>
            </a:r>
            <a:r>
              <a:rPr lang="zh-CN" altLang="en-US" dirty="0" smtClean="0">
                <a:solidFill>
                  <a:srgbClr val="C00000"/>
                </a:solidFill>
              </a:rPr>
              <a:t>指针</a:t>
            </a:r>
            <a:r>
              <a:rPr lang="zh-CN" altLang="en-US" dirty="0">
                <a:solidFill>
                  <a:srgbClr val="C00000"/>
                </a:solidFill>
              </a:rPr>
              <a:t>变量</a:t>
            </a:r>
            <a:r>
              <a:rPr lang="zh-CN" altLang="en-US" dirty="0"/>
              <a:t>来</a:t>
            </a:r>
            <a:r>
              <a:rPr lang="zh-CN" altLang="en-US" dirty="0" smtClean="0"/>
              <a:t>保存！</a:t>
            </a:r>
            <a:endParaRPr lang="zh-CN" altLang="en-US" dirty="0"/>
          </a:p>
        </p:txBody>
      </p:sp>
    </p:spTree>
    <p:extLst>
      <p:ext uri="{BB962C8B-B14F-4D97-AF65-F5344CB8AC3E}">
        <p14:creationId xmlns:p14="http://schemas.microsoft.com/office/powerpoint/2010/main" val="1615762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766763"/>
          </a:xfrm>
        </p:spPr>
        <p:txBody>
          <a:bodyPr/>
          <a:lstStyle/>
          <a:p>
            <a:r>
              <a:rPr lang="en-US" altLang="zh-CN" dirty="0"/>
              <a:t>9.3.2  </a:t>
            </a:r>
            <a:r>
              <a:rPr lang="zh-CN" altLang="en-US" dirty="0"/>
              <a:t>二维数组与指针变量</a:t>
            </a:r>
          </a:p>
        </p:txBody>
      </p:sp>
      <p:sp>
        <p:nvSpPr>
          <p:cNvPr id="3" name="内容占位符 2"/>
          <p:cNvSpPr>
            <a:spLocks noGrp="1"/>
          </p:cNvSpPr>
          <p:nvPr>
            <p:ph idx="1"/>
          </p:nvPr>
        </p:nvSpPr>
        <p:spPr>
          <a:xfrm>
            <a:off x="395536" y="1268760"/>
            <a:ext cx="8640960" cy="5048596"/>
          </a:xfrm>
        </p:spPr>
        <p:txBody>
          <a:bodyPr/>
          <a:lstStyle/>
          <a:p>
            <a:pPr marL="0" indent="0">
              <a:buNone/>
            </a:pPr>
            <a:r>
              <a:rPr lang="en-US" altLang="zh-CN" dirty="0">
                <a:solidFill>
                  <a:srgbClr val="C00000"/>
                </a:solidFill>
              </a:rPr>
              <a:t>1</a:t>
            </a:r>
            <a:r>
              <a:rPr lang="zh-CN" altLang="en-US" dirty="0">
                <a:solidFill>
                  <a:srgbClr val="C00000"/>
                </a:solidFill>
              </a:rPr>
              <a:t>．二维数组元素的</a:t>
            </a:r>
            <a:r>
              <a:rPr lang="zh-CN" altLang="en-US" dirty="0" smtClean="0">
                <a:solidFill>
                  <a:srgbClr val="C00000"/>
                </a:solidFill>
              </a:rPr>
              <a:t>指针变量</a:t>
            </a:r>
            <a:endParaRPr lang="en-US" altLang="zh-CN" dirty="0" smtClean="0">
              <a:solidFill>
                <a:srgbClr val="C00000"/>
              </a:solidFill>
            </a:endParaRPr>
          </a:p>
          <a:p>
            <a:pPr lvl="1">
              <a:buFont typeface="Wingdings" panose="05000000000000000000" pitchFamily="2" charset="2"/>
              <a:buChar char="u"/>
            </a:pPr>
            <a:r>
              <a:rPr lang="zh-CN" altLang="en-US" dirty="0"/>
              <a:t>二维数组的元素就是一</a:t>
            </a:r>
            <a:r>
              <a:rPr lang="zh-CN" altLang="en-US" dirty="0" smtClean="0"/>
              <a:t>个普通变量。</a:t>
            </a:r>
            <a:endParaRPr lang="en-US" altLang="zh-CN" dirty="0" smtClean="0"/>
          </a:p>
          <a:p>
            <a:pPr lvl="1">
              <a:buFont typeface="Wingdings" panose="05000000000000000000" pitchFamily="2" charset="2"/>
              <a:buChar char="u"/>
            </a:pPr>
            <a:r>
              <a:rPr lang="zh-CN" altLang="en-US" dirty="0" smtClean="0"/>
              <a:t>因此，二</a:t>
            </a:r>
            <a:r>
              <a:rPr lang="zh-CN" altLang="en-US" dirty="0"/>
              <a:t>维数组元素的指针变量的定义与引用都和普通指针变量的定义与引用是一样的</a:t>
            </a:r>
            <a:r>
              <a:rPr lang="zh-CN" altLang="en-US" dirty="0" smtClean="0"/>
              <a:t>。</a:t>
            </a:r>
            <a:endParaRPr lang="en-US" altLang="zh-CN" dirty="0" smtClean="0"/>
          </a:p>
          <a:p>
            <a:r>
              <a:rPr lang="zh-CN" altLang="en-US" dirty="0" smtClean="0"/>
              <a:t>例如：</a:t>
            </a:r>
            <a:endParaRPr lang="en-US" altLang="zh-CN" dirty="0" smtClean="0"/>
          </a:p>
          <a:p>
            <a:pPr marL="342900" lvl="1" indent="0">
              <a:buNone/>
            </a:pPr>
            <a:r>
              <a:rPr lang="en-US" altLang="zh-CN" dirty="0" err="1" smtClean="0"/>
              <a:t>int</a:t>
            </a:r>
            <a:r>
              <a:rPr lang="en-US" altLang="zh-CN" dirty="0" smtClean="0"/>
              <a:t> </a:t>
            </a:r>
            <a:r>
              <a:rPr lang="en-US" altLang="zh-CN" dirty="0"/>
              <a:t>a[3][4]={1,3,5,7,9,11,13,15,17,19,21,23};</a:t>
            </a:r>
          </a:p>
          <a:p>
            <a:pPr marL="342900" lvl="1" indent="0">
              <a:buNone/>
            </a:pPr>
            <a:r>
              <a:rPr lang="en-US" altLang="zh-CN" dirty="0" err="1"/>
              <a:t>int</a:t>
            </a:r>
            <a:r>
              <a:rPr lang="en-US" altLang="zh-CN" dirty="0"/>
              <a:t> </a:t>
            </a:r>
            <a:r>
              <a:rPr lang="zh-CN" altLang="en-US" dirty="0" smtClean="0"/>
              <a:t>*</a:t>
            </a:r>
            <a:r>
              <a:rPr lang="en-US" altLang="zh-CN" dirty="0" smtClean="0"/>
              <a:t>p;</a:t>
            </a:r>
            <a:endParaRPr lang="en-US" altLang="zh-CN" dirty="0"/>
          </a:p>
          <a:p>
            <a:pPr marL="342900" lvl="1" indent="0">
              <a:buNone/>
            </a:pPr>
            <a:r>
              <a:rPr lang="en-US" altLang="zh-CN" dirty="0" smtClean="0"/>
              <a:t>p=&amp;a[0][0</a:t>
            </a:r>
            <a:r>
              <a:rPr lang="en-US" altLang="zh-CN" sz="2400" dirty="0" smtClean="0"/>
              <a:t>];</a:t>
            </a:r>
            <a:r>
              <a:rPr lang="en-US" altLang="zh-CN" sz="2400" dirty="0" smtClean="0">
                <a:solidFill>
                  <a:srgbClr val="00B050"/>
                </a:solidFill>
              </a:rPr>
              <a:t>     //</a:t>
            </a:r>
            <a:r>
              <a:rPr lang="zh-CN" altLang="en-US" sz="2400" dirty="0" smtClean="0">
                <a:solidFill>
                  <a:srgbClr val="00B050"/>
                </a:solidFill>
              </a:rPr>
              <a:t>取</a:t>
            </a:r>
            <a:r>
              <a:rPr lang="en-US" altLang="zh-CN" sz="2400" dirty="0" smtClean="0">
                <a:solidFill>
                  <a:srgbClr val="00B050"/>
                </a:solidFill>
              </a:rPr>
              <a:t>a[0][0]</a:t>
            </a:r>
            <a:r>
              <a:rPr lang="zh-CN" altLang="en-US" sz="2400" dirty="0" smtClean="0">
                <a:solidFill>
                  <a:srgbClr val="00B050"/>
                </a:solidFill>
              </a:rPr>
              <a:t>元素的地址赋值给指针变量</a:t>
            </a:r>
            <a:r>
              <a:rPr lang="en-US" altLang="zh-CN" sz="2400" dirty="0" smtClean="0">
                <a:solidFill>
                  <a:srgbClr val="00B050"/>
                </a:solidFill>
              </a:rPr>
              <a:t>p.</a:t>
            </a:r>
          </a:p>
          <a:p>
            <a:pPr marL="342900" lvl="1" indent="0">
              <a:buNone/>
            </a:pPr>
            <a:r>
              <a:rPr lang="zh-CN" altLang="en-US" dirty="0" smtClean="0"/>
              <a:t>或</a:t>
            </a:r>
            <a:r>
              <a:rPr lang="en-US" altLang="zh-CN" dirty="0" smtClean="0"/>
              <a:t>p=a[0]     </a:t>
            </a:r>
            <a:r>
              <a:rPr lang="en-US" altLang="zh-CN" dirty="0" smtClean="0">
                <a:solidFill>
                  <a:srgbClr val="00B050"/>
                </a:solidFill>
              </a:rPr>
              <a:t>//</a:t>
            </a:r>
            <a:r>
              <a:rPr lang="en-US" altLang="zh-CN" sz="2400" dirty="0" smtClean="0">
                <a:solidFill>
                  <a:srgbClr val="00B050"/>
                </a:solidFill>
              </a:rPr>
              <a:t>a[0]</a:t>
            </a:r>
            <a:r>
              <a:rPr lang="zh-CN" altLang="en-US" sz="2400" dirty="0" smtClean="0">
                <a:solidFill>
                  <a:srgbClr val="00B050"/>
                </a:solidFill>
              </a:rPr>
              <a:t>表示第</a:t>
            </a:r>
            <a:r>
              <a:rPr lang="en-US" altLang="zh-CN" sz="2400" dirty="0">
                <a:solidFill>
                  <a:srgbClr val="00B050"/>
                </a:solidFill>
              </a:rPr>
              <a:t>0</a:t>
            </a:r>
            <a:r>
              <a:rPr lang="zh-CN" altLang="en-US" sz="2400" dirty="0" smtClean="0">
                <a:solidFill>
                  <a:srgbClr val="00B050"/>
                </a:solidFill>
              </a:rPr>
              <a:t>行的首地址，即</a:t>
            </a:r>
            <a:r>
              <a:rPr lang="en-US" altLang="zh-CN" sz="2400" dirty="0">
                <a:solidFill>
                  <a:srgbClr val="00B050"/>
                </a:solidFill>
              </a:rPr>
              <a:t>a[0][0]</a:t>
            </a:r>
            <a:r>
              <a:rPr lang="zh-CN" altLang="en-US" sz="2400" dirty="0" smtClean="0">
                <a:solidFill>
                  <a:srgbClr val="00B050"/>
                </a:solidFill>
              </a:rPr>
              <a:t>元素的地址。</a:t>
            </a:r>
            <a:endParaRPr lang="en-US" altLang="zh-CN" sz="2400" dirty="0">
              <a:solidFill>
                <a:srgbClr val="00B050"/>
              </a:solidFill>
            </a:endParaRPr>
          </a:p>
          <a:p>
            <a:pPr lvl="1"/>
            <a:endParaRPr lang="zh-CN" altLang="en-US" dirty="0"/>
          </a:p>
        </p:txBody>
      </p:sp>
    </p:spTree>
    <p:extLst>
      <p:ext uri="{BB962C8B-B14F-4D97-AF65-F5344CB8AC3E}">
        <p14:creationId xmlns:p14="http://schemas.microsoft.com/office/powerpoint/2010/main" val="16638840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8fd175594c38038fbbf4cc6e268f832175b1c8d"/>
</p:tagLst>
</file>

<file path=ppt/theme/theme1.xml><?xml version="1.0" encoding="utf-8"?>
<a:theme xmlns:a="http://schemas.openxmlformats.org/drawingml/2006/main" name="2_江西理工大学计算机教研室">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C00000"/>
            </a:solidFill>
          </a:defRPr>
        </a:defPPr>
      </a:lstStyle>
      <a:style>
        <a:lnRef idx="2">
          <a:schemeClr val="accent2"/>
        </a:lnRef>
        <a:fillRef idx="1">
          <a:schemeClr val="lt1"/>
        </a:fillRef>
        <a:effectRef idx="0">
          <a:schemeClr val="accent2"/>
        </a:effectRef>
        <a:fontRef idx="minor">
          <a:schemeClr val="dk1"/>
        </a:fontRef>
      </a:style>
    </a:spDef>
    <a:lnDef>
      <a:spPr>
        <a:ln w="19050">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第7-1讲 一维数组" id="{BFC73218-EFAF-4BE6-ABD6-098710524646}" vid="{2F23E583-9D58-4F04-B9FC-A5D9A17E828C}"/>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 Introduction to Computer Programming</Template>
  <TotalTime>5302</TotalTime>
  <Words>1050</Words>
  <Application>Microsoft Office PowerPoint</Application>
  <PresentationFormat>全屏显示(4:3)</PresentationFormat>
  <Paragraphs>136</Paragraphs>
  <Slides>13</Slides>
  <Notes>4</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2_江西理工大学计算机教研室</vt:lpstr>
      <vt:lpstr>第9章  指针</vt:lpstr>
      <vt:lpstr>9.3.1  二维数组与地址</vt:lpstr>
      <vt:lpstr>PowerPoint 演示文稿</vt:lpstr>
      <vt:lpstr>PowerPoint 演示文稿</vt:lpstr>
      <vt:lpstr>PowerPoint 演示文稿</vt:lpstr>
      <vt:lpstr>PowerPoint 演示文稿</vt:lpstr>
      <vt:lpstr>9.3.1  二维数组与地址</vt:lpstr>
      <vt:lpstr>9.3.2  二维数组与指针变量</vt:lpstr>
      <vt:lpstr>9.3.2  二维数组与指针变量</vt:lpstr>
      <vt:lpstr>9.3.2  二维数组与指针变量</vt:lpstr>
      <vt:lpstr>9.3.2  二维数组与指针变量</vt:lpstr>
      <vt:lpstr>9.3.2  二维数组与指针变量</vt:lpstr>
      <vt:lpstr>9.3.2  二维数组与指针变量</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Chengtian Ouyang</dc:creator>
  <cp:lastModifiedBy>江西理工大学</cp:lastModifiedBy>
  <cp:revision>396</cp:revision>
  <dcterms:created xsi:type="dcterms:W3CDTF">1601-01-01T00:00:00Z</dcterms:created>
  <dcterms:modified xsi:type="dcterms:W3CDTF">2018-02-28T07:33:15Z</dcterms:modified>
</cp:coreProperties>
</file>