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20"/>
  </p:notesMasterIdLst>
  <p:sldIdLst>
    <p:sldId id="696" r:id="rId2"/>
    <p:sldId id="627" r:id="rId3"/>
    <p:sldId id="706" r:id="rId4"/>
    <p:sldId id="707" r:id="rId5"/>
    <p:sldId id="708" r:id="rId6"/>
    <p:sldId id="669" r:id="rId7"/>
    <p:sldId id="709" r:id="rId8"/>
    <p:sldId id="710" r:id="rId9"/>
    <p:sldId id="711" r:id="rId10"/>
    <p:sldId id="703" r:id="rId11"/>
    <p:sldId id="704" r:id="rId12"/>
    <p:sldId id="712" r:id="rId13"/>
    <p:sldId id="714" r:id="rId14"/>
    <p:sldId id="715" r:id="rId15"/>
    <p:sldId id="716" r:id="rId16"/>
    <p:sldId id="720" r:id="rId17"/>
    <p:sldId id="721" r:id="rId18"/>
    <p:sldId id="722" r:id="rId19"/>
  </p:sldIdLst>
  <p:sldSz cx="9144000" cy="6858000" type="screen4x3"/>
  <p:notesSz cx="6858000" cy="9144000"/>
  <p:custDataLst>
    <p:tags r:id="rId21"/>
  </p:custData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424" autoAdjust="0"/>
  </p:normalViewPr>
  <p:slideViewPr>
    <p:cSldViewPr>
      <p:cViewPr varScale="1">
        <p:scale>
          <a:sx n="71" d="100"/>
          <a:sy n="71"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02C8C0-A2F2-4A77-B5EB-3E07532DC71B}" type="slidenum">
              <a:rPr lang="zh-CN" altLang="en-US"/>
              <a:pPr>
                <a:defRPr/>
              </a:pPr>
              <a:t>‹#›</a:t>
            </a:fld>
            <a:endParaRPr lang="en-US" altLang="zh-CN"/>
          </a:p>
        </p:txBody>
      </p:sp>
    </p:spTree>
    <p:extLst>
      <p:ext uri="{BB962C8B-B14F-4D97-AF65-F5344CB8AC3E}">
        <p14:creationId xmlns:p14="http://schemas.microsoft.com/office/powerpoint/2010/main" val="1342585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B1C1642-44AF-4D0B-A4B6-3F468AEE8FCF}" type="slidenum">
              <a:rPr lang="zh-CN" altLang="en-US" sz="1200"/>
              <a:pPr/>
              <a:t>2</a:t>
            </a:fld>
            <a:endParaRPr lang="en-US" altLang="zh-CN" sz="1200"/>
          </a:p>
        </p:txBody>
      </p:sp>
      <p:sp>
        <p:nvSpPr>
          <p:cNvPr id="139267" name="Rectangle 2"/>
          <p:cNvSpPr>
            <a:spLocks noGrp="1" noRot="1" noChangeAspect="1" noChangeArrowheads="1" noTextEdit="1"/>
          </p:cNvSpPr>
          <p:nvPr>
            <p:ph type="sldImg"/>
          </p:nvPr>
        </p:nvSpPr>
        <p:spPr>
          <a:xfrm>
            <a:off x="3429000" y="2400300"/>
            <a:ext cx="0" cy="0"/>
          </a:xfrm>
          <a:solidFill>
            <a:srgbClr val="FFFFFF"/>
          </a:solidFill>
          <a:ln/>
        </p:spPr>
      </p:sp>
      <p:sp>
        <p:nvSpPr>
          <p:cNvPr id="13926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280443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649423" cy="2087745"/>
          </a:xfrm>
          <a:prstGeom prst="ellipse">
            <a:avLst/>
          </a:prstGeom>
          <a:ln>
            <a:noFill/>
          </a:ln>
          <a:effectLst>
            <a:softEdge rad="112500"/>
          </a:effec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7362" y="4099152"/>
            <a:ext cx="3119717" cy="22430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247" y="87917"/>
            <a:ext cx="3381375" cy="2476500"/>
          </a:xfrm>
          <a:prstGeom prst="ellipse">
            <a:avLst/>
          </a:prstGeom>
          <a:ln>
            <a:noFill/>
          </a:ln>
          <a:effectLst>
            <a:softEdge rad="112500"/>
          </a:effectLst>
        </p:spPr>
      </p:pic>
      <p:sp>
        <p:nvSpPr>
          <p:cNvPr id="2" name="标题 1"/>
          <p:cNvSpPr>
            <a:spLocks noGrp="1"/>
          </p:cNvSpPr>
          <p:nvPr>
            <p:ph type="ctrTitle"/>
          </p:nvPr>
        </p:nvSpPr>
        <p:spPr>
          <a:xfrm>
            <a:off x="1230455" y="1676401"/>
            <a:ext cx="7772400" cy="1538286"/>
          </a:xfrm>
        </p:spPr>
        <p:txBody>
          <a:bodyPr anchor="b"/>
          <a:lstStyle>
            <a:lvl1pPr>
              <a:defRPr sz="3600"/>
            </a:lvl1pPr>
          </a:lstStyle>
          <a:p>
            <a:r>
              <a:rPr lang="zh-CN" altLang="en-US" smtClean="0"/>
              <a:t>单击此处编辑母版标题样式</a:t>
            </a:r>
            <a:endParaRPr lang="en-US" dirty="0"/>
          </a:p>
        </p:txBody>
      </p:sp>
      <p:sp>
        <p:nvSpPr>
          <p:cNvPr id="3" name="副标题 2"/>
          <p:cNvSpPr>
            <a:spLocks noGrp="1"/>
          </p:cNvSpPr>
          <p:nvPr>
            <p:ph type="subTitle" idx="1"/>
          </p:nvPr>
        </p:nvSpPr>
        <p:spPr>
          <a:xfrm>
            <a:off x="2428861" y="3356992"/>
            <a:ext cx="5375588" cy="1752600"/>
          </a:xfrm>
        </p:spPr>
        <p:txBody>
          <a:bodyPr/>
          <a:lstStyle>
            <a:lvl1pPr marL="0" indent="0" algn="just">
              <a:buNone/>
              <a:defRPr sz="18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单击以编辑母版副标题样式</a:t>
            </a:r>
            <a:endParaRPr lang="en-US" dirty="0"/>
          </a:p>
        </p:txBody>
      </p:sp>
      <p:sp>
        <p:nvSpPr>
          <p:cNvPr id="6" name="灯片编号占位符 5"/>
          <p:cNvSpPr>
            <a:spLocks noGrp="1"/>
          </p:cNvSpPr>
          <p:nvPr>
            <p:ph type="sldNum" sz="quarter" idx="12"/>
          </p:nvPr>
        </p:nvSpPr>
        <p:spPr/>
        <p:txBody>
          <a:bodyPr/>
          <a:lstStyle>
            <a:lvl1pPr>
              <a:defRPr/>
            </a:lvl1pPr>
          </a:lstStyle>
          <a:p>
            <a:pPr>
              <a:defRPr/>
            </a:pPr>
            <a:fld id="{B3192240-0CDF-4D1A-8C26-18D3B54B95D5}" type="slidenum">
              <a:rPr lang="en-US" altLang="zh-CN" smtClean="0"/>
              <a:pPr>
                <a:defRPr/>
              </a:pPr>
              <a:t>‹#›</a:t>
            </a:fld>
            <a:endParaRPr lang="en-US" altLang="zh-CN"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3890725"/>
            <a:ext cx="2438400" cy="2438400"/>
          </a:xfrm>
          <a:prstGeom prst="ellipse">
            <a:avLst/>
          </a:prstGeom>
          <a:ln>
            <a:noFill/>
          </a:ln>
          <a:effectLst>
            <a:softEdge rad="112500"/>
          </a:effectLst>
        </p:spPr>
      </p:pic>
      <p:sp>
        <p:nvSpPr>
          <p:cNvPr id="9" name="Rectangle 8"/>
          <p:cNvSpPr/>
          <p:nvPr/>
        </p:nvSpPr>
        <p:spPr>
          <a:xfrm>
            <a:off x="2627784" y="4657588"/>
            <a:ext cx="3758209" cy="484748"/>
          </a:xfrm>
          <a:prstGeom prst="rect">
            <a:avLst/>
          </a:prstGeom>
          <a:noFill/>
        </p:spPr>
        <p:txBody>
          <a:bodyPr wrap="none" lIns="68580" tIns="34290" rIns="68580" bIns="34290">
            <a:spAutoFit/>
          </a:bodyPr>
          <a:lstStyle/>
          <a:p>
            <a:pPr algn="ctr" fontAlgn="base">
              <a:spcBef>
                <a:spcPct val="0"/>
              </a:spcBef>
              <a:spcAft>
                <a:spcPct val="0"/>
              </a:spcAft>
            </a:pPr>
            <a:r>
              <a:rPr lang="en-US" altLang="zh-CN" sz="2700" b="1" dirty="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Language Programming</a:t>
            </a:r>
          </a:p>
        </p:txBody>
      </p:sp>
    </p:spTree>
    <p:extLst>
      <p:ext uri="{BB962C8B-B14F-4D97-AF65-F5344CB8AC3E}">
        <p14:creationId xmlns:p14="http://schemas.microsoft.com/office/powerpoint/2010/main" val="112805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766763"/>
          </a:xfrm>
        </p:spPr>
        <p:txBody>
          <a:bodyPr/>
          <a:lstStyle>
            <a:lvl1pPr>
              <a:defRPr sz="3200" b="1" i="0" baseline="0">
                <a:solidFill>
                  <a:srgbClr val="C00000"/>
                </a:solidFill>
                <a:latin typeface="方正姚体" panose="02010601030101010101" pitchFamily="2" charset="-122"/>
                <a:ea typeface="方正姚体" panose="02010601030101010101"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68313" y="1340768"/>
            <a:ext cx="8229600" cy="5400600"/>
          </a:xfrm>
        </p:spPr>
        <p:txBody>
          <a:bodyPr/>
          <a:lstStyle>
            <a:lvl1pPr marL="272654" indent="-272654">
              <a:buFont typeface="Wingdings" pitchFamily="2" charset="2"/>
              <a:buChar char="Ø"/>
              <a:defRPr sz="2800">
                <a:latin typeface="方正姚体" panose="02010601030101010101" pitchFamily="2" charset="-122"/>
                <a:ea typeface="方正姚体" panose="02010601030101010101" pitchFamily="2" charset="-122"/>
                <a:cs typeface="Times New Roman" pitchFamily="18" charset="0"/>
              </a:defRPr>
            </a:lvl1pPr>
            <a:lvl2pPr marL="604838" indent="-261938">
              <a:buFont typeface="Times New Roman" panose="02020603050405020304" pitchFamily="18" charset="0"/>
              <a:buChar char="─"/>
              <a:defRPr sz="2800">
                <a:latin typeface="方正姚体" panose="02010601030101010101" pitchFamily="2" charset="-122"/>
                <a:ea typeface="方正姚体" panose="02010601030101010101" pitchFamily="2" charset="-122"/>
                <a:cs typeface="Times New Roman" pitchFamily="18" charset="0"/>
              </a:defRPr>
            </a:lvl2pPr>
            <a:lvl3pPr marL="877491" indent="-191691">
              <a:buFont typeface="Arial" panose="020B0604020202020204" pitchFamily="34" charset="0"/>
              <a:buChar char="•"/>
              <a:defRPr sz="2800">
                <a:latin typeface="方正姚体" panose="02010601030101010101" pitchFamily="2" charset="-122"/>
                <a:ea typeface="方正姚体" panose="02010601030101010101" pitchFamily="2" charset="-122"/>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7341277-2918-45E1-B130-F7860698D9F3}" type="slidenum">
              <a:rPr lang="en-US" altLang="zh-CN" smtClean="0"/>
              <a:pPr>
                <a:defRPr/>
              </a:pPr>
              <a:t>‹#›</a:t>
            </a:fld>
            <a:endParaRPr lang="en-US" altLang="zh-CN" dirty="0"/>
          </a:p>
        </p:txBody>
      </p:sp>
    </p:spTree>
    <p:extLst>
      <p:ext uri="{BB962C8B-B14F-4D97-AF65-F5344CB8AC3E}">
        <p14:creationId xmlns:p14="http://schemas.microsoft.com/office/powerpoint/2010/main" val="7137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运行结果">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0447" y="818998"/>
            <a:ext cx="8386353" cy="5935741"/>
          </a:xfrm>
          <a:prstGeom prst="rect">
            <a:avLst/>
          </a:prstGeom>
        </p:spPr>
      </p:pic>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300447" y="1267097"/>
            <a:ext cx="8125096" cy="5487642"/>
          </a:xfrm>
        </p:spPr>
        <p:txBody>
          <a:bodyPr/>
          <a:lstStyle>
            <a:lvl1pPr marL="0" indent="0">
              <a:buFontTx/>
              <a:buNone/>
              <a:defRPr sz="3200">
                <a:solidFill>
                  <a:schemeClr val="bg1"/>
                </a:solidFill>
                <a:latin typeface="Times New Roman" pitchFamily="18" charset="0"/>
                <a:cs typeface="Times New Roman" pitchFamily="18" charset="0"/>
              </a:defRPr>
            </a:lvl1pPr>
            <a:lvl2pPr marL="604838" indent="-261938">
              <a:buFont typeface="Times New Roman" panose="02020603050405020304" pitchFamily="18" charset="0"/>
              <a:buChar char="─"/>
              <a:defRPr>
                <a:solidFill>
                  <a:schemeClr val="bg1"/>
                </a:solidFill>
                <a:latin typeface="Times New Roman" pitchFamily="18" charset="0"/>
                <a:cs typeface="Times New Roman" pitchFamily="18" charset="0"/>
              </a:defRPr>
            </a:lvl2pPr>
            <a:lvl3pPr marL="877491" indent="-191691">
              <a:buFont typeface="Arial" panose="020B0604020202020204" pitchFamily="34" charset="0"/>
              <a:buChar char="•"/>
              <a:defRPr>
                <a:solidFill>
                  <a:schemeClr val="bg1"/>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3192240-0CDF-4D1A-8C26-18D3B54B95D5}" type="slidenum">
              <a:rPr lang="en-US" altLang="zh-CN" smtClean="0"/>
              <a:pPr>
                <a:defRPr/>
              </a:pPr>
              <a:t>‹#›</a:t>
            </a:fld>
            <a:endParaRPr lang="en-US" altLang="zh-CN" dirty="0"/>
          </a:p>
        </p:txBody>
      </p:sp>
    </p:spTree>
    <p:extLst>
      <p:ext uri="{BB962C8B-B14F-4D97-AF65-F5344CB8AC3E}">
        <p14:creationId xmlns:p14="http://schemas.microsoft.com/office/powerpoint/2010/main" val="381400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和内容-无动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257175" indent="-257175">
              <a:buFont typeface="Wingdings" pitchFamily="2" charset="2"/>
              <a:buChar char="Ø"/>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p:txBody>
      </p:sp>
      <p:sp>
        <p:nvSpPr>
          <p:cNvPr id="7" name="灯片编号占位符 23"/>
          <p:cNvSpPr>
            <a:spLocks noGrp="1"/>
          </p:cNvSpPr>
          <p:nvPr>
            <p:ph type="sldNum" sz="quarter" idx="11"/>
          </p:nvPr>
        </p:nvSpPr>
        <p:spPr>
          <a:xfrm>
            <a:off x="7858126" y="6357938"/>
            <a:ext cx="847725" cy="500062"/>
          </a:xfrm>
        </p:spPr>
        <p:txBody>
          <a:bodyPr/>
          <a:lstStyle>
            <a:lvl1pPr>
              <a:defRPr/>
            </a:lvl1pPr>
          </a:lstStyle>
          <a:p>
            <a:pPr>
              <a:defRPr/>
            </a:pPr>
            <a:fld id="{E500EFFA-A499-464F-9E6E-B62F5C17542B}" type="slidenum">
              <a:rPr lang="en-US" altLang="zh-CN" smtClean="0"/>
              <a:pPr>
                <a:defRPr/>
              </a:pPr>
              <a:t>‹#›</a:t>
            </a:fld>
            <a:endParaRPr lang="en-US" altLang="zh-CN" dirty="0"/>
          </a:p>
        </p:txBody>
      </p:sp>
    </p:spTree>
    <p:extLst>
      <p:ext uri="{BB962C8B-B14F-4D97-AF65-F5344CB8AC3E}">
        <p14:creationId xmlns:p14="http://schemas.microsoft.com/office/powerpoint/2010/main" val="1242260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384"/>
            <a:ext cx="8229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文本占位符 2"/>
          <p:cNvSpPr>
            <a:spLocks noGrp="1"/>
          </p:cNvSpPr>
          <p:nvPr>
            <p:ph type="body" idx="1"/>
          </p:nvPr>
        </p:nvSpPr>
        <p:spPr bwMode="auto">
          <a:xfrm>
            <a:off x="468313" y="828676"/>
            <a:ext cx="8229600" cy="591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9" name="灯片编号占位符 5"/>
          <p:cNvSpPr>
            <a:spLocks noGrp="1"/>
          </p:cNvSpPr>
          <p:nvPr>
            <p:ph type="sldNum" sz="quarter" idx="4"/>
          </p:nvPr>
        </p:nvSpPr>
        <p:spPr>
          <a:xfrm>
            <a:off x="8157666" y="6548288"/>
            <a:ext cx="971550" cy="332656"/>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anose="05000000000000000000" pitchFamily="2" charset="2"/>
              <a:buNone/>
              <a:defRPr sz="1350" b="1">
                <a:latin typeface="Arial" panose="020B0604020202020204" pitchFamily="34" charset="0"/>
                <a:ea typeface="微软雅黑" panose="020B0503020204020204" pitchFamily="34" charset="-122"/>
              </a:defRPr>
            </a:lvl1pPr>
          </a:lstStyle>
          <a:p>
            <a:pPr>
              <a:defRPr/>
            </a:pPr>
            <a:fld id="{B3192240-0CDF-4D1A-8C26-18D3B54B95D5}" type="slidenum">
              <a:rPr lang="en-US" altLang="zh-CN" smtClean="0"/>
              <a:pPr>
                <a:defRPr/>
              </a:pPr>
              <a:t>‹#›</a:t>
            </a:fld>
            <a:endParaRPr lang="en-US" altLang="zh-CN" dirty="0"/>
          </a:p>
        </p:txBody>
      </p:sp>
      <p:pic>
        <p:nvPicPr>
          <p:cNvPr id="10" name="Picture 5" descr="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27686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iming>
    <p:tnLst>
      <p:par>
        <p:cTn id="1" dur="indefinite" restart="never" nodeType="tmRoot"/>
      </p:par>
    </p:tnLst>
  </p:timing>
  <p:txStyles>
    <p:title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p:titleStyle>
    <p:bodyStyle>
      <a:lvl1pPr marL="201216" indent="-201216" algn="just" rtl="0" eaLnBrk="1" fontAlgn="base" hangingPunct="1">
        <a:lnSpc>
          <a:spcPct val="100000"/>
        </a:lnSpc>
        <a:spcBef>
          <a:spcPts val="450"/>
        </a:spcBef>
        <a:spcAft>
          <a:spcPts val="450"/>
        </a:spcAft>
        <a:buClr>
          <a:srgbClr val="C00000"/>
        </a:buClr>
        <a:buFont typeface="Wingdings" panose="05000000000000000000" pitchFamily="2" charset="2"/>
        <a:buChar char="Ø"/>
        <a:defRPr sz="2700" kern="1200">
          <a:solidFill>
            <a:schemeClr val="tx1"/>
          </a:solidFill>
          <a:latin typeface="Times New Roman" pitchFamily="18" charset="0"/>
          <a:ea typeface="华文中宋" pitchFamily="2" charset="-122"/>
          <a:cs typeface="Times New Roman" pitchFamily="18" charset="0"/>
        </a:defRPr>
      </a:lvl1pPr>
      <a:lvl2pPr marL="473869" indent="-130969" algn="just" rtl="0" eaLnBrk="1" fontAlgn="base" hangingPunct="1">
        <a:lnSpc>
          <a:spcPct val="100000"/>
        </a:lnSpc>
        <a:spcBef>
          <a:spcPts val="450"/>
        </a:spcBef>
        <a:spcAft>
          <a:spcPts val="450"/>
        </a:spcAft>
        <a:buClr>
          <a:srgbClr val="339933"/>
        </a:buClr>
        <a:buFont typeface="Times New Roman" panose="02020603050405020304" pitchFamily="18" charset="0"/>
        <a:buChar char="─"/>
        <a:defRPr sz="2550" kern="1200">
          <a:solidFill>
            <a:schemeClr val="tx1"/>
          </a:solidFill>
          <a:latin typeface="Times New Roman" pitchFamily="18" charset="0"/>
          <a:ea typeface="华文中宋" pitchFamily="2" charset="-122"/>
          <a:cs typeface="Times New Roman" pitchFamily="18" charset="0"/>
        </a:defRPr>
      </a:lvl2pPr>
      <a:lvl3pPr marL="807244" indent="-121444" algn="just" rtl="0" eaLnBrk="1" fontAlgn="base" hangingPunct="1">
        <a:lnSpc>
          <a:spcPct val="100000"/>
        </a:lnSpc>
        <a:spcBef>
          <a:spcPts val="450"/>
        </a:spcBef>
        <a:spcAft>
          <a:spcPts val="450"/>
        </a:spcAft>
        <a:buClr>
          <a:srgbClr val="0000CC"/>
        </a:buClr>
        <a:buFont typeface="Arial" panose="020B0604020202020204" pitchFamily="34" charset="0"/>
        <a:buChar char="•"/>
        <a:defRPr sz="2100" kern="1200">
          <a:solidFill>
            <a:schemeClr val="tx1"/>
          </a:solidFill>
          <a:latin typeface="Times New Roman" pitchFamily="18" charset="0"/>
          <a:ea typeface="华文中宋" pitchFamily="2" charset="-122"/>
          <a:cs typeface="Times New Roman" pitchFamily="18" charset="0"/>
        </a:defRPr>
      </a:lvl3pPr>
      <a:lvl4pPr marL="12430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4pPr>
      <a:lvl5pPr marL="15859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2915816" y="1268760"/>
            <a:ext cx="3917609" cy="864096"/>
          </a:xfrm>
        </p:spPr>
        <p:txBody>
          <a:bodyPr/>
          <a:lstStyle/>
          <a:p>
            <a:r>
              <a:rPr lang="zh-CN" altLang="en-US" sz="4400" b="1" dirty="0" smtClean="0">
                <a:solidFill>
                  <a:srgbClr val="C00000"/>
                </a:solidFill>
                <a:latin typeface="+mj-ea"/>
                <a:ea typeface="+mj-ea"/>
              </a:rPr>
              <a:t>第</a:t>
            </a:r>
            <a:r>
              <a:rPr lang="en-US" altLang="zh-CN" sz="4400" b="1" dirty="0" smtClean="0">
                <a:solidFill>
                  <a:srgbClr val="C00000"/>
                </a:solidFill>
                <a:latin typeface="+mj-ea"/>
                <a:ea typeface="+mj-ea"/>
              </a:rPr>
              <a:t>9</a:t>
            </a:r>
            <a:r>
              <a:rPr lang="zh-CN" altLang="en-US" sz="4400" b="1" dirty="0" smtClean="0">
                <a:solidFill>
                  <a:srgbClr val="C00000"/>
                </a:solidFill>
                <a:latin typeface="+mj-ea"/>
                <a:ea typeface="+mj-ea"/>
              </a:rPr>
              <a:t>章  </a:t>
            </a:r>
            <a:r>
              <a:rPr lang="zh-CN" altLang="en-US" sz="4400" b="1" dirty="0">
                <a:solidFill>
                  <a:srgbClr val="C00000"/>
                </a:solidFill>
                <a:latin typeface="+mj-ea"/>
                <a:ea typeface="+mj-ea"/>
              </a:rPr>
              <a:t>指针</a:t>
            </a:r>
          </a:p>
        </p:txBody>
      </p:sp>
      <p:sp>
        <p:nvSpPr>
          <p:cNvPr id="9" name="副标题 8"/>
          <p:cNvSpPr>
            <a:spLocks noGrp="1"/>
          </p:cNvSpPr>
          <p:nvPr>
            <p:ph type="subTitle" idx="1"/>
          </p:nvPr>
        </p:nvSpPr>
        <p:spPr>
          <a:xfrm>
            <a:off x="2699792" y="2996952"/>
            <a:ext cx="5375588" cy="648072"/>
          </a:xfrm>
        </p:spPr>
        <p:txBody>
          <a:bodyPr/>
          <a:lstStyle/>
          <a:p>
            <a:r>
              <a:rPr lang="en-US" altLang="zh-CN"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9.5  </a:t>
            </a:r>
            <a:r>
              <a:rPr lang="zh-CN" altLang="en-US"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  </a:t>
            </a:r>
            <a:r>
              <a:rPr lang="zh-CN" altLang="en-US" sz="3600" b="1" dirty="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经典</a:t>
            </a:r>
            <a:r>
              <a:rPr lang="zh-CN" altLang="en-US"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算法</a:t>
            </a:r>
            <a:endParaRPr lang="zh-CN" altLang="en-US" sz="3600" b="1" dirty="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617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p:sp>
        <p:nvSpPr>
          <p:cNvPr id="7" name="内容占位符 6"/>
          <p:cNvSpPr>
            <a:spLocks noGrp="1"/>
          </p:cNvSpPr>
          <p:nvPr>
            <p:ph idx="1"/>
          </p:nvPr>
        </p:nvSpPr>
        <p:spPr/>
        <p:txBody>
          <a:bodyPr/>
          <a:lstStyle/>
          <a:p>
            <a:r>
              <a:rPr lang="zh-CN" altLang="en-US" dirty="0"/>
              <a:t>例</a:t>
            </a:r>
            <a:r>
              <a:rPr lang="en-US" altLang="zh-CN" dirty="0"/>
              <a:t>9-14 </a:t>
            </a:r>
            <a:r>
              <a:rPr lang="zh-CN" altLang="en-US" dirty="0"/>
              <a:t>通用定积分函数</a:t>
            </a:r>
          </a:p>
          <a:p>
            <a:endParaRPr lang="zh-CN" altLang="en-US" dirty="0"/>
          </a:p>
        </p:txBody>
      </p:sp>
      <p:pic>
        <p:nvPicPr>
          <p:cNvPr id="8" name="内容占位符 3"/>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683568" y="2094674"/>
            <a:ext cx="7704856" cy="4142638"/>
          </a:xfrm>
          <a:prstGeom prst="round2DiagRect">
            <a:avLst>
              <a:gd name="adj1" fmla="val 16667"/>
              <a:gd name="adj2" fmla="val 0"/>
            </a:avLst>
          </a:prstGeom>
          <a:noFill/>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3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9.5.1  </a:t>
            </a:r>
            <a:r>
              <a:rPr lang="zh-CN" altLang="en-US" smtClean="0"/>
              <a:t>通用定积分算法</a:t>
            </a:r>
            <a:endParaRPr lang="zh-CN" altLang="en-US" dirty="0"/>
          </a:p>
        </p:txBody>
      </p:sp>
      <p:sp>
        <p:nvSpPr>
          <p:cNvPr id="3" name="内容占位符 2"/>
          <p:cNvSpPr>
            <a:spLocks noGrp="1"/>
          </p:cNvSpPr>
          <p:nvPr>
            <p:ph idx="1"/>
          </p:nvPr>
        </p:nvSpPr>
        <p:spPr/>
        <p:txBody>
          <a:bodyPr/>
          <a:lstStyle/>
          <a:p>
            <a:r>
              <a:rPr lang="zh-CN" altLang="en-US" smtClean="0"/>
              <a:t>例</a:t>
            </a:r>
            <a:r>
              <a:rPr lang="en-US" altLang="zh-CN" smtClean="0"/>
              <a:t>9-14 </a:t>
            </a:r>
            <a:r>
              <a:rPr lang="zh-CN" altLang="en-US" smtClean="0"/>
              <a:t>通用定积分函数</a:t>
            </a:r>
          </a:p>
          <a:p>
            <a:endParaRPr lang="zh-CN" altLang="en-US" dirty="0"/>
          </a:p>
        </p:txBody>
      </p:sp>
      <p:pic>
        <p:nvPicPr>
          <p:cNvPr id="4" name="图片 3"/>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611560" y="2132856"/>
            <a:ext cx="7704416" cy="46085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0371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3200" b="1" dirty="0">
                <a:solidFill>
                  <a:srgbClr val="C00000"/>
                </a:solidFill>
                <a:latin typeface="方正姚体" panose="02010601030101010101" pitchFamily="2" charset="-122"/>
                <a:ea typeface="方正姚体" panose="02010601030101010101" pitchFamily="2" charset="-122"/>
              </a:rPr>
              <a:t>9.5.2  </a:t>
            </a:r>
            <a:r>
              <a:rPr lang="zh-CN" altLang="en-US" sz="3200" b="1" dirty="0">
                <a:solidFill>
                  <a:srgbClr val="C00000"/>
                </a:solidFill>
                <a:latin typeface="方正姚体" panose="02010601030101010101" pitchFamily="2" charset="-122"/>
                <a:ea typeface="方正姚体" panose="02010601030101010101" pitchFamily="2" charset="-122"/>
              </a:rPr>
              <a:t>插入排序算法</a:t>
            </a:r>
            <a:endParaRPr lang="en-US" altLang="zh-CN" sz="3200" b="1" dirty="0">
              <a:solidFill>
                <a:srgbClr val="C00000"/>
              </a:solidFill>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468313" y="1340768"/>
            <a:ext cx="8229600" cy="2232248"/>
          </a:xfrm>
        </p:spPr>
        <p:txBody>
          <a:bodyPr/>
          <a:lstStyle/>
          <a:p>
            <a:r>
              <a:rPr lang="zh-CN" altLang="en-US" dirty="0" smtClean="0"/>
              <a:t>插入排序算法的基本思想：</a:t>
            </a:r>
          </a:p>
          <a:p>
            <a:pPr marL="342900" lvl="1" indent="0">
              <a:buNone/>
            </a:pPr>
            <a:r>
              <a:rPr lang="zh-CN" altLang="en-US" dirty="0" smtClean="0"/>
              <a:t>像是玩朴克一样，将牌分作两堆，每次从后面（未排序）一堆的牌抽出最前端的牌，然后插入前面一堆牌的适当位置（已排序）</a:t>
            </a:r>
            <a:endParaRPr lang="en-US" altLang="zh-CN" dirty="0" smtClean="0"/>
          </a:p>
          <a:p>
            <a:pPr marL="342900" lvl="1" indent="0">
              <a:buNone/>
            </a:pPr>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1648" y="3793298"/>
            <a:ext cx="1522800" cy="21600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648" y="3793298"/>
            <a:ext cx="1522800" cy="216000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1648" y="3793298"/>
            <a:ext cx="1522800" cy="216000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7261" y="3793298"/>
            <a:ext cx="1527187" cy="2160000"/>
          </a:xfrm>
          <a:prstGeom prst="rect">
            <a:avLst/>
          </a:prstGeom>
        </p:spPr>
      </p:pic>
    </p:spTree>
    <p:extLst>
      <p:ext uri="{BB962C8B-B14F-4D97-AF65-F5344CB8AC3E}">
        <p14:creationId xmlns:p14="http://schemas.microsoft.com/office/powerpoint/2010/main" val="24155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nodeType="clickEffect">
                                  <p:stCondLst>
                                    <p:cond delay="0"/>
                                  </p:stCondLst>
                                  <p:childTnLst>
                                    <p:animMotion origin="layout" path="M 1.11111E-6 3.33333E-6 L -0.46788 -0.00047 " pathEditMode="relative" rAng="0" ptsTypes="AA">
                                      <p:cBhvr>
                                        <p:cTn id="20" dur="2000" fill="hold"/>
                                        <p:tgtEl>
                                          <p:spTgt spid="9"/>
                                        </p:tgtEl>
                                        <p:attrNameLst>
                                          <p:attrName>ppt_x</p:attrName>
                                          <p:attrName>ppt_y</p:attrName>
                                        </p:attrNameLst>
                                      </p:cBhvr>
                                      <p:rCtr x="-23403" y="-23"/>
                                    </p:animMotion>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nodeType="clickEffect">
                                  <p:stCondLst>
                                    <p:cond delay="0"/>
                                  </p:stCondLst>
                                  <p:childTnLst>
                                    <p:animMotion origin="layout" path="M 1.11111E-6 3.33333E-6 L -0.62535 -0.00047 " pathEditMode="relative" rAng="0" ptsTypes="AA">
                                      <p:cBhvr>
                                        <p:cTn id="24" dur="2000" fill="hold"/>
                                        <p:tgtEl>
                                          <p:spTgt spid="7"/>
                                        </p:tgtEl>
                                        <p:attrNameLst>
                                          <p:attrName>ppt_x</p:attrName>
                                          <p:attrName>ppt_y</p:attrName>
                                        </p:attrNameLst>
                                      </p:cBhvr>
                                      <p:rCtr x="-31267" y="-23"/>
                                    </p:animMotion>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nodeType="clickEffect">
                                  <p:stCondLst>
                                    <p:cond delay="0"/>
                                  </p:stCondLst>
                                  <p:childTnLst>
                                    <p:animMotion origin="layout" path="M 1.11111E-6 3.33333E-6 L -0.53872 -0.00047 " pathEditMode="relative" rAng="0" ptsTypes="AA">
                                      <p:cBhvr>
                                        <p:cTn id="28" dur="2000" fill="hold"/>
                                        <p:tgtEl>
                                          <p:spTgt spid="8"/>
                                        </p:tgtEl>
                                        <p:attrNameLst>
                                          <p:attrName>ppt_x</p:attrName>
                                          <p:attrName>ppt_y</p:attrName>
                                        </p:attrNameLst>
                                      </p:cBhvr>
                                      <p:rCtr x="-2694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3200" b="1" dirty="0">
                <a:solidFill>
                  <a:srgbClr val="C00000"/>
                </a:solidFill>
                <a:latin typeface="方正姚体" panose="02010601030101010101" pitchFamily="2" charset="-122"/>
                <a:ea typeface="方正姚体" panose="02010601030101010101" pitchFamily="2" charset="-122"/>
              </a:rPr>
              <a:t>9.5.2  </a:t>
            </a:r>
            <a:r>
              <a:rPr lang="zh-CN" altLang="en-US" sz="3200" b="1" dirty="0">
                <a:solidFill>
                  <a:srgbClr val="C00000"/>
                </a:solidFill>
                <a:latin typeface="方正姚体" panose="02010601030101010101" pitchFamily="2" charset="-122"/>
                <a:ea typeface="方正姚体" panose="02010601030101010101" pitchFamily="2" charset="-122"/>
              </a:rPr>
              <a:t>插入排序算法</a:t>
            </a:r>
            <a:endParaRPr lang="en-US" altLang="zh-CN" sz="3200" b="1" dirty="0">
              <a:solidFill>
                <a:srgbClr val="C00000"/>
              </a:solidFill>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395536" y="1196752"/>
            <a:ext cx="8374385" cy="5544616"/>
          </a:xfrm>
          <a:noFill/>
        </p:spPr>
        <p:txBody>
          <a:bodyPr>
            <a:normAutofit lnSpcReduction="10000"/>
          </a:bodyPr>
          <a:lstStyle/>
          <a:p>
            <a:pPr marL="0" indent="0">
              <a:buNone/>
            </a:pPr>
            <a:r>
              <a:rPr lang="zh-CN" altLang="en-US" dirty="0" smtClean="0"/>
              <a:t>    插入排序算法的基本思想：</a:t>
            </a:r>
          </a:p>
          <a:p>
            <a:pPr marL="342900" lvl="1" indent="0">
              <a:buNone/>
            </a:pPr>
            <a:r>
              <a:rPr lang="zh-CN" altLang="en-US" dirty="0" smtClean="0"/>
              <a:t>每次从未排序部分抽出最前的元素，然后插入前面已排序部分的</a:t>
            </a:r>
            <a:r>
              <a:rPr lang="zh-CN" altLang="en-US" dirty="0" smtClean="0">
                <a:solidFill>
                  <a:srgbClr val="C00000"/>
                </a:solidFill>
              </a:rPr>
              <a:t>适当位置</a:t>
            </a:r>
            <a:r>
              <a:rPr lang="zh-CN" altLang="en-US" dirty="0" smtClean="0"/>
              <a:t>中。</a:t>
            </a:r>
            <a:endParaRPr lang="en-US" altLang="zh-CN" dirty="0" smtClean="0"/>
          </a:p>
          <a:p>
            <a:pPr marL="342900" lvl="1" indent="0">
              <a:buNone/>
            </a:pPr>
            <a:r>
              <a:rPr lang="en-US" altLang="zh-CN" dirty="0" smtClean="0"/>
              <a:t>a[0]	 a[1] 	a[2] 	a[3] 	a[4] 	a[5]</a:t>
            </a:r>
          </a:p>
          <a:p>
            <a:pPr marL="342900" lvl="1" indent="0">
              <a:buNone/>
            </a:pPr>
            <a:r>
              <a:rPr lang="en-US" altLang="ko-KR" dirty="0" smtClean="0"/>
              <a:t>[]7 	  9</a:t>
            </a:r>
            <a:r>
              <a:rPr lang="zh-CN" altLang="en-US" dirty="0" smtClean="0"/>
              <a:t> </a:t>
            </a:r>
            <a:r>
              <a:rPr lang="en-US" altLang="zh-CN" dirty="0" smtClean="0"/>
              <a:t>	</a:t>
            </a:r>
            <a:r>
              <a:rPr lang="en-US" altLang="ko-KR" dirty="0" smtClean="0"/>
              <a:t>6</a:t>
            </a:r>
            <a:r>
              <a:rPr lang="zh-CN" altLang="en-US" dirty="0" smtClean="0"/>
              <a:t> </a:t>
            </a:r>
            <a:r>
              <a:rPr lang="en-US" altLang="zh-CN" dirty="0" smtClean="0"/>
              <a:t>	</a:t>
            </a:r>
            <a:r>
              <a:rPr lang="en-US" altLang="ko-KR" dirty="0" smtClean="0"/>
              <a:t>8 	</a:t>
            </a:r>
            <a:r>
              <a:rPr lang="en-US" altLang="zh-CN" dirty="0" smtClean="0"/>
              <a:t>3	5</a:t>
            </a:r>
            <a:endParaRPr lang="en-US" altLang="ko-KR" dirty="0" smtClean="0"/>
          </a:p>
          <a:p>
            <a:pPr marL="342900" lvl="1" indent="0">
              <a:buNone/>
            </a:pPr>
            <a:r>
              <a:rPr lang="ko-KR" altLang="en-US" dirty="0" smtClean="0"/>
              <a:t>﻿</a:t>
            </a:r>
            <a:r>
              <a:rPr lang="en-US" altLang="ko-KR" dirty="0" smtClean="0"/>
              <a:t>[7] 	9</a:t>
            </a:r>
            <a:r>
              <a:rPr lang="zh-CN" altLang="en-US" dirty="0" smtClean="0"/>
              <a:t> </a:t>
            </a:r>
            <a:r>
              <a:rPr lang="en-US" altLang="zh-CN" dirty="0" smtClean="0"/>
              <a:t>	</a:t>
            </a:r>
            <a:r>
              <a:rPr lang="en-US" altLang="ko-KR" dirty="0" smtClean="0"/>
              <a:t>6</a:t>
            </a:r>
            <a:r>
              <a:rPr lang="zh-CN" altLang="en-US" dirty="0" smtClean="0"/>
              <a:t> </a:t>
            </a:r>
            <a:r>
              <a:rPr lang="en-US" altLang="zh-CN" dirty="0" smtClean="0"/>
              <a:t>	</a:t>
            </a:r>
            <a:r>
              <a:rPr lang="en-US" altLang="ko-KR" dirty="0" smtClean="0"/>
              <a:t>8 	</a:t>
            </a:r>
            <a:r>
              <a:rPr lang="en-US" altLang="zh-CN" dirty="0" smtClean="0"/>
              <a:t>3	5</a:t>
            </a:r>
            <a:r>
              <a:rPr lang="en-US" altLang="ko-KR" dirty="0" smtClean="0"/>
              <a:t>	</a:t>
            </a:r>
          </a:p>
          <a:p>
            <a:pPr marL="342900" lvl="1" indent="0">
              <a:buNone/>
            </a:pPr>
            <a:r>
              <a:rPr lang="ko-KR" altLang="en-US" dirty="0" smtClean="0"/>
              <a:t>﻿</a:t>
            </a:r>
            <a:r>
              <a:rPr lang="en-US" altLang="zh-CN" dirty="0" smtClean="0"/>
              <a:t>[</a:t>
            </a:r>
            <a:r>
              <a:rPr lang="en-US" altLang="ko-KR" dirty="0" smtClean="0"/>
              <a:t>7 	</a:t>
            </a:r>
            <a:r>
              <a:rPr lang="en-US" altLang="ko-KR" b="1" dirty="0">
                <a:solidFill>
                  <a:srgbClr val="FF0000"/>
                </a:solidFill>
              </a:rPr>
              <a:t>9</a:t>
            </a:r>
            <a:r>
              <a:rPr lang="en-US" altLang="ko-KR" dirty="0" smtClean="0"/>
              <a:t> </a:t>
            </a:r>
            <a:r>
              <a:rPr lang="en-US" altLang="zh-CN" dirty="0" smtClean="0"/>
              <a:t>] </a:t>
            </a:r>
            <a:r>
              <a:rPr lang="zh-CN" altLang="en-US" dirty="0" smtClean="0"/>
              <a:t> </a:t>
            </a:r>
            <a:r>
              <a:rPr lang="en-US" altLang="zh-CN" dirty="0" smtClean="0"/>
              <a:t>	</a:t>
            </a:r>
            <a:r>
              <a:rPr lang="en-US" altLang="ko-KR" dirty="0" smtClean="0"/>
              <a:t>6</a:t>
            </a:r>
            <a:r>
              <a:rPr lang="zh-CN" altLang="en-US" dirty="0" smtClean="0"/>
              <a:t> </a:t>
            </a:r>
            <a:r>
              <a:rPr lang="en-US" altLang="zh-CN" dirty="0" smtClean="0"/>
              <a:t>	</a:t>
            </a:r>
            <a:r>
              <a:rPr lang="en-US" altLang="ko-KR" dirty="0" smtClean="0"/>
              <a:t>8 	</a:t>
            </a:r>
            <a:r>
              <a:rPr lang="en-US" altLang="zh-CN" dirty="0" smtClean="0"/>
              <a:t>3	5</a:t>
            </a:r>
            <a:r>
              <a:rPr lang="en-US" altLang="ko-KR" dirty="0" smtClean="0"/>
              <a:t> </a:t>
            </a:r>
          </a:p>
          <a:p>
            <a:pPr marL="342900" lvl="1" indent="0">
              <a:buNone/>
            </a:pPr>
            <a:r>
              <a:rPr lang="ko-KR" altLang="en-US" dirty="0" smtClean="0"/>
              <a:t>﻿</a:t>
            </a:r>
            <a:r>
              <a:rPr lang="en-US" altLang="zh-CN" dirty="0" smtClean="0"/>
              <a:t>[</a:t>
            </a:r>
            <a:r>
              <a:rPr lang="en-US" altLang="ko-KR" b="1" dirty="0">
                <a:solidFill>
                  <a:srgbClr val="FF0000"/>
                </a:solidFill>
              </a:rPr>
              <a:t>6</a:t>
            </a:r>
            <a:r>
              <a:rPr lang="en-US" altLang="ko-KR" dirty="0" smtClean="0"/>
              <a:t>	          7 </a:t>
            </a:r>
            <a:r>
              <a:rPr lang="en-US" altLang="ko-KR" dirty="0"/>
              <a:t> </a:t>
            </a:r>
            <a:r>
              <a:rPr lang="en-US" altLang="ko-KR" dirty="0" smtClean="0"/>
              <a:t>      9</a:t>
            </a:r>
            <a:r>
              <a:rPr lang="en-US" altLang="zh-CN" dirty="0" smtClean="0"/>
              <a:t>]</a:t>
            </a:r>
            <a:r>
              <a:rPr lang="zh-CN" altLang="en-US" dirty="0" smtClean="0"/>
              <a:t> </a:t>
            </a:r>
            <a:r>
              <a:rPr lang="en-US" altLang="zh-CN" dirty="0" smtClean="0"/>
              <a:t>	</a:t>
            </a:r>
            <a:r>
              <a:rPr lang="en-US" altLang="ko-KR" dirty="0" smtClean="0"/>
              <a:t>8 	</a:t>
            </a:r>
            <a:r>
              <a:rPr lang="en-US" altLang="zh-CN" dirty="0" smtClean="0"/>
              <a:t>3	5</a:t>
            </a:r>
            <a:r>
              <a:rPr lang="en-US" altLang="ko-KR" dirty="0" smtClean="0"/>
              <a:t> </a:t>
            </a:r>
          </a:p>
          <a:p>
            <a:pPr marL="342900" lvl="1" indent="0">
              <a:buNone/>
            </a:pPr>
            <a:r>
              <a:rPr lang="ko-KR" altLang="en-US" dirty="0" smtClean="0"/>
              <a:t>﻿</a:t>
            </a:r>
            <a:r>
              <a:rPr lang="en-US" altLang="zh-CN" dirty="0" smtClean="0"/>
              <a:t>[</a:t>
            </a:r>
            <a:r>
              <a:rPr lang="en-US" altLang="ko-KR" dirty="0" smtClean="0"/>
              <a:t>6 	7</a:t>
            </a:r>
            <a:r>
              <a:rPr lang="en-US" altLang="zh-CN" dirty="0" smtClean="0"/>
              <a:t>	</a:t>
            </a:r>
            <a:r>
              <a:rPr lang="en-US" altLang="ko-KR" b="1" dirty="0">
                <a:solidFill>
                  <a:srgbClr val="FF0000"/>
                </a:solidFill>
              </a:rPr>
              <a:t>8</a:t>
            </a:r>
            <a:r>
              <a:rPr lang="en-US" altLang="zh-CN" dirty="0" smtClean="0"/>
              <a:t>	</a:t>
            </a:r>
            <a:r>
              <a:rPr lang="en-US" altLang="ko-KR" dirty="0" smtClean="0"/>
              <a:t>9</a:t>
            </a:r>
            <a:r>
              <a:rPr lang="en-US" altLang="zh-CN" dirty="0" smtClean="0"/>
              <a:t>]</a:t>
            </a:r>
            <a:r>
              <a:rPr lang="en-US" altLang="ko-KR" dirty="0" smtClean="0"/>
              <a:t> 	</a:t>
            </a:r>
            <a:r>
              <a:rPr lang="en-US" altLang="zh-CN" dirty="0" smtClean="0"/>
              <a:t>3	5</a:t>
            </a:r>
            <a:r>
              <a:rPr lang="en-US" altLang="ko-KR" dirty="0" smtClean="0"/>
              <a:t> </a:t>
            </a:r>
          </a:p>
          <a:p>
            <a:pPr marL="342900" lvl="1" indent="0">
              <a:buNone/>
            </a:pPr>
            <a:r>
              <a:rPr lang="ko-KR" altLang="en-US" dirty="0" smtClean="0"/>
              <a:t>﻿</a:t>
            </a:r>
            <a:r>
              <a:rPr lang="en-US" altLang="zh-CN" dirty="0" smtClean="0"/>
              <a:t>[</a:t>
            </a:r>
            <a:r>
              <a:rPr lang="en-US" altLang="zh-CN" b="1" dirty="0">
                <a:solidFill>
                  <a:srgbClr val="FF0000"/>
                </a:solidFill>
              </a:rPr>
              <a:t>3</a:t>
            </a:r>
            <a:r>
              <a:rPr lang="en-US" altLang="zh-CN" dirty="0" smtClean="0"/>
              <a:t>		</a:t>
            </a:r>
            <a:r>
              <a:rPr lang="en-US" altLang="ko-KR" dirty="0" smtClean="0"/>
              <a:t>6 	7</a:t>
            </a:r>
            <a:r>
              <a:rPr lang="en-US" altLang="zh-CN" dirty="0" smtClean="0"/>
              <a:t>	</a:t>
            </a:r>
            <a:r>
              <a:rPr lang="en-US" altLang="ko-KR" dirty="0" smtClean="0"/>
              <a:t>8</a:t>
            </a:r>
            <a:r>
              <a:rPr lang="en-US" altLang="zh-CN" dirty="0" smtClean="0"/>
              <a:t>	</a:t>
            </a:r>
            <a:r>
              <a:rPr lang="en-US" altLang="ko-KR" dirty="0" smtClean="0"/>
              <a:t>9</a:t>
            </a:r>
            <a:r>
              <a:rPr lang="en-US" altLang="zh-CN" dirty="0" smtClean="0"/>
              <a:t>]	5</a:t>
            </a:r>
            <a:r>
              <a:rPr lang="en-US" altLang="ko-KR" dirty="0" smtClean="0"/>
              <a:t> </a:t>
            </a:r>
          </a:p>
          <a:p>
            <a:pPr marL="342900" lvl="1" indent="0">
              <a:buNone/>
            </a:pPr>
            <a:r>
              <a:rPr lang="ko-KR" altLang="en-US" dirty="0" smtClean="0"/>
              <a:t>﻿</a:t>
            </a:r>
            <a:r>
              <a:rPr lang="en-US" altLang="zh-CN" dirty="0" smtClean="0"/>
              <a:t>[3	 	</a:t>
            </a:r>
            <a:r>
              <a:rPr lang="en-US" altLang="zh-CN" b="1" dirty="0" smtClean="0">
                <a:solidFill>
                  <a:srgbClr val="FF0000"/>
                </a:solidFill>
              </a:rPr>
              <a:t>5</a:t>
            </a:r>
            <a:r>
              <a:rPr lang="en-US" altLang="zh-CN" dirty="0" smtClean="0"/>
              <a:t> 	</a:t>
            </a:r>
            <a:r>
              <a:rPr lang="en-US" altLang="ko-KR" dirty="0" smtClean="0"/>
              <a:t>6 	7</a:t>
            </a:r>
            <a:r>
              <a:rPr lang="en-US" altLang="zh-CN" dirty="0" smtClean="0"/>
              <a:t>	</a:t>
            </a:r>
            <a:r>
              <a:rPr lang="en-US" altLang="ko-KR" dirty="0" smtClean="0"/>
              <a:t>8</a:t>
            </a:r>
            <a:r>
              <a:rPr lang="en-US" altLang="zh-CN" dirty="0" smtClean="0"/>
              <a:t>	</a:t>
            </a:r>
            <a:r>
              <a:rPr lang="en-US" altLang="ko-KR" dirty="0" smtClean="0"/>
              <a:t>9</a:t>
            </a:r>
            <a:r>
              <a:rPr lang="en-US" altLang="zh-CN" dirty="0" smtClean="0"/>
              <a:t>]</a:t>
            </a:r>
            <a:endParaRPr lang="zh-CN" altLang="en-US" dirty="0" smtClean="0"/>
          </a:p>
          <a:p>
            <a:pPr marL="342900" lvl="1" indent="0">
              <a:buNone/>
            </a:pPr>
            <a:endParaRPr lang="zh-CN" altLang="en-US" dirty="0" smtClean="0"/>
          </a:p>
          <a:p>
            <a:pPr marL="342900" lvl="1" indent="0">
              <a:buNone/>
            </a:pPr>
            <a:endParaRPr lang="zh-CN" altLang="en-US" dirty="0" smtClean="0"/>
          </a:p>
          <a:p>
            <a:pPr marL="342900" lvl="1" indent="0">
              <a:buNone/>
            </a:pPr>
            <a:endParaRPr lang="zh-CN" altLang="en-US" dirty="0" smtClean="0"/>
          </a:p>
          <a:p>
            <a:pPr marL="342900" lvl="1" indent="0">
              <a:buNone/>
            </a:pPr>
            <a:endParaRPr lang="zh-CN" altLang="en-US" dirty="0" smtClean="0"/>
          </a:p>
          <a:p>
            <a:pPr marL="342900" lvl="1" indent="0">
              <a:buNone/>
            </a:pPr>
            <a:endParaRPr lang="zh-CN" altLang="en-US" dirty="0" smtClean="0"/>
          </a:p>
          <a:p>
            <a:pPr marL="342900" lvl="1" indent="0">
              <a:buNone/>
            </a:pPr>
            <a:endParaRPr lang="zh-CN" altLang="en-US" dirty="0"/>
          </a:p>
        </p:txBody>
      </p:sp>
      <p:sp>
        <p:nvSpPr>
          <p:cNvPr id="4" name="矩形 4"/>
          <p:cNvSpPr/>
          <p:nvPr/>
        </p:nvSpPr>
        <p:spPr>
          <a:xfrm>
            <a:off x="6537029" y="2492896"/>
            <a:ext cx="2520280" cy="954107"/>
          </a:xfrm>
          <a:prstGeom prst="rect">
            <a:avLst/>
          </a:prstGeom>
          <a:noFill/>
        </p:spPr>
        <p:txBody>
          <a:bodyPr wrap="square" lIns="91440" tIns="45720" rIns="91440" bIns="45720">
            <a:spAutoFit/>
          </a:bodyPr>
          <a:lstStyle/>
          <a:p>
            <a:pPr algn="ctr" fontAlgn="base">
              <a:spcBef>
                <a:spcPct val="0"/>
              </a:spcBef>
              <a:spcAft>
                <a:spcPct val="0"/>
              </a:spcAft>
            </a:pPr>
            <a:r>
              <a:rPr lang="en-US" altLang="zh-CN" b="1" dirty="0">
                <a:ln w="0"/>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1.</a:t>
            </a:r>
            <a:r>
              <a:rPr lang="zh-CN" altLang="en-US" b="1" dirty="0">
                <a:ln w="0"/>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如何寻找适合的位置</a:t>
            </a:r>
            <a:r>
              <a:rPr lang="en-US" altLang="zh-CN" b="1" dirty="0">
                <a:ln w="0"/>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a:t>
            </a:r>
            <a:endParaRPr lang="zh-CN" altLang="en-US" b="1" dirty="0">
              <a:ln w="0"/>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endParaRPr>
          </a:p>
        </p:txBody>
      </p:sp>
      <p:sp>
        <p:nvSpPr>
          <p:cNvPr id="5" name="矩形 4"/>
          <p:cNvSpPr/>
          <p:nvPr/>
        </p:nvSpPr>
        <p:spPr>
          <a:xfrm>
            <a:off x="6732240" y="3808911"/>
            <a:ext cx="2304256" cy="954107"/>
          </a:xfrm>
          <a:prstGeom prst="rect">
            <a:avLst/>
          </a:prstGeom>
          <a:noFill/>
        </p:spPr>
        <p:txBody>
          <a:bodyPr wrap="square" lIns="91440" tIns="45720" rIns="91440" bIns="45720">
            <a:spAutoFit/>
          </a:bodyPr>
          <a:lstStyle/>
          <a:p>
            <a:pPr algn="ctr" fontAlgn="base">
              <a:spcBef>
                <a:spcPct val="0"/>
              </a:spcBef>
              <a:spcAft>
                <a:spcPct val="0"/>
              </a:spcAft>
            </a:pPr>
            <a:r>
              <a:rPr lang="en-US" altLang="zh-CN" b="1" dirty="0">
                <a:ln w="0">
                  <a:noFill/>
                </a:ln>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2.</a:t>
            </a:r>
            <a:r>
              <a:rPr lang="zh-CN" altLang="en-US" b="1" dirty="0">
                <a:ln w="0">
                  <a:noFill/>
                </a:ln>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如何插入一个元素</a:t>
            </a:r>
            <a:r>
              <a:rPr lang="en-US" altLang="zh-CN" b="1" dirty="0">
                <a:ln w="0">
                  <a:noFill/>
                </a:ln>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rPr>
              <a:t>?</a:t>
            </a:r>
            <a:endParaRPr lang="zh-CN" altLang="en-US" b="1" dirty="0">
              <a:ln w="0">
                <a:noFill/>
              </a:ln>
              <a:solidFill>
                <a:srgbClr val="FF0000"/>
              </a:solidFill>
              <a:effectLst>
                <a:reflection blurRad="6350" stA="53000" endA="300" endPos="35500" dir="5400000" sy="-90000" algn="bl" rotWithShape="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490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4000" dirty="0">
                <a:solidFill>
                  <a:prstClr val="black"/>
                </a:solidFill>
              </a:rPr>
              <a:t>9.5.2  </a:t>
            </a:r>
            <a:r>
              <a:rPr lang="zh-CN" altLang="en-US" sz="4000" dirty="0">
                <a:solidFill>
                  <a:prstClr val="black"/>
                </a:solidFill>
              </a:rPr>
              <a:t>插入排序算法</a:t>
            </a:r>
            <a:endParaRPr lang="en-US" altLang="zh-CN" dirty="0"/>
          </a:p>
        </p:txBody>
      </p:sp>
      <p:sp>
        <p:nvSpPr>
          <p:cNvPr id="3" name="内容占位符 2"/>
          <p:cNvSpPr>
            <a:spLocks noGrp="1"/>
          </p:cNvSpPr>
          <p:nvPr>
            <p:ph idx="1"/>
          </p:nvPr>
        </p:nvSpPr>
        <p:spPr/>
        <p:txBody>
          <a:bodyPr>
            <a:normAutofit fontScale="92500" lnSpcReduction="10000"/>
          </a:bodyPr>
          <a:lstStyle/>
          <a:p>
            <a:pPr>
              <a:lnSpc>
                <a:spcPct val="120000"/>
              </a:lnSpc>
              <a:spcBef>
                <a:spcPts val="0"/>
              </a:spcBef>
              <a:spcAft>
                <a:spcPts val="0"/>
              </a:spcAft>
            </a:pPr>
            <a:r>
              <a:rPr lang="en-US" altLang="zh-CN" sz="3000" b="1" dirty="0" smtClean="0">
                <a:ln w="0"/>
                <a:solidFill>
                  <a:srgbClr val="FF0000"/>
                </a:solidFill>
                <a:effectLst>
                  <a:outerShdw blurRad="38100" dist="38100" dir="2700000" algn="tl">
                    <a:srgbClr val="000000">
                      <a:alpha val="43137"/>
                    </a:srgbClr>
                  </a:outerShdw>
                  <a:reflection blurRad="6350" stA="53000" endA="300" endPos="35500" dir="5400000" sy="-90000" algn="bl" rotWithShape="0"/>
                </a:effectLst>
              </a:rPr>
              <a:t>1</a:t>
            </a:r>
            <a:r>
              <a:rPr lang="en-US" altLang="zh-CN" sz="3000"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a:t>
            </a:r>
            <a:r>
              <a:rPr lang="zh-CN" altLang="en-US" sz="3000"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如何寻找适合的插入位置</a:t>
            </a:r>
            <a:r>
              <a:rPr lang="en-US" altLang="zh-CN" sz="3000"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a:t>
            </a:r>
          </a:p>
          <a:p>
            <a:pPr lvl="1">
              <a:lnSpc>
                <a:spcPct val="120000"/>
              </a:lnSpc>
              <a:spcBef>
                <a:spcPts val="0"/>
              </a:spcBef>
              <a:spcAft>
                <a:spcPts val="0"/>
              </a:spcAft>
              <a:buFont typeface="Wingdings" panose="05000000000000000000" pitchFamily="2" charset="2"/>
              <a:buChar char="l"/>
            </a:pPr>
            <a:r>
              <a:rPr lang="zh-CN" altLang="en-US" dirty="0" smtClean="0"/>
              <a:t>从第一个元素开始查找，找到第一个大于该数的位置即可。</a:t>
            </a:r>
            <a:endParaRPr lang="en-US" altLang="zh-CN" dirty="0" smtClean="0"/>
          </a:p>
          <a:p>
            <a:pPr lvl="1">
              <a:lnSpc>
                <a:spcPct val="120000"/>
              </a:lnSpc>
              <a:spcBef>
                <a:spcPts val="0"/>
              </a:spcBef>
              <a:spcAft>
                <a:spcPts val="0"/>
              </a:spcAft>
              <a:buFont typeface="Wingdings" panose="05000000000000000000" pitchFamily="2" charset="2"/>
              <a:buChar char="l"/>
            </a:pPr>
            <a:r>
              <a:rPr lang="zh-CN" altLang="en-US" dirty="0" smtClean="0"/>
              <a:t>例如：</a:t>
            </a:r>
            <a:r>
              <a:rPr lang="en-US" altLang="zh-CN" dirty="0"/>
              <a:t>[6	7 	9] 	</a:t>
            </a:r>
            <a:r>
              <a:rPr lang="en-US" altLang="zh-CN" b="1" dirty="0">
                <a:solidFill>
                  <a:srgbClr val="0000CC"/>
                </a:solidFill>
                <a:effectLst>
                  <a:outerShdw blurRad="38100" dist="38100" dir="2700000" algn="tl">
                    <a:srgbClr val="000000">
                      <a:alpha val="43137"/>
                    </a:srgbClr>
                  </a:outerShdw>
                </a:effectLst>
              </a:rPr>
              <a:t>8</a:t>
            </a:r>
            <a:r>
              <a:rPr lang="en-US" altLang="zh-CN" dirty="0"/>
              <a:t> 	3	5 </a:t>
            </a:r>
            <a:endParaRPr lang="en-US" altLang="zh-CN" dirty="0" smtClean="0"/>
          </a:p>
          <a:p>
            <a:pPr marL="342900" lvl="1" indent="0">
              <a:lnSpc>
                <a:spcPct val="120000"/>
              </a:lnSpc>
              <a:spcBef>
                <a:spcPts val="0"/>
              </a:spcBef>
              <a:spcAft>
                <a:spcPts val="0"/>
              </a:spcAft>
              <a:buNone/>
            </a:pPr>
            <a:r>
              <a:rPr lang="en-US" altLang="zh-CN" dirty="0"/>
              <a:t>#include&lt;</a:t>
            </a:r>
            <a:r>
              <a:rPr lang="en-US" altLang="zh-CN" dirty="0" err="1"/>
              <a:t>stdio.h</a:t>
            </a:r>
            <a:r>
              <a:rPr lang="en-US" altLang="zh-CN" dirty="0">
                <a:solidFill>
                  <a:srgbClr val="A31515"/>
                </a:solidFill>
              </a:rPr>
              <a:t>&gt;</a:t>
            </a:r>
            <a:r>
              <a:rPr lang="en-US" altLang="zh-CN" dirty="0">
                <a:solidFill>
                  <a:srgbClr val="000000"/>
                </a:solidFill>
              </a:rPr>
              <a:t> </a:t>
            </a:r>
          </a:p>
          <a:p>
            <a:pPr marL="342900" lvl="1" indent="0">
              <a:lnSpc>
                <a:spcPct val="120000"/>
              </a:lnSpc>
              <a:spcBef>
                <a:spcPts val="0"/>
              </a:spcBef>
              <a:spcAft>
                <a:spcPts val="0"/>
              </a:spcAft>
              <a:buNone/>
            </a:pPr>
            <a:r>
              <a:rPr lang="en-US" altLang="zh-CN" dirty="0">
                <a:solidFill>
                  <a:srgbClr val="0000FF"/>
                </a:solidFill>
              </a:rPr>
              <a:t>int</a:t>
            </a:r>
            <a:r>
              <a:rPr lang="en-US" altLang="zh-CN" dirty="0">
                <a:solidFill>
                  <a:srgbClr val="000000"/>
                </a:solidFill>
              </a:rPr>
              <a:t> </a:t>
            </a:r>
            <a:r>
              <a:rPr lang="en-US" altLang="zh-CN" dirty="0" err="1">
                <a:solidFill>
                  <a:srgbClr val="000000"/>
                </a:solidFill>
              </a:rPr>
              <a:t>SearchPosition</a:t>
            </a:r>
            <a:r>
              <a:rPr lang="en-US" altLang="zh-CN" dirty="0">
                <a:solidFill>
                  <a:srgbClr val="000000"/>
                </a:solidFill>
              </a:rPr>
              <a:t>(</a:t>
            </a:r>
            <a:r>
              <a:rPr lang="en-US" altLang="zh-CN" dirty="0">
                <a:solidFill>
                  <a:srgbClr val="0000FF"/>
                </a:solidFill>
              </a:rPr>
              <a:t>int</a:t>
            </a:r>
            <a:r>
              <a:rPr lang="en-US" altLang="zh-CN" dirty="0">
                <a:solidFill>
                  <a:srgbClr val="000000"/>
                </a:solidFill>
              </a:rPr>
              <a:t> *</a:t>
            </a:r>
            <a:r>
              <a:rPr lang="en-US" altLang="zh-CN" dirty="0"/>
              <a:t>a</a:t>
            </a:r>
            <a:r>
              <a:rPr lang="en-US" altLang="zh-CN" dirty="0">
                <a:solidFill>
                  <a:srgbClr val="000000"/>
                </a:solidFill>
              </a:rPr>
              <a:t>, </a:t>
            </a:r>
            <a:r>
              <a:rPr lang="en-US" altLang="zh-CN" dirty="0">
                <a:solidFill>
                  <a:srgbClr val="0000FF"/>
                </a:solidFill>
              </a:rPr>
              <a:t>int</a:t>
            </a:r>
            <a:r>
              <a:rPr lang="en-US" altLang="zh-CN" dirty="0">
                <a:solidFill>
                  <a:srgbClr val="000000"/>
                </a:solidFill>
              </a:rPr>
              <a:t> </a:t>
            </a:r>
            <a:r>
              <a:rPr lang="en-US" altLang="zh-CN" dirty="0"/>
              <a:t>m</a:t>
            </a:r>
            <a:r>
              <a:rPr lang="en-US" altLang="zh-CN" dirty="0" smtClean="0">
                <a:solidFill>
                  <a:srgbClr val="000000"/>
                </a:solidFill>
              </a:rPr>
              <a:t>){</a:t>
            </a:r>
            <a:endParaRPr lang="en-US" altLang="zh-CN" dirty="0">
              <a:solidFill>
                <a:srgbClr val="000000"/>
              </a:solidFill>
            </a:endParaRPr>
          </a:p>
          <a:p>
            <a:pPr marL="342900" lvl="1" indent="0">
              <a:lnSpc>
                <a:spcPct val="120000"/>
              </a:lnSpc>
              <a:spcBef>
                <a:spcPts val="0"/>
              </a:spcBef>
              <a:spcAft>
                <a:spcPts val="0"/>
              </a:spcAft>
              <a:buNone/>
            </a:pPr>
            <a:r>
              <a:rPr lang="en-US" altLang="zh-CN" dirty="0" smtClean="0">
                <a:solidFill>
                  <a:srgbClr val="0000FF"/>
                </a:solidFill>
              </a:rPr>
              <a:t> 	int</a:t>
            </a:r>
            <a:r>
              <a:rPr lang="en-US" altLang="zh-CN" dirty="0" smtClean="0">
                <a:solidFill>
                  <a:srgbClr val="000000"/>
                </a:solidFill>
              </a:rPr>
              <a:t> </a:t>
            </a:r>
            <a:r>
              <a:rPr lang="en-US" altLang="zh-CN" dirty="0">
                <a:solidFill>
                  <a:srgbClr val="000000"/>
                </a:solidFill>
              </a:rPr>
              <a:t>index = -1;</a:t>
            </a:r>
          </a:p>
          <a:p>
            <a:pPr marL="342900" lvl="1" indent="0">
              <a:lnSpc>
                <a:spcPct val="120000"/>
              </a:lnSpc>
              <a:spcBef>
                <a:spcPts val="0"/>
              </a:spcBef>
              <a:spcAft>
                <a:spcPts val="0"/>
              </a:spcAft>
              <a:buNone/>
            </a:pPr>
            <a:r>
              <a:rPr lang="nn-NO" altLang="zh-CN" dirty="0" smtClean="0">
                <a:solidFill>
                  <a:srgbClr val="0000FF"/>
                </a:solidFill>
              </a:rPr>
              <a:t> 	for</a:t>
            </a:r>
            <a:r>
              <a:rPr lang="nn-NO" altLang="zh-CN" dirty="0" smtClean="0">
                <a:solidFill>
                  <a:srgbClr val="000000"/>
                </a:solidFill>
              </a:rPr>
              <a:t> </a:t>
            </a:r>
            <a:r>
              <a:rPr lang="nn-NO" altLang="zh-CN" dirty="0">
                <a:solidFill>
                  <a:srgbClr val="000000"/>
                </a:solidFill>
              </a:rPr>
              <a:t>(</a:t>
            </a:r>
            <a:r>
              <a:rPr lang="nn-NO" altLang="zh-CN" dirty="0">
                <a:solidFill>
                  <a:srgbClr val="0000FF"/>
                </a:solidFill>
              </a:rPr>
              <a:t>int</a:t>
            </a:r>
            <a:r>
              <a:rPr lang="nn-NO" altLang="zh-CN" dirty="0">
                <a:solidFill>
                  <a:srgbClr val="000000"/>
                </a:solidFill>
              </a:rPr>
              <a:t> i = 0; i &lt; </a:t>
            </a:r>
            <a:r>
              <a:rPr lang="nn-NO" altLang="zh-CN" dirty="0"/>
              <a:t>m</a:t>
            </a:r>
            <a:r>
              <a:rPr lang="nn-NO" altLang="zh-CN" dirty="0">
                <a:solidFill>
                  <a:srgbClr val="000000"/>
                </a:solidFill>
              </a:rPr>
              <a:t>; i++)</a:t>
            </a:r>
          </a:p>
          <a:p>
            <a:pPr marL="342900" lvl="1" indent="0">
              <a:lnSpc>
                <a:spcPct val="120000"/>
              </a:lnSpc>
              <a:spcBef>
                <a:spcPts val="0"/>
              </a:spcBef>
              <a:spcAft>
                <a:spcPts val="0"/>
              </a:spcAft>
              <a:buNone/>
            </a:pPr>
            <a:r>
              <a:rPr lang="en-US" altLang="zh-CN" dirty="0" smtClean="0">
                <a:solidFill>
                  <a:srgbClr val="0000FF"/>
                </a:solidFill>
              </a:rPr>
              <a:t> 		if</a:t>
            </a:r>
            <a:r>
              <a:rPr lang="en-US" altLang="zh-CN" dirty="0" smtClean="0">
                <a:solidFill>
                  <a:srgbClr val="000000"/>
                </a:solidFill>
              </a:rPr>
              <a:t> </a:t>
            </a:r>
            <a:r>
              <a:rPr lang="en-US" altLang="zh-CN" dirty="0">
                <a:solidFill>
                  <a:srgbClr val="000000"/>
                </a:solidFill>
              </a:rPr>
              <a:t>(*(</a:t>
            </a:r>
            <a:r>
              <a:rPr lang="en-US" altLang="zh-CN" dirty="0"/>
              <a:t>a + </a:t>
            </a:r>
            <a:r>
              <a:rPr lang="en-US" altLang="zh-CN" dirty="0" err="1"/>
              <a:t>i</a:t>
            </a:r>
            <a:r>
              <a:rPr lang="en-US" altLang="zh-CN" dirty="0"/>
              <a:t>) &gt;= *(a + m))</a:t>
            </a:r>
          </a:p>
          <a:p>
            <a:pPr marL="342900" lvl="1" indent="0">
              <a:lnSpc>
                <a:spcPct val="120000"/>
              </a:lnSpc>
              <a:spcBef>
                <a:spcPts val="0"/>
              </a:spcBef>
              <a:spcAft>
                <a:spcPts val="0"/>
              </a:spcAft>
              <a:buNone/>
            </a:pPr>
            <a:r>
              <a:rPr lang="en-US" altLang="zh-CN" dirty="0" smtClean="0">
                <a:solidFill>
                  <a:srgbClr val="000000"/>
                </a:solidFill>
              </a:rPr>
              <a:t> 			{ index </a:t>
            </a:r>
            <a:r>
              <a:rPr lang="en-US" altLang="zh-CN" dirty="0">
                <a:solidFill>
                  <a:srgbClr val="000000"/>
                </a:solidFill>
              </a:rPr>
              <a:t>= </a:t>
            </a:r>
            <a:r>
              <a:rPr lang="en-US" altLang="zh-CN" dirty="0" err="1" smtClean="0">
                <a:solidFill>
                  <a:srgbClr val="000000"/>
                </a:solidFill>
              </a:rPr>
              <a:t>i</a:t>
            </a:r>
            <a:r>
              <a:rPr lang="en-US" altLang="zh-CN" dirty="0" smtClean="0">
                <a:solidFill>
                  <a:srgbClr val="000000"/>
                </a:solidFill>
              </a:rPr>
              <a:t>; </a:t>
            </a:r>
            <a:r>
              <a:rPr lang="en-US" altLang="zh-CN" dirty="0" smtClean="0">
                <a:solidFill>
                  <a:srgbClr val="0000FF"/>
                </a:solidFill>
              </a:rPr>
              <a:t>break</a:t>
            </a:r>
            <a:r>
              <a:rPr lang="en-US" altLang="zh-CN" dirty="0" smtClean="0">
                <a:solidFill>
                  <a:srgbClr val="000000"/>
                </a:solidFill>
              </a:rPr>
              <a:t>; }</a:t>
            </a:r>
            <a:endParaRPr lang="en-US" altLang="zh-CN" dirty="0">
              <a:solidFill>
                <a:srgbClr val="000000"/>
              </a:solidFill>
            </a:endParaRPr>
          </a:p>
          <a:p>
            <a:pPr marL="342900" lvl="1" indent="0">
              <a:lnSpc>
                <a:spcPct val="120000"/>
              </a:lnSpc>
              <a:spcBef>
                <a:spcPts val="0"/>
              </a:spcBef>
              <a:spcAft>
                <a:spcPts val="0"/>
              </a:spcAft>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index;</a:t>
            </a:r>
          </a:p>
          <a:p>
            <a:pPr marL="342900" lvl="1" indent="0">
              <a:lnSpc>
                <a:spcPct val="120000"/>
              </a:lnSpc>
              <a:spcBef>
                <a:spcPts val="0"/>
              </a:spcBef>
              <a:spcAft>
                <a:spcPts val="0"/>
              </a:spcAft>
              <a:buNone/>
            </a:pPr>
            <a:r>
              <a:rPr lang="en-US" altLang="zh-CN" dirty="0">
                <a:solidFill>
                  <a:srgbClr val="000000"/>
                </a:solidFill>
              </a:rPr>
              <a:t>}</a:t>
            </a:r>
            <a:endParaRPr lang="zh-CN" altLang="en-US" dirty="0" smtClean="0"/>
          </a:p>
          <a:p>
            <a:pPr lvl="1">
              <a:lnSpc>
                <a:spcPct val="120000"/>
              </a:lnSpc>
              <a:spcBef>
                <a:spcPts val="0"/>
              </a:spcBef>
              <a:spcAft>
                <a:spcPts val="0"/>
              </a:spcAft>
            </a:pPr>
            <a:endParaRPr lang="zh-CN" altLang="en-US" dirty="0" smtClean="0"/>
          </a:p>
          <a:p>
            <a:pPr lvl="1">
              <a:lnSpc>
                <a:spcPct val="120000"/>
              </a:lnSpc>
              <a:spcBef>
                <a:spcPts val="0"/>
              </a:spcBef>
              <a:spcAft>
                <a:spcPts val="0"/>
              </a:spcAft>
            </a:pPr>
            <a:endParaRPr lang="zh-CN" altLang="en-US" dirty="0" smtClean="0"/>
          </a:p>
          <a:p>
            <a:pPr lvl="1">
              <a:lnSpc>
                <a:spcPct val="120000"/>
              </a:lnSpc>
              <a:spcBef>
                <a:spcPts val="0"/>
              </a:spcBef>
              <a:spcAft>
                <a:spcPts val="0"/>
              </a:spcAft>
            </a:pPr>
            <a:endParaRPr lang="zh-CN" altLang="en-US" dirty="0" smtClean="0"/>
          </a:p>
          <a:p>
            <a:pPr lvl="1">
              <a:lnSpc>
                <a:spcPct val="120000"/>
              </a:lnSpc>
              <a:spcBef>
                <a:spcPts val="0"/>
              </a:spcBef>
              <a:spcAft>
                <a:spcPts val="0"/>
              </a:spcAft>
            </a:pPr>
            <a:endParaRPr lang="zh-CN" altLang="en-US" dirty="0"/>
          </a:p>
        </p:txBody>
      </p:sp>
      <p:sp>
        <p:nvSpPr>
          <p:cNvPr id="4" name="线形标注 1 3"/>
          <p:cNvSpPr/>
          <p:nvPr/>
        </p:nvSpPr>
        <p:spPr>
          <a:xfrm>
            <a:off x="6132087" y="3785022"/>
            <a:ext cx="2592288" cy="1445065"/>
          </a:xfrm>
          <a:prstGeom prst="borderCallout1">
            <a:avLst>
              <a:gd name="adj1" fmla="val 18750"/>
              <a:gd name="adj2" fmla="val -8333"/>
              <a:gd name="adj3" fmla="val 1507"/>
              <a:gd name="adj4" fmla="val -28039"/>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为第</a:t>
            </a:r>
            <a:r>
              <a:rPr lang="en-US" altLang="zh-CN"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m</a:t>
            </a: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个元素在</a:t>
            </a:r>
            <a:r>
              <a:rPr lang="zh-CN" altLang="en-US" dirty="0" smtClean="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前面寻找合适</a:t>
            </a: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的插入位置</a:t>
            </a:r>
            <a:endParaRPr lang="zh-CN" altLang="en-US" dirty="0" smtClean="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6990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kern="0" dirty="0">
                <a:solidFill>
                  <a:prstClr val="black"/>
                </a:solidFill>
              </a:rPr>
              <a:t>9.5.2  </a:t>
            </a:r>
            <a:r>
              <a:rPr lang="zh-CN" altLang="en-US" sz="4000" kern="0" dirty="0">
                <a:solidFill>
                  <a:prstClr val="black"/>
                </a:solidFill>
              </a:rPr>
              <a:t>插入排序算法</a:t>
            </a:r>
            <a:endParaRPr lang="zh-CN" altLang="en-US" dirty="0"/>
          </a:p>
        </p:txBody>
      </p:sp>
      <p:sp>
        <p:nvSpPr>
          <p:cNvPr id="3" name="Content Placeholder 2"/>
          <p:cNvSpPr>
            <a:spLocks noGrp="1"/>
          </p:cNvSpPr>
          <p:nvPr>
            <p:ph idx="1"/>
          </p:nvPr>
        </p:nvSpPr>
        <p:spPr/>
        <p:txBody>
          <a:bodyPr>
            <a:normAutofit fontScale="92500" lnSpcReduction="10000"/>
          </a:bodyPr>
          <a:lstStyle/>
          <a:p>
            <a:pPr lvl="0">
              <a:lnSpc>
                <a:spcPct val="120000"/>
              </a:lnSpc>
              <a:spcBef>
                <a:spcPts val="0"/>
              </a:spcBef>
              <a:spcAft>
                <a:spcPts val="0"/>
              </a:spcAft>
            </a:pPr>
            <a:r>
              <a:rPr lang="en-US" altLang="zh-CN" b="1" dirty="0" smtClean="0">
                <a:ln w="0"/>
                <a:solidFill>
                  <a:srgbClr val="FF0000"/>
                </a:solidFill>
                <a:effectLst>
                  <a:outerShdw blurRad="38100" dist="38100" dir="2700000" algn="tl">
                    <a:srgbClr val="000000">
                      <a:alpha val="43137"/>
                    </a:srgbClr>
                  </a:outerShdw>
                  <a:reflection blurRad="6350" stA="53000" endA="300" endPos="35500" dir="5400000" sy="-90000" algn="bl" rotWithShape="0"/>
                </a:effectLst>
              </a:rPr>
              <a:t>2</a:t>
            </a:r>
            <a:r>
              <a:rPr lang="en-US" altLang="zh-CN"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a:t>
            </a:r>
            <a:r>
              <a:rPr lang="zh-CN" altLang="en-US"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如何插入一个元素</a:t>
            </a:r>
            <a:r>
              <a:rPr lang="en-US" altLang="zh-CN"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rPr>
              <a:t>?</a:t>
            </a:r>
            <a:endParaRPr lang="zh-CN" altLang="en-US"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endParaRPr>
          </a:p>
          <a:p>
            <a:pPr lvl="1">
              <a:lnSpc>
                <a:spcPct val="120000"/>
              </a:lnSpc>
              <a:spcBef>
                <a:spcPts val="0"/>
              </a:spcBef>
              <a:spcAft>
                <a:spcPts val="0"/>
              </a:spcAft>
              <a:buFont typeface="Wingdings" panose="05000000000000000000" pitchFamily="2" charset="2"/>
              <a:buChar char="l"/>
            </a:pPr>
            <a:r>
              <a:rPr lang="zh-CN" altLang="en-US" dirty="0" smtClean="0"/>
              <a:t>插入位置后的元素都往后退一个位置；</a:t>
            </a:r>
            <a:endParaRPr lang="en-US" altLang="zh-CN" dirty="0" smtClean="0"/>
          </a:p>
          <a:p>
            <a:pPr lvl="1">
              <a:lnSpc>
                <a:spcPct val="120000"/>
              </a:lnSpc>
              <a:spcBef>
                <a:spcPts val="0"/>
              </a:spcBef>
              <a:spcAft>
                <a:spcPts val="0"/>
              </a:spcAft>
              <a:buFont typeface="Wingdings" panose="05000000000000000000" pitchFamily="2" charset="2"/>
              <a:buChar char="l"/>
            </a:pPr>
            <a:r>
              <a:rPr lang="zh-CN" altLang="en-US" dirty="0" smtClean="0"/>
              <a:t>再插入一个元素；例如：</a:t>
            </a:r>
            <a:endParaRPr lang="en-US" altLang="zh-CN" dirty="0" smtClean="0"/>
          </a:p>
          <a:p>
            <a:pPr marL="342900" lvl="1" indent="0">
              <a:lnSpc>
                <a:spcPct val="120000"/>
              </a:lnSpc>
              <a:spcBef>
                <a:spcPts val="0"/>
              </a:spcBef>
              <a:spcAft>
                <a:spcPts val="0"/>
              </a:spcAft>
              <a:buNone/>
            </a:pPr>
            <a:r>
              <a:rPr lang="ko-KR" altLang="en-US" dirty="0"/>
              <a:t>﻿</a:t>
            </a:r>
            <a:r>
              <a:rPr lang="en-US" altLang="zh-CN" dirty="0"/>
              <a:t>[</a:t>
            </a:r>
            <a:r>
              <a:rPr lang="en-US" altLang="zh-CN" b="1" dirty="0"/>
              <a:t>3</a:t>
            </a:r>
            <a:r>
              <a:rPr lang="en-US" altLang="zh-CN" dirty="0"/>
              <a:t>	</a:t>
            </a:r>
            <a:r>
              <a:rPr lang="en-US" altLang="zh-CN" dirty="0" smtClean="0"/>
              <a:t>	</a:t>
            </a:r>
            <a:r>
              <a:rPr lang="en-US" altLang="ko-KR" b="1" dirty="0" smtClean="0">
                <a:solidFill>
                  <a:srgbClr val="0000CC"/>
                </a:solidFill>
              </a:rPr>
              <a:t>6 </a:t>
            </a:r>
            <a:r>
              <a:rPr lang="en-US" altLang="ko-KR" b="1" dirty="0">
                <a:solidFill>
                  <a:srgbClr val="0000CC"/>
                </a:solidFill>
              </a:rPr>
              <a:t>	7</a:t>
            </a:r>
            <a:r>
              <a:rPr lang="en-US" altLang="zh-CN" b="1" dirty="0">
                <a:solidFill>
                  <a:srgbClr val="0000CC"/>
                </a:solidFill>
              </a:rPr>
              <a:t>	</a:t>
            </a:r>
            <a:r>
              <a:rPr lang="en-US" altLang="ko-KR" b="1" dirty="0">
                <a:solidFill>
                  <a:srgbClr val="0000CC"/>
                </a:solidFill>
              </a:rPr>
              <a:t>8</a:t>
            </a:r>
            <a:r>
              <a:rPr lang="en-US" altLang="zh-CN" b="1" dirty="0">
                <a:solidFill>
                  <a:srgbClr val="0000CC"/>
                </a:solidFill>
              </a:rPr>
              <a:t>	</a:t>
            </a:r>
            <a:r>
              <a:rPr lang="en-US" altLang="ko-KR" b="1" dirty="0">
                <a:solidFill>
                  <a:srgbClr val="0000CC"/>
                </a:solidFill>
              </a:rPr>
              <a:t>9</a:t>
            </a:r>
            <a:r>
              <a:rPr lang="en-US" altLang="zh-CN" dirty="0"/>
              <a:t>]	5</a:t>
            </a:r>
            <a:r>
              <a:rPr lang="en-US" altLang="ko-KR" dirty="0"/>
              <a:t> </a:t>
            </a:r>
          </a:p>
          <a:p>
            <a:pPr marL="342900" lvl="1" indent="0">
              <a:lnSpc>
                <a:spcPct val="120000"/>
              </a:lnSpc>
              <a:spcBef>
                <a:spcPts val="0"/>
              </a:spcBef>
              <a:spcAft>
                <a:spcPts val="0"/>
              </a:spcAft>
              <a:buNone/>
            </a:pPr>
            <a:r>
              <a:rPr lang="ko-KR" altLang="en-US" dirty="0"/>
              <a:t>﻿</a:t>
            </a:r>
            <a:r>
              <a:rPr lang="en-US" altLang="zh-CN" dirty="0"/>
              <a:t>[3	 </a:t>
            </a:r>
            <a:r>
              <a:rPr lang="en-US" altLang="zh-CN" dirty="0" smtClean="0"/>
              <a:t>	</a:t>
            </a:r>
            <a:r>
              <a:rPr lang="en-US" altLang="zh-CN" b="1" dirty="0" smtClean="0">
                <a:solidFill>
                  <a:srgbClr val="FF0000"/>
                </a:solidFill>
              </a:rPr>
              <a:t>5</a:t>
            </a:r>
            <a:r>
              <a:rPr lang="en-US" altLang="zh-CN" dirty="0" smtClean="0"/>
              <a:t> </a:t>
            </a:r>
            <a:r>
              <a:rPr lang="en-US" altLang="zh-CN" dirty="0"/>
              <a:t>	</a:t>
            </a:r>
            <a:r>
              <a:rPr lang="en-US" altLang="ko-KR" b="1" dirty="0">
                <a:solidFill>
                  <a:srgbClr val="0000CC"/>
                </a:solidFill>
              </a:rPr>
              <a:t>6 	7</a:t>
            </a:r>
            <a:r>
              <a:rPr lang="en-US" altLang="zh-CN" b="1" dirty="0">
                <a:solidFill>
                  <a:srgbClr val="0000CC"/>
                </a:solidFill>
              </a:rPr>
              <a:t>	</a:t>
            </a:r>
            <a:r>
              <a:rPr lang="en-US" altLang="ko-KR" b="1" dirty="0">
                <a:solidFill>
                  <a:srgbClr val="0000CC"/>
                </a:solidFill>
              </a:rPr>
              <a:t>8</a:t>
            </a:r>
            <a:r>
              <a:rPr lang="en-US" altLang="zh-CN" b="1" dirty="0">
                <a:solidFill>
                  <a:srgbClr val="0000CC"/>
                </a:solidFill>
              </a:rPr>
              <a:t>	</a:t>
            </a:r>
            <a:r>
              <a:rPr lang="en-US" altLang="ko-KR" b="1" dirty="0">
                <a:solidFill>
                  <a:srgbClr val="0000CC"/>
                </a:solidFill>
              </a:rPr>
              <a:t>9</a:t>
            </a:r>
            <a:r>
              <a:rPr lang="en-US" altLang="zh-CN" dirty="0" smtClean="0"/>
              <a:t>]</a:t>
            </a:r>
          </a:p>
          <a:p>
            <a:pPr marL="342900" lvl="1" indent="0">
              <a:buNone/>
            </a:pPr>
            <a:r>
              <a:rPr lang="en-US" altLang="zh-CN" dirty="0" smtClean="0">
                <a:solidFill>
                  <a:srgbClr val="0000FF"/>
                </a:solidFill>
              </a:rPr>
              <a:t>void</a:t>
            </a:r>
            <a:r>
              <a:rPr lang="en-US" altLang="zh-CN" dirty="0" smtClean="0">
                <a:solidFill>
                  <a:srgbClr val="000000"/>
                </a:solidFill>
              </a:rPr>
              <a:t> </a:t>
            </a:r>
            <a:r>
              <a:rPr lang="en-US" altLang="zh-CN" dirty="0">
                <a:solidFill>
                  <a:srgbClr val="000000"/>
                </a:solidFill>
              </a:rPr>
              <a:t>Insert(</a:t>
            </a:r>
            <a:r>
              <a:rPr lang="en-US" altLang="zh-CN" dirty="0">
                <a:solidFill>
                  <a:srgbClr val="0000FF"/>
                </a:solidFill>
              </a:rPr>
              <a:t>int</a:t>
            </a:r>
            <a:r>
              <a:rPr lang="en-US" altLang="zh-CN" dirty="0">
                <a:solidFill>
                  <a:srgbClr val="000000"/>
                </a:solidFill>
              </a:rPr>
              <a:t> *</a:t>
            </a:r>
            <a:r>
              <a:rPr lang="en-US" altLang="zh-CN" dirty="0"/>
              <a:t>a</a:t>
            </a:r>
            <a:r>
              <a:rPr lang="en-US" altLang="zh-CN" dirty="0">
                <a:solidFill>
                  <a:srgbClr val="000000"/>
                </a:solidFill>
              </a:rPr>
              <a:t>, </a:t>
            </a:r>
            <a:r>
              <a:rPr lang="en-US" altLang="zh-CN" dirty="0">
                <a:solidFill>
                  <a:srgbClr val="0000FF"/>
                </a:solidFill>
              </a:rPr>
              <a:t>int</a:t>
            </a:r>
            <a:r>
              <a:rPr lang="en-US" altLang="zh-CN" dirty="0">
                <a:solidFill>
                  <a:srgbClr val="000000"/>
                </a:solidFill>
              </a:rPr>
              <a:t> </a:t>
            </a:r>
            <a:r>
              <a:rPr lang="en-US" altLang="zh-CN" dirty="0"/>
              <a:t>m</a:t>
            </a:r>
            <a:r>
              <a:rPr lang="en-US" altLang="zh-CN" dirty="0">
                <a:solidFill>
                  <a:srgbClr val="000000"/>
                </a:solidFill>
              </a:rPr>
              <a:t>, </a:t>
            </a:r>
            <a:r>
              <a:rPr lang="en-US" altLang="zh-CN" dirty="0">
                <a:solidFill>
                  <a:srgbClr val="0000FF"/>
                </a:solidFill>
              </a:rPr>
              <a:t>int</a:t>
            </a:r>
            <a:r>
              <a:rPr lang="en-US" altLang="zh-CN" dirty="0">
                <a:solidFill>
                  <a:srgbClr val="000000"/>
                </a:solidFill>
              </a:rPr>
              <a:t> </a:t>
            </a:r>
            <a:r>
              <a:rPr lang="en-US" altLang="zh-CN" dirty="0"/>
              <a:t>k</a:t>
            </a:r>
            <a:r>
              <a:rPr lang="en-US" altLang="zh-CN" dirty="0" smtClean="0">
                <a:solidFill>
                  <a:srgbClr val="000000"/>
                </a:solidFill>
              </a:rPr>
              <a:t>){</a:t>
            </a:r>
            <a:endParaRPr lang="en-US" altLang="zh-CN" dirty="0">
              <a:solidFill>
                <a:srgbClr val="000000"/>
              </a:solidFill>
            </a:endParaRPr>
          </a:p>
          <a:p>
            <a:pPr marL="342900" lvl="1" indent="0">
              <a:buNone/>
            </a:pPr>
            <a:r>
              <a:rPr lang="fr-FR" altLang="zh-CN" dirty="0" smtClean="0">
                <a:solidFill>
                  <a:srgbClr val="0000FF"/>
                </a:solidFill>
              </a:rPr>
              <a:t> 	int</a:t>
            </a:r>
            <a:r>
              <a:rPr lang="fr-FR" altLang="zh-CN" dirty="0" smtClean="0">
                <a:solidFill>
                  <a:srgbClr val="000000"/>
                </a:solidFill>
              </a:rPr>
              <a:t> </a:t>
            </a:r>
            <a:r>
              <a:rPr lang="fr-FR" altLang="zh-CN" dirty="0">
                <a:solidFill>
                  <a:srgbClr val="000000"/>
                </a:solidFill>
              </a:rPr>
              <a:t>t = </a:t>
            </a:r>
            <a:r>
              <a:rPr lang="fr-FR" altLang="zh-CN" dirty="0"/>
              <a:t>*(a + m), i;</a:t>
            </a:r>
          </a:p>
          <a:p>
            <a:pPr marL="342900" lvl="1" indent="0">
              <a:buNone/>
            </a:pPr>
            <a:r>
              <a:rPr lang="nn-NO" altLang="zh-CN" dirty="0" smtClean="0">
                <a:solidFill>
                  <a:srgbClr val="0000FF"/>
                </a:solidFill>
              </a:rPr>
              <a:t> 	for</a:t>
            </a:r>
            <a:r>
              <a:rPr lang="nn-NO" altLang="zh-CN" dirty="0" smtClean="0">
                <a:solidFill>
                  <a:srgbClr val="000000"/>
                </a:solidFill>
              </a:rPr>
              <a:t> </a:t>
            </a:r>
            <a:r>
              <a:rPr lang="nn-NO" altLang="zh-CN" dirty="0">
                <a:solidFill>
                  <a:srgbClr val="000000"/>
                </a:solidFill>
              </a:rPr>
              <a:t>(i = </a:t>
            </a:r>
            <a:r>
              <a:rPr lang="nn-NO" altLang="zh-CN" dirty="0"/>
              <a:t>m; i &gt; k; i--)</a:t>
            </a:r>
          </a:p>
          <a:p>
            <a:pPr marL="342900" lvl="1" indent="0">
              <a:buNone/>
            </a:pPr>
            <a:r>
              <a:rPr lang="en-US" altLang="zh-CN" dirty="0" smtClean="0"/>
              <a:t> 		*(</a:t>
            </a:r>
            <a:r>
              <a:rPr lang="en-US" altLang="zh-CN" dirty="0"/>
              <a:t>a + </a:t>
            </a:r>
            <a:r>
              <a:rPr lang="en-US" altLang="zh-CN" dirty="0" err="1"/>
              <a:t>i</a:t>
            </a:r>
            <a:r>
              <a:rPr lang="en-US" altLang="zh-CN" dirty="0"/>
              <a:t>) = *(a + </a:t>
            </a:r>
            <a:r>
              <a:rPr lang="en-US" altLang="zh-CN" dirty="0" err="1"/>
              <a:t>i</a:t>
            </a:r>
            <a:r>
              <a:rPr lang="en-US" altLang="zh-CN" dirty="0"/>
              <a:t> - 1);</a:t>
            </a:r>
          </a:p>
          <a:p>
            <a:pPr marL="342900" lvl="1" indent="0">
              <a:buNone/>
            </a:pPr>
            <a:r>
              <a:rPr lang="en-US" altLang="zh-CN" dirty="0" smtClean="0"/>
              <a:t> 	*(</a:t>
            </a:r>
            <a:r>
              <a:rPr lang="en-US" altLang="zh-CN" dirty="0"/>
              <a:t>a + k) = t;</a:t>
            </a:r>
          </a:p>
          <a:p>
            <a:pPr marL="342900" lvl="1" indent="0">
              <a:buNone/>
            </a:pPr>
            <a:r>
              <a:rPr lang="en-US" altLang="zh-CN" dirty="0">
                <a:solidFill>
                  <a:srgbClr val="000000"/>
                </a:solidFill>
              </a:rPr>
              <a:t>}</a:t>
            </a:r>
            <a:endParaRPr lang="zh-CN" altLang="en-US" dirty="0"/>
          </a:p>
        </p:txBody>
      </p:sp>
      <p:sp>
        <p:nvSpPr>
          <p:cNvPr id="4" name="线形标注 1 3"/>
          <p:cNvSpPr/>
          <p:nvPr/>
        </p:nvSpPr>
        <p:spPr>
          <a:xfrm>
            <a:off x="6012160" y="3819480"/>
            <a:ext cx="2424183" cy="1445065"/>
          </a:xfrm>
          <a:prstGeom prst="borderCallout1">
            <a:avLst>
              <a:gd name="adj1" fmla="val 18750"/>
              <a:gd name="adj2" fmla="val -8333"/>
              <a:gd name="adj3" fmla="val -11521"/>
              <a:gd name="adj4" fmla="val -31151"/>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把第</a:t>
            </a:r>
            <a:r>
              <a:rPr lang="en-US" altLang="zh-CN"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m</a:t>
            </a: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个元素插入到</a:t>
            </a:r>
            <a:r>
              <a:rPr lang="zh-CN" altLang="en-US" dirty="0" smtClean="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前面合适</a:t>
            </a:r>
            <a:r>
              <a:rPr lang="zh-CN" altLang="en-US"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位置</a:t>
            </a:r>
            <a:r>
              <a:rPr lang="en-US" altLang="zh-CN" dirty="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k</a:t>
            </a:r>
            <a:r>
              <a:rPr lang="zh-CN" altLang="en-US" dirty="0" smtClean="0">
                <a:ln w="0"/>
                <a:solidFill>
                  <a:srgbClr val="C00000"/>
                </a:soli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中</a:t>
            </a:r>
          </a:p>
        </p:txBody>
      </p:sp>
    </p:spTree>
    <p:extLst>
      <p:ext uri="{BB962C8B-B14F-4D97-AF65-F5344CB8AC3E}">
        <p14:creationId xmlns:p14="http://schemas.microsoft.com/office/powerpoint/2010/main" val="379695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dirty="0"/>
              <a:t>9.5.2  </a:t>
            </a:r>
            <a:r>
              <a:rPr lang="zh-CN" altLang="en-US" kern="0" dirty="0"/>
              <a:t>插入排序算法</a:t>
            </a:r>
            <a:endParaRPr lang="zh-CN" altLang="en-US" dirty="0"/>
          </a:p>
        </p:txBody>
      </p:sp>
      <p:sp>
        <p:nvSpPr>
          <p:cNvPr id="3" name="内容占位符 2"/>
          <p:cNvSpPr>
            <a:spLocks noGrp="1"/>
          </p:cNvSpPr>
          <p:nvPr>
            <p:ph idx="1"/>
          </p:nvPr>
        </p:nvSpPr>
        <p:spPr>
          <a:xfrm>
            <a:off x="251520" y="1268760"/>
            <a:ext cx="8784976" cy="5472608"/>
          </a:xfrm>
        </p:spPr>
        <p:txBody>
          <a:bodyPr>
            <a:normAutofit lnSpcReduction="10000"/>
          </a:bodyPr>
          <a:lstStyle/>
          <a:p>
            <a:pPr marL="0" indent="0">
              <a:buNone/>
            </a:pPr>
            <a:r>
              <a:rPr lang="en-US" altLang="zh-CN" dirty="0"/>
              <a:t>3</a:t>
            </a:r>
            <a:r>
              <a:rPr lang="zh-CN" altLang="en-US" dirty="0"/>
              <a:t>．编写插入排序函数</a:t>
            </a:r>
          </a:p>
          <a:p>
            <a:pPr marL="342900" lvl="1" indent="0">
              <a:buNone/>
            </a:pPr>
            <a:r>
              <a:rPr lang="en-US" altLang="zh-CN" sz="2800" dirty="0" smtClean="0">
                <a:solidFill>
                  <a:srgbClr val="0000FF"/>
                </a:solidFill>
              </a:rPr>
              <a:t>void</a:t>
            </a:r>
            <a:r>
              <a:rPr lang="en-US" altLang="zh-CN" sz="2800" dirty="0" smtClean="0">
                <a:solidFill>
                  <a:srgbClr val="000000"/>
                </a:solidFill>
              </a:rPr>
              <a:t> </a:t>
            </a:r>
            <a:r>
              <a:rPr lang="en-US" altLang="zh-CN" sz="2800" dirty="0" err="1" smtClean="0">
                <a:solidFill>
                  <a:srgbClr val="000000"/>
                </a:solidFill>
              </a:rPr>
              <a:t>InsertSort</a:t>
            </a:r>
            <a:r>
              <a:rPr lang="en-US" altLang="zh-CN" sz="2800" dirty="0" smtClean="0">
                <a:solidFill>
                  <a:srgbClr val="000000"/>
                </a:solidFill>
              </a:rPr>
              <a:t>(</a:t>
            </a:r>
            <a:r>
              <a:rPr lang="en-US" altLang="zh-CN" sz="2800" dirty="0" smtClean="0">
                <a:solidFill>
                  <a:srgbClr val="0000FF"/>
                </a:solidFill>
              </a:rPr>
              <a:t>int</a:t>
            </a:r>
            <a:r>
              <a:rPr lang="en-US" altLang="zh-CN" sz="2800" dirty="0" smtClean="0">
                <a:solidFill>
                  <a:srgbClr val="000000"/>
                </a:solidFill>
              </a:rPr>
              <a:t> *</a:t>
            </a:r>
            <a:r>
              <a:rPr lang="en-US" altLang="zh-CN" sz="2800" dirty="0" smtClean="0"/>
              <a:t>a</a:t>
            </a:r>
            <a:r>
              <a:rPr lang="en-US" altLang="zh-CN" sz="2800" dirty="0" smtClean="0">
                <a:solidFill>
                  <a:srgbClr val="000000"/>
                </a:solidFill>
              </a:rPr>
              <a:t>, </a:t>
            </a:r>
            <a:r>
              <a:rPr lang="en-US" altLang="zh-CN" sz="2800" dirty="0" smtClean="0">
                <a:solidFill>
                  <a:srgbClr val="0000FF"/>
                </a:solidFill>
              </a:rPr>
              <a:t>int</a:t>
            </a:r>
            <a:r>
              <a:rPr lang="en-US" altLang="zh-CN" sz="2800" dirty="0" smtClean="0">
                <a:solidFill>
                  <a:srgbClr val="000000"/>
                </a:solidFill>
              </a:rPr>
              <a:t> </a:t>
            </a:r>
            <a:r>
              <a:rPr lang="en-US" altLang="zh-CN" sz="2800" dirty="0" smtClean="0"/>
              <a:t>n</a:t>
            </a:r>
            <a:r>
              <a:rPr lang="en-US" altLang="zh-CN" sz="2800" dirty="0" smtClean="0">
                <a:solidFill>
                  <a:srgbClr val="000000"/>
                </a:solidFill>
              </a:rPr>
              <a:t>)</a:t>
            </a:r>
          </a:p>
          <a:p>
            <a:pPr marL="342900" lvl="1" indent="0">
              <a:buNone/>
            </a:pPr>
            <a:r>
              <a:rPr lang="en-US" altLang="zh-CN" sz="2800" dirty="0" smtClean="0">
                <a:solidFill>
                  <a:srgbClr val="000000"/>
                </a:solidFill>
              </a:rPr>
              <a:t>{</a:t>
            </a:r>
            <a:endParaRPr lang="en-US" altLang="zh-CN" sz="2800" dirty="0">
              <a:solidFill>
                <a:srgbClr val="000000"/>
              </a:solidFill>
            </a:endParaRPr>
          </a:p>
          <a:p>
            <a:pPr marL="342900" lvl="1" indent="0">
              <a:buNone/>
            </a:pPr>
            <a:r>
              <a:rPr lang="nn-NO" altLang="zh-CN" sz="2800" dirty="0" smtClean="0">
                <a:solidFill>
                  <a:srgbClr val="0000FF"/>
                </a:solidFill>
              </a:rPr>
              <a:t> 	for</a:t>
            </a:r>
            <a:r>
              <a:rPr lang="nn-NO" altLang="zh-CN" sz="2800" dirty="0" smtClean="0">
                <a:solidFill>
                  <a:srgbClr val="000000"/>
                </a:solidFill>
              </a:rPr>
              <a:t> </a:t>
            </a:r>
            <a:r>
              <a:rPr lang="nn-NO" altLang="zh-CN" sz="2800" dirty="0">
                <a:solidFill>
                  <a:srgbClr val="000000"/>
                </a:solidFill>
              </a:rPr>
              <a:t>(</a:t>
            </a:r>
            <a:r>
              <a:rPr lang="nn-NO" altLang="zh-CN" sz="2800" dirty="0">
                <a:solidFill>
                  <a:srgbClr val="0000FF"/>
                </a:solidFill>
              </a:rPr>
              <a:t>int</a:t>
            </a:r>
            <a:r>
              <a:rPr lang="nn-NO" altLang="zh-CN" sz="2800" dirty="0">
                <a:solidFill>
                  <a:srgbClr val="000000"/>
                </a:solidFill>
              </a:rPr>
              <a:t> i = 0; i &lt; </a:t>
            </a:r>
            <a:r>
              <a:rPr lang="nn-NO" altLang="zh-CN" sz="2800" dirty="0">
                <a:solidFill>
                  <a:srgbClr val="808080"/>
                </a:solidFill>
              </a:rPr>
              <a:t>n</a:t>
            </a:r>
            <a:r>
              <a:rPr lang="nn-NO" altLang="zh-CN" sz="2800" dirty="0">
                <a:solidFill>
                  <a:srgbClr val="000000"/>
                </a:solidFill>
              </a:rPr>
              <a:t>; i++)</a:t>
            </a:r>
          </a:p>
          <a:p>
            <a:pPr marL="342900" lvl="1" indent="0">
              <a:buNone/>
            </a:pPr>
            <a:r>
              <a:rPr lang="en-US" altLang="zh-CN" sz="2800" dirty="0" smtClean="0">
                <a:solidFill>
                  <a:srgbClr val="000000"/>
                </a:solidFill>
              </a:rPr>
              <a:t> 	{	</a:t>
            </a:r>
            <a:r>
              <a:rPr lang="en-US" altLang="zh-CN" sz="2800" dirty="0" smtClean="0">
                <a:solidFill>
                  <a:srgbClr val="008000"/>
                </a:solidFill>
              </a:rPr>
              <a:t>/*</a:t>
            </a:r>
            <a:r>
              <a:rPr lang="zh-CN" altLang="en-US" sz="2800" dirty="0">
                <a:solidFill>
                  <a:srgbClr val="008000"/>
                </a:solidFill>
              </a:rPr>
              <a:t>为第</a:t>
            </a:r>
            <a:r>
              <a:rPr lang="en-US" altLang="zh-CN" sz="2800" dirty="0" err="1">
                <a:solidFill>
                  <a:srgbClr val="008000"/>
                </a:solidFill>
              </a:rPr>
              <a:t>i</a:t>
            </a:r>
            <a:r>
              <a:rPr lang="zh-CN" altLang="en-US" sz="2800" dirty="0">
                <a:solidFill>
                  <a:srgbClr val="008000"/>
                </a:solidFill>
              </a:rPr>
              <a:t>个元素寻找合适的插入位置*</a:t>
            </a:r>
            <a:r>
              <a:rPr lang="en-US" altLang="zh-CN" sz="2800" dirty="0">
                <a:solidFill>
                  <a:srgbClr val="008000"/>
                </a:solidFill>
              </a:rPr>
              <a:t>/</a:t>
            </a:r>
            <a:endParaRPr lang="en-US" altLang="zh-CN" sz="2800" dirty="0" smtClean="0">
              <a:solidFill>
                <a:srgbClr val="000000"/>
              </a:solidFill>
            </a:endParaRPr>
          </a:p>
          <a:p>
            <a:pPr marL="342900" lvl="1" indent="0">
              <a:buNone/>
            </a:pPr>
            <a:r>
              <a:rPr lang="en-US" altLang="zh-CN" sz="2800" dirty="0" smtClean="0">
                <a:solidFill>
                  <a:srgbClr val="0000FF"/>
                </a:solidFill>
              </a:rPr>
              <a:t> 		int</a:t>
            </a:r>
            <a:r>
              <a:rPr lang="en-US" altLang="zh-CN" sz="2800" dirty="0" smtClean="0">
                <a:solidFill>
                  <a:srgbClr val="000000"/>
                </a:solidFill>
              </a:rPr>
              <a:t> </a:t>
            </a:r>
            <a:r>
              <a:rPr lang="en-US" altLang="zh-CN" sz="2800" dirty="0">
                <a:solidFill>
                  <a:srgbClr val="000000"/>
                </a:solidFill>
              </a:rPr>
              <a:t>k = </a:t>
            </a:r>
            <a:r>
              <a:rPr lang="en-US" altLang="zh-CN" sz="2800" dirty="0" err="1">
                <a:solidFill>
                  <a:srgbClr val="000000"/>
                </a:solidFill>
              </a:rPr>
              <a:t>SearchPosition</a:t>
            </a:r>
            <a:r>
              <a:rPr lang="en-US" altLang="zh-CN" sz="2800" dirty="0"/>
              <a:t>(a</a:t>
            </a:r>
            <a:r>
              <a:rPr lang="en-US" altLang="zh-CN" sz="2800" dirty="0">
                <a:solidFill>
                  <a:srgbClr val="000000"/>
                </a:solidFill>
              </a:rPr>
              <a:t>, </a:t>
            </a:r>
            <a:r>
              <a:rPr lang="en-US" altLang="zh-CN" sz="2800" dirty="0" err="1">
                <a:solidFill>
                  <a:srgbClr val="000000"/>
                </a:solidFill>
              </a:rPr>
              <a:t>i</a:t>
            </a:r>
            <a:r>
              <a:rPr lang="en-US" altLang="zh-CN" sz="2800" dirty="0">
                <a:solidFill>
                  <a:srgbClr val="000000"/>
                </a:solidFill>
              </a:rPr>
              <a:t>); </a:t>
            </a:r>
            <a:endParaRPr lang="zh-CN" altLang="en-US" sz="2800" dirty="0">
              <a:solidFill>
                <a:srgbClr val="000000"/>
              </a:solidFill>
            </a:endParaRPr>
          </a:p>
          <a:p>
            <a:pPr marL="342900" lvl="1" indent="0">
              <a:buNone/>
            </a:pPr>
            <a:r>
              <a:rPr lang="en-US" altLang="zh-CN" sz="2800" dirty="0" smtClean="0">
                <a:solidFill>
                  <a:srgbClr val="0000FF"/>
                </a:solidFill>
              </a:rPr>
              <a:t> 		</a:t>
            </a:r>
            <a:r>
              <a:rPr lang="en-US" altLang="zh-CN" sz="2800" dirty="0" smtClean="0">
                <a:solidFill>
                  <a:srgbClr val="008000"/>
                </a:solidFill>
              </a:rPr>
              <a:t>/*</a:t>
            </a:r>
            <a:r>
              <a:rPr lang="zh-CN" altLang="en-US" sz="2800" dirty="0">
                <a:solidFill>
                  <a:srgbClr val="008000"/>
                </a:solidFill>
              </a:rPr>
              <a:t>把第</a:t>
            </a:r>
            <a:r>
              <a:rPr lang="en-US" altLang="zh-CN" sz="2800" dirty="0" err="1">
                <a:solidFill>
                  <a:srgbClr val="008000"/>
                </a:solidFill>
              </a:rPr>
              <a:t>i</a:t>
            </a:r>
            <a:r>
              <a:rPr lang="zh-CN" altLang="en-US" sz="2800" dirty="0">
                <a:solidFill>
                  <a:srgbClr val="008000"/>
                </a:solidFill>
              </a:rPr>
              <a:t>个元素插入到合适的插入</a:t>
            </a:r>
            <a:r>
              <a:rPr lang="zh-CN" altLang="en-US" sz="2800" dirty="0" smtClean="0">
                <a:solidFill>
                  <a:srgbClr val="008000"/>
                </a:solidFill>
              </a:rPr>
              <a:t>位置</a:t>
            </a:r>
            <a:r>
              <a:rPr lang="en-US" altLang="zh-CN" sz="2800" dirty="0">
                <a:solidFill>
                  <a:srgbClr val="008000"/>
                </a:solidFill>
              </a:rPr>
              <a:t>k</a:t>
            </a:r>
            <a:r>
              <a:rPr lang="zh-CN" altLang="en-US" sz="2800" dirty="0" smtClean="0">
                <a:solidFill>
                  <a:srgbClr val="008000"/>
                </a:solidFill>
              </a:rPr>
              <a:t>中</a:t>
            </a:r>
            <a:r>
              <a:rPr lang="zh-CN" altLang="en-US" sz="2800" dirty="0">
                <a:solidFill>
                  <a:srgbClr val="008000"/>
                </a:solidFill>
              </a:rPr>
              <a:t>*</a:t>
            </a:r>
            <a:r>
              <a:rPr lang="en-US" altLang="zh-CN" sz="2800" dirty="0">
                <a:solidFill>
                  <a:srgbClr val="008000"/>
                </a:solidFill>
              </a:rPr>
              <a:t>/</a:t>
            </a:r>
            <a:endParaRPr lang="zh-CN" altLang="en-US" sz="2800" dirty="0">
              <a:solidFill>
                <a:srgbClr val="000000"/>
              </a:solidFill>
            </a:endParaRPr>
          </a:p>
          <a:p>
            <a:pPr marL="342900" lvl="1" indent="0">
              <a:buNone/>
            </a:pPr>
            <a:r>
              <a:rPr lang="en-US" altLang="zh-CN" sz="2800" dirty="0" smtClean="0">
                <a:solidFill>
                  <a:srgbClr val="0000FF"/>
                </a:solidFill>
              </a:rPr>
              <a:t> 		if</a:t>
            </a:r>
            <a:r>
              <a:rPr lang="en-US" altLang="zh-CN" sz="2800" dirty="0" smtClean="0">
                <a:solidFill>
                  <a:srgbClr val="000000"/>
                </a:solidFill>
              </a:rPr>
              <a:t> </a:t>
            </a:r>
            <a:r>
              <a:rPr lang="en-US" altLang="zh-CN" sz="2800" dirty="0">
                <a:solidFill>
                  <a:srgbClr val="000000"/>
                </a:solidFill>
              </a:rPr>
              <a:t>(k &gt;= 0) Insert</a:t>
            </a:r>
            <a:r>
              <a:rPr lang="en-US" altLang="zh-CN" sz="2800" dirty="0"/>
              <a:t>(a</a:t>
            </a:r>
            <a:r>
              <a:rPr lang="en-US" altLang="zh-CN" sz="2800" dirty="0">
                <a:solidFill>
                  <a:srgbClr val="000000"/>
                </a:solidFill>
              </a:rPr>
              <a:t>, </a:t>
            </a:r>
            <a:r>
              <a:rPr lang="en-US" altLang="zh-CN" sz="2800" dirty="0" err="1">
                <a:solidFill>
                  <a:srgbClr val="000000"/>
                </a:solidFill>
              </a:rPr>
              <a:t>i</a:t>
            </a:r>
            <a:r>
              <a:rPr lang="en-US" altLang="zh-CN" sz="2800" dirty="0">
                <a:solidFill>
                  <a:srgbClr val="000000"/>
                </a:solidFill>
              </a:rPr>
              <a:t>, k); </a:t>
            </a:r>
            <a:endParaRPr lang="en-US" altLang="zh-CN" sz="2800" dirty="0" smtClean="0">
              <a:solidFill>
                <a:srgbClr val="000000"/>
              </a:solidFill>
            </a:endParaRPr>
          </a:p>
          <a:p>
            <a:pPr marL="342900" lvl="1" indent="0">
              <a:buNone/>
            </a:pPr>
            <a:r>
              <a:rPr lang="en-US" altLang="zh-CN" sz="2800" dirty="0" smtClean="0">
                <a:solidFill>
                  <a:srgbClr val="000000"/>
                </a:solidFill>
              </a:rPr>
              <a:t>	}</a:t>
            </a:r>
            <a:endParaRPr lang="en-US" altLang="zh-CN" sz="2800" dirty="0">
              <a:solidFill>
                <a:srgbClr val="000000"/>
              </a:solidFill>
            </a:endParaRPr>
          </a:p>
          <a:p>
            <a:pPr marL="342900" lvl="1" indent="0">
              <a:buNone/>
            </a:pPr>
            <a:r>
              <a:rPr lang="en-US" altLang="zh-CN" sz="2800" dirty="0">
                <a:solidFill>
                  <a:srgbClr val="000000"/>
                </a:solidFill>
              </a:rPr>
              <a:t>}</a:t>
            </a:r>
            <a:endParaRPr lang="zh-CN" altLang="en-US" sz="2800" dirty="0"/>
          </a:p>
        </p:txBody>
      </p:sp>
    </p:spTree>
    <p:extLst>
      <p:ext uri="{BB962C8B-B14F-4D97-AF65-F5344CB8AC3E}">
        <p14:creationId xmlns:p14="http://schemas.microsoft.com/office/powerpoint/2010/main" val="2999737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kern="0" dirty="0"/>
              <a:t>9.5.2  </a:t>
            </a:r>
            <a:r>
              <a:rPr lang="zh-CN" altLang="en-US" sz="2800" kern="0" dirty="0"/>
              <a:t>插入排序算法</a:t>
            </a:r>
            <a:endParaRPr lang="zh-CN" altLang="en-US" sz="2800" dirty="0"/>
          </a:p>
        </p:txBody>
      </p:sp>
      <p:sp>
        <p:nvSpPr>
          <p:cNvPr id="3" name="内容占位符 2"/>
          <p:cNvSpPr>
            <a:spLocks noGrp="1"/>
          </p:cNvSpPr>
          <p:nvPr>
            <p:ph idx="1"/>
          </p:nvPr>
        </p:nvSpPr>
        <p:spPr>
          <a:xfrm>
            <a:off x="395536" y="1340768"/>
            <a:ext cx="8229600" cy="5120604"/>
          </a:xfrm>
        </p:spPr>
        <p:txBody>
          <a:bodyPr>
            <a:normAutofit fontScale="92500" lnSpcReduction="10000"/>
          </a:bodyPr>
          <a:lstStyle/>
          <a:p>
            <a:pPr marL="0" indent="0">
              <a:buNone/>
            </a:pPr>
            <a:r>
              <a:rPr lang="en-US" altLang="zh-CN" dirty="0"/>
              <a:t>4</a:t>
            </a:r>
            <a:r>
              <a:rPr lang="zh-CN" altLang="en-US" dirty="0"/>
              <a:t>．编写</a:t>
            </a:r>
            <a:r>
              <a:rPr lang="zh-CN" altLang="en-US" dirty="0" smtClean="0"/>
              <a:t>主程序</a:t>
            </a:r>
            <a:endParaRPr lang="en-US" altLang="zh-CN" dirty="0" smtClean="0"/>
          </a:p>
          <a:p>
            <a:pPr marL="342900" lvl="1" indent="0">
              <a:buNone/>
            </a:pPr>
            <a:r>
              <a:rPr lang="en-US" altLang="zh-CN" dirty="0">
                <a:solidFill>
                  <a:srgbClr val="0000FF"/>
                </a:solidFill>
              </a:rPr>
              <a:t>int</a:t>
            </a:r>
            <a:r>
              <a:rPr lang="en-US" altLang="zh-CN" dirty="0">
                <a:solidFill>
                  <a:srgbClr val="000000"/>
                </a:solidFill>
              </a:rPr>
              <a:t> main()</a:t>
            </a:r>
          </a:p>
          <a:p>
            <a:pPr marL="342900" lvl="1" indent="0">
              <a:buNone/>
            </a:pPr>
            <a:r>
              <a:rPr lang="en-US" altLang="zh-CN" dirty="0">
                <a:solidFill>
                  <a:srgbClr val="000000"/>
                </a:solidFill>
              </a:rPr>
              <a:t>{</a:t>
            </a:r>
          </a:p>
          <a:p>
            <a:pPr marL="342900" lvl="1" indent="0">
              <a:buNone/>
            </a:pPr>
            <a:r>
              <a:rPr lang="en-US" altLang="zh-CN" dirty="0" smtClean="0">
                <a:solidFill>
                  <a:srgbClr val="0000FF"/>
                </a:solidFill>
              </a:rPr>
              <a:t> 	int</a:t>
            </a:r>
            <a:r>
              <a:rPr lang="en-US" altLang="zh-CN" dirty="0" smtClean="0">
                <a:solidFill>
                  <a:srgbClr val="000000"/>
                </a:solidFill>
              </a:rPr>
              <a:t> </a:t>
            </a:r>
            <a:r>
              <a:rPr lang="en-US" altLang="zh-CN" dirty="0">
                <a:solidFill>
                  <a:srgbClr val="000000"/>
                </a:solidFill>
              </a:rPr>
              <a:t>a[10] = {};</a:t>
            </a:r>
          </a:p>
          <a:p>
            <a:pPr marL="342900" lvl="1" indent="0">
              <a:buNone/>
            </a:pPr>
            <a:r>
              <a:rPr lang="nn-NO" altLang="zh-CN" dirty="0" smtClean="0">
                <a:solidFill>
                  <a:srgbClr val="0000FF"/>
                </a:solidFill>
              </a:rPr>
              <a:t> 	for</a:t>
            </a:r>
            <a:r>
              <a:rPr lang="nn-NO" altLang="zh-CN" dirty="0" smtClean="0">
                <a:solidFill>
                  <a:srgbClr val="000000"/>
                </a:solidFill>
              </a:rPr>
              <a:t> </a:t>
            </a:r>
            <a:r>
              <a:rPr lang="nn-NO" altLang="zh-CN" dirty="0">
                <a:solidFill>
                  <a:srgbClr val="000000"/>
                </a:solidFill>
              </a:rPr>
              <a:t>(</a:t>
            </a:r>
            <a:r>
              <a:rPr lang="nn-NO" altLang="zh-CN" dirty="0">
                <a:solidFill>
                  <a:srgbClr val="0000FF"/>
                </a:solidFill>
              </a:rPr>
              <a:t>int</a:t>
            </a:r>
            <a:r>
              <a:rPr lang="nn-NO" altLang="zh-CN" dirty="0">
                <a:solidFill>
                  <a:srgbClr val="000000"/>
                </a:solidFill>
              </a:rPr>
              <a:t> </a:t>
            </a:r>
            <a:r>
              <a:rPr lang="nn-NO" altLang="zh-CN" dirty="0" smtClean="0">
                <a:solidFill>
                  <a:srgbClr val="000000"/>
                </a:solidFill>
              </a:rPr>
              <a:t>i=0</a:t>
            </a:r>
            <a:r>
              <a:rPr lang="nn-NO" altLang="zh-CN" dirty="0">
                <a:solidFill>
                  <a:srgbClr val="000000"/>
                </a:solidFill>
              </a:rPr>
              <a:t>; </a:t>
            </a:r>
            <a:r>
              <a:rPr lang="nn-NO" altLang="zh-CN" dirty="0" smtClean="0">
                <a:solidFill>
                  <a:srgbClr val="000000"/>
                </a:solidFill>
              </a:rPr>
              <a:t>i&lt;10</a:t>
            </a:r>
            <a:r>
              <a:rPr lang="nn-NO" altLang="zh-CN" dirty="0">
                <a:solidFill>
                  <a:srgbClr val="000000"/>
                </a:solidFill>
              </a:rPr>
              <a:t>; i</a:t>
            </a:r>
            <a:r>
              <a:rPr lang="nn-NO" altLang="zh-CN" dirty="0" smtClean="0">
                <a:solidFill>
                  <a:srgbClr val="000000"/>
                </a:solidFill>
              </a:rPr>
              <a:t>++) </a:t>
            </a:r>
            <a:r>
              <a:rPr lang="en-US" altLang="zh-CN" dirty="0" err="1" smtClean="0">
                <a:solidFill>
                  <a:srgbClr val="000000"/>
                </a:solidFill>
              </a:rPr>
              <a:t>scanf</a:t>
            </a:r>
            <a:r>
              <a:rPr lang="en-US" altLang="zh-CN" dirty="0">
                <a:solidFill>
                  <a:srgbClr val="000000"/>
                </a:solidFill>
              </a:rPr>
              <a:t>(</a:t>
            </a:r>
            <a:r>
              <a:rPr lang="en-US" altLang="zh-CN" dirty="0">
                <a:solidFill>
                  <a:srgbClr val="A31515"/>
                </a:solidFill>
              </a:rPr>
              <a:t>"%d"</a:t>
            </a:r>
            <a:r>
              <a:rPr lang="en-US" altLang="zh-CN" dirty="0">
                <a:solidFill>
                  <a:srgbClr val="000000"/>
                </a:solidFill>
              </a:rPr>
              <a:t>, a + </a:t>
            </a:r>
            <a:r>
              <a:rPr lang="en-US" altLang="zh-CN" dirty="0" err="1">
                <a:solidFill>
                  <a:srgbClr val="000000"/>
                </a:solidFill>
              </a:rPr>
              <a:t>i</a:t>
            </a:r>
            <a:r>
              <a:rPr lang="en-US" altLang="zh-CN" dirty="0">
                <a:solidFill>
                  <a:srgbClr val="000000"/>
                </a:solidFill>
              </a:rPr>
              <a:t>);</a:t>
            </a:r>
          </a:p>
          <a:p>
            <a:pPr marL="342900" lvl="1" indent="0">
              <a:buNone/>
            </a:pPr>
            <a:r>
              <a:rPr lang="en-US" altLang="zh-CN" dirty="0" smtClean="0">
                <a:solidFill>
                  <a:srgbClr val="000000"/>
                </a:solidFill>
              </a:rPr>
              <a:t> 	</a:t>
            </a:r>
            <a:r>
              <a:rPr lang="en-US" altLang="zh-CN" dirty="0" err="1" smtClean="0">
                <a:solidFill>
                  <a:srgbClr val="000000"/>
                </a:solidFill>
              </a:rPr>
              <a:t>InsertSort</a:t>
            </a:r>
            <a:r>
              <a:rPr lang="en-US" altLang="zh-CN" dirty="0" smtClean="0">
                <a:solidFill>
                  <a:srgbClr val="000000"/>
                </a:solidFill>
              </a:rPr>
              <a:t>(a</a:t>
            </a:r>
            <a:r>
              <a:rPr lang="en-US" altLang="zh-CN" dirty="0">
                <a:solidFill>
                  <a:srgbClr val="000000"/>
                </a:solidFill>
              </a:rPr>
              <a:t>, 10);</a:t>
            </a:r>
          </a:p>
          <a:p>
            <a:pPr marL="342900" lvl="1" indent="0">
              <a:buNone/>
            </a:pPr>
            <a:r>
              <a:rPr lang="nn-NO" altLang="zh-CN" dirty="0" smtClean="0">
                <a:solidFill>
                  <a:srgbClr val="0000FF"/>
                </a:solidFill>
              </a:rPr>
              <a:t> 	for</a:t>
            </a:r>
            <a:r>
              <a:rPr lang="nn-NO" altLang="zh-CN" dirty="0" smtClean="0">
                <a:solidFill>
                  <a:srgbClr val="000000"/>
                </a:solidFill>
              </a:rPr>
              <a:t> </a:t>
            </a:r>
            <a:r>
              <a:rPr lang="nn-NO" altLang="zh-CN" dirty="0">
                <a:solidFill>
                  <a:srgbClr val="000000"/>
                </a:solidFill>
              </a:rPr>
              <a:t>(</a:t>
            </a:r>
            <a:r>
              <a:rPr lang="nn-NO" altLang="zh-CN" dirty="0">
                <a:solidFill>
                  <a:srgbClr val="0000FF"/>
                </a:solidFill>
              </a:rPr>
              <a:t>int</a:t>
            </a:r>
            <a:r>
              <a:rPr lang="nn-NO" altLang="zh-CN" dirty="0">
                <a:solidFill>
                  <a:srgbClr val="000000"/>
                </a:solidFill>
              </a:rPr>
              <a:t> </a:t>
            </a:r>
            <a:r>
              <a:rPr lang="nn-NO" altLang="zh-CN" dirty="0" smtClean="0">
                <a:solidFill>
                  <a:srgbClr val="000000"/>
                </a:solidFill>
              </a:rPr>
              <a:t>i=0</a:t>
            </a:r>
            <a:r>
              <a:rPr lang="nn-NO" altLang="zh-CN" dirty="0">
                <a:solidFill>
                  <a:srgbClr val="000000"/>
                </a:solidFill>
              </a:rPr>
              <a:t>; </a:t>
            </a:r>
            <a:r>
              <a:rPr lang="nn-NO" altLang="zh-CN" dirty="0" smtClean="0">
                <a:solidFill>
                  <a:srgbClr val="000000"/>
                </a:solidFill>
              </a:rPr>
              <a:t>i&lt;10</a:t>
            </a:r>
            <a:r>
              <a:rPr lang="nn-NO" altLang="zh-CN" dirty="0">
                <a:solidFill>
                  <a:srgbClr val="000000"/>
                </a:solidFill>
              </a:rPr>
              <a:t>; i</a:t>
            </a:r>
            <a:r>
              <a:rPr lang="nn-NO" altLang="zh-CN" dirty="0" smtClean="0">
                <a:solidFill>
                  <a:srgbClr val="000000"/>
                </a:solidFill>
              </a:rPr>
              <a:t>++) </a:t>
            </a:r>
            <a:r>
              <a:rPr lang="en-US" altLang="zh-CN" dirty="0" err="1" smtClean="0">
                <a:solidFill>
                  <a:srgbClr val="000000"/>
                </a:solidFill>
              </a:rPr>
              <a:t>printf</a:t>
            </a:r>
            <a:r>
              <a:rPr lang="en-US" altLang="zh-CN" dirty="0">
                <a:solidFill>
                  <a:srgbClr val="000000"/>
                </a:solidFill>
              </a:rPr>
              <a:t>(</a:t>
            </a:r>
            <a:r>
              <a:rPr lang="en-US" altLang="zh-CN" dirty="0">
                <a:solidFill>
                  <a:srgbClr val="A31515"/>
                </a:solidFill>
              </a:rPr>
              <a:t>"%d "</a:t>
            </a:r>
            <a:r>
              <a:rPr lang="en-US" altLang="zh-CN" dirty="0">
                <a:solidFill>
                  <a:srgbClr val="000000"/>
                </a:solidFill>
              </a:rPr>
              <a:t>, *(a + </a:t>
            </a:r>
            <a:r>
              <a:rPr lang="en-US" altLang="zh-CN" dirty="0" err="1">
                <a:solidFill>
                  <a:srgbClr val="000000"/>
                </a:solidFill>
              </a:rPr>
              <a:t>i</a:t>
            </a:r>
            <a:r>
              <a:rPr lang="en-US" altLang="zh-CN" dirty="0" smtClean="0">
                <a:solidFill>
                  <a:srgbClr val="000000"/>
                </a:solidFill>
              </a:rPr>
              <a:t>));</a:t>
            </a:r>
          </a:p>
          <a:p>
            <a:pPr marL="342900" lvl="1" indent="0">
              <a:buNone/>
            </a:pPr>
            <a:r>
              <a:rPr lang="en-US" altLang="zh-CN" dirty="0">
                <a:solidFill>
                  <a:srgbClr val="000000"/>
                </a:solidFill>
              </a:rPr>
              <a:t> </a:t>
            </a:r>
            <a:r>
              <a:rPr lang="en-US" altLang="zh-CN" dirty="0" smtClean="0">
                <a:solidFill>
                  <a:srgbClr val="000000"/>
                </a:solidFill>
              </a:rPr>
              <a:t> 	</a:t>
            </a:r>
            <a:r>
              <a:rPr lang="en-US" altLang="zh-CN" dirty="0" err="1" smtClean="0">
                <a:solidFill>
                  <a:srgbClr val="000000"/>
                </a:solidFill>
              </a:rPr>
              <a:t>printf</a:t>
            </a:r>
            <a:r>
              <a:rPr lang="en-US" altLang="zh-CN" dirty="0">
                <a:solidFill>
                  <a:srgbClr val="000000"/>
                </a:solidFill>
              </a:rPr>
              <a:t>(</a:t>
            </a:r>
            <a:r>
              <a:rPr lang="en-US" altLang="zh-CN" dirty="0">
                <a:solidFill>
                  <a:srgbClr val="A31515"/>
                </a:solidFill>
              </a:rPr>
              <a:t>"\</a:t>
            </a:r>
            <a:r>
              <a:rPr lang="en-US" altLang="zh-CN" dirty="0" smtClean="0">
                <a:solidFill>
                  <a:srgbClr val="A31515"/>
                </a:solidFill>
              </a:rPr>
              <a:t>b\n"</a:t>
            </a:r>
            <a:r>
              <a:rPr lang="en-US" altLang="zh-CN" dirty="0" smtClean="0">
                <a:solidFill>
                  <a:srgbClr val="000000"/>
                </a:solidFill>
              </a:rPr>
              <a:t>);</a:t>
            </a:r>
            <a:endParaRPr lang="en-US" altLang="zh-CN" dirty="0">
              <a:solidFill>
                <a:srgbClr val="000000"/>
              </a:solidFill>
            </a:endParaRPr>
          </a:p>
          <a:p>
            <a:pPr marL="342900" lvl="1" indent="0">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0;</a:t>
            </a:r>
          </a:p>
          <a:p>
            <a:pPr marL="342900" lvl="1" indent="0">
              <a:buNone/>
            </a:pPr>
            <a:r>
              <a:rPr lang="en-US" altLang="zh-CN" dirty="0">
                <a:solidFill>
                  <a:srgbClr val="000000"/>
                </a:solidFill>
              </a:rPr>
              <a:t>}</a:t>
            </a:r>
          </a:p>
          <a:p>
            <a:pPr marL="0" indent="0">
              <a:buNone/>
            </a:pPr>
            <a:endParaRPr lang="zh-CN" altLang="en-US" dirty="0"/>
          </a:p>
        </p:txBody>
      </p:sp>
    </p:spTree>
    <p:extLst>
      <p:ext uri="{BB962C8B-B14F-4D97-AF65-F5344CB8AC3E}">
        <p14:creationId xmlns:p14="http://schemas.microsoft.com/office/powerpoint/2010/main" val="2197725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kern="0" dirty="0">
                <a:solidFill>
                  <a:prstClr val="black"/>
                </a:solidFill>
              </a:rPr>
              <a:t>9.5.2  </a:t>
            </a:r>
            <a:r>
              <a:rPr lang="zh-CN" altLang="en-US" sz="4000" kern="0" dirty="0">
                <a:solidFill>
                  <a:prstClr val="black"/>
                </a:solidFill>
              </a:rPr>
              <a:t>插入排序算法</a:t>
            </a:r>
            <a:endParaRPr lang="zh-CN" altLang="en-US" dirty="0"/>
          </a:p>
        </p:txBody>
      </p:sp>
      <p:sp>
        <p:nvSpPr>
          <p:cNvPr id="3" name="内容占位符 2"/>
          <p:cNvSpPr>
            <a:spLocks noGrp="1"/>
          </p:cNvSpPr>
          <p:nvPr>
            <p:ph idx="1"/>
          </p:nvPr>
        </p:nvSpPr>
        <p:spPr/>
        <p:txBody>
          <a:bodyPr/>
          <a:lstStyle/>
          <a:p>
            <a:r>
              <a:rPr lang="en-US" altLang="zh-CN" sz="2800" dirty="0">
                <a:latin typeface="方正姚体" panose="02010601030101010101" pitchFamily="2" charset="-122"/>
                <a:ea typeface="方正姚体" panose="02010601030101010101" pitchFamily="2" charset="-122"/>
              </a:rPr>
              <a:t>2 3 23 45 112 42 54 6 4 78</a:t>
            </a:r>
          </a:p>
          <a:p>
            <a:r>
              <a:rPr lang="en-US" altLang="zh-CN" sz="2800" dirty="0">
                <a:latin typeface="方正姚体" panose="02010601030101010101" pitchFamily="2" charset="-122"/>
                <a:ea typeface="方正姚体" panose="02010601030101010101" pitchFamily="2" charset="-122"/>
              </a:rPr>
              <a:t>2 3 4 6 23 42 45 54 78 112</a:t>
            </a:r>
          </a:p>
          <a:p>
            <a:r>
              <a:rPr lang="zh-CN" altLang="en-US" sz="2800" dirty="0">
                <a:latin typeface="方正姚体" panose="02010601030101010101" pitchFamily="2" charset="-122"/>
                <a:ea typeface="方正姚体" panose="02010601030101010101" pitchFamily="2" charset="-122"/>
              </a:rPr>
              <a:t>请按任意键继续</a:t>
            </a:r>
            <a:r>
              <a:rPr lang="en-US" altLang="zh-CN" sz="2800" dirty="0">
                <a:latin typeface="方正姚体" panose="02010601030101010101" pitchFamily="2" charset="-122"/>
                <a:ea typeface="方正姚体" panose="02010601030101010101" pitchFamily="2" charset="-122"/>
              </a:rPr>
              <a:t>. . .</a:t>
            </a:r>
          </a:p>
          <a:p>
            <a:endParaRPr lang="en-US" altLang="zh-CN" sz="2800" dirty="0">
              <a:latin typeface="方正姚体" panose="02010601030101010101" pitchFamily="2" charset="-122"/>
              <a:ea typeface="方正姚体" panose="02010601030101010101" pitchFamily="2" charset="-122"/>
            </a:endParaRPr>
          </a:p>
          <a:p>
            <a:endParaRPr lang="en-US" altLang="zh-CN" sz="2800" dirty="0">
              <a:latin typeface="方正姚体" panose="02010601030101010101" pitchFamily="2" charset="-122"/>
              <a:ea typeface="方正姚体" panose="02010601030101010101" pitchFamily="2" charset="-122"/>
            </a:endParaRPr>
          </a:p>
          <a:p>
            <a:endParaRPr lang="en-US" altLang="zh-CN" sz="2800" dirty="0">
              <a:latin typeface="方正姚体" panose="02010601030101010101" pitchFamily="2" charset="-122"/>
              <a:ea typeface="方正姚体" panose="02010601030101010101" pitchFamily="2" charset="-122"/>
            </a:endParaRPr>
          </a:p>
          <a:p>
            <a:endParaRPr lang="en-US" altLang="zh-CN" sz="2800" dirty="0">
              <a:latin typeface="方正姚体" panose="02010601030101010101" pitchFamily="2" charset="-122"/>
              <a:ea typeface="方正姚体" panose="02010601030101010101" pitchFamily="2" charset="-122"/>
            </a:endParaRPr>
          </a:p>
          <a:p>
            <a:endParaRPr lang="en-US" altLang="zh-CN" sz="2800" dirty="0">
              <a:latin typeface="方正姚体" panose="02010601030101010101" pitchFamily="2" charset="-122"/>
              <a:ea typeface="方正姚体" panose="02010601030101010101" pitchFamily="2" charset="-122"/>
            </a:endParaRPr>
          </a:p>
          <a:p>
            <a:endParaRPr lang="zh-CN" altLang="en-US" sz="28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78017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title"/>
          </p:nvPr>
        </p:nvSpPr>
        <p:spPr/>
        <p:txBody>
          <a:bodyPr/>
          <a:lstStyle/>
          <a:p>
            <a:r>
              <a:rPr lang="en-US" altLang="zh-CN" dirty="0"/>
              <a:t>9.5.1  </a:t>
            </a:r>
            <a:r>
              <a:rPr lang="zh-CN" altLang="en-US" dirty="0"/>
              <a:t>通用定积分算法</a:t>
            </a:r>
            <a:endParaRPr lang="zh-CN" altLang="en-US" dirty="0" smtClean="0"/>
          </a:p>
        </p:txBody>
      </p:sp>
      <p:sp>
        <p:nvSpPr>
          <p:cNvPr id="138243" name="Rectangle 2"/>
          <p:cNvSpPr>
            <a:spLocks noGrp="1" noChangeArrowheads="1"/>
          </p:cNvSpPr>
          <p:nvPr>
            <p:ph idx="1"/>
          </p:nvPr>
        </p:nvSpPr>
        <p:spPr>
          <a:xfrm>
            <a:off x="467544" y="1556792"/>
            <a:ext cx="8229600" cy="3896469"/>
          </a:xfrm>
        </p:spPr>
        <p:txBody>
          <a:bodyPr>
            <a:normAutofit/>
          </a:bodyPr>
          <a:lstStyle/>
          <a:p>
            <a:r>
              <a:rPr lang="zh-CN" altLang="en-US" dirty="0" smtClean="0"/>
              <a:t>用函数指针作函数参数</a:t>
            </a:r>
            <a:endParaRPr lang="en-US" altLang="zh-CN" dirty="0" smtClean="0"/>
          </a:p>
          <a:p>
            <a:pPr lvl="1">
              <a:buFont typeface="Wingdings" panose="05000000000000000000" pitchFamily="2" charset="2"/>
              <a:buChar char="u"/>
            </a:pPr>
            <a:r>
              <a:rPr lang="zh-CN" altLang="en-US" dirty="0" smtClean="0"/>
              <a:t>函数指针变量常见用途是作为函数的参数</a:t>
            </a:r>
            <a:r>
              <a:rPr lang="en-US" altLang="zh-CN" dirty="0" smtClean="0"/>
              <a:t>;</a:t>
            </a:r>
          </a:p>
          <a:p>
            <a:pPr lvl="1">
              <a:buFont typeface="Wingdings" panose="05000000000000000000" pitchFamily="2" charset="2"/>
              <a:buChar char="u"/>
            </a:pPr>
            <a:r>
              <a:rPr lang="zh-CN" altLang="en-US" dirty="0" smtClean="0"/>
              <a:t>将函数名</a:t>
            </a:r>
            <a:r>
              <a:rPr lang="en-US" altLang="zh-CN" dirty="0" smtClean="0"/>
              <a:t>(</a:t>
            </a:r>
            <a:r>
              <a:rPr lang="zh-CN" altLang="en-US" dirty="0" smtClean="0"/>
              <a:t>函数的地址</a:t>
            </a:r>
            <a:r>
              <a:rPr lang="en-US" altLang="zh-CN" dirty="0" smtClean="0"/>
              <a:t>)</a:t>
            </a:r>
            <a:r>
              <a:rPr lang="zh-CN" altLang="en-US" dirty="0" smtClean="0"/>
              <a:t>传给函数的</a:t>
            </a:r>
            <a:r>
              <a:rPr lang="zh-CN" altLang="en-US" dirty="0"/>
              <a:t>形参函数指针变量。</a:t>
            </a:r>
            <a:endParaRPr lang="en-US" altLang="zh-CN" dirty="0" smtClean="0"/>
          </a:p>
          <a:p>
            <a:pPr lvl="1">
              <a:buFont typeface="Wingdings" panose="05000000000000000000" pitchFamily="2" charset="2"/>
              <a:buChar char="u"/>
            </a:pPr>
            <a:r>
              <a:rPr lang="zh-CN" altLang="en-US" dirty="0" smtClean="0"/>
              <a:t>这样就可以在调用一个函数的过程中根据给定的不同实参调用不同的函数。</a:t>
            </a:r>
            <a:endParaRPr lang="en-US" altLang="zh-CN" dirty="0" smtClean="0"/>
          </a:p>
          <a:p>
            <a:pPr lvl="1">
              <a:buFont typeface="Wingdings" panose="05000000000000000000" pitchFamily="2" charset="2"/>
              <a:buChar char="u"/>
            </a:pPr>
            <a:r>
              <a:rPr lang="zh-CN" altLang="en-US" dirty="0" smtClean="0"/>
              <a:t>实现通用函数是指针的一大作用之一；</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484784"/>
                <a:ext cx="8446393" cy="3104380"/>
              </a:xfrm>
            </p:spPr>
            <p:txBody>
              <a:bodyPr/>
              <a:lstStyle/>
              <a:p>
                <a:pPr marL="0" indent="0">
                  <a:buNone/>
                </a:pPr>
                <a:r>
                  <a:rPr lang="en-US" altLang="zh-CN" dirty="0" smtClean="0"/>
                  <a:t>【</a:t>
                </a:r>
                <a:r>
                  <a:rPr lang="zh-CN" altLang="en-US" dirty="0" smtClean="0"/>
                  <a:t>例</a:t>
                </a:r>
                <a:r>
                  <a:rPr lang="en-US" altLang="zh-CN" dirty="0" smtClean="0"/>
                  <a:t>9-14】 </a:t>
                </a:r>
                <a:r>
                  <a:rPr lang="zh-CN" altLang="en-US" dirty="0" smtClean="0"/>
                  <a:t>通用</a:t>
                </a:r>
                <a:r>
                  <a:rPr lang="zh-CN" altLang="en-US" dirty="0"/>
                  <a:t>定积分函数</a:t>
                </a:r>
              </a:p>
              <a:p>
                <a:pPr marL="342900" lvl="1" indent="0">
                  <a:buNone/>
                </a:pPr>
                <a:r>
                  <a:rPr lang="zh-CN" altLang="en-US" dirty="0"/>
                  <a:t>编写一个求定积分的通用函数</a:t>
                </a:r>
                <a:r>
                  <a:rPr lang="en-US" altLang="zh-CN" dirty="0"/>
                  <a:t>integral</a:t>
                </a:r>
                <a:r>
                  <a:rPr lang="zh-CN" altLang="en-US" dirty="0"/>
                  <a:t>，并计算函数</a:t>
                </a:r>
                <a:r>
                  <a:rPr lang="en-US" altLang="zh-CN" dirty="0"/>
                  <a:t>f(x) </a:t>
                </a:r>
                <a:r>
                  <a:rPr lang="zh-CN" altLang="en-US" dirty="0"/>
                  <a:t>在</a:t>
                </a:r>
                <a:r>
                  <a:rPr lang="en-US" altLang="zh-CN" dirty="0"/>
                  <a:t>a</a:t>
                </a:r>
                <a:r>
                  <a:rPr lang="zh-CN" altLang="en-US" dirty="0"/>
                  <a:t>～</a:t>
                </a:r>
                <a:r>
                  <a:rPr lang="en-US" altLang="zh-CN" dirty="0"/>
                  <a:t>b</a:t>
                </a:r>
                <a:r>
                  <a:rPr lang="zh-CN" altLang="en-US" dirty="0"/>
                  <a:t>区间的定积分。并使用这个通用定积分函数计算</a:t>
                </a:r>
                <a:r>
                  <a:rPr lang="zh-CN" altLang="en-US" dirty="0" smtClean="0"/>
                  <a:t>：</a:t>
                </a:r>
                <a14:m>
                  <m:oMath xmlns:m="http://schemas.openxmlformats.org/officeDocument/2006/math">
                    <m:nary>
                      <m:naryPr>
                        <m:ctrlPr>
                          <a:rPr lang="zh-CN" altLang="en-US" i="1" smtClean="0">
                            <a:latin typeface="Cambria Math"/>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e>
                        <m:d>
                          <m:dPr>
                            <m:ctrlPr>
                              <a:rPr lang="en-US" altLang="zh-CN" b="0" i="1" smtClean="0">
                                <a:latin typeface="Cambria Math"/>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+2−</m:t>
                            </m:r>
                            <m:sSup>
                              <m:sSupPr>
                                <m:ctrlPr>
                                  <a:rPr lang="en-US" altLang="zh-CN" b="0" i="1" smtClean="0">
                                    <a:latin typeface="Cambria Math"/>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𝑑𝑥</m:t>
                        </m:r>
                      </m:e>
                    </m:nary>
                  </m:oMath>
                </a14:m>
                <a:r>
                  <a:rPr lang="zh-CN" altLang="en-US" dirty="0" smtClean="0"/>
                  <a:t> </a:t>
                </a:r>
                <a:r>
                  <a:rPr lang="zh-CN" altLang="en-US" dirty="0"/>
                  <a:t>， </a:t>
                </a:r>
                <a14:m>
                  <m:oMath xmlns:m="http://schemas.openxmlformats.org/officeDocument/2006/math">
                    <m:nary>
                      <m:naryPr>
                        <m:ctrlPr>
                          <a:rPr lang="zh-CN" altLang="en-US" i="1">
                            <a:latin typeface="Cambria Math"/>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e>
                        <m:d>
                          <m:dPr>
                            <m:ctrlPr>
                              <a:rPr lang="en-US" altLang="zh-CN" i="1">
                                <a:latin typeface="Cambria Math"/>
                              </a:rPr>
                            </m:ctrlPr>
                          </m:dPr>
                          <m:e>
                            <m:rad>
                              <m:radPr>
                                <m:degHide m:val="on"/>
                                <m:ctrlPr>
                                  <a:rPr lang="en-US" altLang="zh-CN" i="1" smtClean="0">
                                    <a:latin typeface="Cambria Math"/>
                                  </a:rPr>
                                </m:ctrlPr>
                              </m:radPr>
                              <m:deg/>
                              <m:e>
                                <m:r>
                                  <a:rPr lang="en-US" altLang="zh-CN" i="1">
                                    <a:latin typeface="Cambria Math" panose="02040503050406030204" pitchFamily="18" charset="0"/>
                                  </a:rPr>
                                  <m:t>1−</m:t>
                                </m:r>
                                <m:sSup>
                                  <m:sSupPr>
                                    <m:ctrlPr>
                                      <a:rPr lang="en-US" altLang="zh-CN" i="1">
                                        <a:latin typeface="Cambria Math"/>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𝑑𝑥</m:t>
                        </m:r>
                      </m:e>
                    </m:nary>
                  </m:oMath>
                </a14:m>
                <a:r>
                  <a:rPr lang="zh-CN" altLang="en-US" dirty="0"/>
                  <a:t>和 </a:t>
                </a:r>
                <a14:m>
                  <m:oMath xmlns:m="http://schemas.openxmlformats.org/officeDocument/2006/math">
                    <m:nary>
                      <m:naryPr>
                        <m:ctrlPr>
                          <a:rPr lang="zh-CN" altLang="en-US" i="1">
                            <a:latin typeface="Cambria Math"/>
                          </a:rPr>
                        </m:ctrlPr>
                      </m:naryPr>
                      <m:sub>
                        <m:r>
                          <a:rPr lang="en-US" altLang="zh-CN" b="0" i="1" smtClean="0">
                            <a:latin typeface="Cambria Math" panose="02040503050406030204" pitchFamily="18" charset="0"/>
                          </a:rPr>
                          <m:t>0</m:t>
                        </m:r>
                      </m:sub>
                      <m:sup>
                        <m:r>
                          <a:rPr lang="zh-CN" altLang="en-US" i="1" smtClean="0">
                            <a:latin typeface="Cambria Math" panose="02040503050406030204" pitchFamily="18" charset="0"/>
                          </a:rPr>
                          <m:t>𝜋</m:t>
                        </m:r>
                      </m:sup>
                      <m:e>
                        <m:d>
                          <m:dPr>
                            <m:ctrlPr>
                              <a:rPr lang="en-US" altLang="zh-CN" i="1">
                                <a:latin typeface="Cambria Math"/>
                              </a:rPr>
                            </m:ctrlPr>
                          </m:dPr>
                          <m:e>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i="1">
                            <a:latin typeface="Cambria Math" panose="02040503050406030204" pitchFamily="18" charset="0"/>
                          </a:rPr>
                          <m:t>𝑑𝑥</m:t>
                        </m:r>
                      </m:e>
                    </m:nary>
                  </m:oMath>
                </a14:m>
                <a:r>
                  <a:rPr lang="zh-CN" altLang="en-US" dirty="0"/>
                  <a:t>的值。</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484784"/>
                <a:ext cx="8446393" cy="3104380"/>
              </a:xfrm>
              <a:blipFill rotWithShape="1">
                <a:blip r:embed="rId2"/>
                <a:stretch>
                  <a:fillRect l="-1443" t="-1965"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0650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p:sp>
        <p:nvSpPr>
          <p:cNvPr id="3" name="内容占位符 2"/>
          <p:cNvSpPr>
            <a:spLocks noGrp="1"/>
          </p:cNvSpPr>
          <p:nvPr>
            <p:ph idx="1"/>
          </p:nvPr>
        </p:nvSpPr>
        <p:spPr>
          <a:xfrm>
            <a:off x="468313" y="1340768"/>
            <a:ext cx="8229600" cy="5112568"/>
          </a:xfrm>
        </p:spPr>
        <p:txBody>
          <a:bodyPr>
            <a:normAutofit/>
          </a:bodyPr>
          <a:lstStyle/>
          <a:p>
            <a:pPr marL="0" indent="0">
              <a:buNone/>
            </a:pPr>
            <a:r>
              <a:rPr lang="en-US" altLang="zh-CN" dirty="0" smtClean="0"/>
              <a:t>【</a:t>
            </a:r>
            <a:r>
              <a:rPr lang="zh-CN" altLang="en-US" dirty="0" smtClean="0"/>
              <a:t>例</a:t>
            </a:r>
            <a:r>
              <a:rPr lang="en-US" altLang="zh-CN" dirty="0" smtClean="0"/>
              <a:t>9-14】 </a:t>
            </a:r>
            <a:r>
              <a:rPr lang="zh-CN" altLang="en-US" dirty="0"/>
              <a:t>通用定积分函数</a:t>
            </a:r>
          </a:p>
          <a:p>
            <a:r>
              <a:rPr lang="zh-CN" altLang="en-US" dirty="0" smtClean="0"/>
              <a:t>问题</a:t>
            </a:r>
            <a:r>
              <a:rPr lang="zh-CN" altLang="en-US" dirty="0"/>
              <a:t>分析：</a:t>
            </a:r>
          </a:p>
          <a:p>
            <a:pPr lvl="1">
              <a:buFont typeface="Wingdings" panose="05000000000000000000" pitchFamily="2" charset="2"/>
              <a:buChar char="u"/>
            </a:pPr>
            <a:r>
              <a:rPr lang="zh-CN" altLang="en-US" dirty="0"/>
              <a:t>不同的定积分可以用不同的定积分公式去解答，如果我们写程序也是为不同的定积分写出不同的定积分函数，那要写出多少个定积分函数呢</a:t>
            </a:r>
            <a:r>
              <a:rPr lang="zh-CN" altLang="en-US" dirty="0" smtClean="0"/>
              <a:t>？</a:t>
            </a:r>
            <a:endParaRPr lang="en-US" altLang="zh-CN" dirty="0" smtClean="0"/>
          </a:p>
          <a:p>
            <a:pPr lvl="1">
              <a:buFont typeface="Wingdings" panose="05000000000000000000" pitchFamily="2" charset="2"/>
              <a:buChar char="u"/>
            </a:pPr>
            <a:r>
              <a:rPr lang="zh-CN" altLang="en-US" dirty="0" smtClean="0"/>
              <a:t>因此</a:t>
            </a:r>
            <a:r>
              <a:rPr lang="zh-CN" altLang="en-US" dirty="0"/>
              <a:t>我们的思路是写出一个通用的定积分函数，要求解某个函数的定积分时，只要把上下限和函数名传递给通用定积分函数就可以</a:t>
            </a:r>
            <a:r>
              <a:rPr lang="zh-CN" altLang="en-US" dirty="0" smtClean="0"/>
              <a:t>计算</a:t>
            </a:r>
            <a:r>
              <a:rPr lang="en-US" altLang="zh-CN" dirty="0" smtClean="0"/>
              <a:t>;</a:t>
            </a:r>
          </a:p>
          <a:p>
            <a:pPr lvl="1">
              <a:buFont typeface="Wingdings" panose="05000000000000000000" pitchFamily="2" charset="2"/>
              <a:buChar char="u"/>
            </a:pPr>
            <a:r>
              <a:rPr lang="zh-CN" altLang="en-US" dirty="0" smtClean="0"/>
              <a:t>本题</a:t>
            </a:r>
            <a:r>
              <a:rPr lang="zh-CN" altLang="en-US" dirty="0"/>
              <a:t>使用函数指针作为函数的参数。在这里，函数指针就有它的用武之地。</a:t>
            </a:r>
          </a:p>
          <a:p>
            <a:endParaRPr lang="zh-CN" altLang="en-US" dirty="0"/>
          </a:p>
        </p:txBody>
      </p:sp>
    </p:spTree>
    <p:extLst>
      <p:ext uri="{BB962C8B-B14F-4D97-AF65-F5344CB8AC3E}">
        <p14:creationId xmlns:p14="http://schemas.microsoft.com/office/powerpoint/2010/main" val="354480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9.5.1  </a:t>
            </a:r>
            <a:r>
              <a:rPr lang="zh-CN" altLang="en-US" dirty="0"/>
              <a:t>通用定积分算法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a:t>
                </a:r>
                <a:r>
                  <a:rPr lang="zh-CN" altLang="en-US" dirty="0" smtClean="0"/>
                  <a:t>例</a:t>
                </a:r>
                <a:r>
                  <a:rPr lang="en-US" altLang="zh-CN" dirty="0" smtClean="0"/>
                  <a:t>9-14】 </a:t>
                </a:r>
                <a:r>
                  <a:rPr lang="zh-CN" altLang="en-US" dirty="0"/>
                  <a:t>通用定积分</a:t>
                </a:r>
                <a:r>
                  <a:rPr lang="zh-CN" altLang="en-US" dirty="0" smtClean="0"/>
                  <a:t>函数</a:t>
                </a:r>
                <a:r>
                  <a:rPr lang="en-US" altLang="zh-CN" dirty="0" smtClean="0"/>
                  <a:t>-</a:t>
                </a:r>
                <a:r>
                  <a:rPr lang="zh-CN" altLang="en-US" dirty="0" smtClean="0"/>
                  <a:t>算法基本思路：</a:t>
                </a:r>
                <a:endParaRPr lang="en-US" altLang="zh-CN" dirty="0" smtClean="0"/>
              </a:p>
              <a:p>
                <a:pPr lvl="1">
                  <a:buFont typeface="Wingdings" panose="05000000000000000000" pitchFamily="2" charset="2"/>
                  <a:buChar char="u"/>
                </a:pPr>
                <a:r>
                  <a:rPr lang="zh-CN" altLang="en-US" dirty="0" smtClean="0"/>
                  <a:t>可以</a:t>
                </a:r>
                <a:r>
                  <a:rPr lang="zh-CN" altLang="en-US" dirty="0"/>
                  <a:t>通过矩形法来求定积分。将积分区间划分成</a:t>
                </a:r>
                <a:r>
                  <a:rPr lang="en-US" altLang="zh-CN" dirty="0"/>
                  <a:t>n</a:t>
                </a:r>
                <a:r>
                  <a:rPr lang="zh-CN" altLang="en-US" dirty="0"/>
                  <a:t>等份，然后将这</a:t>
                </a:r>
                <a:r>
                  <a:rPr lang="en-US" altLang="zh-CN" dirty="0"/>
                  <a:t>n</a:t>
                </a:r>
                <a:r>
                  <a:rPr lang="zh-CN" altLang="en-US" dirty="0"/>
                  <a:t>等份近似看成矩形，然后对所有的矩形的面积进行求和</a:t>
                </a:r>
                <a:r>
                  <a:rPr lang="zh-CN" altLang="en-US" dirty="0" smtClean="0"/>
                  <a:t>。</a:t>
                </a:r>
                <a:endParaRPr lang="en-US" altLang="zh-CN" dirty="0" smtClean="0"/>
              </a:p>
              <a:p>
                <a:pPr lvl="1">
                  <a:buFont typeface="Wingdings" panose="05000000000000000000" pitchFamily="2" charset="2"/>
                  <a:buChar char="u"/>
                </a:pPr>
                <a:r>
                  <a:rPr lang="zh-CN" altLang="en-US" dirty="0" smtClean="0"/>
                  <a:t>设求 </a:t>
                </a:r>
                <a14:m>
                  <m:oMath xmlns:m="http://schemas.openxmlformats.org/officeDocument/2006/math">
                    <m:nary>
                      <m:naryPr>
                        <m:ctrlPr>
                          <a:rPr lang="zh-CN" altLang="en-US" i="1">
                            <a:latin typeface="Cambria Math"/>
                          </a:rPr>
                        </m:ctrlPr>
                      </m:naryPr>
                      <m:sub>
                        <m:r>
                          <m:rPr>
                            <m:sty m:val="p"/>
                          </m:rPr>
                          <a:rPr lang="en-US" altLang="zh-CN">
                            <a:latin typeface="Cambria Math" panose="02040503050406030204" pitchFamily="18" charset="0"/>
                          </a:rPr>
                          <m:t>a</m:t>
                        </m:r>
                      </m:sub>
                      <m:sup>
                        <m:r>
                          <m:rPr>
                            <m:sty m:val="p"/>
                          </m:rPr>
                          <a:rPr lang="en-US" altLang="zh-CN">
                            <a:latin typeface="Cambria Math" panose="02040503050406030204" pitchFamily="18" charset="0"/>
                          </a:rPr>
                          <m:t>b</m:t>
                        </m:r>
                      </m:sup>
                      <m:e>
                        <m:r>
                          <a:rPr lang="en-US" altLang="zh-CN">
                            <a:latin typeface="Cambria Math" panose="02040503050406030204" pitchFamily="18" charset="0"/>
                          </a:rPr>
                          <m:t>𝑓</m:t>
                        </m:r>
                        <m:d>
                          <m:dPr>
                            <m:ctrlPr>
                              <a:rPr lang="en-US" altLang="zh-CN" i="1">
                                <a:latin typeface="Cambria Math"/>
                              </a:rPr>
                            </m:ctrlPr>
                          </m:dPr>
                          <m:e>
                            <m:r>
                              <a:rPr lang="en-US" altLang="zh-CN">
                                <a:latin typeface="Cambria Math" panose="02040503050406030204" pitchFamily="18" charset="0"/>
                              </a:rPr>
                              <m:t>𝑥</m:t>
                            </m:r>
                          </m:e>
                        </m:d>
                        <m:r>
                          <a:rPr lang="en-US" altLang="zh-CN">
                            <a:latin typeface="Cambria Math" panose="02040503050406030204" pitchFamily="18" charset="0"/>
                          </a:rPr>
                          <m:t>𝑑𝑥</m:t>
                        </m:r>
                      </m:e>
                    </m:nary>
                  </m:oMath>
                </a14:m>
                <a:r>
                  <a:rPr lang="zh-CN" altLang="en-US" dirty="0" smtClean="0"/>
                  <a:t>定积分；</a:t>
                </a:r>
                <a:r>
                  <a:rPr lang="zh-CN" altLang="zh-CN" dirty="0" smtClean="0"/>
                  <a:t>将</a:t>
                </a:r>
                <a:r>
                  <a:rPr lang="en-US" altLang="zh-CN" dirty="0" smtClean="0"/>
                  <a:t>[</a:t>
                </a:r>
                <a:r>
                  <a:rPr lang="en-US" altLang="zh-CN" dirty="0" err="1"/>
                  <a:t>a,b</a:t>
                </a:r>
                <a:r>
                  <a:rPr lang="en-US" altLang="zh-CN" dirty="0"/>
                  <a:t>]</a:t>
                </a:r>
                <a:r>
                  <a:rPr lang="zh-CN" altLang="zh-CN" dirty="0"/>
                  <a:t>划分成</a:t>
                </a:r>
                <a:r>
                  <a:rPr lang="en-US" altLang="zh-CN" dirty="0"/>
                  <a:t>n</a:t>
                </a:r>
                <a:r>
                  <a:rPr lang="zh-CN" altLang="zh-CN" dirty="0"/>
                  <a:t>等份</a:t>
                </a:r>
                <a:r>
                  <a:rPr lang="zh-CN" altLang="zh-CN" dirty="0" smtClean="0"/>
                  <a:t>，</a:t>
                </a:r>
                <a:r>
                  <a:rPr lang="zh-CN" altLang="en-US" dirty="0"/>
                  <a:t>则</a:t>
                </a:r>
                <a:r>
                  <a:rPr lang="en-US" altLang="zh-CN" dirty="0" smtClean="0"/>
                  <a:t>dx</a:t>
                </a:r>
                <a:r>
                  <a:rPr lang="en-US" altLang="zh-CN" dirty="0"/>
                  <a:t>=(b-a)/</a:t>
                </a:r>
                <a:r>
                  <a:rPr lang="en-US" altLang="zh-CN" dirty="0" smtClean="0"/>
                  <a:t>n;  </a:t>
                </a:r>
                <a:r>
                  <a:rPr lang="zh-CN" altLang="en-US" dirty="0" smtClean="0"/>
                  <a:t>定积分</a:t>
                </a:r>
                <a:r>
                  <a:rPr lang="en-US" altLang="zh-CN" dirty="0" smtClean="0"/>
                  <a:t>: s=s</a:t>
                </a:r>
                <a:r>
                  <a:rPr lang="en-US" altLang="zh-CN" dirty="0"/>
                  <a:t>+(*f)(x)*dx;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56" t="-1129" r="-1481"/>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437112"/>
            <a:ext cx="4608512"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69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p:sp>
        <p:nvSpPr>
          <p:cNvPr id="3" name="内容占位符 2"/>
          <p:cNvSpPr>
            <a:spLocks noGrp="1"/>
          </p:cNvSpPr>
          <p:nvPr>
            <p:ph idx="1"/>
          </p:nvPr>
        </p:nvSpPr>
        <p:spPr>
          <a:xfrm>
            <a:off x="323528" y="1484784"/>
            <a:ext cx="8435280" cy="4832573"/>
          </a:xfrm>
        </p:spPr>
        <p:txBody>
          <a:bodyPr>
            <a:noAutofit/>
          </a:bodyPr>
          <a:lstStyle/>
          <a:p>
            <a:pPr marL="0" indent="0">
              <a:spcBef>
                <a:spcPts val="0"/>
              </a:spcBef>
              <a:spcAft>
                <a:spcPts val="0"/>
              </a:spcAft>
              <a:buNone/>
            </a:pPr>
            <a:r>
              <a:rPr lang="en-US" altLang="zh-CN" dirty="0" smtClean="0"/>
              <a:t>【</a:t>
            </a:r>
            <a:r>
              <a:rPr lang="zh-CN" altLang="en-US" dirty="0" smtClean="0"/>
              <a:t>例</a:t>
            </a:r>
            <a:r>
              <a:rPr lang="en-US" altLang="zh-CN" dirty="0" smtClean="0"/>
              <a:t>9-14】 </a:t>
            </a:r>
            <a:r>
              <a:rPr lang="zh-CN" altLang="en-US" dirty="0"/>
              <a:t>通用定积分</a:t>
            </a:r>
            <a:r>
              <a:rPr lang="zh-CN" altLang="en-US" dirty="0" smtClean="0"/>
              <a:t>函数</a:t>
            </a:r>
            <a:endParaRPr lang="en-US" altLang="zh-CN" dirty="0" smtClean="0"/>
          </a:p>
          <a:p>
            <a:pPr marL="342900" lvl="1" indent="0">
              <a:spcBef>
                <a:spcPts val="0"/>
              </a:spcBef>
              <a:spcAft>
                <a:spcPts val="0"/>
              </a:spcAft>
              <a:buNone/>
            </a:pPr>
            <a:r>
              <a:rPr lang="en-US" altLang="zh-CN" sz="2800" dirty="0"/>
              <a:t>#include&lt;</a:t>
            </a:r>
            <a:r>
              <a:rPr lang="en-US" altLang="zh-CN" sz="2800" dirty="0" err="1"/>
              <a:t>stdio.h</a:t>
            </a:r>
            <a:r>
              <a:rPr lang="en-US" altLang="zh-CN" sz="2800" dirty="0"/>
              <a:t>&gt; </a:t>
            </a:r>
          </a:p>
          <a:p>
            <a:pPr marL="342900" lvl="1" indent="0">
              <a:spcBef>
                <a:spcPts val="0"/>
              </a:spcBef>
              <a:spcAft>
                <a:spcPts val="0"/>
              </a:spcAft>
              <a:buNone/>
            </a:pPr>
            <a:r>
              <a:rPr lang="en-US" altLang="zh-CN" sz="2800" dirty="0"/>
              <a:t>#include&lt;</a:t>
            </a:r>
            <a:r>
              <a:rPr lang="en-US" altLang="zh-CN" sz="2800" dirty="0" err="1"/>
              <a:t>math.h</a:t>
            </a:r>
            <a:r>
              <a:rPr lang="en-US" altLang="zh-CN" sz="2800" dirty="0">
                <a:solidFill>
                  <a:srgbClr val="A31515"/>
                </a:solidFill>
              </a:rPr>
              <a:t>&gt;</a:t>
            </a:r>
            <a:r>
              <a:rPr lang="en-US" altLang="zh-CN" sz="2800" dirty="0">
                <a:solidFill>
                  <a:srgbClr val="000000"/>
                </a:solidFill>
              </a:rPr>
              <a:t> </a:t>
            </a:r>
          </a:p>
          <a:p>
            <a:pPr marL="342900" lvl="1" indent="0">
              <a:spcBef>
                <a:spcPts val="0"/>
              </a:spcBef>
              <a:spcAft>
                <a:spcPts val="0"/>
              </a:spcAft>
              <a:buNone/>
            </a:pPr>
            <a:r>
              <a:rPr lang="en-US" altLang="zh-CN" sz="2800" spc="-150" dirty="0">
                <a:solidFill>
                  <a:srgbClr val="0000FF"/>
                </a:solidFill>
              </a:rPr>
              <a:t>double</a:t>
            </a:r>
            <a:r>
              <a:rPr lang="en-US" altLang="zh-CN" sz="2800" spc="-150" dirty="0">
                <a:solidFill>
                  <a:srgbClr val="000000"/>
                </a:solidFill>
              </a:rPr>
              <a:t> Integral(</a:t>
            </a:r>
            <a:r>
              <a:rPr lang="en-US" altLang="zh-CN" sz="2800" spc="-150" dirty="0">
                <a:solidFill>
                  <a:srgbClr val="0000FF"/>
                </a:solidFill>
              </a:rPr>
              <a:t>double</a:t>
            </a:r>
            <a:r>
              <a:rPr lang="en-US" altLang="zh-CN" sz="2800" spc="-150" dirty="0">
                <a:solidFill>
                  <a:srgbClr val="000000"/>
                </a:solidFill>
              </a:rPr>
              <a:t> </a:t>
            </a:r>
            <a:r>
              <a:rPr lang="en-US" altLang="zh-CN" sz="2800" spc="-150" dirty="0"/>
              <a:t>a</a:t>
            </a:r>
            <a:r>
              <a:rPr lang="en-US" altLang="zh-CN" sz="2800" spc="-150" dirty="0">
                <a:solidFill>
                  <a:srgbClr val="000000"/>
                </a:solidFill>
              </a:rPr>
              <a:t>, </a:t>
            </a:r>
            <a:r>
              <a:rPr lang="en-US" altLang="zh-CN" sz="2800" spc="-150" dirty="0">
                <a:solidFill>
                  <a:srgbClr val="0000FF"/>
                </a:solidFill>
              </a:rPr>
              <a:t>double</a:t>
            </a:r>
            <a:r>
              <a:rPr lang="en-US" altLang="zh-CN" sz="2800" spc="-150" dirty="0">
                <a:solidFill>
                  <a:srgbClr val="000000"/>
                </a:solidFill>
              </a:rPr>
              <a:t> </a:t>
            </a:r>
            <a:r>
              <a:rPr lang="en-US" altLang="zh-CN" sz="2800" spc="-150" dirty="0"/>
              <a:t>b</a:t>
            </a:r>
            <a:r>
              <a:rPr lang="en-US" altLang="zh-CN" sz="2800" spc="-150" dirty="0">
                <a:solidFill>
                  <a:srgbClr val="000000"/>
                </a:solidFill>
              </a:rPr>
              <a:t>, </a:t>
            </a:r>
            <a:r>
              <a:rPr lang="en-US" altLang="zh-CN" sz="2800" spc="-150" dirty="0">
                <a:solidFill>
                  <a:srgbClr val="0000FF"/>
                </a:solidFill>
              </a:rPr>
              <a:t>double</a:t>
            </a:r>
            <a:r>
              <a:rPr lang="en-US" altLang="zh-CN" sz="2800" spc="-150" dirty="0">
                <a:solidFill>
                  <a:srgbClr val="000000"/>
                </a:solidFill>
              </a:rPr>
              <a:t>(*</a:t>
            </a:r>
            <a:r>
              <a:rPr lang="en-US" altLang="zh-CN" sz="2800" spc="-150" dirty="0"/>
              <a:t>f</a:t>
            </a:r>
            <a:r>
              <a:rPr lang="en-US" altLang="zh-CN" sz="2800" spc="-150" dirty="0">
                <a:solidFill>
                  <a:srgbClr val="000000"/>
                </a:solidFill>
              </a:rPr>
              <a:t>) (</a:t>
            </a:r>
            <a:r>
              <a:rPr lang="en-US" altLang="zh-CN" sz="2800" spc="-150" dirty="0">
                <a:solidFill>
                  <a:srgbClr val="0000FF"/>
                </a:solidFill>
              </a:rPr>
              <a:t>double</a:t>
            </a:r>
            <a:r>
              <a:rPr lang="en-US" altLang="zh-CN" sz="2800" spc="-150" dirty="0">
                <a:solidFill>
                  <a:srgbClr val="000000"/>
                </a:solidFill>
              </a:rPr>
              <a:t>))</a:t>
            </a:r>
          </a:p>
          <a:p>
            <a:pPr marL="342900" lvl="1" indent="0">
              <a:spcBef>
                <a:spcPts val="0"/>
              </a:spcBef>
              <a:spcAft>
                <a:spcPts val="0"/>
              </a:spcAft>
              <a:buNone/>
            </a:pPr>
            <a:r>
              <a:rPr lang="en-US" altLang="zh-CN" sz="2800" dirty="0">
                <a:solidFill>
                  <a:srgbClr val="000000"/>
                </a:solidFill>
              </a:rPr>
              <a:t>{</a:t>
            </a:r>
          </a:p>
          <a:p>
            <a:pPr marL="342900" lvl="1" indent="0">
              <a:spcBef>
                <a:spcPts val="0"/>
              </a:spcBef>
              <a:spcAft>
                <a:spcPts val="0"/>
              </a:spcAft>
              <a:buNone/>
            </a:pPr>
            <a:r>
              <a:rPr lang="en-US" altLang="zh-CN" sz="2800" dirty="0" smtClean="0">
                <a:solidFill>
                  <a:srgbClr val="0000FF"/>
                </a:solidFill>
              </a:rPr>
              <a:t> 	</a:t>
            </a:r>
            <a:r>
              <a:rPr lang="en-US" altLang="zh-CN" sz="2800" dirty="0" err="1" smtClean="0">
                <a:solidFill>
                  <a:srgbClr val="0000FF"/>
                </a:solidFill>
              </a:rPr>
              <a:t>const</a:t>
            </a:r>
            <a:r>
              <a:rPr lang="en-US" altLang="zh-CN" sz="2800" dirty="0" smtClean="0">
                <a:solidFill>
                  <a:srgbClr val="000000"/>
                </a:solidFill>
              </a:rPr>
              <a:t> </a:t>
            </a:r>
            <a:r>
              <a:rPr lang="en-US" altLang="zh-CN" sz="2800" dirty="0">
                <a:solidFill>
                  <a:srgbClr val="0000FF"/>
                </a:solidFill>
              </a:rPr>
              <a:t>int</a:t>
            </a:r>
            <a:r>
              <a:rPr lang="en-US" altLang="zh-CN" sz="2800" dirty="0">
                <a:solidFill>
                  <a:srgbClr val="000000"/>
                </a:solidFill>
              </a:rPr>
              <a:t> n = 10000;</a:t>
            </a:r>
          </a:p>
          <a:p>
            <a:pPr marL="342900" lvl="1" indent="0">
              <a:spcBef>
                <a:spcPts val="0"/>
              </a:spcBef>
              <a:spcAft>
                <a:spcPts val="0"/>
              </a:spcAft>
              <a:buNone/>
            </a:pPr>
            <a:r>
              <a:rPr lang="en-US" altLang="zh-CN" sz="2800" dirty="0" smtClean="0">
                <a:solidFill>
                  <a:srgbClr val="0000FF"/>
                </a:solidFill>
              </a:rPr>
              <a:t> 	double</a:t>
            </a:r>
            <a:r>
              <a:rPr lang="en-US" altLang="zh-CN" sz="2800" dirty="0" smtClean="0">
                <a:solidFill>
                  <a:srgbClr val="000000"/>
                </a:solidFill>
              </a:rPr>
              <a:t> </a:t>
            </a:r>
            <a:r>
              <a:rPr lang="en-US" altLang="zh-CN" sz="2800" dirty="0">
                <a:solidFill>
                  <a:srgbClr val="000000"/>
                </a:solidFill>
              </a:rPr>
              <a:t>x, dx = </a:t>
            </a:r>
            <a:r>
              <a:rPr lang="en-US" altLang="zh-CN" sz="2800" dirty="0"/>
              <a:t>(b - a) / n, s = 0;</a:t>
            </a:r>
          </a:p>
          <a:p>
            <a:pPr marL="342900" lvl="1" indent="0">
              <a:spcBef>
                <a:spcPts val="0"/>
              </a:spcBef>
              <a:spcAft>
                <a:spcPts val="0"/>
              </a:spcAft>
              <a:buNone/>
            </a:pPr>
            <a:r>
              <a:rPr lang="en-US" altLang="zh-CN" sz="2800" dirty="0" smtClean="0"/>
              <a:t> 	</a:t>
            </a:r>
            <a:r>
              <a:rPr lang="en-US" altLang="zh-CN" sz="2800" dirty="0" smtClean="0">
                <a:solidFill>
                  <a:srgbClr val="0070C0"/>
                </a:solidFill>
              </a:rPr>
              <a:t>for </a:t>
            </a:r>
            <a:r>
              <a:rPr lang="en-US" altLang="zh-CN" sz="2800" dirty="0"/>
              <a:t>(x = a; x&lt;b; x = x + dx)</a:t>
            </a:r>
          </a:p>
          <a:p>
            <a:pPr marL="342900" lvl="1" indent="0">
              <a:spcBef>
                <a:spcPts val="0"/>
              </a:spcBef>
              <a:spcAft>
                <a:spcPts val="0"/>
              </a:spcAft>
              <a:buNone/>
            </a:pPr>
            <a:r>
              <a:rPr lang="en-US" altLang="zh-CN" sz="2800" dirty="0" smtClean="0"/>
              <a:t> 		s </a:t>
            </a:r>
            <a:r>
              <a:rPr lang="en-US" altLang="zh-CN" sz="2800" dirty="0"/>
              <a:t>= s + (*f)(x)*dx;</a:t>
            </a:r>
          </a:p>
          <a:p>
            <a:pPr marL="342900" lvl="1" indent="0">
              <a:spcBef>
                <a:spcPts val="0"/>
              </a:spcBef>
              <a:spcAft>
                <a:spcPts val="0"/>
              </a:spcAft>
              <a:buNone/>
            </a:pPr>
            <a:r>
              <a:rPr lang="en-US" altLang="zh-CN" sz="2800" dirty="0" smtClean="0">
                <a:solidFill>
                  <a:srgbClr val="000000"/>
                </a:solidFill>
              </a:rPr>
              <a:t> 	</a:t>
            </a:r>
            <a:r>
              <a:rPr lang="en-US" altLang="zh-CN" sz="2800" dirty="0" smtClean="0">
                <a:solidFill>
                  <a:srgbClr val="0000FF"/>
                </a:solidFill>
              </a:rPr>
              <a:t>return</a:t>
            </a:r>
            <a:r>
              <a:rPr lang="en-US" altLang="zh-CN" sz="2800" dirty="0" smtClean="0">
                <a:solidFill>
                  <a:srgbClr val="000000"/>
                </a:solidFill>
              </a:rPr>
              <a:t> </a:t>
            </a:r>
            <a:r>
              <a:rPr lang="en-US" altLang="zh-CN" sz="2800" dirty="0">
                <a:solidFill>
                  <a:srgbClr val="000000"/>
                </a:solidFill>
              </a:rPr>
              <a:t>s;</a:t>
            </a:r>
          </a:p>
          <a:p>
            <a:pPr marL="342900" lvl="1" indent="0">
              <a:spcBef>
                <a:spcPts val="0"/>
              </a:spcBef>
              <a:spcAft>
                <a:spcPts val="0"/>
              </a:spcAft>
              <a:buNone/>
            </a:pPr>
            <a:r>
              <a:rPr lang="en-US" altLang="zh-CN" sz="2800" dirty="0">
                <a:solidFill>
                  <a:srgbClr val="000000"/>
                </a:solidFill>
              </a:rPr>
              <a:t>}</a:t>
            </a:r>
            <a:r>
              <a:rPr lang="en-US" altLang="zh-CN" sz="2800" dirty="0" smtClean="0"/>
              <a:t> </a:t>
            </a:r>
            <a:endParaRPr lang="en-US" altLang="zh-CN" sz="2800" dirty="0"/>
          </a:p>
        </p:txBody>
      </p:sp>
      <p:sp>
        <p:nvSpPr>
          <p:cNvPr id="5" name="线形标注 1 4"/>
          <p:cNvSpPr/>
          <p:nvPr/>
        </p:nvSpPr>
        <p:spPr>
          <a:xfrm>
            <a:off x="6732240" y="3501008"/>
            <a:ext cx="1656184" cy="936104"/>
          </a:xfrm>
          <a:prstGeom prst="borderCallout1">
            <a:avLst>
              <a:gd name="adj1" fmla="val 18750"/>
              <a:gd name="adj2" fmla="val -8333"/>
              <a:gd name="adj3" fmla="val -34730"/>
              <a:gd name="adj4" fmla="val -36660"/>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函数指针作为形参</a:t>
            </a:r>
          </a:p>
        </p:txBody>
      </p:sp>
    </p:spTree>
    <p:extLst>
      <p:ext uri="{BB962C8B-B14F-4D97-AF65-F5344CB8AC3E}">
        <p14:creationId xmlns:p14="http://schemas.microsoft.com/office/powerpoint/2010/main" val="295569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p:sp>
        <p:nvSpPr>
          <p:cNvPr id="3" name="内容占位符 2"/>
          <p:cNvSpPr>
            <a:spLocks noGrp="1"/>
          </p:cNvSpPr>
          <p:nvPr>
            <p:ph idx="1"/>
          </p:nvPr>
        </p:nvSpPr>
        <p:spPr/>
        <p:txBody>
          <a:bodyPr/>
          <a:lstStyle/>
          <a:p>
            <a:pPr marL="0" indent="0">
              <a:buNone/>
            </a:pPr>
            <a:r>
              <a:rPr lang="en-US" altLang="zh-CN" dirty="0" smtClean="0">
                <a:solidFill>
                  <a:srgbClr val="0000FF"/>
                </a:solidFill>
              </a:rPr>
              <a:t>【</a:t>
            </a:r>
            <a:r>
              <a:rPr lang="zh-CN" altLang="en-US" dirty="0" smtClean="0">
                <a:solidFill>
                  <a:srgbClr val="0000FF"/>
                </a:solidFill>
              </a:rPr>
              <a:t>例</a:t>
            </a:r>
            <a:r>
              <a:rPr lang="en-US" altLang="zh-CN" dirty="0" smtClean="0">
                <a:solidFill>
                  <a:srgbClr val="0000FF"/>
                </a:solidFill>
              </a:rPr>
              <a:t>9-14】 </a:t>
            </a:r>
            <a:r>
              <a:rPr lang="zh-CN" altLang="en-US" dirty="0">
                <a:solidFill>
                  <a:srgbClr val="0000FF"/>
                </a:solidFill>
              </a:rPr>
              <a:t>通用定积分函数</a:t>
            </a:r>
          </a:p>
          <a:p>
            <a:pPr marL="342900" lvl="1" indent="0">
              <a:buNone/>
            </a:pPr>
            <a:r>
              <a:rPr lang="en-US" altLang="zh-CN" dirty="0" smtClean="0">
                <a:solidFill>
                  <a:srgbClr val="0000FF"/>
                </a:solidFill>
              </a:rPr>
              <a:t>double</a:t>
            </a:r>
            <a:r>
              <a:rPr lang="en-US" altLang="zh-CN" dirty="0" smtClean="0">
                <a:solidFill>
                  <a:srgbClr val="000000"/>
                </a:solidFill>
              </a:rPr>
              <a:t> </a:t>
            </a:r>
            <a:r>
              <a:rPr lang="en-US" altLang="zh-CN" dirty="0">
                <a:solidFill>
                  <a:srgbClr val="000000"/>
                </a:solidFill>
              </a:rPr>
              <a:t>f1(</a:t>
            </a:r>
            <a:r>
              <a:rPr lang="en-US" altLang="zh-CN" dirty="0">
                <a:solidFill>
                  <a:srgbClr val="0000FF"/>
                </a:solidFill>
              </a:rPr>
              <a:t>double</a:t>
            </a:r>
            <a:r>
              <a:rPr lang="en-US" altLang="zh-CN" dirty="0">
                <a:solidFill>
                  <a:srgbClr val="000000"/>
                </a:solidFill>
              </a:rPr>
              <a:t> </a:t>
            </a:r>
            <a:r>
              <a:rPr lang="en-US" altLang="zh-CN" dirty="0">
                <a:solidFill>
                  <a:srgbClr val="808080"/>
                </a:solidFill>
              </a:rPr>
              <a:t>x</a:t>
            </a:r>
            <a:r>
              <a:rPr lang="en-US" altLang="zh-CN" dirty="0">
                <a:solidFill>
                  <a:srgbClr val="000000"/>
                </a:solidFill>
              </a:rPr>
              <a:t>)</a:t>
            </a:r>
          </a:p>
          <a:p>
            <a:pPr marL="342900" lvl="1" indent="0">
              <a:buNone/>
            </a:pPr>
            <a:r>
              <a:rPr lang="en-US" altLang="zh-CN" dirty="0">
                <a:solidFill>
                  <a:srgbClr val="000000"/>
                </a:solidFill>
              </a:rPr>
              <a:t>{</a:t>
            </a:r>
          </a:p>
          <a:p>
            <a:pPr marL="342900" lvl="1" indent="0">
              <a:buNone/>
            </a:pPr>
            <a:r>
              <a:rPr lang="en-US" altLang="zh-CN" dirty="0" smtClean="0">
                <a:solidFill>
                  <a:srgbClr val="0000FF"/>
                </a:solidFill>
              </a:rPr>
              <a:t>  	return</a:t>
            </a:r>
            <a:r>
              <a:rPr lang="en-US" altLang="zh-CN" dirty="0" smtClean="0">
                <a:solidFill>
                  <a:srgbClr val="000000"/>
                </a:solidFill>
              </a:rPr>
              <a:t> </a:t>
            </a:r>
            <a:r>
              <a:rPr lang="en-US" altLang="zh-CN" dirty="0"/>
              <a:t>x + 2 - x*x;</a:t>
            </a:r>
          </a:p>
          <a:p>
            <a:pPr marL="342900" lvl="1" indent="0">
              <a:buNone/>
            </a:pPr>
            <a:r>
              <a:rPr lang="en-US" altLang="zh-CN" dirty="0">
                <a:solidFill>
                  <a:srgbClr val="000000"/>
                </a:solidFill>
              </a:rPr>
              <a:t>}</a:t>
            </a:r>
          </a:p>
          <a:p>
            <a:pPr marL="342900" lvl="1" indent="0">
              <a:buNone/>
            </a:pPr>
            <a:r>
              <a:rPr lang="en-US" altLang="zh-CN" dirty="0">
                <a:solidFill>
                  <a:srgbClr val="0000FF"/>
                </a:solidFill>
              </a:rPr>
              <a:t>double</a:t>
            </a:r>
            <a:r>
              <a:rPr lang="en-US" altLang="zh-CN" dirty="0">
                <a:solidFill>
                  <a:srgbClr val="000000"/>
                </a:solidFill>
              </a:rPr>
              <a:t> f2(</a:t>
            </a:r>
            <a:r>
              <a:rPr lang="en-US" altLang="zh-CN" dirty="0">
                <a:solidFill>
                  <a:srgbClr val="0000FF"/>
                </a:solidFill>
              </a:rPr>
              <a:t>double</a:t>
            </a:r>
            <a:r>
              <a:rPr lang="en-US" altLang="zh-CN" dirty="0">
                <a:solidFill>
                  <a:srgbClr val="000000"/>
                </a:solidFill>
              </a:rPr>
              <a:t> </a:t>
            </a:r>
            <a:r>
              <a:rPr lang="en-US" altLang="zh-CN" dirty="0">
                <a:solidFill>
                  <a:srgbClr val="808080"/>
                </a:solidFill>
              </a:rPr>
              <a:t>x</a:t>
            </a:r>
            <a:r>
              <a:rPr lang="en-US" altLang="zh-CN" dirty="0">
                <a:solidFill>
                  <a:srgbClr val="000000"/>
                </a:solidFill>
              </a:rPr>
              <a:t>)</a:t>
            </a:r>
          </a:p>
          <a:p>
            <a:pPr marL="342900" lvl="1" indent="0">
              <a:buNone/>
            </a:pPr>
            <a:r>
              <a:rPr lang="en-US" altLang="zh-CN" dirty="0">
                <a:solidFill>
                  <a:srgbClr val="000000"/>
                </a:solidFill>
              </a:rPr>
              <a:t>{</a:t>
            </a:r>
          </a:p>
          <a:p>
            <a:pPr marL="342900" lvl="1" indent="0">
              <a:buNone/>
            </a:pPr>
            <a:r>
              <a:rPr lang="en-US" altLang="zh-CN" dirty="0" smtClean="0">
                <a:solidFill>
                  <a:srgbClr val="0000FF"/>
                </a:solidFill>
              </a:rPr>
              <a:t>  	return</a:t>
            </a:r>
            <a:r>
              <a:rPr lang="en-US" altLang="zh-CN" dirty="0" smtClean="0">
                <a:solidFill>
                  <a:srgbClr val="000000"/>
                </a:solidFill>
              </a:rPr>
              <a:t> </a:t>
            </a:r>
            <a:r>
              <a:rPr lang="en-US" altLang="zh-CN" dirty="0" err="1"/>
              <a:t>sqrt</a:t>
            </a:r>
            <a:r>
              <a:rPr lang="en-US" altLang="zh-CN" dirty="0"/>
              <a:t>(1 - x*x) + x;</a:t>
            </a:r>
          </a:p>
          <a:p>
            <a:pPr marL="342900" lvl="1" indent="0">
              <a:buNone/>
            </a:pPr>
            <a:r>
              <a:rPr lang="en-US" altLang="zh-CN" dirty="0">
                <a:solidFill>
                  <a:srgbClr val="000000"/>
                </a:solidFill>
              </a:rPr>
              <a:t>}</a:t>
            </a:r>
            <a:endParaRPr lang="zh-CN" altLang="en-US" dirty="0"/>
          </a:p>
        </p:txBody>
      </p:sp>
    </p:spTree>
    <p:extLst>
      <p:ext uri="{BB962C8B-B14F-4D97-AF65-F5344CB8AC3E}">
        <p14:creationId xmlns:p14="http://schemas.microsoft.com/office/powerpoint/2010/main" val="1811424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9.5.1  </a:t>
            </a:r>
            <a:r>
              <a:rPr lang="zh-CN" altLang="en-US" dirty="0"/>
              <a:t>通用定积分算法</a:t>
            </a:r>
          </a:p>
        </p:txBody>
      </p:sp>
      <p:sp>
        <p:nvSpPr>
          <p:cNvPr id="3" name="内容占位符 2"/>
          <p:cNvSpPr>
            <a:spLocks noGrp="1"/>
          </p:cNvSpPr>
          <p:nvPr>
            <p:ph idx="1"/>
          </p:nvPr>
        </p:nvSpPr>
        <p:spPr>
          <a:xfrm>
            <a:off x="323528" y="1124744"/>
            <a:ext cx="8820472" cy="5912692"/>
          </a:xfrm>
        </p:spPr>
        <p:txBody>
          <a:bodyPr>
            <a:normAutofit/>
          </a:bodyPr>
          <a:lstStyle/>
          <a:p>
            <a:pPr marL="0" indent="0">
              <a:spcBef>
                <a:spcPts val="0"/>
              </a:spcBef>
              <a:spcAft>
                <a:spcPts val="300"/>
              </a:spcAft>
              <a:buNone/>
            </a:pPr>
            <a:r>
              <a:rPr lang="en-US" altLang="zh-CN" dirty="0" smtClean="0">
                <a:solidFill>
                  <a:srgbClr val="0000FF"/>
                </a:solidFill>
              </a:rPr>
              <a:t>【</a:t>
            </a:r>
            <a:r>
              <a:rPr lang="zh-CN" altLang="en-US" dirty="0" smtClean="0">
                <a:solidFill>
                  <a:srgbClr val="0000FF"/>
                </a:solidFill>
              </a:rPr>
              <a:t>例</a:t>
            </a:r>
            <a:r>
              <a:rPr lang="en-US" altLang="zh-CN" dirty="0" smtClean="0">
                <a:solidFill>
                  <a:srgbClr val="0000FF"/>
                </a:solidFill>
              </a:rPr>
              <a:t>9-14】 </a:t>
            </a:r>
            <a:r>
              <a:rPr lang="zh-CN" altLang="en-US" dirty="0">
                <a:solidFill>
                  <a:srgbClr val="0000FF"/>
                </a:solidFill>
              </a:rPr>
              <a:t>通用定积分函数</a:t>
            </a:r>
          </a:p>
          <a:p>
            <a:pPr marL="342900" lvl="1" indent="0">
              <a:spcBef>
                <a:spcPts val="0"/>
              </a:spcBef>
              <a:spcAft>
                <a:spcPts val="300"/>
              </a:spcAft>
              <a:buNone/>
            </a:pPr>
            <a:r>
              <a:rPr lang="en-US" altLang="zh-CN" sz="2800" dirty="0" smtClean="0">
                <a:solidFill>
                  <a:srgbClr val="0000FF"/>
                </a:solidFill>
              </a:rPr>
              <a:t>int</a:t>
            </a:r>
            <a:r>
              <a:rPr lang="en-US" altLang="zh-CN" sz="2800" dirty="0" smtClean="0">
                <a:solidFill>
                  <a:srgbClr val="000000"/>
                </a:solidFill>
              </a:rPr>
              <a:t> </a:t>
            </a:r>
            <a:r>
              <a:rPr lang="en-US" altLang="zh-CN" sz="2800" dirty="0">
                <a:solidFill>
                  <a:srgbClr val="000000"/>
                </a:solidFill>
              </a:rPr>
              <a:t>main</a:t>
            </a:r>
            <a:r>
              <a:rPr lang="en-US" altLang="zh-CN" sz="2800" dirty="0" smtClean="0">
                <a:solidFill>
                  <a:srgbClr val="000000"/>
                </a:solidFill>
              </a:rPr>
              <a:t>()</a:t>
            </a:r>
          </a:p>
          <a:p>
            <a:pPr marL="342900" lvl="1" indent="0">
              <a:spcBef>
                <a:spcPts val="0"/>
              </a:spcBef>
              <a:spcAft>
                <a:spcPts val="300"/>
              </a:spcAft>
              <a:buNone/>
            </a:pPr>
            <a:r>
              <a:rPr lang="en-US" altLang="zh-CN" sz="2800" dirty="0" smtClean="0">
                <a:solidFill>
                  <a:srgbClr val="000000"/>
                </a:solidFill>
              </a:rPr>
              <a:t>{</a:t>
            </a:r>
            <a:endParaRPr lang="en-US" altLang="zh-CN" sz="2800" dirty="0">
              <a:solidFill>
                <a:srgbClr val="000000"/>
              </a:solidFill>
            </a:endParaRPr>
          </a:p>
          <a:p>
            <a:pPr marL="342900" lvl="1" indent="0">
              <a:spcBef>
                <a:spcPts val="0"/>
              </a:spcBef>
              <a:spcAft>
                <a:spcPts val="300"/>
              </a:spcAft>
              <a:buNone/>
            </a:pPr>
            <a:r>
              <a:rPr lang="fr-FR" altLang="zh-CN" sz="2800" dirty="0" smtClean="0">
                <a:solidFill>
                  <a:srgbClr val="0000FF"/>
                </a:solidFill>
              </a:rPr>
              <a:t> 	</a:t>
            </a:r>
            <a:r>
              <a:rPr lang="en-US" altLang="zh-CN" sz="2800" dirty="0" smtClean="0">
                <a:solidFill>
                  <a:srgbClr val="0000FF"/>
                </a:solidFill>
              </a:rPr>
              <a:t>double</a:t>
            </a:r>
            <a:r>
              <a:rPr lang="en-US" altLang="zh-CN" sz="2800" dirty="0" smtClean="0">
                <a:solidFill>
                  <a:srgbClr val="000000"/>
                </a:solidFill>
              </a:rPr>
              <a:t> </a:t>
            </a:r>
            <a:r>
              <a:rPr lang="en-US" altLang="zh-CN" sz="2800" dirty="0">
                <a:solidFill>
                  <a:srgbClr val="000000"/>
                </a:solidFill>
              </a:rPr>
              <a:t>a, b;</a:t>
            </a:r>
          </a:p>
          <a:p>
            <a:pPr marL="342900" lvl="1" indent="0">
              <a:spcBef>
                <a:spcPts val="0"/>
              </a:spcBef>
              <a:spcAft>
                <a:spcPts val="300"/>
              </a:spcAft>
              <a:buNone/>
            </a:pPr>
            <a:r>
              <a:rPr lang="en-US" altLang="zh-CN" sz="2800" dirty="0" smtClean="0">
                <a:solidFill>
                  <a:srgbClr val="000000"/>
                </a:solidFill>
              </a:rPr>
              <a:t> 	a=-</a:t>
            </a:r>
            <a:r>
              <a:rPr lang="en-US" altLang="zh-CN" sz="2800" dirty="0">
                <a:solidFill>
                  <a:srgbClr val="000000"/>
                </a:solidFill>
              </a:rPr>
              <a:t>1; </a:t>
            </a:r>
            <a:r>
              <a:rPr lang="en-US" altLang="zh-CN" sz="2800" dirty="0" smtClean="0">
                <a:solidFill>
                  <a:srgbClr val="000000"/>
                </a:solidFill>
              </a:rPr>
              <a:t>b=2;</a:t>
            </a:r>
            <a:r>
              <a:rPr lang="en-US" altLang="zh-CN" sz="2800" dirty="0">
                <a:solidFill>
                  <a:srgbClr val="008000"/>
                </a:solidFill>
              </a:rPr>
              <a:t> </a:t>
            </a:r>
            <a:r>
              <a:rPr lang="en-US" altLang="zh-CN" sz="2800" dirty="0" smtClean="0">
                <a:solidFill>
                  <a:srgbClr val="008000"/>
                </a:solidFill>
              </a:rPr>
              <a:t>		/*</a:t>
            </a:r>
            <a:r>
              <a:rPr lang="zh-CN" altLang="en-US" sz="2800" dirty="0" smtClean="0">
                <a:solidFill>
                  <a:srgbClr val="008000"/>
                </a:solidFill>
              </a:rPr>
              <a:t>求</a:t>
            </a:r>
            <a:r>
              <a:rPr lang="en-US" altLang="zh-CN" sz="2800" dirty="0" smtClean="0">
                <a:solidFill>
                  <a:srgbClr val="008000"/>
                </a:solidFill>
              </a:rPr>
              <a:t>f1(x)</a:t>
            </a:r>
            <a:r>
              <a:rPr lang="zh-CN" altLang="en-US" sz="2800" dirty="0" smtClean="0">
                <a:solidFill>
                  <a:srgbClr val="008000"/>
                </a:solidFill>
              </a:rPr>
              <a:t>的</a:t>
            </a:r>
            <a:r>
              <a:rPr lang="zh-CN" altLang="en-US" sz="2800" dirty="0">
                <a:solidFill>
                  <a:srgbClr val="008000"/>
                </a:solidFill>
              </a:rPr>
              <a:t>定积分*</a:t>
            </a:r>
            <a:r>
              <a:rPr lang="en-US" altLang="zh-CN" sz="2800" dirty="0">
                <a:solidFill>
                  <a:srgbClr val="008000"/>
                </a:solidFill>
              </a:rPr>
              <a:t>/</a:t>
            </a:r>
            <a:endParaRPr lang="zh-CN" altLang="en-US" sz="2800" dirty="0">
              <a:solidFill>
                <a:srgbClr val="000000"/>
              </a:solidFill>
            </a:endParaRPr>
          </a:p>
          <a:p>
            <a:pPr marL="342900" lvl="1" indent="0">
              <a:spcBef>
                <a:spcPts val="0"/>
              </a:spcBef>
              <a:spcAft>
                <a:spcPts val="300"/>
              </a:spcAft>
              <a:buNone/>
            </a:pPr>
            <a:r>
              <a:rPr lang="en-US" altLang="zh-CN" sz="2800" spc="-150" dirty="0" smtClean="0">
                <a:solidFill>
                  <a:srgbClr val="000000"/>
                </a:solidFill>
              </a:rPr>
              <a:t> 	</a:t>
            </a:r>
            <a:r>
              <a:rPr lang="en-US" altLang="zh-CN" sz="2800" spc="-150" dirty="0" err="1" smtClean="0">
                <a:solidFill>
                  <a:srgbClr val="000000"/>
                </a:solidFill>
              </a:rPr>
              <a:t>printf</a:t>
            </a:r>
            <a:r>
              <a:rPr lang="en-US" altLang="zh-CN" sz="2800" spc="-150" dirty="0" smtClean="0">
                <a:solidFill>
                  <a:srgbClr val="000000"/>
                </a:solidFill>
              </a:rPr>
              <a:t>(</a:t>
            </a:r>
            <a:r>
              <a:rPr lang="en-US" altLang="zh-CN" sz="2800" spc="-150" dirty="0" smtClean="0">
                <a:solidFill>
                  <a:srgbClr val="A31515"/>
                </a:solidFill>
              </a:rPr>
              <a:t>"∫(%.</a:t>
            </a:r>
            <a:r>
              <a:rPr lang="en-US" altLang="zh-CN" sz="2800" spc="-150" dirty="0">
                <a:solidFill>
                  <a:srgbClr val="A31515"/>
                </a:solidFill>
              </a:rPr>
              <a:t>2lf,%.2lf)f1(x)dx=%.2lf\n</a:t>
            </a:r>
            <a:r>
              <a:rPr lang="en-US" altLang="zh-CN" sz="2800" spc="-150" dirty="0" smtClean="0">
                <a:solidFill>
                  <a:srgbClr val="A31515"/>
                </a:solidFill>
              </a:rPr>
              <a:t>"</a:t>
            </a:r>
            <a:r>
              <a:rPr lang="en-US" altLang="zh-CN" sz="2800" spc="-150" dirty="0" smtClean="0">
                <a:solidFill>
                  <a:srgbClr val="000000"/>
                </a:solidFill>
              </a:rPr>
              <a:t>,</a:t>
            </a:r>
            <a:r>
              <a:rPr lang="en-US" altLang="zh-CN" sz="2800" spc="-150" dirty="0" err="1" smtClean="0">
                <a:solidFill>
                  <a:srgbClr val="000000"/>
                </a:solidFill>
              </a:rPr>
              <a:t>a,b</a:t>
            </a:r>
            <a:r>
              <a:rPr lang="en-US" altLang="zh-CN" sz="2800" spc="-150" dirty="0">
                <a:solidFill>
                  <a:srgbClr val="000000"/>
                </a:solidFill>
              </a:rPr>
              <a:t>, </a:t>
            </a:r>
            <a:r>
              <a:rPr lang="en-US" altLang="zh-CN" sz="2800" spc="-150" dirty="0" smtClean="0">
                <a:solidFill>
                  <a:srgbClr val="000000"/>
                </a:solidFill>
              </a:rPr>
              <a:t>Integral(</a:t>
            </a:r>
            <a:r>
              <a:rPr lang="en-US" altLang="zh-CN" sz="2800" spc="-150" dirty="0" err="1" smtClean="0">
                <a:solidFill>
                  <a:srgbClr val="000000"/>
                </a:solidFill>
              </a:rPr>
              <a:t>a,b</a:t>
            </a:r>
            <a:r>
              <a:rPr lang="en-US" altLang="zh-CN" sz="2800" spc="-150" dirty="0" smtClean="0">
                <a:solidFill>
                  <a:srgbClr val="000000"/>
                </a:solidFill>
              </a:rPr>
              <a:t>, </a:t>
            </a:r>
            <a:r>
              <a:rPr lang="en-US" altLang="zh-CN" sz="2800" b="1" spc="-150" dirty="0" smtClean="0">
                <a:solidFill>
                  <a:srgbClr val="C00000"/>
                </a:solidFill>
                <a:effectLst>
                  <a:outerShdw blurRad="38100" dist="38100" dir="2700000" algn="tl">
                    <a:srgbClr val="000000">
                      <a:alpha val="43137"/>
                    </a:srgbClr>
                  </a:outerShdw>
                </a:effectLst>
              </a:rPr>
              <a:t>f1</a:t>
            </a:r>
            <a:r>
              <a:rPr lang="en-US" altLang="zh-CN" sz="2800" spc="-150" dirty="0">
                <a:solidFill>
                  <a:srgbClr val="000000"/>
                </a:solidFill>
              </a:rPr>
              <a:t>));</a:t>
            </a:r>
          </a:p>
          <a:p>
            <a:pPr marL="342900" lvl="1" indent="0">
              <a:spcBef>
                <a:spcPts val="0"/>
              </a:spcBef>
              <a:spcAft>
                <a:spcPts val="300"/>
              </a:spcAft>
              <a:buNone/>
            </a:pPr>
            <a:r>
              <a:rPr lang="en-US" altLang="zh-CN" sz="2800" dirty="0" smtClean="0">
                <a:solidFill>
                  <a:srgbClr val="000000"/>
                </a:solidFill>
              </a:rPr>
              <a:t> 	a=-</a:t>
            </a:r>
            <a:r>
              <a:rPr lang="en-US" altLang="zh-CN" sz="2800" dirty="0">
                <a:solidFill>
                  <a:srgbClr val="000000"/>
                </a:solidFill>
              </a:rPr>
              <a:t>1; </a:t>
            </a:r>
            <a:r>
              <a:rPr lang="en-US" altLang="zh-CN" sz="2800" dirty="0" smtClean="0">
                <a:solidFill>
                  <a:srgbClr val="000000"/>
                </a:solidFill>
              </a:rPr>
              <a:t>b=1;</a:t>
            </a:r>
            <a:r>
              <a:rPr lang="en-US" altLang="zh-CN" sz="2800" dirty="0">
                <a:solidFill>
                  <a:srgbClr val="008000"/>
                </a:solidFill>
              </a:rPr>
              <a:t> </a:t>
            </a:r>
            <a:r>
              <a:rPr lang="en-US" altLang="zh-CN" sz="2800" dirty="0" smtClean="0">
                <a:solidFill>
                  <a:srgbClr val="008000"/>
                </a:solidFill>
              </a:rPr>
              <a:t>		/*</a:t>
            </a:r>
            <a:r>
              <a:rPr lang="zh-CN" altLang="en-US" sz="2800" dirty="0" smtClean="0">
                <a:solidFill>
                  <a:srgbClr val="008000"/>
                </a:solidFill>
              </a:rPr>
              <a:t>求</a:t>
            </a:r>
            <a:r>
              <a:rPr lang="en-US" altLang="zh-CN" sz="2800" dirty="0" smtClean="0">
                <a:solidFill>
                  <a:srgbClr val="008000"/>
                </a:solidFill>
              </a:rPr>
              <a:t>f2(x)</a:t>
            </a:r>
            <a:r>
              <a:rPr lang="zh-CN" altLang="en-US" sz="2800" dirty="0" smtClean="0">
                <a:solidFill>
                  <a:srgbClr val="008000"/>
                </a:solidFill>
              </a:rPr>
              <a:t>的</a:t>
            </a:r>
            <a:r>
              <a:rPr lang="zh-CN" altLang="en-US" sz="2800" dirty="0">
                <a:solidFill>
                  <a:srgbClr val="008000"/>
                </a:solidFill>
              </a:rPr>
              <a:t>定积分*</a:t>
            </a:r>
            <a:r>
              <a:rPr lang="en-US" altLang="zh-CN" sz="2800" dirty="0">
                <a:solidFill>
                  <a:srgbClr val="008000"/>
                </a:solidFill>
              </a:rPr>
              <a:t>/</a:t>
            </a:r>
            <a:endParaRPr lang="zh-CN" altLang="en-US" sz="2800" dirty="0">
              <a:solidFill>
                <a:srgbClr val="000000"/>
              </a:solidFill>
            </a:endParaRPr>
          </a:p>
          <a:p>
            <a:pPr marL="342900" lvl="1" indent="0">
              <a:spcBef>
                <a:spcPts val="0"/>
              </a:spcBef>
              <a:spcAft>
                <a:spcPts val="300"/>
              </a:spcAft>
              <a:buNone/>
            </a:pPr>
            <a:r>
              <a:rPr lang="en-US" altLang="zh-CN" sz="2800" spc="-150" dirty="0" smtClean="0">
                <a:solidFill>
                  <a:srgbClr val="000000"/>
                </a:solidFill>
              </a:rPr>
              <a:t> 	</a:t>
            </a:r>
            <a:r>
              <a:rPr lang="en-US" altLang="zh-CN" sz="2800" spc="-150" dirty="0" err="1" smtClean="0">
                <a:solidFill>
                  <a:srgbClr val="000000"/>
                </a:solidFill>
              </a:rPr>
              <a:t>printf</a:t>
            </a:r>
            <a:r>
              <a:rPr lang="en-US" altLang="zh-CN" sz="2800" spc="-150" dirty="0" smtClean="0">
                <a:solidFill>
                  <a:srgbClr val="000000"/>
                </a:solidFill>
              </a:rPr>
              <a:t>(</a:t>
            </a:r>
            <a:r>
              <a:rPr lang="en-US" altLang="zh-CN" sz="2800" spc="-150" dirty="0" smtClean="0">
                <a:solidFill>
                  <a:srgbClr val="A31515"/>
                </a:solidFill>
              </a:rPr>
              <a:t>"∫(%.</a:t>
            </a:r>
            <a:r>
              <a:rPr lang="en-US" altLang="zh-CN" sz="2800" spc="-150" dirty="0">
                <a:solidFill>
                  <a:srgbClr val="A31515"/>
                </a:solidFill>
              </a:rPr>
              <a:t>2lf,%.2lf)f2(x)dx=%.2lf\n</a:t>
            </a:r>
            <a:r>
              <a:rPr lang="en-US" altLang="zh-CN" sz="2800" spc="-150" dirty="0" smtClean="0">
                <a:solidFill>
                  <a:srgbClr val="A31515"/>
                </a:solidFill>
              </a:rPr>
              <a:t>"</a:t>
            </a:r>
            <a:r>
              <a:rPr lang="en-US" altLang="zh-CN" sz="2800" spc="-150" dirty="0" smtClean="0">
                <a:solidFill>
                  <a:srgbClr val="000000"/>
                </a:solidFill>
              </a:rPr>
              <a:t>,</a:t>
            </a:r>
            <a:r>
              <a:rPr lang="en-US" altLang="zh-CN" sz="2800" spc="-150" dirty="0" err="1" smtClean="0">
                <a:solidFill>
                  <a:srgbClr val="000000"/>
                </a:solidFill>
              </a:rPr>
              <a:t>a,b</a:t>
            </a:r>
            <a:r>
              <a:rPr lang="en-US" altLang="zh-CN" sz="2800" spc="-150" dirty="0">
                <a:solidFill>
                  <a:srgbClr val="000000"/>
                </a:solidFill>
              </a:rPr>
              <a:t>, </a:t>
            </a:r>
            <a:r>
              <a:rPr lang="en-US" altLang="zh-CN" sz="2800" spc="-150" dirty="0" smtClean="0">
                <a:solidFill>
                  <a:srgbClr val="000000"/>
                </a:solidFill>
              </a:rPr>
              <a:t>Integral(</a:t>
            </a:r>
            <a:r>
              <a:rPr lang="en-US" altLang="zh-CN" sz="2800" spc="-150" dirty="0" err="1" smtClean="0">
                <a:solidFill>
                  <a:srgbClr val="000000"/>
                </a:solidFill>
              </a:rPr>
              <a:t>a,b</a:t>
            </a:r>
            <a:r>
              <a:rPr lang="en-US" altLang="zh-CN" sz="2800" spc="-150" dirty="0" smtClean="0">
                <a:solidFill>
                  <a:srgbClr val="000000"/>
                </a:solidFill>
              </a:rPr>
              <a:t>, </a:t>
            </a:r>
            <a:r>
              <a:rPr lang="en-US" altLang="zh-CN" sz="2800" b="1" spc="-150" dirty="0">
                <a:solidFill>
                  <a:srgbClr val="C00000"/>
                </a:solidFill>
                <a:effectLst>
                  <a:outerShdw blurRad="38100" dist="38100" dir="2700000" algn="tl">
                    <a:srgbClr val="000000">
                      <a:alpha val="43137"/>
                    </a:srgbClr>
                  </a:outerShdw>
                </a:effectLst>
              </a:rPr>
              <a:t>f2</a:t>
            </a:r>
            <a:r>
              <a:rPr lang="en-US" altLang="zh-CN" sz="2800" spc="-150" dirty="0">
                <a:solidFill>
                  <a:srgbClr val="000000"/>
                </a:solidFill>
              </a:rPr>
              <a:t>));</a:t>
            </a:r>
          </a:p>
          <a:p>
            <a:pPr marL="342900" lvl="1" indent="0">
              <a:spcBef>
                <a:spcPts val="0"/>
              </a:spcBef>
              <a:spcAft>
                <a:spcPts val="300"/>
              </a:spcAft>
              <a:buNone/>
            </a:pPr>
            <a:r>
              <a:rPr lang="en-US" altLang="zh-CN" sz="2800" dirty="0" smtClean="0">
                <a:solidFill>
                  <a:srgbClr val="000000"/>
                </a:solidFill>
              </a:rPr>
              <a:t> 	a=0</a:t>
            </a:r>
            <a:r>
              <a:rPr lang="en-US" altLang="zh-CN" sz="2800" dirty="0">
                <a:solidFill>
                  <a:srgbClr val="000000"/>
                </a:solidFill>
              </a:rPr>
              <a:t>; </a:t>
            </a:r>
            <a:r>
              <a:rPr lang="en-US" altLang="zh-CN" sz="2800" dirty="0" smtClean="0">
                <a:solidFill>
                  <a:srgbClr val="000000"/>
                </a:solidFill>
              </a:rPr>
              <a:t>b=3.14159;</a:t>
            </a:r>
            <a:r>
              <a:rPr lang="en-US" altLang="zh-CN" sz="2800" dirty="0">
                <a:solidFill>
                  <a:srgbClr val="008000"/>
                </a:solidFill>
              </a:rPr>
              <a:t> </a:t>
            </a:r>
            <a:r>
              <a:rPr lang="en-US" altLang="zh-CN" sz="2800" dirty="0" smtClean="0">
                <a:solidFill>
                  <a:srgbClr val="008000"/>
                </a:solidFill>
              </a:rPr>
              <a:t>	/*</a:t>
            </a:r>
            <a:r>
              <a:rPr lang="zh-CN" altLang="en-US" sz="2800" dirty="0" smtClean="0">
                <a:solidFill>
                  <a:srgbClr val="008000"/>
                </a:solidFill>
              </a:rPr>
              <a:t>求</a:t>
            </a:r>
            <a:r>
              <a:rPr lang="en-US" altLang="zh-CN" sz="2800" dirty="0" smtClean="0">
                <a:solidFill>
                  <a:srgbClr val="008000"/>
                </a:solidFill>
              </a:rPr>
              <a:t>sin(x)</a:t>
            </a:r>
            <a:r>
              <a:rPr lang="zh-CN" altLang="en-US" sz="2800" dirty="0" smtClean="0">
                <a:solidFill>
                  <a:srgbClr val="008000"/>
                </a:solidFill>
              </a:rPr>
              <a:t>的</a:t>
            </a:r>
            <a:r>
              <a:rPr lang="zh-CN" altLang="en-US" sz="2800" dirty="0">
                <a:solidFill>
                  <a:srgbClr val="008000"/>
                </a:solidFill>
              </a:rPr>
              <a:t>定积分*</a:t>
            </a:r>
            <a:r>
              <a:rPr lang="en-US" altLang="zh-CN" sz="2800" dirty="0" smtClean="0">
                <a:solidFill>
                  <a:srgbClr val="008000"/>
                </a:solidFill>
              </a:rPr>
              <a:t>/</a:t>
            </a:r>
            <a:endParaRPr lang="en-US" altLang="zh-CN" sz="2800" dirty="0">
              <a:solidFill>
                <a:srgbClr val="000000"/>
              </a:solidFill>
            </a:endParaRPr>
          </a:p>
          <a:p>
            <a:pPr marL="342900" lvl="1" indent="0">
              <a:spcBef>
                <a:spcPts val="0"/>
              </a:spcBef>
              <a:spcAft>
                <a:spcPts val="300"/>
              </a:spcAft>
              <a:buNone/>
            </a:pPr>
            <a:r>
              <a:rPr lang="es-ES" altLang="zh-CN" sz="2800" spc="-150" dirty="0" smtClean="0">
                <a:solidFill>
                  <a:srgbClr val="000000"/>
                </a:solidFill>
              </a:rPr>
              <a:t>  	printf(</a:t>
            </a:r>
            <a:r>
              <a:rPr lang="es-ES" altLang="zh-CN" sz="2800" spc="-150" dirty="0" smtClean="0">
                <a:solidFill>
                  <a:srgbClr val="A31515"/>
                </a:solidFill>
              </a:rPr>
              <a:t>"∫(%.</a:t>
            </a:r>
            <a:r>
              <a:rPr lang="es-ES" altLang="zh-CN" sz="2800" spc="-150" dirty="0">
                <a:solidFill>
                  <a:srgbClr val="A31515"/>
                </a:solidFill>
              </a:rPr>
              <a:t>2lf,%.2lf)sin(x)dx=%.2lf\n</a:t>
            </a:r>
            <a:r>
              <a:rPr lang="es-ES" altLang="zh-CN" sz="2800" spc="-150" dirty="0" smtClean="0">
                <a:solidFill>
                  <a:srgbClr val="A31515"/>
                </a:solidFill>
              </a:rPr>
              <a:t>"</a:t>
            </a:r>
            <a:r>
              <a:rPr lang="es-ES" altLang="zh-CN" sz="2800" spc="-150" dirty="0" smtClean="0">
                <a:solidFill>
                  <a:srgbClr val="000000"/>
                </a:solidFill>
              </a:rPr>
              <a:t>,a,b,Integral(a,b, </a:t>
            </a:r>
            <a:r>
              <a:rPr lang="es-ES" altLang="zh-CN" sz="2800" b="1" spc="-150" dirty="0">
                <a:solidFill>
                  <a:srgbClr val="C00000"/>
                </a:solidFill>
                <a:effectLst>
                  <a:outerShdw blurRad="38100" dist="38100" dir="2700000" algn="tl">
                    <a:srgbClr val="000000">
                      <a:alpha val="43137"/>
                    </a:srgbClr>
                  </a:outerShdw>
                </a:effectLst>
              </a:rPr>
              <a:t>sin</a:t>
            </a:r>
            <a:r>
              <a:rPr lang="es-ES" altLang="zh-CN" sz="2800" spc="-150" dirty="0">
                <a:solidFill>
                  <a:srgbClr val="000000"/>
                </a:solidFill>
              </a:rPr>
              <a:t>));</a:t>
            </a:r>
          </a:p>
          <a:p>
            <a:pPr marL="342900" lvl="1" indent="0">
              <a:spcBef>
                <a:spcPts val="0"/>
              </a:spcBef>
              <a:spcAft>
                <a:spcPts val="300"/>
              </a:spcAft>
              <a:buNone/>
            </a:pPr>
            <a:r>
              <a:rPr lang="en-US" altLang="zh-CN" sz="2800" dirty="0" smtClean="0">
                <a:solidFill>
                  <a:srgbClr val="0000FF"/>
                </a:solidFill>
              </a:rPr>
              <a:t>  	return</a:t>
            </a:r>
            <a:r>
              <a:rPr lang="en-US" altLang="zh-CN" sz="2800" dirty="0" smtClean="0">
                <a:solidFill>
                  <a:srgbClr val="000000"/>
                </a:solidFill>
              </a:rPr>
              <a:t> </a:t>
            </a:r>
            <a:r>
              <a:rPr lang="en-US" altLang="zh-CN" sz="2800" dirty="0">
                <a:solidFill>
                  <a:srgbClr val="000000"/>
                </a:solidFill>
              </a:rPr>
              <a:t>0;</a:t>
            </a:r>
          </a:p>
          <a:p>
            <a:pPr marL="342900" lvl="1" indent="0">
              <a:spcBef>
                <a:spcPts val="0"/>
              </a:spcBef>
              <a:spcAft>
                <a:spcPts val="300"/>
              </a:spcAft>
              <a:buNone/>
            </a:pPr>
            <a:r>
              <a:rPr lang="en-US" altLang="zh-CN" sz="2800" dirty="0">
                <a:solidFill>
                  <a:srgbClr val="000000"/>
                </a:solidFill>
              </a:rPr>
              <a:t>}</a:t>
            </a:r>
            <a:endParaRPr lang="zh-CN" altLang="en-US" sz="2800" dirty="0"/>
          </a:p>
        </p:txBody>
      </p:sp>
    </p:spTree>
    <p:extLst>
      <p:ext uri="{BB962C8B-B14F-4D97-AF65-F5344CB8AC3E}">
        <p14:creationId xmlns:p14="http://schemas.microsoft.com/office/powerpoint/2010/main" val="14130076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smtClean="0">
                <a:latin typeface="方正姚体" panose="02010601030101010101" pitchFamily="2" charset="-122"/>
                <a:ea typeface="方正姚体" panose="02010601030101010101" pitchFamily="2" charset="-122"/>
              </a:rPr>
              <a:t>∫</a:t>
            </a:r>
            <a:r>
              <a:rPr lang="en-US" altLang="zh-CN" sz="2800" smtClean="0">
                <a:latin typeface="方正姚体" panose="02010601030101010101" pitchFamily="2" charset="-122"/>
                <a:ea typeface="方正姚体" panose="02010601030101010101" pitchFamily="2" charset="-122"/>
              </a:rPr>
              <a:t>(-1.00,2.00)f1(x)dx=4.50</a:t>
            </a:r>
          </a:p>
          <a:p>
            <a:r>
              <a:rPr lang="en-US" altLang="zh-CN" sz="2800" smtClean="0">
                <a:latin typeface="方正姚体" panose="02010601030101010101" pitchFamily="2" charset="-122"/>
                <a:ea typeface="方正姚体" panose="02010601030101010101" pitchFamily="2" charset="-122"/>
              </a:rPr>
              <a:t>∫(-1.00,1.00)f2(x)dx=1.57</a:t>
            </a:r>
          </a:p>
          <a:p>
            <a:r>
              <a:rPr lang="en-US" altLang="zh-CN" sz="2800" smtClean="0">
                <a:latin typeface="方正姚体" panose="02010601030101010101" pitchFamily="2" charset="-122"/>
                <a:ea typeface="方正姚体" panose="02010601030101010101" pitchFamily="2" charset="-122"/>
              </a:rPr>
              <a:t>∫(0.00,3.14)sin(x)dx=2.00</a:t>
            </a:r>
          </a:p>
          <a:p>
            <a:r>
              <a:rPr lang="zh-CN" altLang="en-US" sz="2800" smtClean="0">
                <a:latin typeface="方正姚体" panose="02010601030101010101" pitchFamily="2" charset="-122"/>
                <a:ea typeface="方正姚体" panose="02010601030101010101" pitchFamily="2" charset="-122"/>
              </a:rPr>
              <a:t>请按任意键继续</a:t>
            </a:r>
            <a:r>
              <a:rPr lang="en-US" altLang="zh-CN" sz="2800" smtClean="0">
                <a:latin typeface="方正姚体" panose="02010601030101010101" pitchFamily="2" charset="-122"/>
                <a:ea typeface="方正姚体" panose="02010601030101010101" pitchFamily="2" charset="-122"/>
              </a:rPr>
              <a:t>. . .</a:t>
            </a:r>
          </a:p>
          <a:p>
            <a:endParaRPr lang="zh-CN" altLang="en-US" sz="28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01150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8fd175594c38038fbbf4cc6e268f832175b1c8d"/>
</p:tagLst>
</file>

<file path=ppt/theme/theme1.xml><?xml version="1.0" encoding="utf-8"?>
<a:theme xmlns:a="http://schemas.openxmlformats.org/drawingml/2006/main" name="2_江西理工大学计算机教研室">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C00000"/>
            </a:solidFill>
          </a:defRPr>
        </a:defPPr>
      </a:lstStyle>
      <a:style>
        <a:lnRef idx="2">
          <a:schemeClr val="accent2"/>
        </a:lnRef>
        <a:fillRef idx="1">
          <a:schemeClr val="lt1"/>
        </a:fillRef>
        <a:effectRef idx="0">
          <a:schemeClr val="accent2"/>
        </a:effectRef>
        <a:fontRef idx="minor">
          <a:schemeClr val="dk1"/>
        </a:fontRef>
      </a:style>
    </a:spDef>
    <a:lnDef>
      <a:spPr>
        <a:ln w="19050">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第7-1讲 一维数组" id="{BFC73218-EFAF-4BE6-ABD6-098710524646}" vid="{2F23E583-9D58-4F04-B9FC-A5D9A17E828C}"/>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 Introduction to Computer Programming</Template>
  <TotalTime>8864</TotalTime>
  <Words>707</Words>
  <Application>Microsoft Office PowerPoint</Application>
  <PresentationFormat>全屏显示(4:3)</PresentationFormat>
  <Paragraphs>144</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2_江西理工大学计算机教研室</vt:lpstr>
      <vt:lpstr>第9章  指针</vt:lpstr>
      <vt:lpstr>9.5.1  通用定积分算法</vt:lpstr>
      <vt:lpstr>9.5.1  通用定积分算法</vt:lpstr>
      <vt:lpstr>9.5.1  通用定积分算法</vt:lpstr>
      <vt:lpstr>9.5.1  通用定积分算法</vt:lpstr>
      <vt:lpstr>9.5.1  通用定积分算法</vt:lpstr>
      <vt:lpstr>9.5.1  通用定积分算法</vt:lpstr>
      <vt:lpstr>9.5.1  通用定积分算法</vt:lpstr>
      <vt:lpstr>PowerPoint 演示文稿</vt:lpstr>
      <vt:lpstr>9.5.1  通用定积分算法</vt:lpstr>
      <vt:lpstr>9.5.1  通用定积分算法</vt:lpstr>
      <vt:lpstr>9.5.2  插入排序算法</vt:lpstr>
      <vt:lpstr>9.5.2  插入排序算法</vt:lpstr>
      <vt:lpstr>9.5.2  插入排序算法</vt:lpstr>
      <vt:lpstr>9.5.2  插入排序算法</vt:lpstr>
      <vt:lpstr>9.5.2  插入排序算法</vt:lpstr>
      <vt:lpstr>9.5.2  插入排序算法</vt:lpstr>
      <vt:lpstr>9.5.2  插入排序算法</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Chengtian Ouyang</dc:creator>
  <cp:lastModifiedBy>江西理工大学</cp:lastModifiedBy>
  <cp:revision>403</cp:revision>
  <dcterms:created xsi:type="dcterms:W3CDTF">1601-01-01T00:00:00Z</dcterms:created>
  <dcterms:modified xsi:type="dcterms:W3CDTF">2018-02-28T07:34:38Z</dcterms:modified>
</cp:coreProperties>
</file>