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  <p:sldMasterId id="2147483674" r:id="rId2"/>
    <p:sldMasterId id="2147483716" r:id="rId3"/>
    <p:sldMasterId id="2147483730" r:id="rId4"/>
    <p:sldMasterId id="2147483758" r:id="rId5"/>
    <p:sldMasterId id="2147483786" r:id="rId6"/>
  </p:sldMasterIdLst>
  <p:notesMasterIdLst>
    <p:notesMasterId r:id="rId33"/>
  </p:notesMasterIdLst>
  <p:sldIdLst>
    <p:sldId id="257" r:id="rId7"/>
    <p:sldId id="331" r:id="rId8"/>
    <p:sldId id="319" r:id="rId9"/>
    <p:sldId id="291" r:id="rId10"/>
    <p:sldId id="292" r:id="rId11"/>
    <p:sldId id="312" r:id="rId12"/>
    <p:sldId id="313" r:id="rId13"/>
    <p:sldId id="325" r:id="rId14"/>
    <p:sldId id="314" r:id="rId15"/>
    <p:sldId id="261" r:id="rId16"/>
    <p:sldId id="293" r:id="rId17"/>
    <p:sldId id="294" r:id="rId18"/>
    <p:sldId id="330" r:id="rId19"/>
    <p:sldId id="327" r:id="rId20"/>
    <p:sldId id="328" r:id="rId21"/>
    <p:sldId id="329" r:id="rId22"/>
    <p:sldId id="262" r:id="rId23"/>
    <p:sldId id="321" r:id="rId24"/>
    <p:sldId id="277" r:id="rId25"/>
    <p:sldId id="279" r:id="rId26"/>
    <p:sldId id="284" r:id="rId27"/>
    <p:sldId id="285" r:id="rId28"/>
    <p:sldId id="286" r:id="rId29"/>
    <p:sldId id="288" r:id="rId30"/>
    <p:sldId id="320" r:id="rId31"/>
    <p:sldId id="32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4" autoAdjust="0"/>
  </p:normalViewPr>
  <p:slideViewPr>
    <p:cSldViewPr>
      <p:cViewPr>
        <p:scale>
          <a:sx n="86" d="100"/>
          <a:sy n="86" d="100"/>
        </p:scale>
        <p:origin x="-89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7F662-3099-495D-8CD2-69AB4F661D46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B4AA5-1F70-42CC-9B52-885939CAF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8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话说一个禅者在恒河边打坐时，连续三次伸手救起掉在水里的蝎子，每次都被蝎子的毒刺蜇了一下，当他第四次伸出已经肿起来的手去捞蝎子时，旁边的渔夫说：“你真蠢，难道不知道蝎子会蜇人？”，说着把一个干枯的枝条递到他手上。禅者用这枝枯枝捞起蝎子，放到岸边。这回，他的手没有再被蜇。渔夫笑着说：“慈悲是对的，既要慈悲蝎子，也要慈悲自己，但慈悲要有慈悲的手段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4AA5-1F70-42CC-9B52-885939CAF7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3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4AA5-1F70-42CC-9B52-885939CAF7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0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新生报到有一个报到流程，计算机做事就是按事先给的流程进行工作。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对同一个问题，可有不同的解题方法和步骤。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新生报到有一个报到流程，计算机做事就是按事先给的流程进行工作。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对同一个问题，可有不同的解题方法和步骤。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对同一个问题，可有不同的解题方法和步骤。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VC</a:t>
            </a:r>
            <a:r>
              <a:rPr lang="zh-CN" altLang="en-US" smtClean="0"/>
              <a:t>设置字体：工具</a:t>
            </a:r>
            <a:r>
              <a:rPr lang="en-US" altLang="zh-CN" smtClean="0"/>
              <a:t>- 》</a:t>
            </a:r>
            <a:r>
              <a:rPr lang="zh-CN" altLang="en-US" smtClean="0"/>
              <a:t>选项</a:t>
            </a:r>
            <a:r>
              <a:rPr lang="en-US" altLang="zh-CN" smtClean="0"/>
              <a:t>-</a:t>
            </a:r>
            <a:r>
              <a:rPr lang="zh-CN" altLang="en-US" smtClean="0"/>
              <a:t>大小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4AA5-1F70-42CC-9B52-885939CAF7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6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2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E8544A-3DAF-4625-A390-93E830432E4B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124ADB-462A-4380-8581-874F39BC62C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5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66610-3A96-4C5B-B382-53EE27CCFCF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D7B578-F6B4-411C-ABB3-898EBCF3A9F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0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0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1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79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3B19FD-2593-4038-9356-11E3BB3531B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67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01DD7-07B0-4AEB-98DD-DDBF9CD09D9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8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8C6624-4A55-4B60-9533-5B5568705FF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33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B0C17-8770-4BAF-8C49-8488A839C72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74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56932-6A59-4DD1-A43F-A829512899E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51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3961F9-F21F-4FC3-A810-52DDCB35ED0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80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E8544A-3DAF-4625-A390-93E830432E4B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5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124ADB-462A-4380-8581-874F39BC62C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63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66610-3A96-4C5B-B382-53EE27CCFCF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51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D7B578-F6B4-411C-ABB3-898EBCF3A9F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83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99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19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1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62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2DC0FB-A516-4836-A55C-A54A83F853C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09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813BF-256A-4B7E-BE39-4E8B2AD0870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52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8E13C7-576B-4FE5-81E7-FCEF1516F15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D11E3A-1917-4517-85DF-EA072205F4B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54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809BDE-456A-4F3C-B2C6-DD70EF9CB68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76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A1A917-1323-4307-B848-5C700E7B954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23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A3C9CE-A1E4-4BB1-9471-EDFA4E9507E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81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4A03D6-A19F-4CD0-ADE6-44E0611A824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99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C37733-EAD9-46EF-B1DC-F9286A7CDC2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935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B0661-4B96-4A93-8BCA-A9039660490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7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3B19FD-2593-4038-9356-11E3BB3531B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29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38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476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58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2DC0FB-A516-4836-A55C-A54A83F853C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84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813BF-256A-4B7E-BE39-4E8B2AD0870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07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8E13C7-576B-4FE5-81E7-FCEF1516F15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298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D11E3A-1917-4517-85DF-EA072205F4B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252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809BDE-456A-4F3C-B2C6-DD70EF9CB68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002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A1A917-1323-4307-B848-5C700E7B954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030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A3C9CE-A1E4-4BB1-9471-EDFA4E9507E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01DD7-07B0-4AEB-98DD-DDBF9CD09D9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474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4A03D6-A19F-4CD0-ADE6-44E0611A824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23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C37733-EAD9-46EF-B1DC-F9286A7CDC2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03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B0661-4B96-4A93-8BCA-A9039660490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600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693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781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748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7E6133-4830-427A-8C82-B572B64D6E7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575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9EAC74-5B59-4AEB-9474-DEBBCE7DFAB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005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711B48-F7DE-46CC-88B9-69B1FE72C4B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173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20FF82-826A-4A31-81B2-35CABDDC6C8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7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8C6624-4A55-4B60-9533-5B5568705FF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805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127AF-145D-4C58-B64E-09215FA3E6B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458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B4F322-61C3-48CE-87F3-3C3234A0170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00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519401-7169-4DE5-A6A2-DC2BB4AEC61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8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D90B7C-C358-46F6-B0E2-CD88FF937BA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541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439AD2-8954-4BA0-AE18-CCE8B0D81F6E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619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5AFBCC-333F-43F8-A613-CA251D7490B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75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5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27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773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CB997E-54AB-4580-AE6B-DE6F05B6126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9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B0C17-8770-4BAF-8C49-8488A839C72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17" descr="2010101617415563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-1588"/>
            <a:ext cx="765175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7046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DC77CF-491C-4AA3-BB1B-8880345B5B1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958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14A36-8885-4335-B717-2BB63279DE4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074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4586E9-4DD0-4126-B337-54420981DF1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326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18E7A-C484-4B3B-B4A4-7FF805CA175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021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5A1E25-9191-4030-AF3E-FC233268F61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094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E1BC3-AC3D-4050-95AB-E48C38CA776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250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004A89-5D23-437B-BA6C-F0471F3DC59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923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484115-0E51-4306-AB9C-69FF731DDB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272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FDA537-8E0D-4498-B37A-8DA50287486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1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56932-6A59-4DD1-A43F-A829512899E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1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3961F9-F21F-4FC3-A810-52DDCB35ED0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5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.com/s?q=%E6%95%85%E4%BA%8B&amp;ie=utf-8&amp;src=wenda_link" TargetMode="External"/><Relationship Id="rId5" Type="http://schemas.openxmlformats.org/officeDocument/2006/relationships/hyperlink" Target="http://www.so.com/s?q=%E5%A4%A7%E7%A7%91%E5%AD%A6%E5%AE%B6&amp;ie=utf-8&amp;src=wenda_link" TargetMode="External"/><Relationship Id="rId4" Type="http://schemas.openxmlformats.org/officeDocument/2006/relationships/hyperlink" Target="http://www.so.com/s?q=%E9%AB%98%E6%96%AF&amp;ie=utf-8&amp;src=wenda_li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1"/>
            <a:ext cx="91440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8"/>
          <p:cNvSpPr/>
          <p:nvPr/>
        </p:nvSpPr>
        <p:spPr>
          <a:xfrm>
            <a:off x="2476500" y="4543425"/>
            <a:ext cx="5010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685800" y="1138304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zh-CN" altLang="zh-CN" sz="4400" b="1" dirty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程序设计初步</a:t>
            </a:r>
            <a:endParaRPr lang="zh-CN" altLang="en-US" sz="4400" b="1" dirty="0">
              <a:solidFill>
                <a:srgbClr val="BB13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6630" y="2902810"/>
            <a:ext cx="4667077" cy="739775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2.1 </a:t>
            </a:r>
            <a:r>
              <a:rPr lang="zh-CN" altLang="en-US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算法的概念</a:t>
            </a:r>
          </a:p>
        </p:txBody>
      </p:sp>
    </p:spTree>
    <p:extLst>
      <p:ext uri="{BB962C8B-B14F-4D97-AF65-F5344CB8AC3E}">
        <p14:creationId xmlns:p14="http://schemas.microsoft.com/office/powerpoint/2010/main" val="6128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7993063" cy="739775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2.1 </a:t>
            </a:r>
            <a:r>
              <a:rPr lang="zh-CN" altLang="en-US" sz="40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算法的概念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215900" y="4581525"/>
            <a:ext cx="88931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fontAlgn="base">
              <a:lnSpc>
                <a:spcPct val="150000"/>
              </a:lnSpc>
              <a:spcBef>
                <a:spcPct val="1500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1+2+3+4+…100                    </a:t>
            </a:r>
            <a:r>
              <a:rPr lang="zh-CN" altLang="en-US" sz="2800" b="1" dirty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加</a:t>
            </a:r>
            <a:r>
              <a:rPr lang="en-US" altLang="zh-CN" sz="2800" b="1" dirty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99</a:t>
            </a:r>
            <a:r>
              <a:rPr lang="zh-CN" altLang="en-US" sz="2800" b="1" dirty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</a:t>
            </a:r>
          </a:p>
          <a:p>
            <a:pPr marL="342900" indent="-342900" fontAlgn="base">
              <a:lnSpc>
                <a:spcPct val="150000"/>
              </a:lnSpc>
              <a:spcBef>
                <a:spcPct val="1500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(1+100)+(2+99)+…+(50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51)=101*50 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15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                                   加</a:t>
            </a:r>
            <a:r>
              <a:rPr lang="en-US" altLang="zh-CN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50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次，乘</a:t>
            </a:r>
            <a:r>
              <a:rPr lang="en-US" altLang="zh-CN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</a:t>
            </a:r>
            <a:endParaRPr lang="zh-CN" altLang="en-US" sz="2800" b="1" dirty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30122" name="Rectangle 10"/>
          <p:cNvSpPr>
            <a:spLocks noChangeArrowheads="1"/>
          </p:cNvSpPr>
          <p:nvPr/>
        </p:nvSpPr>
        <p:spPr bwMode="auto">
          <a:xfrm>
            <a:off x="377825" y="3505200"/>
            <a:ext cx="147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如：  求</a:t>
            </a:r>
          </a:p>
        </p:txBody>
      </p:sp>
      <p:graphicFrame>
        <p:nvGraphicFramePr>
          <p:cNvPr id="730121" name="Object 9"/>
          <p:cNvGraphicFramePr>
            <a:graphicFrameLocks noChangeAspect="1"/>
          </p:cNvGraphicFramePr>
          <p:nvPr/>
        </p:nvGraphicFramePr>
        <p:xfrm>
          <a:off x="2268538" y="3284538"/>
          <a:ext cx="136525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4" imgW="304668" imgH="431613" progId="Equation.3">
                  <p:embed/>
                </p:oleObj>
              </mc:Choice>
              <mc:Fallback>
                <p:oleObj name="公式" r:id="rId4" imgW="30466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136525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78" name="直接连接符 3"/>
          <p:cNvCxnSpPr>
            <a:cxnSpLocks noChangeShapeType="1"/>
          </p:cNvCxnSpPr>
          <p:nvPr/>
        </p:nvCxnSpPr>
        <p:spPr bwMode="auto">
          <a:xfrm>
            <a:off x="250825" y="3284538"/>
            <a:ext cx="85693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77825" y="1570038"/>
            <a:ext cx="8297863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从程序设计的角度过来看</a:t>
            </a:r>
            <a:r>
              <a:rPr lang="zh-CN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算法（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Algorithm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是指对解题方案的准确而完整的描述，是解决问题的一系列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指令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流程图: 文档 2"/>
          <p:cNvSpPr/>
          <p:nvPr/>
        </p:nvSpPr>
        <p:spPr bwMode="auto">
          <a:xfrm>
            <a:off x="5076056" y="2924944"/>
            <a:ext cx="3599632" cy="1512168"/>
          </a:xfrm>
          <a:prstGeom prst="flowChartDocumen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对同一个问题，可</a:t>
            </a:r>
            <a:r>
              <a:rPr lang="zh-CN" altLang="en-US" sz="24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</a:t>
            </a:r>
            <a:endParaRPr lang="en-US" altLang="zh-CN" sz="2400" b="1" dirty="0" smtClean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不同的解题</a:t>
            </a:r>
            <a:r>
              <a:rPr lang="zh-CN" altLang="en-US" sz="24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方法和步骤。</a:t>
            </a:r>
          </a:p>
        </p:txBody>
      </p:sp>
    </p:spTree>
    <p:extLst>
      <p:ext uri="{BB962C8B-B14F-4D97-AF65-F5344CB8AC3E}">
        <p14:creationId xmlns:p14="http://schemas.microsoft.com/office/powerpoint/2010/main" val="3490103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3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73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73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build="p" autoUpdateAnimBg="0" advAuto="0"/>
      <p:bldP spid="730122" grpId="0"/>
      <p:bldP spid="1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836712"/>
            <a:ext cx="69847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2-1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】求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s=1+2+3……100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的和。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．问题分析：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）已知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条件为：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n=100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）希望输出的结果：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s=1+2+3……100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）累加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27334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55410"/>
            <a:ext cx="8352928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笨笨的累</a:t>
            </a:r>
            <a:r>
              <a:rPr lang="zh-CN" altLang="en-US" sz="32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加</a:t>
            </a:r>
            <a:r>
              <a:rPr lang="zh-CN" altLang="en-US" sz="32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算法：</a:t>
            </a:r>
            <a:endParaRPr lang="zh-CN" altLang="zh-CN" sz="32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S1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：设</a:t>
            </a: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s=0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S2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：设</a:t>
            </a:r>
            <a:r>
              <a:rPr lang="en-US" altLang="zh-CN" sz="32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=1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S3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：求</a:t>
            </a:r>
            <a:r>
              <a:rPr lang="en-US" altLang="zh-CN" sz="32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s+i</a:t>
            </a:r>
            <a:r>
              <a:rPr lang="zh-CN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，和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仍放回变量</a:t>
            </a: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中，即</a:t>
            </a: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s=</a:t>
            </a:r>
            <a:r>
              <a:rPr lang="en-US" altLang="zh-CN" sz="32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s+i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pl-PL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S4</a:t>
            </a:r>
            <a:r>
              <a:rPr lang="zh-CN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pl-PL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的值加</a:t>
            </a:r>
            <a:r>
              <a:rPr lang="pl-PL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，即</a:t>
            </a:r>
            <a:r>
              <a:rPr lang="pl-PL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i=i+1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pl-PL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S5</a:t>
            </a:r>
            <a:r>
              <a:rPr lang="zh-CN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若</a:t>
            </a:r>
            <a:r>
              <a:rPr lang="pl-PL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≤</a:t>
            </a:r>
            <a:r>
              <a:rPr lang="pl-PL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100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返回</a:t>
            </a:r>
            <a:r>
              <a:rPr lang="pl-PL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S3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，否则，算法</a:t>
            </a:r>
            <a:r>
              <a:rPr lang="zh-CN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结束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此时</a:t>
            </a: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的值就是</a:t>
            </a: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1+2+3……100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的和。</a:t>
            </a:r>
          </a:p>
          <a:p>
            <a:pPr>
              <a:lnSpc>
                <a:spcPct val="130000"/>
              </a:lnSpc>
            </a:pPr>
            <a:r>
              <a:rPr lang="pl-PL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S6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：输出</a:t>
            </a:r>
            <a:r>
              <a:rPr lang="pl-PL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r>
              <a:rPr lang="zh-CN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pic>
        <p:nvPicPr>
          <p:cNvPr id="7173" name="Picture 5" descr="http://p0.so.qhmsg.com/bdr/_240_/t0173e3531a486459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52" y="477043"/>
            <a:ext cx="2386236" cy="18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12754"/>
            <a:ext cx="1114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765154"/>
            <a:ext cx="1114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52" y="989484"/>
            <a:ext cx="1114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 descr="http://p1.so.qhimgs1.com/bdr/_240_/t0194a1ddbb1ae4756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63081"/>
            <a:ext cx="1221933" cy="7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0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48 C -0.01111 0.00878 -0.02222 0.00115 -0.03351 -0.00255 C -0.04132 -0.00879 -0.04896 -0.01041 -0.05695 -0.01411 C -0.06146 -0.01619 -0.07031 -0.01966 -0.07031 -0.01942 C -0.0908 -0.04208 -0.14653 -0.02312 -0.15399 -0.02243 C -0.15851 -0.02104 -0.16459 -0.01896 -0.1691 -0.01688 C -0.17257 -0.01526 -0.17917 -0.01133 -0.17917 -0.01087 C -0.1849 -0.00093 -0.19965 0.01595 -0.20764 0.02034 C -0.21198 0.03167 -0.21406 0.04323 -0.21771 0.0548 C -0.21893 0.05873 -0.22118 0.06196 -0.22257 0.06589 C -0.23021 0.08693 -0.2342 0.11907 -0.2342 0.14335 " pathEditMode="relative" rAng="0" ptsTypes="ffffffffffA">
                                      <p:cBhvr>
                                        <p:cTn id="22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35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29 -0.01803 0.00157 0.00046 -0.00781 -0.0148 C -0.01527 -0.02705 -0.01961 -0.04555 -0.03003 -0.05503 C -0.03489 -0.05942 -0.03906 -0.06543 -0.04444 -0.06774 C -0.04757 -0.06913 -0.05069 -0.07052 -0.05382 -0.07191 C -0.05538 -0.0726 -0.05868 -0.07399 -0.05868 -0.07399 C -0.11423 -0.0726 -0.11649 -0.07653 -0.15069 -0.06774 C -0.15781 -0.06219 -0.1651 -0.05826 -0.17135 -0.05087 C -0.17725 -0.04393 -0.1809 -0.03537 -0.18715 -0.02959 C -0.19166 -0.01526 -0.19687 -0.0148 -0.20312 -0.00231 C -0.20868 0.00856 -0.20937 0.01619 -0.21736 0.02312 C -0.2184 0.0259 -0.21909 0.02913 -0.22048 0.03168 C -0.22135 0.0333 -0.22291 0.03422 -0.22378 0.03584 C -0.22829 0.04555 -0.22951 0.05596 -0.23489 0.06544 C -0.23767 0.0807 -0.23836 0.09619 -0.23958 0.11191 C -0.2401 0.10335 -0.24218 0.0948 -0.24114 0.08648 C -0.24062 0.08208 -0.23802 0.0948 -0.23802 0.09919 C -0.23802 0.11191 -0.23802 0.12463 -0.23802 0.13734 " pathEditMode="relative" ptsTypes="fffffffffffffffff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29 -0.01803 0.00157 0.00046 -0.00781 -0.0148 C -0.01527 -0.02705 -0.01961 -0.04555 -0.03003 -0.05503 C -0.03489 -0.05942 -0.03906 -0.06543 -0.04444 -0.06774 C -0.04757 -0.06913 -0.05069 -0.07052 -0.05382 -0.07191 C -0.05538 -0.0726 -0.05868 -0.07399 -0.05868 -0.07399 C -0.11423 -0.0726 -0.11649 -0.07653 -0.15069 -0.06774 C -0.15781 -0.06219 -0.1651 -0.05826 -0.17135 -0.05087 C -0.17725 -0.04393 -0.1809 -0.03537 -0.18715 -0.02959 C -0.19166 -0.01526 -0.19687 -0.0148 -0.20312 -0.00231 C -0.20868 0.00856 -0.20937 0.01619 -0.21736 0.02312 C -0.2184 0.0259 -0.21909 0.02913 -0.22048 0.03168 C -0.22135 0.0333 -0.22291 0.03422 -0.22378 0.03584 C -0.22829 0.04555 -0.22951 0.05596 -0.23489 0.06544 C -0.23767 0.0807 -0.23836 0.09619 -0.23958 0.11191 C -0.2401 0.10335 -0.24218 0.0948 -0.24114 0.08648 C -0.24062 0.08208 -0.23802 0.0948 -0.23802 0.09919 C -0.23802 0.11191 -0.23802 0.12463 -0.23802 0.13734 " pathEditMode="relative" ptsTypes="fffffffffffffffff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2797 C 0.01806 0.01664 0.01129 0.00624 0.00295 -0.00162 C -0.00417 -0.0155 -0.00295 -0.01295 -0.01128 -0.02289 C -0.02257 -0.03584 -0.01476 -0.03122 -0.02396 -0.03538 C -0.03351 -0.0474 -0.02031 -0.03214 -0.03194 -0.04162 C -0.03316 -0.04278 -0.03385 -0.04486 -0.03507 -0.04602 C -0.04861 -0.05827 -0.06979 -0.06706 -0.08594 -0.07122 C -0.10608 -0.08232 -0.10712 -0.07607 -0.1368 -0.0733 C -0.20191 -0.06706 -0.14097 -0.07469 -0.18281 -0.06914 C -0.18785 -0.06636 -0.19358 -0.0659 -0.19861 -0.06289 C -0.2033 -0.06012 -0.21979 -0.03677 -0.22083 -0.03538 C -0.2243 -0.03076 -0.23437 -0.02081 -0.2368 -0.01411 C -0.24167 -0.00093 -0.2441 0.0104 -0.24792 0.02381 C -0.24653 0.03722 -0.24722 0.0474 -0.23993 0.05734 C -0.23489 0.09156 -0.23507 0.04601 -0.23507 0.11052 " pathEditMode="relative" rAng="0" ptsTypes="ffffffffffffffA">
                                      <p:cBhvr>
                                        <p:cTn id="50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-13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484784"/>
            <a:ext cx="7128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累加求和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1+2=3+…+100*/</a:t>
            </a:r>
          </a:p>
          <a:p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s=0,i=1;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while(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&lt;=100)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{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  s=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s+i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++;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9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}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("s=%d\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n",s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return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8313" y="765175"/>
            <a:ext cx="8540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    程序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499992" y="1053306"/>
            <a:ext cx="57606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6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252" name="Object 36"/>
          <p:cNvGraphicFramePr>
            <a:graphicFrameLocks noGrp="1" noChangeAspect="1"/>
          </p:cNvGraphicFramePr>
          <p:nvPr>
            <p:ph idx="4294967295"/>
          </p:nvPr>
        </p:nvGraphicFramePr>
        <p:xfrm>
          <a:off x="6534150" y="1933575"/>
          <a:ext cx="235902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图片" r:id="rId3" imgW="1422465" imgH="1142857" progId="StaticMetafile">
                  <p:embed/>
                </p:oleObj>
              </mc:Choice>
              <mc:Fallback>
                <p:oleObj name="图片" r:id="rId3" imgW="1422465" imgH="1142857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1933575"/>
                        <a:ext cx="2359025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436563" y="1339850"/>
            <a:ext cx="6337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2-2】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1×2×3×4×5</a:t>
            </a:r>
          </a:p>
        </p:txBody>
      </p:sp>
      <p:sp>
        <p:nvSpPr>
          <p:cNvPr id="649245" name="Rectangle 29"/>
          <p:cNvSpPr>
            <a:spLocks noChangeArrowheads="1"/>
          </p:cNvSpPr>
          <p:nvPr/>
        </p:nvSpPr>
        <p:spPr bwMode="auto">
          <a:xfrm>
            <a:off x="611188" y="2520950"/>
            <a:ext cx="81010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步骤</a:t>
            </a: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：先求</a:t>
            </a: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1×2</a:t>
            </a:r>
            <a:r>
              <a:rPr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，得到结果</a:t>
            </a: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</a:p>
        </p:txBody>
      </p:sp>
      <p:sp>
        <p:nvSpPr>
          <p:cNvPr id="649249" name="Rectangle 33"/>
          <p:cNvSpPr>
            <a:spLocks noChangeArrowheads="1"/>
          </p:cNvSpPr>
          <p:nvPr/>
        </p:nvSpPr>
        <p:spPr bwMode="auto">
          <a:xfrm>
            <a:off x="552227" y="5324702"/>
            <a:ext cx="9124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如果要求</a:t>
            </a:r>
            <a:r>
              <a:rPr lang="en-US" altLang="zh-CN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1×2×…×1000</a:t>
            </a: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，则要写</a:t>
            </a:r>
            <a:r>
              <a:rPr lang="en-US" altLang="zh-CN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999</a:t>
            </a: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个步骤</a:t>
            </a:r>
          </a:p>
        </p:txBody>
      </p:sp>
      <p:sp>
        <p:nvSpPr>
          <p:cNvPr id="649254" name="Rectangle 38"/>
          <p:cNvSpPr>
            <a:spLocks noChangeArrowheads="1"/>
          </p:cNvSpPr>
          <p:nvPr/>
        </p:nvSpPr>
        <p:spPr bwMode="auto">
          <a:xfrm>
            <a:off x="539750" y="4178300"/>
            <a:ext cx="5256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：将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24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再乘以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，得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120</a:t>
            </a:r>
          </a:p>
        </p:txBody>
      </p:sp>
      <p:sp>
        <p:nvSpPr>
          <p:cNvPr id="649255" name="Rectangle 39"/>
          <p:cNvSpPr>
            <a:spLocks noChangeArrowheads="1"/>
          </p:cNvSpPr>
          <p:nvPr/>
        </p:nvSpPr>
        <p:spPr bwMode="auto">
          <a:xfrm>
            <a:off x="592138" y="3108325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步骤</a:t>
            </a: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：将</a:t>
            </a: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再乘以</a:t>
            </a: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，得到结果</a:t>
            </a: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</a:p>
        </p:txBody>
      </p:sp>
      <p:sp>
        <p:nvSpPr>
          <p:cNvPr id="649256" name="Rectangle 40"/>
          <p:cNvSpPr>
            <a:spLocks noChangeArrowheads="1"/>
          </p:cNvSpPr>
          <p:nvPr/>
        </p:nvSpPr>
        <p:spPr bwMode="auto">
          <a:xfrm>
            <a:off x="539750" y="3625850"/>
            <a:ext cx="447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：将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再乘以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，得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24</a:t>
            </a:r>
          </a:p>
        </p:txBody>
      </p:sp>
      <p:cxnSp>
        <p:nvCxnSpPr>
          <p:cNvPr id="12" name="直接连接符 2"/>
          <p:cNvCxnSpPr>
            <a:cxnSpLocks noChangeShapeType="1"/>
          </p:cNvCxnSpPr>
          <p:nvPr/>
        </p:nvCxnSpPr>
        <p:spPr bwMode="auto">
          <a:xfrm>
            <a:off x="539750" y="4840288"/>
            <a:ext cx="8353425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188" y="757238"/>
            <a:ext cx="496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笨笨的累</a:t>
            </a:r>
            <a:r>
              <a:rPr lang="zh-CN" altLang="en-US" sz="3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乘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算法：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11188" y="1897063"/>
            <a:ext cx="2987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基于人的思维：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179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4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autoUpdateAnimBg="0"/>
      <p:bldP spid="649245" grpId="0" autoUpdateAnimBg="0"/>
      <p:bldP spid="649249" grpId="0"/>
      <p:bldP spid="649254" grpId="0"/>
      <p:bldP spid="649255" grpId="0"/>
      <p:bldP spid="649256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4" name="Rectangle 4"/>
          <p:cNvSpPr>
            <a:spLocks noChangeArrowheads="1"/>
          </p:cNvSpPr>
          <p:nvPr/>
        </p:nvSpPr>
        <p:spPr bwMode="auto">
          <a:xfrm>
            <a:off x="6515422" y="1772816"/>
            <a:ext cx="1943100" cy="647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8460110" y="1829966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6496372" y="2506241"/>
            <a:ext cx="1944688" cy="647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8458522" y="2615779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</a:p>
        </p:txBody>
      </p:sp>
      <p:sp>
        <p:nvSpPr>
          <p:cNvPr id="855048" name="Text Box 8"/>
          <p:cNvSpPr txBox="1">
            <a:spLocks noChangeArrowheads="1"/>
          </p:cNvSpPr>
          <p:nvPr/>
        </p:nvSpPr>
        <p:spPr bwMode="auto">
          <a:xfrm>
            <a:off x="394122" y="2781445"/>
            <a:ext cx="5834062" cy="63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S1</a:t>
            </a:r>
            <a:r>
              <a:rPr kumimoji="1"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：使</a:t>
            </a:r>
            <a:r>
              <a:rPr kumimoji="1"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p=1,i=2; </a:t>
            </a:r>
          </a:p>
        </p:txBody>
      </p:sp>
      <p:sp>
        <p:nvSpPr>
          <p:cNvPr id="855050" name="Text Box 10"/>
          <p:cNvSpPr txBox="1">
            <a:spLocks noChangeArrowheads="1"/>
          </p:cNvSpPr>
          <p:nvPr/>
        </p:nvSpPr>
        <p:spPr bwMode="auto">
          <a:xfrm>
            <a:off x="7288535" y="2611016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855051" name="Rectangle 11"/>
          <p:cNvSpPr>
            <a:spLocks noChangeArrowheads="1"/>
          </p:cNvSpPr>
          <p:nvPr/>
        </p:nvSpPr>
        <p:spPr bwMode="auto">
          <a:xfrm>
            <a:off x="468313" y="5075039"/>
            <a:ext cx="4572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S5</a:t>
            </a:r>
            <a:r>
              <a:rPr kumimoji="1"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：输出</a:t>
            </a:r>
            <a:r>
              <a:rPr kumimoji="1"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</a:t>
            </a:r>
            <a:r>
              <a:rPr kumimoji="1"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的值，即</a:t>
            </a:r>
            <a:r>
              <a:rPr kumimoji="1"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5!</a:t>
            </a:r>
            <a:r>
              <a:rPr kumimoji="1"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855052" name="Rectangle 12"/>
          <p:cNvSpPr>
            <a:spLocks noChangeArrowheads="1"/>
          </p:cNvSpPr>
          <p:nvPr/>
        </p:nvSpPr>
        <p:spPr bwMode="auto">
          <a:xfrm>
            <a:off x="468313" y="3419475"/>
            <a:ext cx="7632700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S2</a:t>
            </a:r>
            <a:r>
              <a:rPr kumimoji="1"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：使</a:t>
            </a:r>
            <a:r>
              <a:rPr kumimoji="1"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p×i</a:t>
            </a:r>
            <a:r>
              <a:rPr kumimoji="1"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，乘积仍放在变量</a:t>
            </a:r>
            <a:r>
              <a:rPr kumimoji="1"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</a:t>
            </a:r>
            <a:r>
              <a:rPr kumimoji="1"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，即 </a:t>
            </a:r>
            <a:r>
              <a:rPr kumimoji="1"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p=</a:t>
            </a:r>
            <a:r>
              <a:rPr kumimoji="1"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p×i</a:t>
            </a:r>
            <a:endParaRPr kumimoji="1"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55054" name="Rectangle 14"/>
          <p:cNvSpPr>
            <a:spLocks noChangeArrowheads="1"/>
          </p:cNvSpPr>
          <p:nvPr/>
        </p:nvSpPr>
        <p:spPr bwMode="auto">
          <a:xfrm>
            <a:off x="395288" y="4005064"/>
            <a:ext cx="447911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S3</a:t>
            </a:r>
            <a:r>
              <a:rPr kumimoji="1"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：使</a:t>
            </a:r>
            <a:r>
              <a:rPr kumimoji="1"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kumimoji="1"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的值加</a:t>
            </a:r>
            <a:r>
              <a:rPr kumimoji="1"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，即</a:t>
            </a:r>
            <a:r>
              <a:rPr kumimoji="1"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kumimoji="1"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=i+1</a:t>
            </a:r>
            <a:r>
              <a:rPr kumimoji="1"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855056" name="Rectangle 16"/>
          <p:cNvSpPr>
            <a:spLocks noChangeArrowheads="1"/>
          </p:cNvSpPr>
          <p:nvPr/>
        </p:nvSpPr>
        <p:spPr bwMode="auto">
          <a:xfrm>
            <a:off x="468313" y="4498776"/>
            <a:ext cx="69834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S4</a:t>
            </a:r>
            <a:r>
              <a:rPr kumimoji="1"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：如果</a:t>
            </a:r>
            <a:r>
              <a:rPr kumimoji="1"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≤</a:t>
            </a:r>
            <a:r>
              <a:rPr kumimoji="1"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kumimoji="1"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，返回</a:t>
            </a:r>
            <a:r>
              <a:rPr kumimoji="1"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S2</a:t>
            </a:r>
            <a:r>
              <a:rPr kumimoji="1" lang="zh-CN" altLang="en-US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；否则，算法结束。</a:t>
            </a:r>
          </a:p>
        </p:txBody>
      </p:sp>
      <p:sp>
        <p:nvSpPr>
          <p:cNvPr id="855065" name="Text Box 25"/>
          <p:cNvSpPr txBox="1">
            <a:spLocks noChangeArrowheads="1"/>
          </p:cNvSpPr>
          <p:nvPr/>
        </p:nvSpPr>
        <p:spPr bwMode="auto">
          <a:xfrm>
            <a:off x="7271072" y="2579266"/>
            <a:ext cx="4318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855076" name="Rectangle 36"/>
          <p:cNvSpPr>
            <a:spLocks noChangeArrowheads="1"/>
          </p:cNvSpPr>
          <p:nvPr/>
        </p:nvSpPr>
        <p:spPr bwMode="auto">
          <a:xfrm>
            <a:off x="503238" y="908050"/>
            <a:ext cx="831691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基于计算机思维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：设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两个变量 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 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i,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作被乘数，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 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作乘数。</a:t>
            </a:r>
            <a:endParaRPr lang="en-US" altLang="zh-CN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55079" name="Text Box 39"/>
          <p:cNvSpPr txBox="1">
            <a:spLocks noChangeArrowheads="1"/>
          </p:cNvSpPr>
          <p:nvPr/>
        </p:nvSpPr>
        <p:spPr bwMode="auto">
          <a:xfrm>
            <a:off x="468313" y="220503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具体步骤：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307585" y="1837904"/>
            <a:ext cx="309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00000"/>
                </a:solidFill>
              </a:rPr>
              <a:t>2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307585" y="1823616"/>
            <a:ext cx="309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7307585" y="2615779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307585" y="1823616"/>
            <a:ext cx="431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307585" y="2568154"/>
            <a:ext cx="431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163122" y="1822029"/>
            <a:ext cx="6826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307585" y="2615779"/>
            <a:ext cx="431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894835" y="1844254"/>
            <a:ext cx="1133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120</a:t>
            </a:r>
          </a:p>
        </p:txBody>
      </p:sp>
      <p:sp>
        <p:nvSpPr>
          <p:cNvPr id="26" name="WordArt 4"/>
          <p:cNvSpPr>
            <a:spLocks noChangeArrowheads="1" noChangeShapeType="1" noTextEdit="1"/>
          </p:cNvSpPr>
          <p:nvPr/>
        </p:nvSpPr>
        <p:spPr bwMode="auto">
          <a:xfrm>
            <a:off x="6659562" y="5421313"/>
            <a:ext cx="1800225" cy="722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方正舒体"/>
                <a:ea typeface="方正舒体"/>
              </a:rPr>
              <a:t>算法简练</a:t>
            </a:r>
          </a:p>
        </p:txBody>
      </p:sp>
    </p:spTree>
    <p:extLst>
      <p:ext uri="{BB962C8B-B14F-4D97-AF65-F5344CB8AC3E}">
        <p14:creationId xmlns:p14="http://schemas.microsoft.com/office/powerpoint/2010/main" val="2845139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5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855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855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4" grpId="0" animBg="1"/>
      <p:bldP spid="855045" grpId="0"/>
      <p:bldP spid="855046" grpId="0" animBg="1"/>
      <p:bldP spid="855047" grpId="0"/>
      <p:bldP spid="855048" grpId="0"/>
      <p:bldP spid="855050" grpId="0"/>
      <p:bldP spid="855050" grpId="1"/>
      <p:bldP spid="855051" grpId="0"/>
      <p:bldP spid="855052" grpId="0"/>
      <p:bldP spid="855052" grpId="1"/>
      <p:bldP spid="855054" grpId="0"/>
      <p:bldP spid="855054" grpId="1"/>
      <p:bldP spid="855056" grpId="0"/>
      <p:bldP spid="855056" grpId="1"/>
      <p:bldP spid="855065" grpId="0"/>
      <p:bldP spid="855076" grpId="0" autoUpdateAnimBg="0"/>
      <p:bldP spid="855079" grpId="0"/>
      <p:bldP spid="2" grpId="0"/>
      <p:bldP spid="2" grpId="1"/>
      <p:bldP spid="3" grpId="0"/>
      <p:bldP spid="3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765175"/>
            <a:ext cx="8540750" cy="576263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     程序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485900"/>
            <a:ext cx="7129463" cy="5183188"/>
          </a:xfrm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b="1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#include &lt;stdio.h&gt;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b="1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 main()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800" b="1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r>
              <a:rPr lang="en-US" altLang="zh-CN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800" b="1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800" b="1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zh-CN" sz="2800" b="1" smtClean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800" b="1" smtClean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800" b="1" smtClean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800" b="1" smtClean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800" b="1" smtClean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altLang="zh-CN" sz="2800" b="1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return 0;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altLang="zh-CN" sz="2800" b="1" smtClean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87450" y="2636838"/>
            <a:ext cx="45720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14350" indent="-5143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AutoNum type="arabicPeriod" startAt="4"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=2,p=1;</a:t>
            </a:r>
          </a:p>
          <a:p>
            <a:pPr marL="514350" indent="-5143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AutoNum type="arabicPeriod" startAt="4"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</a:t>
            </a:r>
            <a:r>
              <a:rPr lang="en-US" altLang="zh-CN" sz="2800" b="1" dirty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  <a:p>
            <a:pPr marL="514350" indent="-5143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AutoNum type="arabicPeriod" startAt="4"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{	p=p*</a:t>
            </a:r>
            <a:r>
              <a:rPr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514350" indent="-5143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AutoNum type="arabicPeriod" startAt="4"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	</a:t>
            </a:r>
            <a:r>
              <a:rPr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=i+1;</a:t>
            </a:r>
          </a:p>
          <a:p>
            <a:pPr marL="514350" indent="-5143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AutoNum type="arabicPeriod" startAt="4"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} 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</a:t>
            </a:r>
            <a:r>
              <a:rPr lang="en-US" altLang="zh-CN" sz="2800" b="1" dirty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&lt;=5);</a:t>
            </a:r>
          </a:p>
          <a:p>
            <a:pPr marL="514350" indent="-5143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AutoNum type="arabicPeriod" startAt="4"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(“5!=%d\</a:t>
            </a:r>
            <a:r>
              <a:rPr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n",p</a:t>
            </a: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546725" y="2781300"/>
            <a:ext cx="429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S1</a:t>
            </a:r>
            <a:endParaRPr lang="zh-CN" altLang="en-US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546725" y="3716338"/>
            <a:ext cx="429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S2</a:t>
            </a:r>
            <a:endParaRPr lang="zh-CN" altLang="en-US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46725" y="423386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546725" y="4797425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8025" y="5300663"/>
            <a:ext cx="429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S5</a:t>
            </a:r>
            <a:endParaRPr lang="zh-CN" altLang="en-US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云形标注 5"/>
          <p:cNvSpPr>
            <a:spLocks noChangeArrowheads="1"/>
          </p:cNvSpPr>
          <p:nvPr/>
        </p:nvSpPr>
        <p:spPr bwMode="auto">
          <a:xfrm>
            <a:off x="6964363" y="2243138"/>
            <a:ext cx="1654175" cy="936625"/>
          </a:xfrm>
          <a:prstGeom prst="cloudCallout">
            <a:avLst>
              <a:gd name="adj1" fmla="val -83606"/>
              <a:gd name="adj2" fmla="val 2043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</a:t>
            </a:r>
            <a:r>
              <a:rPr lang="zh-CN" altLang="en-US" b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称为累乘器</a:t>
            </a:r>
          </a:p>
        </p:txBody>
      </p:sp>
      <p:sp>
        <p:nvSpPr>
          <p:cNvPr id="13" name="云形标注 12"/>
          <p:cNvSpPr>
            <a:spLocks noChangeArrowheads="1"/>
          </p:cNvSpPr>
          <p:nvPr/>
        </p:nvSpPr>
        <p:spPr bwMode="auto">
          <a:xfrm>
            <a:off x="6962775" y="4133850"/>
            <a:ext cx="1655763" cy="936625"/>
          </a:xfrm>
          <a:prstGeom prst="cloudCallout">
            <a:avLst>
              <a:gd name="adj1" fmla="val -68259"/>
              <a:gd name="adj2" fmla="val -1349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zh-CN" altLang="en-US" b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称为计数器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67175" y="2565400"/>
            <a:ext cx="1655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</a:rPr>
              <a:t>………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59250" y="3500438"/>
            <a:ext cx="165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</a:rPr>
              <a:t>………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11650" y="4057650"/>
            <a:ext cx="165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………</a:t>
            </a:r>
            <a:endParaRPr lang="zh-CN" altLang="en-US" sz="280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29125" y="4581525"/>
            <a:ext cx="1655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………</a:t>
            </a:r>
            <a:endParaRPr lang="zh-CN" altLang="en-US" sz="280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46725" y="5084763"/>
            <a:ext cx="165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</a:rPr>
              <a:t>………</a:t>
            </a:r>
            <a:endParaRPr lang="zh-CN" altLang="en-US" sz="2800">
              <a:solidFill>
                <a:srgbClr val="00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4499992" y="1053306"/>
            <a:ext cx="57606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9544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1" grpId="0"/>
      <p:bldP spid="3" grpId="0"/>
      <p:bldP spid="4" grpId="0"/>
      <p:bldP spid="9" grpId="0"/>
      <p:bldP spid="10" grpId="0"/>
      <p:bldP spid="11" grpId="0"/>
      <p:bldP spid="12" grpId="0"/>
      <p:bldP spid="6" grpId="0" animBg="1"/>
      <p:bldP spid="13" grpId="0" animBg="1"/>
      <p:bldP spid="7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11559" y="1216447"/>
            <a:ext cx="8064897" cy="481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base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26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具有五个重要的特征：</a:t>
            </a:r>
          </a:p>
          <a:p>
            <a:pPr eaLnBrk="1" fontAlgn="base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26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有穷性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 一个算法必须保证执行有限步之后结束； 　　</a:t>
            </a:r>
          </a:p>
          <a:p>
            <a:pPr eaLnBrk="1" fontAlgn="base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26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确切性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 算法的每一步骤必须有确切的定义； 　</a:t>
            </a:r>
          </a:p>
          <a:p>
            <a:pPr eaLnBrk="1" fontAlgn="base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26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：一个算法有</a:t>
            </a: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个或多个输入</a:t>
            </a:r>
            <a:r>
              <a:rPr lang="zh-CN" altLang="en-US" sz="26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所谓</a:t>
            </a: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个输入是  </a:t>
            </a:r>
            <a:endParaRPr lang="en-US" altLang="zh-CN" sz="2600" b="1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fontAlgn="base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指算法本身设定了初始条件；</a:t>
            </a:r>
          </a:p>
          <a:p>
            <a:pPr eaLnBrk="1" fontAlgn="base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26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输出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：一个算法有一个或多个输出，以反映对输入</a:t>
            </a:r>
            <a:endParaRPr lang="en-US" altLang="zh-CN" sz="2600" b="1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fontAlgn="base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数据加工后的结果。没有输出的算法是毫无意义的；</a:t>
            </a:r>
          </a:p>
          <a:p>
            <a:pPr eaLnBrk="1" fontAlgn="base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26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可行性</a:t>
            </a:r>
            <a:r>
              <a:rPr lang="zh-CN" altLang="en-US" sz="26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 算法可以解决问题并且能在计算机上运行。</a:t>
            </a:r>
          </a:p>
        </p:txBody>
      </p: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467544" y="476672"/>
            <a:ext cx="7525519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2.1 </a:t>
            </a:r>
            <a:r>
              <a:rPr lang="zh-CN" altLang="en-US" sz="3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算法的概念</a:t>
            </a:r>
          </a:p>
        </p:txBody>
      </p:sp>
      <p:sp>
        <p:nvSpPr>
          <p:cNvPr id="4" name="单圆角矩形 3"/>
          <p:cNvSpPr/>
          <p:nvPr/>
        </p:nvSpPr>
        <p:spPr bwMode="auto">
          <a:xfrm>
            <a:off x="6156176" y="494289"/>
            <a:ext cx="2880320" cy="2952328"/>
          </a:xfrm>
          <a:prstGeom prst="snip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算法特征：</a:t>
            </a:r>
            <a:endParaRPr lang="en-US" altLang="zh-CN" sz="28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有穷性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确切性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≥0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个输入</a:t>
            </a:r>
            <a:endParaRPr lang="en-US" altLang="zh-CN" sz="28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有输出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可行性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873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  <p:bldP spid="4" grpId="0" build="p" bldLvl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60127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zh-CN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3374522"/>
            <a:ext cx="8208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在没有找到解决办法之前，不要试图去写程序。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程序，是你告诉计算机的话。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计算机按照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你告诉它的话去执行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”。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计算机决不会帮你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想出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解决问题的办法。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竖卷形 4"/>
          <p:cNvSpPr/>
          <p:nvPr/>
        </p:nvSpPr>
        <p:spPr bwMode="auto">
          <a:xfrm>
            <a:off x="1403648" y="4753369"/>
            <a:ext cx="2016224" cy="1549705"/>
          </a:xfrm>
          <a:prstGeom prst="verticalScroll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解决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方案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964"/>
            <a:ext cx="2886075" cy="149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300193" y="4815878"/>
            <a:ext cx="1081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程序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七角星 10"/>
          <p:cNvSpPr/>
          <p:nvPr/>
        </p:nvSpPr>
        <p:spPr bwMode="auto">
          <a:xfrm rot="827460">
            <a:off x="3202566" y="5449132"/>
            <a:ext cx="321384" cy="332101"/>
          </a:xfrm>
          <a:prstGeom prst="star7">
            <a:avLst/>
          </a:prstGeom>
          <a:gradFill>
            <a:gsLst>
              <a:gs pos="100000">
                <a:srgbClr val="BA415A"/>
              </a:gs>
              <a:gs pos="0">
                <a:srgbClr val="C00000"/>
              </a:gs>
            </a:gsLst>
            <a:lin ang="5400000" scaled="1"/>
          </a:gradFill>
          <a:ln w="28575" cap="flat">
            <a:gradFill>
              <a:gsLst>
                <a:gs pos="0">
                  <a:srgbClr val="B44863"/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pPr algn="ctr"/>
            <a:endParaRPr lang="en-US" altLang="zh-CN">
              <a:solidFill>
                <a:prstClr val="black"/>
              </a:solidFill>
            </a:endParaRPr>
          </a:p>
        </p:txBody>
      </p:sp>
      <p:cxnSp>
        <p:nvCxnSpPr>
          <p:cNvPr id="12" name="直接连接符 11"/>
          <p:cNvCxnSpPr>
            <a:stCxn id="11" idx="0"/>
            <a:endCxn id="13" idx="4"/>
          </p:cNvCxnSpPr>
          <p:nvPr/>
        </p:nvCxnSpPr>
        <p:spPr>
          <a:xfrm flipV="1">
            <a:off x="3512311" y="5117778"/>
            <a:ext cx="2224620" cy="43074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3" name="七角星 12"/>
          <p:cNvSpPr/>
          <p:nvPr/>
        </p:nvSpPr>
        <p:spPr bwMode="auto">
          <a:xfrm rot="372077">
            <a:off x="5741125" y="4921838"/>
            <a:ext cx="321384" cy="332101"/>
          </a:xfrm>
          <a:prstGeom prst="star7">
            <a:avLst/>
          </a:prstGeom>
          <a:gradFill>
            <a:gsLst>
              <a:gs pos="100000">
                <a:srgbClr val="C00000"/>
              </a:gs>
              <a:gs pos="0">
                <a:srgbClr val="AE4E69"/>
              </a:gs>
            </a:gsLst>
            <a:lin ang="5400000" scaled="1"/>
          </a:gradFill>
          <a:ln w="28575" cap="flat">
            <a:gradFill>
              <a:gsLst>
                <a:gs pos="0">
                  <a:srgbClr val="C00000"/>
                </a:gs>
                <a:gs pos="100000">
                  <a:srgbClr val="AE4E69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  <p:bldP spid="11" grpId="0" bldLvl="0" animBg="1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836712"/>
            <a:ext cx="6048226" cy="73977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en-US" altLang="zh-CN" sz="3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算法的描述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827088" y="2060575"/>
            <a:ext cx="7921625" cy="25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可以用不同的方法表示算法，常用的有：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自然语言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传统流程图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u"/>
            </a:pPr>
            <a:r>
              <a:rPr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N-S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流程图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97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2" grpId="0"/>
      <p:bldP spid="7424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411413" y="887413"/>
            <a:ext cx="37433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sz="3600" b="1" dirty="0">
                <a:solidFill>
                  <a:srgbClr val="C00000"/>
                </a:solidFill>
              </a:rPr>
              <a:t>本章获得的能力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958850" y="1806575"/>
            <a:ext cx="742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了解、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掌握算法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的基本概念及作用。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958850" y="2617788"/>
            <a:ext cx="70691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了解累加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算法、累乘算法、擂台算法、选择排序法等常用算法。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1"/>
            <a:ext cx="91440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7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" y="836613"/>
            <a:ext cx="7451725" cy="647700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1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用自然语言表示算法</a:t>
            </a: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539750" y="1628775"/>
            <a:ext cx="80645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一老外来华留学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年，主攻汉语。 临毕业，参加中文晋级考试，题量超少，暗喜。再仔细一看， 请写出下面两句话的区别在哪里？ 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、冬天：能穿多少穿多少；夏天：能穿多少穿多少。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、剩女产生的原因有两个，一是谁都看不上，二是谁都看不上。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、女孩给男朋友打电话：如果你到了，我还没到，你就等着吧；如果我到了，你还没到，你就等着吧。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、单身的原因：原来是喜欢一个人，现在是喜欢一个人。</a:t>
            </a:r>
          </a:p>
        </p:txBody>
      </p:sp>
      <p:sp>
        <p:nvSpPr>
          <p:cNvPr id="28676" name="矩形 2"/>
          <p:cNvSpPr>
            <a:spLocks noChangeArrowheads="1"/>
          </p:cNvSpPr>
          <p:nvPr/>
        </p:nvSpPr>
        <p:spPr bwMode="auto">
          <a:xfrm>
            <a:off x="2171700" y="6040129"/>
            <a:ext cx="480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老外泪流满面，交白卷，回国了。</a:t>
            </a:r>
          </a:p>
        </p:txBody>
      </p:sp>
      <p:sp>
        <p:nvSpPr>
          <p:cNvPr id="2" name="矩形 1"/>
          <p:cNvSpPr/>
          <p:nvPr/>
        </p:nvSpPr>
        <p:spPr>
          <a:xfrm>
            <a:off x="5292080" y="908720"/>
            <a:ext cx="377058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容易出现“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歧义性</a:t>
            </a:r>
            <a:r>
              <a:rPr lang="zh-CN" altLang="en-US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7920" y="1628775"/>
            <a:ext cx="372474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用于解决简单问题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756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  <p:bldP spid="28676" grpId="0"/>
      <p:bldP spid="2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" y="692150"/>
            <a:ext cx="7451725" cy="647700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 2 </a:t>
            </a:r>
            <a:r>
              <a:rPr lang="zh-CN" altLang="en-US" sz="32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传统流程图表示算法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39750" y="1484313"/>
            <a:ext cx="79914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9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zh-CN" altLang="en-US" sz="2800" b="1" dirty="0" smtClean="0">
                <a:solidFill>
                  <a:srgbClr val="33339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美国国家标准化协会</a:t>
            </a:r>
            <a:r>
              <a:rPr lang="en-US" altLang="zh-CN" sz="2800" b="1" dirty="0" smtClean="0">
                <a:solidFill>
                  <a:srgbClr val="33339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ANSI(American </a:t>
            </a:r>
            <a:r>
              <a:rPr lang="en-US" altLang="zh-CN" sz="2800" dirty="0" smtClean="0">
                <a:solidFill>
                  <a:srgbClr val="33339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National</a:t>
            </a:r>
            <a:r>
              <a:rPr lang="en-US" altLang="zh-CN" sz="2800" b="1" dirty="0" smtClean="0">
                <a:solidFill>
                  <a:srgbClr val="33339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Standard Institute)</a:t>
            </a:r>
            <a:r>
              <a:rPr lang="zh-CN" altLang="en-US" sz="2800" b="1" dirty="0" smtClean="0">
                <a:solidFill>
                  <a:srgbClr val="33339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规定了一些常用的流程图符号：</a:t>
            </a:r>
          </a:p>
        </p:txBody>
      </p:sp>
      <p:grpSp>
        <p:nvGrpSpPr>
          <p:cNvPr id="744452" name="Group 4"/>
          <p:cNvGrpSpPr>
            <a:grpSpLocks/>
          </p:cNvGrpSpPr>
          <p:nvPr/>
        </p:nvGrpSpPr>
        <p:grpSpPr bwMode="auto">
          <a:xfrm>
            <a:off x="755650" y="2924175"/>
            <a:ext cx="7745413" cy="3352800"/>
            <a:chOff x="384" y="1344"/>
            <a:chExt cx="4879" cy="2112"/>
          </a:xfrm>
        </p:grpSpPr>
        <p:sp>
          <p:nvSpPr>
            <p:cNvPr id="36869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680" cy="340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870" name="AutoShape 6"/>
            <p:cNvSpPr>
              <a:spLocks noChangeArrowheads="1"/>
            </p:cNvSpPr>
            <p:nvPr/>
          </p:nvSpPr>
          <p:spPr bwMode="auto">
            <a:xfrm>
              <a:off x="1632" y="1344"/>
              <a:ext cx="680" cy="34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871" name="AutoShape 7"/>
            <p:cNvSpPr>
              <a:spLocks noChangeArrowheads="1"/>
            </p:cNvSpPr>
            <p:nvPr/>
          </p:nvSpPr>
          <p:spPr bwMode="auto">
            <a:xfrm>
              <a:off x="2928" y="1344"/>
              <a:ext cx="680" cy="340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872" name="AutoShape 8"/>
            <p:cNvSpPr>
              <a:spLocks noChangeArrowheads="1"/>
            </p:cNvSpPr>
            <p:nvPr/>
          </p:nvSpPr>
          <p:spPr bwMode="auto">
            <a:xfrm>
              <a:off x="4128" y="1344"/>
              <a:ext cx="680" cy="340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36873" name="Group 9"/>
            <p:cNvGrpSpPr>
              <a:grpSpLocks/>
            </p:cNvGrpSpPr>
            <p:nvPr/>
          </p:nvGrpSpPr>
          <p:grpSpPr bwMode="auto">
            <a:xfrm>
              <a:off x="384" y="2571"/>
              <a:ext cx="807" cy="336"/>
              <a:chOff x="672" y="2571"/>
              <a:chExt cx="807" cy="336"/>
            </a:xfrm>
          </p:grpSpPr>
          <p:sp>
            <p:nvSpPr>
              <p:cNvPr id="36887" name="Line 10"/>
              <p:cNvSpPr>
                <a:spLocks noChangeShapeType="1"/>
              </p:cNvSpPr>
              <p:nvPr/>
            </p:nvSpPr>
            <p:spPr bwMode="auto">
              <a:xfrm>
                <a:off x="912" y="2571"/>
                <a:ext cx="5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8" name="Line 11"/>
              <p:cNvSpPr>
                <a:spLocks noChangeShapeType="1"/>
              </p:cNvSpPr>
              <p:nvPr/>
            </p:nvSpPr>
            <p:spPr bwMode="auto">
              <a:xfrm>
                <a:off x="912" y="2907"/>
                <a:ext cx="5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9" name="Line 12"/>
              <p:cNvSpPr>
                <a:spLocks noChangeShapeType="1"/>
              </p:cNvSpPr>
              <p:nvPr/>
            </p:nvSpPr>
            <p:spPr bwMode="auto">
              <a:xfrm>
                <a:off x="912" y="2571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90" name="Line 13"/>
              <p:cNvSpPr>
                <a:spLocks noChangeShapeType="1"/>
              </p:cNvSpPr>
              <p:nvPr/>
            </p:nvSpPr>
            <p:spPr bwMode="auto">
              <a:xfrm>
                <a:off x="672" y="2751"/>
                <a:ext cx="227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874" name="AutoShape 14"/>
            <p:cNvSpPr>
              <a:spLocks noChangeArrowheads="1"/>
            </p:cNvSpPr>
            <p:nvPr/>
          </p:nvSpPr>
          <p:spPr bwMode="auto">
            <a:xfrm>
              <a:off x="3504" y="2544"/>
              <a:ext cx="356" cy="35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875" name="Text Box 15"/>
            <p:cNvSpPr txBox="1">
              <a:spLocks noChangeArrowheads="1"/>
            </p:cNvSpPr>
            <p:nvPr/>
          </p:nvSpPr>
          <p:spPr bwMode="auto">
            <a:xfrm>
              <a:off x="415" y="177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起止框</a:t>
              </a:r>
            </a:p>
          </p:txBody>
        </p:sp>
        <p:sp>
          <p:nvSpPr>
            <p:cNvPr id="36876" name="Text Box 16"/>
            <p:cNvSpPr txBox="1">
              <a:spLocks noChangeArrowheads="1"/>
            </p:cNvSpPr>
            <p:nvPr/>
          </p:nvSpPr>
          <p:spPr bwMode="auto">
            <a:xfrm>
              <a:off x="1663" y="177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判断框</a:t>
              </a:r>
            </a:p>
          </p:txBody>
        </p:sp>
        <p:sp>
          <p:nvSpPr>
            <p:cNvPr id="36877" name="Text Box 17"/>
            <p:cNvSpPr txBox="1">
              <a:spLocks noChangeArrowheads="1"/>
            </p:cNvSpPr>
            <p:nvPr/>
          </p:nvSpPr>
          <p:spPr bwMode="auto">
            <a:xfrm>
              <a:off x="2911" y="177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处理框</a:t>
              </a:r>
            </a:p>
          </p:txBody>
        </p:sp>
        <p:sp>
          <p:nvSpPr>
            <p:cNvPr id="36878" name="Text Box 18"/>
            <p:cNvSpPr txBox="1">
              <a:spLocks noChangeArrowheads="1"/>
            </p:cNvSpPr>
            <p:nvPr/>
          </p:nvSpPr>
          <p:spPr bwMode="auto">
            <a:xfrm>
              <a:off x="4063" y="177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输入</a:t>
              </a:r>
              <a:r>
                <a:rPr lang="en-US" altLang="zh-CN" sz="2400" b="1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/</a:t>
              </a:r>
              <a:r>
                <a:rPr lang="zh-CN" altLang="en-US" sz="2400" b="1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输出框</a:t>
              </a:r>
              <a:endParaRPr lang="zh-CN" altLang="en-US" sz="240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6879" name="Text Box 19"/>
            <p:cNvSpPr txBox="1">
              <a:spLocks noChangeArrowheads="1"/>
            </p:cNvSpPr>
            <p:nvPr/>
          </p:nvSpPr>
          <p:spPr bwMode="auto">
            <a:xfrm>
              <a:off x="463" y="312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注释框</a:t>
              </a:r>
            </a:p>
          </p:txBody>
        </p:sp>
        <p:sp>
          <p:nvSpPr>
            <p:cNvPr id="36880" name="Text Box 20"/>
            <p:cNvSpPr txBox="1">
              <a:spLocks noChangeArrowheads="1"/>
            </p:cNvSpPr>
            <p:nvPr/>
          </p:nvSpPr>
          <p:spPr bwMode="auto">
            <a:xfrm>
              <a:off x="1824" y="312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流向线</a:t>
              </a:r>
            </a:p>
          </p:txBody>
        </p:sp>
        <p:sp>
          <p:nvSpPr>
            <p:cNvPr id="36881" name="Text Box 21"/>
            <p:cNvSpPr txBox="1">
              <a:spLocks noChangeArrowheads="1"/>
            </p:cNvSpPr>
            <p:nvPr/>
          </p:nvSpPr>
          <p:spPr bwMode="auto">
            <a:xfrm>
              <a:off x="3408" y="316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连接点</a:t>
              </a:r>
            </a:p>
          </p:txBody>
        </p:sp>
        <p:grpSp>
          <p:nvGrpSpPr>
            <p:cNvPr id="36882" name="Group 22"/>
            <p:cNvGrpSpPr>
              <a:grpSpLocks/>
            </p:cNvGrpSpPr>
            <p:nvPr/>
          </p:nvGrpSpPr>
          <p:grpSpPr bwMode="auto">
            <a:xfrm>
              <a:off x="1776" y="2523"/>
              <a:ext cx="672" cy="453"/>
              <a:chOff x="2064" y="2523"/>
              <a:chExt cx="672" cy="453"/>
            </a:xfrm>
          </p:grpSpPr>
          <p:sp>
            <p:nvSpPr>
              <p:cNvPr id="36883" name="Line 23"/>
              <p:cNvSpPr>
                <a:spLocks noChangeShapeType="1"/>
              </p:cNvSpPr>
              <p:nvPr/>
            </p:nvSpPr>
            <p:spPr bwMode="auto">
              <a:xfrm>
                <a:off x="2064" y="2619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4" name="Line 24"/>
              <p:cNvSpPr>
                <a:spLocks noChangeShapeType="1"/>
              </p:cNvSpPr>
              <p:nvPr/>
            </p:nvSpPr>
            <p:spPr bwMode="auto">
              <a:xfrm>
                <a:off x="2592" y="2523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5" name="Line 25"/>
              <p:cNvSpPr>
                <a:spLocks noChangeShapeType="1"/>
              </p:cNvSpPr>
              <p:nvPr/>
            </p:nvSpPr>
            <p:spPr bwMode="auto">
              <a:xfrm flipH="1">
                <a:off x="2064" y="281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6" name="Line 26"/>
              <p:cNvSpPr>
                <a:spLocks noChangeShapeType="1"/>
              </p:cNvSpPr>
              <p:nvPr/>
            </p:nvSpPr>
            <p:spPr bwMode="auto">
              <a:xfrm flipV="1">
                <a:off x="2736" y="252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29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95350" y="850900"/>
            <a:ext cx="7929563" cy="633413"/>
          </a:xfrm>
          <a:noFill/>
        </p:spPr>
        <p:txBody>
          <a:bodyPr/>
          <a:lstStyle/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程序设计的三种基本结构</a:t>
            </a:r>
            <a:endPara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547813" y="479742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顺序结构</a:t>
            </a:r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5219700" y="48688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选择结构</a:t>
            </a:r>
          </a:p>
        </p:txBody>
      </p:sp>
      <p:sp>
        <p:nvSpPr>
          <p:cNvPr id="37893" name="Rectangle 26"/>
          <p:cNvSpPr>
            <a:spLocks noChangeArrowheads="1"/>
          </p:cNvSpPr>
          <p:nvPr/>
        </p:nvSpPr>
        <p:spPr bwMode="auto">
          <a:xfrm>
            <a:off x="1547813" y="2420938"/>
            <a:ext cx="1584325" cy="1944687"/>
          </a:xfrm>
          <a:prstGeom prst="rect">
            <a:avLst/>
          </a:prstGeom>
          <a:noFill/>
          <a:ln w="19050">
            <a:solidFill>
              <a:srgbClr val="CC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b="1" u="sng" smtClean="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37894" name="Line 20"/>
          <p:cNvSpPr>
            <a:spLocks noChangeShapeType="1"/>
          </p:cNvSpPr>
          <p:nvPr/>
        </p:nvSpPr>
        <p:spPr bwMode="auto">
          <a:xfrm>
            <a:off x="2339975" y="1989138"/>
            <a:ext cx="0" cy="792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895" name="Rectangle 22"/>
          <p:cNvSpPr>
            <a:spLocks noChangeArrowheads="1"/>
          </p:cNvSpPr>
          <p:nvPr/>
        </p:nvSpPr>
        <p:spPr bwMode="auto">
          <a:xfrm>
            <a:off x="1835150" y="2781300"/>
            <a:ext cx="1009650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37896" name="Line 23"/>
          <p:cNvSpPr>
            <a:spLocks noChangeShapeType="1"/>
          </p:cNvSpPr>
          <p:nvPr/>
        </p:nvSpPr>
        <p:spPr bwMode="auto">
          <a:xfrm>
            <a:off x="2339975" y="3213100"/>
            <a:ext cx="0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897" name="Rectangle 24"/>
          <p:cNvSpPr>
            <a:spLocks noChangeArrowheads="1"/>
          </p:cNvSpPr>
          <p:nvPr/>
        </p:nvSpPr>
        <p:spPr bwMode="auto">
          <a:xfrm>
            <a:off x="1835150" y="3573463"/>
            <a:ext cx="1009650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37898" name="Line 25"/>
          <p:cNvSpPr>
            <a:spLocks noChangeShapeType="1"/>
          </p:cNvSpPr>
          <p:nvPr/>
        </p:nvSpPr>
        <p:spPr bwMode="auto">
          <a:xfrm>
            <a:off x="2339975" y="4005263"/>
            <a:ext cx="0" cy="719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899" name="Line 30"/>
          <p:cNvSpPr>
            <a:spLocks noChangeShapeType="1"/>
          </p:cNvSpPr>
          <p:nvPr/>
        </p:nvSpPr>
        <p:spPr bwMode="auto">
          <a:xfrm>
            <a:off x="6156325" y="1628775"/>
            <a:ext cx="0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00" name="AutoShape 31"/>
          <p:cNvSpPr>
            <a:spLocks noChangeArrowheads="1"/>
          </p:cNvSpPr>
          <p:nvPr/>
        </p:nvSpPr>
        <p:spPr bwMode="auto">
          <a:xfrm>
            <a:off x="5510213" y="2278063"/>
            <a:ext cx="1293812" cy="574675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37901" name="Line 32"/>
          <p:cNvSpPr>
            <a:spLocks noChangeShapeType="1"/>
          </p:cNvSpPr>
          <p:nvPr/>
        </p:nvSpPr>
        <p:spPr bwMode="auto">
          <a:xfrm flipH="1">
            <a:off x="5149850" y="2565400"/>
            <a:ext cx="35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02" name="Line 34"/>
          <p:cNvSpPr>
            <a:spLocks noChangeShapeType="1"/>
          </p:cNvSpPr>
          <p:nvPr/>
        </p:nvSpPr>
        <p:spPr bwMode="auto">
          <a:xfrm flipH="1">
            <a:off x="6804025" y="2565400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03" name="Line 35"/>
          <p:cNvSpPr>
            <a:spLocks noChangeShapeType="1"/>
          </p:cNvSpPr>
          <p:nvPr/>
        </p:nvSpPr>
        <p:spPr bwMode="auto">
          <a:xfrm flipH="1">
            <a:off x="6804025" y="2565400"/>
            <a:ext cx="35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04" name="Line 36"/>
          <p:cNvSpPr>
            <a:spLocks noChangeShapeType="1"/>
          </p:cNvSpPr>
          <p:nvPr/>
        </p:nvSpPr>
        <p:spPr bwMode="auto">
          <a:xfrm>
            <a:off x="5148263" y="2565400"/>
            <a:ext cx="0" cy="503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05" name="Line 37"/>
          <p:cNvSpPr>
            <a:spLocks noChangeShapeType="1"/>
          </p:cNvSpPr>
          <p:nvPr/>
        </p:nvSpPr>
        <p:spPr bwMode="auto">
          <a:xfrm>
            <a:off x="7164388" y="2565400"/>
            <a:ext cx="0" cy="503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06" name="Rectangle 38"/>
          <p:cNvSpPr>
            <a:spLocks noChangeArrowheads="1"/>
          </p:cNvSpPr>
          <p:nvPr/>
        </p:nvSpPr>
        <p:spPr bwMode="auto">
          <a:xfrm>
            <a:off x="4645025" y="3068638"/>
            <a:ext cx="1009650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37907" name="Rectangle 39"/>
          <p:cNvSpPr>
            <a:spLocks noChangeArrowheads="1"/>
          </p:cNvSpPr>
          <p:nvPr/>
        </p:nvSpPr>
        <p:spPr bwMode="auto">
          <a:xfrm>
            <a:off x="6659563" y="3068638"/>
            <a:ext cx="1009650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37908" name="Line 42"/>
          <p:cNvSpPr>
            <a:spLocks noChangeShapeType="1"/>
          </p:cNvSpPr>
          <p:nvPr/>
        </p:nvSpPr>
        <p:spPr bwMode="auto">
          <a:xfrm>
            <a:off x="5148263" y="3502025"/>
            <a:ext cx="0" cy="503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09" name="Line 43"/>
          <p:cNvSpPr>
            <a:spLocks noChangeShapeType="1"/>
          </p:cNvSpPr>
          <p:nvPr/>
        </p:nvSpPr>
        <p:spPr bwMode="auto">
          <a:xfrm>
            <a:off x="7164388" y="3502025"/>
            <a:ext cx="0" cy="503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10" name="Line 44"/>
          <p:cNvSpPr>
            <a:spLocks noChangeShapeType="1"/>
          </p:cNvSpPr>
          <p:nvPr/>
        </p:nvSpPr>
        <p:spPr bwMode="auto">
          <a:xfrm>
            <a:off x="5148263" y="4005263"/>
            <a:ext cx="10080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11" name="Line 45"/>
          <p:cNvSpPr>
            <a:spLocks noChangeShapeType="1"/>
          </p:cNvSpPr>
          <p:nvPr/>
        </p:nvSpPr>
        <p:spPr bwMode="auto">
          <a:xfrm flipH="1">
            <a:off x="6156325" y="4005263"/>
            <a:ext cx="10080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12" name="Line 46"/>
          <p:cNvSpPr>
            <a:spLocks noChangeShapeType="1"/>
          </p:cNvSpPr>
          <p:nvPr/>
        </p:nvSpPr>
        <p:spPr bwMode="auto">
          <a:xfrm>
            <a:off x="6156325" y="4005263"/>
            <a:ext cx="0" cy="7921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13" name="Rectangle 47"/>
          <p:cNvSpPr>
            <a:spLocks noChangeArrowheads="1"/>
          </p:cNvSpPr>
          <p:nvPr/>
        </p:nvSpPr>
        <p:spPr bwMode="auto">
          <a:xfrm>
            <a:off x="4500563" y="1989138"/>
            <a:ext cx="3313112" cy="2447925"/>
          </a:xfrm>
          <a:prstGeom prst="rect">
            <a:avLst/>
          </a:prstGeom>
          <a:noFill/>
          <a:ln w="19050">
            <a:solidFill>
              <a:srgbClr val="CC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914" name="Text Box 49"/>
          <p:cNvSpPr txBox="1">
            <a:spLocks noChangeArrowheads="1"/>
          </p:cNvSpPr>
          <p:nvPr/>
        </p:nvSpPr>
        <p:spPr bwMode="auto">
          <a:xfrm>
            <a:off x="4859338" y="2205038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</a:p>
        </p:txBody>
      </p:sp>
      <p:sp>
        <p:nvSpPr>
          <p:cNvPr id="37915" name="Text Box 50"/>
          <p:cNvSpPr txBox="1">
            <a:spLocks noChangeArrowheads="1"/>
          </p:cNvSpPr>
          <p:nvPr/>
        </p:nvSpPr>
        <p:spPr bwMode="auto">
          <a:xfrm>
            <a:off x="6659563" y="2198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不成立</a:t>
            </a:r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3132138" y="58769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ea typeface="微软雅黑" pitchFamily="34" charset="-122"/>
              </a:rPr>
              <a:t>传统流程图</a:t>
            </a:r>
          </a:p>
        </p:txBody>
      </p:sp>
    </p:spTree>
    <p:extLst>
      <p:ext uri="{BB962C8B-B14F-4D97-AF65-F5344CB8AC3E}">
        <p14:creationId xmlns:p14="http://schemas.microsoft.com/office/powerpoint/2010/main" val="329363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12626" y="4903788"/>
            <a:ext cx="2803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当型</a:t>
            </a:r>
            <a:r>
              <a:rPr kumimoji="1" lang="en-US" altLang="zh-CN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(While</a:t>
            </a:r>
            <a:r>
              <a:rPr kumimoji="1" lang="zh-CN" altLang="en-US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型</a:t>
            </a:r>
            <a:r>
              <a:rPr kumimoji="1" lang="en-US" altLang="zh-CN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kumimoji="1" lang="zh-CN" altLang="en-US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循环结构 </a:t>
            </a:r>
          </a:p>
        </p:txBody>
      </p:sp>
      <p:sp>
        <p:nvSpPr>
          <p:cNvPr id="38915" name="Rectangl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4865658"/>
            <a:ext cx="24465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直到型</a:t>
            </a:r>
            <a:r>
              <a:rPr kumimoji="1" lang="en-US" altLang="zh-CN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(Until</a:t>
            </a:r>
            <a:r>
              <a:rPr kumimoji="1" lang="zh-CN" altLang="en-US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型</a:t>
            </a:r>
            <a:r>
              <a:rPr kumimoji="1" lang="en-US" altLang="zh-CN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kumimoji="1" lang="zh-CN" altLang="en-US" sz="20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 </a:t>
            </a:r>
          </a:p>
        </p:txBody>
      </p:sp>
      <p:sp>
        <p:nvSpPr>
          <p:cNvPr id="38916" name="Line 8"/>
          <p:cNvSpPr>
            <a:spLocks noChangeShapeType="1"/>
          </p:cNvSpPr>
          <p:nvPr/>
        </p:nvSpPr>
        <p:spPr bwMode="auto">
          <a:xfrm>
            <a:off x="2411413" y="1628775"/>
            <a:ext cx="0" cy="1655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17" name="AutoShape 9"/>
          <p:cNvSpPr>
            <a:spLocks noChangeArrowheads="1"/>
          </p:cNvSpPr>
          <p:nvPr/>
        </p:nvSpPr>
        <p:spPr bwMode="auto">
          <a:xfrm>
            <a:off x="1762125" y="3282950"/>
            <a:ext cx="1293813" cy="574675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38918" name="Line 12"/>
          <p:cNvSpPr>
            <a:spLocks noChangeShapeType="1"/>
          </p:cNvSpPr>
          <p:nvPr/>
        </p:nvSpPr>
        <p:spPr bwMode="auto">
          <a:xfrm flipH="1">
            <a:off x="3059113" y="3570288"/>
            <a:ext cx="35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19" name="Rectangle 15"/>
          <p:cNvSpPr>
            <a:spLocks noChangeArrowheads="1"/>
          </p:cNvSpPr>
          <p:nvPr/>
        </p:nvSpPr>
        <p:spPr bwMode="auto">
          <a:xfrm>
            <a:off x="2914650" y="2635250"/>
            <a:ext cx="1009650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38920" name="Line 17"/>
          <p:cNvSpPr>
            <a:spLocks noChangeShapeType="1"/>
          </p:cNvSpPr>
          <p:nvPr/>
        </p:nvSpPr>
        <p:spPr bwMode="auto">
          <a:xfrm>
            <a:off x="3419475" y="2274888"/>
            <a:ext cx="0" cy="358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21" name="Line 18"/>
          <p:cNvSpPr>
            <a:spLocks noChangeShapeType="1"/>
          </p:cNvSpPr>
          <p:nvPr/>
        </p:nvSpPr>
        <p:spPr bwMode="auto">
          <a:xfrm>
            <a:off x="3419475" y="3067050"/>
            <a:ext cx="0" cy="503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22" name="Line 20"/>
          <p:cNvSpPr>
            <a:spLocks noChangeShapeType="1"/>
          </p:cNvSpPr>
          <p:nvPr/>
        </p:nvSpPr>
        <p:spPr bwMode="auto">
          <a:xfrm flipH="1">
            <a:off x="2411413" y="2274888"/>
            <a:ext cx="10080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23" name="Line 21"/>
          <p:cNvSpPr>
            <a:spLocks noChangeShapeType="1"/>
          </p:cNvSpPr>
          <p:nvPr/>
        </p:nvSpPr>
        <p:spPr bwMode="auto">
          <a:xfrm flipH="1">
            <a:off x="2411413" y="3859213"/>
            <a:ext cx="0" cy="1008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24" name="Rectangle 22"/>
          <p:cNvSpPr>
            <a:spLocks noChangeArrowheads="1"/>
          </p:cNvSpPr>
          <p:nvPr/>
        </p:nvSpPr>
        <p:spPr bwMode="auto">
          <a:xfrm>
            <a:off x="1403350" y="2132013"/>
            <a:ext cx="2663825" cy="2447925"/>
          </a:xfrm>
          <a:prstGeom prst="rect">
            <a:avLst/>
          </a:prstGeom>
          <a:noFill/>
          <a:ln w="12700">
            <a:solidFill>
              <a:srgbClr val="CC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25" name="Text Box 23"/>
          <p:cNvSpPr txBox="1">
            <a:spLocks noChangeArrowheads="1"/>
          </p:cNvSpPr>
          <p:nvPr/>
        </p:nvSpPr>
        <p:spPr bwMode="auto">
          <a:xfrm>
            <a:off x="2841625" y="3563938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</a:p>
        </p:txBody>
      </p:sp>
      <p:sp>
        <p:nvSpPr>
          <p:cNvPr id="38926" name="Text Box 24"/>
          <p:cNvSpPr txBox="1">
            <a:spLocks noChangeArrowheads="1"/>
          </p:cNvSpPr>
          <p:nvPr/>
        </p:nvSpPr>
        <p:spPr bwMode="auto">
          <a:xfrm>
            <a:off x="1546225" y="39306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不成立</a:t>
            </a:r>
          </a:p>
        </p:txBody>
      </p:sp>
      <p:sp>
        <p:nvSpPr>
          <p:cNvPr id="38927" name="Line 26"/>
          <p:cNvSpPr>
            <a:spLocks noChangeShapeType="1"/>
          </p:cNvSpPr>
          <p:nvPr/>
        </p:nvSpPr>
        <p:spPr bwMode="auto">
          <a:xfrm>
            <a:off x="6300788" y="1628775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28" name="AutoShape 27"/>
          <p:cNvSpPr>
            <a:spLocks noChangeArrowheads="1"/>
          </p:cNvSpPr>
          <p:nvPr/>
        </p:nvSpPr>
        <p:spPr bwMode="auto">
          <a:xfrm>
            <a:off x="5651500" y="3282950"/>
            <a:ext cx="1293813" cy="574675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38929" name="Line 28"/>
          <p:cNvSpPr>
            <a:spLocks noChangeShapeType="1"/>
          </p:cNvSpPr>
          <p:nvPr/>
        </p:nvSpPr>
        <p:spPr bwMode="auto">
          <a:xfrm flipH="1">
            <a:off x="6948488" y="3570288"/>
            <a:ext cx="35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30" name="Rectangle 29"/>
          <p:cNvSpPr>
            <a:spLocks noChangeArrowheads="1"/>
          </p:cNvSpPr>
          <p:nvPr/>
        </p:nvSpPr>
        <p:spPr bwMode="auto">
          <a:xfrm>
            <a:off x="5867400" y="2490788"/>
            <a:ext cx="1009650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38931" name="Line 31"/>
          <p:cNvSpPr>
            <a:spLocks noChangeShapeType="1"/>
          </p:cNvSpPr>
          <p:nvPr/>
        </p:nvSpPr>
        <p:spPr bwMode="auto">
          <a:xfrm>
            <a:off x="7308850" y="2274888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32" name="Line 32"/>
          <p:cNvSpPr>
            <a:spLocks noChangeShapeType="1"/>
          </p:cNvSpPr>
          <p:nvPr/>
        </p:nvSpPr>
        <p:spPr bwMode="auto">
          <a:xfrm flipH="1">
            <a:off x="6300788" y="2274888"/>
            <a:ext cx="10080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33" name="Line 33"/>
          <p:cNvSpPr>
            <a:spLocks noChangeShapeType="1"/>
          </p:cNvSpPr>
          <p:nvPr/>
        </p:nvSpPr>
        <p:spPr bwMode="auto">
          <a:xfrm flipH="1">
            <a:off x="6297613" y="3859213"/>
            <a:ext cx="3175" cy="1008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34" name="Rectangle 34"/>
          <p:cNvSpPr>
            <a:spLocks noChangeArrowheads="1"/>
          </p:cNvSpPr>
          <p:nvPr/>
        </p:nvSpPr>
        <p:spPr bwMode="auto">
          <a:xfrm>
            <a:off x="5292725" y="2132013"/>
            <a:ext cx="2663825" cy="2447925"/>
          </a:xfrm>
          <a:prstGeom prst="rect">
            <a:avLst/>
          </a:prstGeom>
          <a:noFill/>
          <a:ln w="12700">
            <a:solidFill>
              <a:srgbClr val="CC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35" name="Text Box 35"/>
          <p:cNvSpPr txBox="1">
            <a:spLocks noChangeArrowheads="1"/>
          </p:cNvSpPr>
          <p:nvPr/>
        </p:nvSpPr>
        <p:spPr bwMode="auto">
          <a:xfrm>
            <a:off x="5651500" y="3859213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</a:p>
        </p:txBody>
      </p:sp>
      <p:sp>
        <p:nvSpPr>
          <p:cNvPr id="38936" name="Text Box 36"/>
          <p:cNvSpPr txBox="1">
            <a:spLocks noChangeArrowheads="1"/>
          </p:cNvSpPr>
          <p:nvPr/>
        </p:nvSpPr>
        <p:spPr bwMode="auto">
          <a:xfrm>
            <a:off x="6804025" y="3643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不成立</a:t>
            </a:r>
          </a:p>
        </p:txBody>
      </p:sp>
      <p:sp>
        <p:nvSpPr>
          <p:cNvPr id="38937" name="Line 38"/>
          <p:cNvSpPr>
            <a:spLocks noChangeShapeType="1"/>
          </p:cNvSpPr>
          <p:nvPr/>
        </p:nvSpPr>
        <p:spPr bwMode="auto">
          <a:xfrm>
            <a:off x="6300788" y="292258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38" name="Rectangle 10"/>
          <p:cNvSpPr txBox="1">
            <a:spLocks noRot="1" noChangeArrowheads="1"/>
          </p:cNvSpPr>
          <p:nvPr/>
        </p:nvSpPr>
        <p:spPr bwMode="auto">
          <a:xfrm>
            <a:off x="895350" y="765175"/>
            <a:ext cx="792956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程序设计的三种基本结构</a:t>
            </a:r>
          </a:p>
        </p:txBody>
      </p:sp>
      <p:sp>
        <p:nvSpPr>
          <p:cNvPr id="38939" name="Text Box 31"/>
          <p:cNvSpPr txBox="1">
            <a:spLocks noChangeArrowheads="1"/>
          </p:cNvSpPr>
          <p:nvPr/>
        </p:nvSpPr>
        <p:spPr bwMode="auto">
          <a:xfrm>
            <a:off x="3132138" y="58769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ea typeface="微软雅黑" pitchFamily="34" charset="-122"/>
              </a:rPr>
              <a:t>传统流程图</a:t>
            </a:r>
          </a:p>
        </p:txBody>
      </p:sp>
    </p:spTree>
    <p:extLst>
      <p:ext uri="{BB962C8B-B14F-4D97-AF65-F5344CB8AC3E}">
        <p14:creationId xmlns:p14="http://schemas.microsoft.com/office/powerpoint/2010/main" val="105168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5925" y="803275"/>
            <a:ext cx="8280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3  N-S</a:t>
            </a:r>
            <a:r>
              <a:rPr lang="zh-CN" altLang="en-US" sz="36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流程图表示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63550" y="3989388"/>
            <a:ext cx="2101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(1)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顺序结构</a:t>
            </a:r>
          </a:p>
        </p:txBody>
      </p:sp>
      <p:pic>
        <p:nvPicPr>
          <p:cNvPr id="13316" name="Picture 4" descr="b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30450"/>
            <a:ext cx="16573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b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330450"/>
            <a:ext cx="252095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b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475038"/>
            <a:ext cx="2519362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b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555750"/>
            <a:ext cx="24479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71838" y="4349750"/>
            <a:ext cx="210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(2)</a:t>
            </a:r>
            <a:r>
              <a:rPr kumimoji="1" lang="zh-CN" altLang="en-US" sz="28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选择结构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765925" y="5376863"/>
            <a:ext cx="2101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(3)</a:t>
            </a:r>
            <a:r>
              <a:rPr kumimoji="1" lang="zh-CN" altLang="en-US" sz="2800" b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循环结构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11188" y="5397500"/>
            <a:ext cx="523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CC"/>
                </a:solidFill>
              </a:rPr>
              <a:t>特点：废除了流程线，结构紧凑</a:t>
            </a:r>
          </a:p>
        </p:txBody>
      </p:sp>
      <p:sp>
        <p:nvSpPr>
          <p:cNvPr id="3" name="矩形 2"/>
          <p:cNvSpPr/>
          <p:nvPr/>
        </p:nvSpPr>
        <p:spPr>
          <a:xfrm>
            <a:off x="1691489" y="5957699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只有一个入口、一个出口</a:t>
            </a:r>
          </a:p>
        </p:txBody>
      </p:sp>
    </p:spTree>
    <p:extLst>
      <p:ext uri="{BB962C8B-B14F-4D97-AF65-F5344CB8AC3E}">
        <p14:creationId xmlns:p14="http://schemas.microsoft.com/office/powerpoint/2010/main" val="3947211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836712"/>
            <a:ext cx="4344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70270" y="1628800"/>
            <a:ext cx="81781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b="1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）结构化程序</a:t>
            </a:r>
            <a:r>
              <a:rPr lang="zh-CN" altLang="zh-CN" sz="2800" b="1" dirty="0" smtClean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设计</a:t>
            </a:r>
            <a:endParaRPr lang="en-US" altLang="zh-CN" sz="2800" b="1" dirty="0" smtClean="0">
              <a:solidFill>
                <a:schemeClr val="accent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在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结构化程序设计中，总是按照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先粗后细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先抽象后具体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的办法，对所要描述的解决方案进行穷尽分解，直到分解为顺序、分支、循环三种结构。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800" b="1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）模块化</a:t>
            </a:r>
            <a:r>
              <a:rPr lang="zh-CN" altLang="zh-CN" sz="2800" b="1" dirty="0" smtClean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程序设计</a:t>
            </a:r>
            <a:endParaRPr lang="en-US" altLang="zh-CN" sz="2800" b="1" dirty="0" smtClean="0">
              <a:solidFill>
                <a:schemeClr val="accent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每个模块完成单一功能，</a:t>
            </a:r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高内聚、低偶合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2800" b="1" dirty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）自顶向下，逐步细化的</a:t>
            </a:r>
            <a:r>
              <a:rPr lang="zh-CN" altLang="zh-CN" sz="2800" b="1" dirty="0" smtClean="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设计</a:t>
            </a:r>
            <a:endParaRPr lang="en-US" altLang="zh-CN" sz="2800" b="1" dirty="0" smtClean="0">
              <a:solidFill>
                <a:schemeClr val="accent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面临问题时，先从问题出发，由粗到细，逐步细化。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云形 4"/>
          <p:cNvSpPr/>
          <p:nvPr/>
        </p:nvSpPr>
        <p:spPr bwMode="auto">
          <a:xfrm>
            <a:off x="5057418" y="716506"/>
            <a:ext cx="3672408" cy="165618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1-4]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“勾股定理”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的程序设计是否采用这些方法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5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836712"/>
            <a:ext cx="4344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软件开发过程</a:t>
            </a:r>
            <a:endParaRPr lang="zh-CN" altLang="zh-CN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479715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8078" y="361366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35385" y="2808501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4248" y="154459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测试与调试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七角星 6"/>
          <p:cNvSpPr/>
          <p:nvPr/>
        </p:nvSpPr>
        <p:spPr bwMode="auto">
          <a:xfrm rot="827460">
            <a:off x="1918375" y="4649234"/>
            <a:ext cx="321384" cy="332101"/>
          </a:xfrm>
          <a:prstGeom prst="star7">
            <a:avLst/>
          </a:prstGeom>
          <a:gradFill>
            <a:gsLst>
              <a:gs pos="100000">
                <a:srgbClr val="BA415A"/>
              </a:gs>
              <a:gs pos="0">
                <a:srgbClr val="C00000"/>
              </a:gs>
            </a:gsLst>
            <a:lin ang="5400000" scaled="1"/>
          </a:gradFill>
          <a:ln w="28575" cap="flat">
            <a:gradFill>
              <a:gsLst>
                <a:gs pos="0">
                  <a:srgbClr val="B44863"/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pPr algn="ctr"/>
            <a:endParaRPr lang="en-US" altLang="zh-CN">
              <a:solidFill>
                <a:prstClr val="black"/>
              </a:solidFill>
            </a:endParaRPr>
          </a:p>
        </p:txBody>
      </p:sp>
      <p:cxnSp>
        <p:nvCxnSpPr>
          <p:cNvPr id="8" name="直接连接符 7"/>
          <p:cNvCxnSpPr>
            <a:stCxn id="7" idx="0"/>
            <a:endCxn id="9" idx="4"/>
          </p:cNvCxnSpPr>
          <p:nvPr/>
        </p:nvCxnSpPr>
        <p:spPr>
          <a:xfrm flipV="1">
            <a:off x="2228120" y="4166777"/>
            <a:ext cx="672760" cy="581844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9" name="七角星 8"/>
          <p:cNvSpPr/>
          <p:nvPr/>
        </p:nvSpPr>
        <p:spPr bwMode="auto">
          <a:xfrm rot="372077">
            <a:off x="2905074" y="3970837"/>
            <a:ext cx="321384" cy="332101"/>
          </a:xfrm>
          <a:prstGeom prst="star7">
            <a:avLst/>
          </a:prstGeom>
          <a:gradFill>
            <a:gsLst>
              <a:gs pos="100000">
                <a:srgbClr val="C00000"/>
              </a:gs>
              <a:gs pos="0">
                <a:srgbClr val="AE4E69"/>
              </a:gs>
            </a:gsLst>
            <a:lin ang="5400000" scaled="1"/>
          </a:gradFill>
          <a:ln w="28575" cap="flat">
            <a:gradFill>
              <a:gsLst>
                <a:gs pos="0">
                  <a:srgbClr val="C00000"/>
                </a:gs>
                <a:gs pos="100000">
                  <a:srgbClr val="AE4E69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七角星 11"/>
          <p:cNvSpPr/>
          <p:nvPr/>
        </p:nvSpPr>
        <p:spPr bwMode="auto">
          <a:xfrm rot="827460">
            <a:off x="4383661" y="3709225"/>
            <a:ext cx="321384" cy="332101"/>
          </a:xfrm>
          <a:prstGeom prst="star7">
            <a:avLst/>
          </a:prstGeom>
          <a:gradFill>
            <a:gsLst>
              <a:gs pos="100000">
                <a:srgbClr val="BA415A"/>
              </a:gs>
              <a:gs pos="0">
                <a:srgbClr val="C00000"/>
              </a:gs>
            </a:gsLst>
            <a:lin ang="5400000" scaled="1"/>
          </a:gradFill>
          <a:ln w="28575" cap="flat">
            <a:gradFill>
              <a:gsLst>
                <a:gs pos="0">
                  <a:srgbClr val="B44863"/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pPr algn="ctr"/>
            <a:endParaRPr lang="en-US" altLang="zh-CN">
              <a:solidFill>
                <a:prstClr val="black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4" idx="4"/>
          </p:cNvCxnSpPr>
          <p:nvPr/>
        </p:nvCxnSpPr>
        <p:spPr>
          <a:xfrm flipV="1">
            <a:off x="4693406" y="3331708"/>
            <a:ext cx="747864" cy="476904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4" name="七角星 13"/>
          <p:cNvSpPr/>
          <p:nvPr/>
        </p:nvSpPr>
        <p:spPr bwMode="auto">
          <a:xfrm rot="372077">
            <a:off x="5445464" y="3135768"/>
            <a:ext cx="321384" cy="332101"/>
          </a:xfrm>
          <a:prstGeom prst="star7">
            <a:avLst/>
          </a:prstGeom>
          <a:gradFill>
            <a:gsLst>
              <a:gs pos="100000">
                <a:srgbClr val="C00000"/>
              </a:gs>
              <a:gs pos="0">
                <a:srgbClr val="AE4E69"/>
              </a:gs>
            </a:gsLst>
            <a:lin ang="5400000" scaled="1"/>
          </a:gradFill>
          <a:ln w="28575" cap="flat">
            <a:gradFill>
              <a:gsLst>
                <a:gs pos="0">
                  <a:srgbClr val="C00000"/>
                </a:gs>
                <a:gs pos="100000">
                  <a:srgbClr val="AE4E69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七角星 14"/>
          <p:cNvSpPr/>
          <p:nvPr/>
        </p:nvSpPr>
        <p:spPr bwMode="auto">
          <a:xfrm rot="827460">
            <a:off x="6218988" y="2638804"/>
            <a:ext cx="321384" cy="332101"/>
          </a:xfrm>
          <a:prstGeom prst="star7">
            <a:avLst/>
          </a:prstGeom>
          <a:gradFill>
            <a:gsLst>
              <a:gs pos="100000">
                <a:srgbClr val="BA415A"/>
              </a:gs>
              <a:gs pos="0">
                <a:srgbClr val="C00000"/>
              </a:gs>
            </a:gsLst>
            <a:lin ang="5400000" scaled="1"/>
          </a:gradFill>
          <a:ln w="28575" cap="flat">
            <a:gradFill>
              <a:gsLst>
                <a:gs pos="0">
                  <a:srgbClr val="B44863"/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pPr algn="ctr"/>
            <a:endParaRPr lang="en-US" altLang="zh-CN">
              <a:solidFill>
                <a:prstClr val="black"/>
              </a:solidFill>
            </a:endParaRPr>
          </a:p>
        </p:txBody>
      </p:sp>
      <p:cxnSp>
        <p:nvCxnSpPr>
          <p:cNvPr id="16" name="直接连接符 15"/>
          <p:cNvCxnSpPr>
            <a:stCxn id="15" idx="0"/>
            <a:endCxn id="17" idx="4"/>
          </p:cNvCxnSpPr>
          <p:nvPr/>
        </p:nvCxnSpPr>
        <p:spPr>
          <a:xfrm flipV="1">
            <a:off x="6528733" y="2018534"/>
            <a:ext cx="624412" cy="719657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7" name="七角星 16"/>
          <p:cNvSpPr/>
          <p:nvPr/>
        </p:nvSpPr>
        <p:spPr bwMode="auto">
          <a:xfrm rot="372077">
            <a:off x="7157339" y="1822594"/>
            <a:ext cx="321384" cy="332101"/>
          </a:xfrm>
          <a:prstGeom prst="star7">
            <a:avLst/>
          </a:prstGeom>
          <a:gradFill>
            <a:gsLst>
              <a:gs pos="100000">
                <a:srgbClr val="C00000"/>
              </a:gs>
              <a:gs pos="0">
                <a:srgbClr val="AE4E69"/>
              </a:gs>
            </a:gsLst>
            <a:lin ang="5400000" scaled="1"/>
          </a:gradFill>
          <a:ln w="28575" cap="flat">
            <a:gradFill>
              <a:gsLst>
                <a:gs pos="0">
                  <a:srgbClr val="C00000"/>
                </a:gs>
                <a:gs pos="100000">
                  <a:srgbClr val="AE4E69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2" grpId="0" bldLvl="0" animBg="1"/>
      <p:bldP spid="14" grpId="0" bldLvl="0" animBg="1"/>
      <p:bldP spid="15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64" y="692696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导引：算法的作用</a:t>
            </a:r>
            <a:endParaRPr lang="en-US" altLang="zh-CN" sz="40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解决如何从现实问题到程序。</a:t>
            </a:r>
            <a:endParaRPr lang="zh-CN" altLang="en-US" sz="40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1"/>
            <a:ext cx="91440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云形 5"/>
          <p:cNvSpPr/>
          <p:nvPr/>
        </p:nvSpPr>
        <p:spPr bwMode="auto">
          <a:xfrm>
            <a:off x="467544" y="3501008"/>
            <a:ext cx="1944216" cy="1584176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现实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</a:p>
        </p:txBody>
      </p:sp>
      <p:sp>
        <p:nvSpPr>
          <p:cNvPr id="7" name="竖卷形 6"/>
          <p:cNvSpPr/>
          <p:nvPr/>
        </p:nvSpPr>
        <p:spPr bwMode="auto">
          <a:xfrm>
            <a:off x="3491880" y="2564904"/>
            <a:ext cx="2016224" cy="2232248"/>
          </a:xfrm>
          <a:prstGeom prst="verticalScroll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解决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方案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67" y="2118838"/>
            <a:ext cx="2886075" cy="215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018807" y="2484185"/>
            <a:ext cx="1081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程序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七角星 9"/>
          <p:cNvSpPr/>
          <p:nvPr/>
        </p:nvSpPr>
        <p:spPr bwMode="auto">
          <a:xfrm rot="827460">
            <a:off x="2302695" y="3822948"/>
            <a:ext cx="321384" cy="332101"/>
          </a:xfrm>
          <a:prstGeom prst="star7">
            <a:avLst/>
          </a:prstGeom>
          <a:gradFill>
            <a:gsLst>
              <a:gs pos="100000">
                <a:srgbClr val="BA415A"/>
              </a:gs>
              <a:gs pos="0">
                <a:srgbClr val="C00000"/>
              </a:gs>
            </a:gsLst>
            <a:lin ang="5400000" scaled="1"/>
          </a:gradFill>
          <a:ln w="28575" cap="flat">
            <a:gradFill>
              <a:gsLst>
                <a:gs pos="0">
                  <a:srgbClr val="B44863"/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pPr algn="ctr"/>
            <a:endParaRPr lang="en-US" altLang="zh-CN">
              <a:solidFill>
                <a:prstClr val="black"/>
              </a:solidFill>
            </a:endParaRPr>
          </a:p>
        </p:txBody>
      </p:sp>
      <p:cxnSp>
        <p:nvCxnSpPr>
          <p:cNvPr id="11" name="直接连接符 10"/>
          <p:cNvCxnSpPr>
            <a:stCxn id="10" idx="0"/>
            <a:endCxn id="12" idx="4"/>
          </p:cNvCxnSpPr>
          <p:nvPr/>
        </p:nvCxnSpPr>
        <p:spPr>
          <a:xfrm flipV="1">
            <a:off x="2612597" y="3375186"/>
            <a:ext cx="899871" cy="54721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2" name="七角星 11"/>
          <p:cNvSpPr/>
          <p:nvPr/>
        </p:nvSpPr>
        <p:spPr bwMode="auto">
          <a:xfrm rot="372077">
            <a:off x="3516555" y="3179575"/>
            <a:ext cx="321384" cy="332101"/>
          </a:xfrm>
          <a:prstGeom prst="star7">
            <a:avLst/>
          </a:prstGeom>
          <a:gradFill>
            <a:gsLst>
              <a:gs pos="100000">
                <a:srgbClr val="C00000"/>
              </a:gs>
              <a:gs pos="0">
                <a:srgbClr val="AE4E69"/>
              </a:gs>
            </a:gsLst>
            <a:lin ang="5400000" scaled="1"/>
          </a:gradFill>
          <a:ln w="28575" cap="flat">
            <a:gradFill>
              <a:gsLst>
                <a:gs pos="0">
                  <a:srgbClr val="C00000"/>
                </a:gs>
                <a:gs pos="100000">
                  <a:srgbClr val="AE4E69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七角星 12"/>
          <p:cNvSpPr/>
          <p:nvPr/>
        </p:nvSpPr>
        <p:spPr bwMode="auto">
          <a:xfrm rot="827460">
            <a:off x="5175337" y="3728720"/>
            <a:ext cx="321384" cy="332101"/>
          </a:xfrm>
          <a:prstGeom prst="star7">
            <a:avLst/>
          </a:prstGeom>
          <a:gradFill>
            <a:gsLst>
              <a:gs pos="100000">
                <a:srgbClr val="BA415A"/>
              </a:gs>
              <a:gs pos="0">
                <a:srgbClr val="C00000"/>
              </a:gs>
            </a:gsLst>
            <a:lin ang="5400000" scaled="1"/>
          </a:gradFill>
          <a:ln w="28575" cap="flat">
            <a:gradFill>
              <a:gsLst>
                <a:gs pos="0">
                  <a:srgbClr val="B44863"/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pPr algn="ctr"/>
            <a:endParaRPr lang="en-US" altLang="zh-CN">
              <a:solidFill>
                <a:prstClr val="black"/>
              </a:solidFill>
            </a:endParaRPr>
          </a:p>
        </p:txBody>
      </p:sp>
      <p:cxnSp>
        <p:nvCxnSpPr>
          <p:cNvPr id="14" name="直接连接符 13"/>
          <p:cNvCxnSpPr>
            <a:stCxn id="13" idx="0"/>
            <a:endCxn id="15" idx="4"/>
          </p:cNvCxnSpPr>
          <p:nvPr/>
        </p:nvCxnSpPr>
        <p:spPr>
          <a:xfrm flipV="1">
            <a:off x="5485239" y="3280958"/>
            <a:ext cx="899871" cy="54721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5" name="七角星 14"/>
          <p:cNvSpPr/>
          <p:nvPr/>
        </p:nvSpPr>
        <p:spPr bwMode="auto">
          <a:xfrm rot="372077">
            <a:off x="6389197" y="3085347"/>
            <a:ext cx="321384" cy="332101"/>
          </a:xfrm>
          <a:prstGeom prst="star7">
            <a:avLst/>
          </a:prstGeom>
          <a:gradFill>
            <a:gsLst>
              <a:gs pos="100000">
                <a:srgbClr val="C00000"/>
              </a:gs>
              <a:gs pos="0">
                <a:srgbClr val="AE4E69"/>
              </a:gs>
            </a:gsLst>
            <a:lin ang="5400000" scaled="1"/>
          </a:gradFill>
          <a:ln w="28575" cap="flat">
            <a:gradFill>
              <a:gsLst>
                <a:gs pos="0">
                  <a:srgbClr val="C00000"/>
                </a:gs>
                <a:gs pos="100000">
                  <a:srgbClr val="AE4E69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2538" tIns="31268" rIns="62538" bIns="31268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10" grpId="0" bldLvl="0" animBg="1"/>
      <p:bldP spid="12" grpId="0" bldLvl="0" animBg="1"/>
      <p:bldP spid="13" grpId="0" bldLvl="0" animBg="1"/>
      <p:bldP spid="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1"/>
            <a:ext cx="91440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Users\jdxy\Desktop\t01e7c38e6de3940e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576064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447118" y="76470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禅者与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蝎子的故事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5495731"/>
            <a:ext cx="85449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恒河故事告诉我们：</a:t>
            </a:r>
            <a:endParaRPr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做事的方法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往往比事情本身更重要</a:t>
            </a:r>
          </a:p>
        </p:txBody>
      </p:sp>
      <p:pic>
        <p:nvPicPr>
          <p:cNvPr id="5124" name="Picture 4" descr="http://p0.so.qhmsg.com/bdr/_240_/t01db80b62d21db4b4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57" y="1807029"/>
            <a:ext cx="2947883" cy="263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9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1"/>
            <a:ext cx="91440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43283" y="69269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高斯的故事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8375" y="5732939"/>
            <a:ext cx="5832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高斯求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公式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=(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首项 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 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末项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)x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项数 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/2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146" name="Picture 2" descr="http://p0.so.qhimgs1.com/bdr/_240_/t01ee207a73d52274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" y="2060848"/>
            <a:ext cx="441699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652120" y="2060848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高斯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是德国著名的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5"/>
              </a:rPr>
              <a:t>大科学家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，他最出名的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6"/>
              </a:rPr>
              <a:t>故事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就是在他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岁时，小学老师出了一道算术难题：计算</a:t>
            </a:r>
            <a:r>
              <a:rPr lang="en-US" altLang="zh-CN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＋</a:t>
            </a:r>
            <a:r>
              <a:rPr lang="en-US" altLang="zh-CN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＋</a:t>
            </a:r>
            <a:r>
              <a:rPr lang="en-US" altLang="zh-CN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＋</a:t>
            </a:r>
            <a:r>
              <a:rPr lang="en-US" altLang="zh-CN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……</a:t>
            </a:r>
            <a:r>
              <a:rPr lang="zh-CN" altLang="en-US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＋</a:t>
            </a:r>
            <a:r>
              <a:rPr lang="en-US" altLang="zh-CN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100</a:t>
            </a:r>
            <a:r>
              <a:rPr lang="zh-CN" altLang="en-US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＝？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680520" cy="287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云形 7"/>
          <p:cNvSpPr/>
          <p:nvPr/>
        </p:nvSpPr>
        <p:spPr bwMode="auto">
          <a:xfrm>
            <a:off x="5187425" y="1844824"/>
            <a:ext cx="3956575" cy="2740372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解决问题的方法</a:t>
            </a:r>
            <a:endParaRPr lang="en-US" altLang="zh-CN" sz="28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比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事情本身更重要</a:t>
            </a: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2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006" y="1124744"/>
            <a:ext cx="8229600" cy="518457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：大约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1500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年前，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《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孙子算经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》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中就记载了这个有趣的问题。书中是这样叙述的：“今有雉兔同笼，上有三十五头，下有九十四足，问雉兔各几何？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思路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解一元一次方程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解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设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兔有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只，则鸡有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(35-x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）只。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4x+2(35-x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)=94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x=12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鸡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35-12=23(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只），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兔：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12(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只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38750" y="548680"/>
            <a:ext cx="4609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鸡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兔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笼问题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3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912" y="620688"/>
            <a:ext cx="8496175" cy="468052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*雉兔同笼参考程序*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#include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main()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heads=35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foots=94;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4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已知条件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x;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设兔有</a:t>
            </a:r>
            <a:r>
              <a:rPr lang="en-US" altLang="zh-CN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只</a:t>
            </a:r>
            <a:r>
              <a:rPr lang="en-US" altLang="zh-CN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则鸡有</a:t>
            </a:r>
            <a:r>
              <a:rPr lang="en-US" altLang="zh-CN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(35-x</a:t>
            </a:r>
            <a:r>
              <a:rPr lang="zh-CN" altLang="en-US" sz="24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）只。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x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=(foots-2*heads)/2;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</a:t>
            </a:r>
            <a:r>
              <a:rPr lang="zh-CN" altLang="en-US" sz="2400" b="1" dirty="0" smtClean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兔</a:t>
            </a:r>
            <a:r>
              <a:rPr lang="en-US" altLang="zh-CN" sz="2400" b="1" dirty="0" smtClean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:%d</a:t>
            </a:r>
            <a:r>
              <a:rPr lang="zh-CN" altLang="en-US" sz="2400" b="1" dirty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只</a:t>
            </a:r>
            <a:r>
              <a:rPr lang="en-US" altLang="zh-CN" sz="2400" b="1" dirty="0" smtClean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b="1" dirty="0" smtClean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鸡</a:t>
            </a:r>
            <a:r>
              <a:rPr lang="en-US" altLang="zh-CN" sz="2400" b="1" dirty="0" smtClean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;%d</a:t>
            </a:r>
            <a:r>
              <a:rPr lang="zh-CN" altLang="en-US" sz="2400" b="1" dirty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只</a:t>
            </a:r>
            <a:r>
              <a:rPr lang="en-US" altLang="zh-CN" sz="2400" b="1" dirty="0">
                <a:solidFill>
                  <a:srgbClr val="8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\n"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x,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heads-x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return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0;</a:t>
            </a:r>
          </a:p>
          <a:p>
            <a:pPr marL="971550" lvl="1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7676" y="5417348"/>
            <a:ext cx="79486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雉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兔同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笼问题告诉了我们计算机如何解决问题</a:t>
            </a:r>
            <a:endParaRPr lang="en-US" altLang="zh-CN" sz="2800" b="1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-&gt;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解决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方案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-&gt;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编程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8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 bwMode="auto">
          <a:xfrm>
            <a:off x="1403648" y="2547348"/>
            <a:ext cx="5904656" cy="2465828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什么是解决方案？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70089"/>
            <a:ext cx="1042935" cy="85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458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 bwMode="auto">
          <a:xfrm>
            <a:off x="107504" y="2171377"/>
            <a:ext cx="2016224" cy="1187237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解决方案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竖卷形 1"/>
          <p:cNvSpPr/>
          <p:nvPr/>
        </p:nvSpPr>
        <p:spPr bwMode="auto">
          <a:xfrm>
            <a:off x="2699792" y="1397314"/>
            <a:ext cx="3096344" cy="3430892"/>
          </a:xfrm>
          <a:prstGeom prst="verticalScroll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广泛地说算法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就是解决问题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的方法和步骤。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9572" y="5134911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著名的计算机科学家尼古拉斯·沃斯曾提出：程序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=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数据结构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算法。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984" y="6237312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凭借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这句话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获计算机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图灵奖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竖卷形 8"/>
          <p:cNvSpPr/>
          <p:nvPr/>
        </p:nvSpPr>
        <p:spPr bwMode="auto">
          <a:xfrm>
            <a:off x="5940152" y="726872"/>
            <a:ext cx="3312368" cy="4076248"/>
          </a:xfrm>
          <a:prstGeom prst="verticalScroll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程序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对解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决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方案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的准确而完整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的描述，是解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决问题的一系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列指令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267744" y="2924944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5508104" y="2859945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7087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/>
      <p:bldP spid="4" grpId="0"/>
      <p:bldP spid="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1589</Words>
  <Application>Microsoft Office PowerPoint</Application>
  <PresentationFormat>全屏显示(4:3)</PresentationFormat>
  <Paragraphs>251</Paragraphs>
  <Slides>26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默认设计模板</vt:lpstr>
      <vt:lpstr>1_默认设计模板</vt:lpstr>
      <vt:lpstr>2_默认设计模板</vt:lpstr>
      <vt:lpstr>4_默认设计模板</vt:lpstr>
      <vt:lpstr>6_默认设计模板</vt:lpstr>
      <vt:lpstr>8_默认设计模板</vt:lpstr>
      <vt:lpstr>公式</vt:lpstr>
      <vt:lpstr>图片</vt:lpstr>
      <vt:lpstr>  2.1 算法的概念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2.1 算法的概念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     程序</vt:lpstr>
      <vt:lpstr>PowerPoint 演示文稿</vt:lpstr>
      <vt:lpstr>PowerPoint 演示文稿</vt:lpstr>
      <vt:lpstr>  2.2 算法的描述</vt:lpstr>
      <vt:lpstr>   1 用自然语言表示算法</vt:lpstr>
      <vt:lpstr>      2 传统流程图表示算法</vt:lpstr>
      <vt:lpstr>程序设计的三种基本结构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江西理工大学</dc:creator>
  <cp:lastModifiedBy>江西理工大学</cp:lastModifiedBy>
  <cp:revision>41</cp:revision>
  <dcterms:created xsi:type="dcterms:W3CDTF">2017-07-08T01:39:39Z</dcterms:created>
  <dcterms:modified xsi:type="dcterms:W3CDTF">2018-03-01T01:26:29Z</dcterms:modified>
</cp:coreProperties>
</file>