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86" r:id="rId1"/>
  </p:sldMasterIdLst>
  <p:notesMasterIdLst>
    <p:notesMasterId r:id="rId12"/>
  </p:notesMasterIdLst>
  <p:sldIdLst>
    <p:sldId id="331" r:id="rId2"/>
    <p:sldId id="306" r:id="rId3"/>
    <p:sldId id="328" r:id="rId4"/>
    <p:sldId id="304" r:id="rId5"/>
    <p:sldId id="305" r:id="rId6"/>
    <p:sldId id="308" r:id="rId7"/>
    <p:sldId id="309" r:id="rId8"/>
    <p:sldId id="322" r:id="rId9"/>
    <p:sldId id="323" r:id="rId10"/>
    <p:sldId id="32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7F662-3099-495D-8CD2-69AB4F661D46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B4AA5-1F70-42CC-9B52-885939CAF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8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E1BC3-AC3D-4050-95AB-E48C38CA776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2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004A89-5D23-437B-BA6C-F0471F3DC590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9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484115-0E51-4306-AB9C-69FF731DDB3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2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FDA537-8E0D-4498-B37A-8DA50287486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2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7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CB997E-54AB-4580-AE6B-DE6F05B6126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DC77CF-491C-4AA3-BB1B-8880345B5B1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9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14A36-8885-4335-B717-2BB63279DE4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4586E9-4DD0-4126-B337-54420981DF15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3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18E7A-C484-4B3B-B4A4-7FF805CA175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5A1E25-9191-4030-AF3E-FC233268F619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9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89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package" Target="../embeddings/Microsoft_Visio___1.vsdx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Visio_2003-2010___1.vs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819400" y="3109913"/>
            <a:ext cx="3355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2.2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经典算法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1138304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zh-CN" sz="4400" b="1" dirty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程序设计初步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4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6252" y="548680"/>
            <a:ext cx="799288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参考程序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a,b,c,t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任意输入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的值：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\n");	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在屏幕上输出双引号内的字符串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d%d%d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",&amp;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a,&amp;b,&amp;c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 		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从键盘输入三个数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if(a&lt;b) { t=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a;a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b;b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=t;}	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a&lt;b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，两数进行交换，使得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a&gt;b*/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if(a&lt;c) { t=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a;a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c;c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=t; }	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a&lt;c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，两数进行交换，使得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a&gt;c*/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if(b&lt;c) { t=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b;b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c;c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=t;}	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b&lt;c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，两数进行交换，使得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b&gt;c*/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排序后的三个数：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\n");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d,%d,%d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\n",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);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	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将排序后的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三个数输出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*/ 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return 0;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7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2121237"/>
            <a:ext cx="69847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2-1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s=1+2+3……100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的和。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1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．问题分析：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）已知条件为：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n=100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）希望输出的结果：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s=1+2+3……100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）累加算法。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828001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zh-CN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476073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笨笨的累加算法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0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92" y="1075209"/>
            <a:ext cx="14382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1" y="1462311"/>
            <a:ext cx="27146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83" y="31242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5" y="2204864"/>
            <a:ext cx="2009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1038362" y="2348880"/>
            <a:ext cx="1112905" cy="1863493"/>
            <a:chOff x="4932040" y="1279996"/>
            <a:chExt cx="1112905" cy="1708241"/>
          </a:xfrm>
        </p:grpSpPr>
        <p:cxnSp>
          <p:nvCxnSpPr>
            <p:cNvPr id="6" name="直接连接符 5"/>
            <p:cNvCxnSpPr/>
            <p:nvPr/>
          </p:nvCxnSpPr>
          <p:spPr bwMode="auto">
            <a:xfrm flipV="1">
              <a:off x="4932040" y="1279996"/>
              <a:ext cx="0" cy="17082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4932040" y="1279996"/>
              <a:ext cx="111290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/>
          <p:cNvGrpSpPr/>
          <p:nvPr/>
        </p:nvGrpSpPr>
        <p:grpSpPr>
          <a:xfrm>
            <a:off x="1129680" y="2636912"/>
            <a:ext cx="2521421" cy="2189584"/>
            <a:chOff x="1129680" y="2636912"/>
            <a:chExt cx="2521421" cy="2189584"/>
          </a:xfrm>
        </p:grpSpPr>
        <p:pic>
          <p:nvPicPr>
            <p:cNvPr id="2049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2636912"/>
              <a:ext cx="519261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9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680" y="4293096"/>
              <a:ext cx="2362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15" y="4826496"/>
            <a:ext cx="1819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91692" y="3429000"/>
            <a:ext cx="165618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s=</a:t>
            </a:r>
            <a:r>
              <a:rPr lang="en-US" altLang="zh-CN" sz="1200" dirty="0" err="1" smtClean="0"/>
              <a:t>s+i</a:t>
            </a:r>
            <a:endParaRPr lang="en-US" altLang="zh-CN" sz="1200" dirty="0" smtClean="0"/>
          </a:p>
          <a:p>
            <a:pPr algn="ctr"/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=i+1</a:t>
            </a:r>
            <a:endParaRPr lang="zh-CN" altLang="en-US" sz="1200" dirty="0"/>
          </a:p>
        </p:txBody>
      </p:sp>
      <p:cxnSp>
        <p:nvCxnSpPr>
          <p:cNvPr id="20" name="直接连接符 19"/>
          <p:cNvCxnSpPr>
            <a:stCxn id="18" idx="2"/>
          </p:cNvCxnSpPr>
          <p:nvPr/>
        </p:nvCxnSpPr>
        <p:spPr bwMode="auto">
          <a:xfrm>
            <a:off x="2219784" y="3890665"/>
            <a:ext cx="0" cy="3217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H="1">
            <a:off x="1038362" y="4221088"/>
            <a:ext cx="11814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483768" y="263691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75221"/>
              </p:ext>
            </p:extLst>
          </p:nvPr>
        </p:nvGraphicFramePr>
        <p:xfrm>
          <a:off x="4788024" y="1251743"/>
          <a:ext cx="3590925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11" imgW="3781332" imgH="4505191" progId="Visio.Drawing.15">
                  <p:embed/>
                </p:oleObj>
              </mc:Choice>
              <mc:Fallback>
                <p:oleObj name="Visio" r:id="rId11" imgW="3781332" imgH="4505191" progId="Visio.Drawing.1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251743"/>
                        <a:ext cx="3590925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604714" y="412655"/>
            <a:ext cx="698477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流程图描述：</a:t>
            </a:r>
            <a:endParaRPr lang="zh-CN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9680" y="59111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传统流程图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4088" y="587901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N-S</a:t>
            </a:r>
            <a:r>
              <a:rPr lang="zh-CN" altLang="en-US" b="1" dirty="0" smtClean="0">
                <a:solidFill>
                  <a:srgbClr val="C00000"/>
                </a:solidFill>
              </a:rPr>
              <a:t>流程图</a:t>
            </a:r>
          </a:p>
          <a:p>
            <a:pPr algn="ctr"/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484784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累加求和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1+2=3+…+100*/</a:t>
            </a:r>
          </a:p>
          <a:p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s=0,i=1;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while(</a:t>
            </a:r>
            <a:r>
              <a:rPr lang="en-US" altLang="zh-CN" sz="2400" dirty="0" err="1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&lt;=100)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6</a:t>
            </a:r>
            <a:r>
              <a:rPr lang="zh-CN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{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</a:t>
            </a:r>
            <a:r>
              <a:rPr lang="zh-CN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s=</a:t>
            </a:r>
            <a:r>
              <a:rPr lang="en-US" altLang="zh-CN" sz="2400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s+i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++;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r>
              <a:rPr lang="zh-CN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}</a:t>
            </a:r>
            <a:endParaRPr lang="zh-CN" altLang="zh-CN" sz="24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("s=%d\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return 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8313" y="765175"/>
            <a:ext cx="8540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    程序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499992" y="1053306"/>
            <a:ext cx="57606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17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4" y="140645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2-2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任意输入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个数，输出其中的最大数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655271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擂台算法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2060848"/>
            <a:ext cx="7416824" cy="256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．问题分析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endParaRPr lang="zh-CN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）已知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条件：任意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）希望输出的结果：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个数中的最大数；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）采用的算法：擂台算法寻找最大数。</a:t>
            </a:r>
          </a:p>
        </p:txBody>
      </p:sp>
    </p:spTree>
    <p:extLst>
      <p:ext uri="{BB962C8B-B14F-4D97-AF65-F5344CB8AC3E}">
        <p14:creationId xmlns:p14="http://schemas.microsoft.com/office/powerpoint/2010/main" val="20061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528" y="670571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擂台算法</a:t>
            </a:r>
            <a:endParaRPr lang="zh-CN" altLang="en-US" sz="32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96752"/>
            <a:ext cx="55806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S1: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第一个人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先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上擂台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（先取一个 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数），并开始计数；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S2: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另一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参赛人员上台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，计数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+1；</a:t>
            </a: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S3: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擂台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上的人进行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PK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，获胜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站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在擂台上，失败者离开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擂台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S4: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所有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参赛人员都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PK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了吗？没有，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转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S2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步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S5: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最后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留在擂台上的就是最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厉害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擂主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4200"/>
              </a:lnSpc>
              <a:buClr>
                <a:srgbClr val="C00000"/>
              </a:buClr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S6：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算法结束。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56890"/>
              </p:ext>
            </p:extLst>
          </p:nvPr>
        </p:nvGraphicFramePr>
        <p:xfrm>
          <a:off x="6516216" y="764704"/>
          <a:ext cx="2449512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Visio" r:id="rId4" imgW="2858646" imgH="5098236" progId="Visio.Drawing.11">
                  <p:embed/>
                </p:oleObj>
              </mc:Choice>
              <mc:Fallback>
                <p:oleObj name="Visio" r:id="rId4" imgW="2858646" imgH="5098236" progId="Visio.Drawing.11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764704"/>
                        <a:ext cx="2449512" cy="50165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28575"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1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108" y="131434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2-2</a:t>
            </a:r>
            <a:r>
              <a:rPr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任意输入</a:t>
            </a:r>
            <a:r>
              <a:rPr lang="en-US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个数，输出其中的最大数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679629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擂台算法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5156" y="1962418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	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2-2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：求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个数中的最大数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	#include &lt;</a:t>
            </a:r>
            <a:r>
              <a:rPr lang="en-US" altLang="zh-CN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zh-CN" altLang="zh-CN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4	{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5	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i,max,x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;          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6	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d",&amp;max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   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输入站到擂台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上的首个数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	for(</a:t>
            </a:r>
            <a:r>
              <a:rPr lang="en-US" altLang="zh-CN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=1;i&lt;10;i++)   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/*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重复上台、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PK</a:t>
            </a: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动作 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 </a:t>
            </a:r>
            <a:endParaRPr lang="zh-CN" altLang="zh-CN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	{</a:t>
            </a:r>
            <a:endParaRPr lang="zh-CN" altLang="zh-CN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9	    </a:t>
            </a:r>
            <a:r>
              <a:rPr lang="en-US" altLang="zh-CN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("%</a:t>
            </a:r>
            <a:r>
              <a:rPr lang="en-US" altLang="zh-CN" dirty="0" err="1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d",&amp;x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  	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/*</a:t>
            </a:r>
            <a:r>
              <a:rPr lang="zh-CN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下一个参赛者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上台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	    if (max&lt;x)  max=x;	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/*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lang="zh-CN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的值进行</a:t>
            </a:r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PK*/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en-US" altLang="zh-CN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}</a:t>
            </a:r>
            <a:endParaRPr lang="zh-CN" altLang="zh-CN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12	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("max=%d\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n",max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);	/*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输出最后留在擂台上的数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13	return 0;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14	}</a:t>
            </a:r>
            <a:endParaRPr lang="zh-CN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1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3042" y="1586647"/>
            <a:ext cx="7615382" cy="249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Aft>
                <a:spcPts val="1200"/>
              </a:spcAft>
            </a:pP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2-3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】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三个数按大小顺序输出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问题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分析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）已知条件：输入任意三个无序的数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）希望输出的结果：从大到小排好序的三个数</a:t>
            </a:r>
            <a:r>
              <a:rPr lang="en-US" altLang="zh-CN" sz="24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a,b,c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>
              <a:lnSpc>
                <a:spcPts val="3500"/>
              </a:lnSpc>
            </a:pP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）采用的算法：选择排序法。</a:t>
            </a:r>
          </a:p>
        </p:txBody>
      </p:sp>
      <p:sp>
        <p:nvSpPr>
          <p:cNvPr id="3" name="矩形 2"/>
          <p:cNvSpPr/>
          <p:nvPr/>
        </p:nvSpPr>
        <p:spPr>
          <a:xfrm>
            <a:off x="773042" y="836712"/>
            <a:ext cx="3151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简单选择排序法</a:t>
            </a:r>
          </a:p>
        </p:txBody>
      </p:sp>
      <p:sp>
        <p:nvSpPr>
          <p:cNvPr id="4" name="矩形 3"/>
          <p:cNvSpPr/>
          <p:nvPr/>
        </p:nvSpPr>
        <p:spPr>
          <a:xfrm>
            <a:off x="835284" y="4134154"/>
            <a:ext cx="762514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 </a:t>
            </a:r>
            <a:r>
              <a:rPr lang="zh-CN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选择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排序算法的基本思想：每趟排序都选择一个最大元素放在未排序部分的最前面。</a:t>
            </a:r>
          </a:p>
        </p:txBody>
      </p:sp>
    </p:spTree>
    <p:extLst>
      <p:ext uri="{BB962C8B-B14F-4D97-AF65-F5344CB8AC3E}">
        <p14:creationId xmlns:p14="http://schemas.microsoft.com/office/powerpoint/2010/main" val="24449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432" y="764704"/>
            <a:ext cx="7992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选择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排序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法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从大到小）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步骤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19168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14749" y="191683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91683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241217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244005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32" y="2501607"/>
            <a:ext cx="64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1700" y="2412177"/>
            <a:ext cx="5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&lt;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432" y="3077671"/>
            <a:ext cx="64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2988241"/>
            <a:ext cx="73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339752" y="29882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59832" y="295930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7544" y="3725743"/>
            <a:ext cx="64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95760" y="3636313"/>
            <a:ext cx="73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31864" y="3636312"/>
            <a:ext cx="331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95960" y="363631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3788" y="3636313"/>
            <a:ext cx="5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&lt;</a:t>
            </a:r>
            <a:endParaRPr lang="zh-CN" alt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03748" y="2996952"/>
            <a:ext cx="540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&lt;</a:t>
            </a:r>
            <a:endParaRPr lang="zh-CN" alt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2771" y="183611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660232" y="185991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524328" y="181729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2492896"/>
            <a:ext cx="129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若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4088" y="241217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00192" y="241217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5760132" y="2420888"/>
            <a:ext cx="5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&lt;</a:t>
            </a:r>
            <a:endParaRPr lang="zh-CN" alt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2440051"/>
            <a:ext cx="224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</a:t>
            </a:r>
            <a:r>
              <a:rPr lang="en-US" altLang="zh-CN" sz="2400" dirty="0" err="1" smtClean="0"/>
              <a:t>a,b</a:t>
            </a:r>
            <a:r>
              <a:rPr lang="zh-CN" altLang="en-US" sz="2400" dirty="0" smtClean="0"/>
              <a:t>两值交换</a:t>
            </a:r>
            <a:endParaRPr lang="zh-CN" alt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9888" y="3024826"/>
            <a:ext cx="100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若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4088" y="292323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0192" y="288255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757529" y="2935396"/>
            <a:ext cx="5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&lt;</a:t>
            </a:r>
            <a:endParaRPr lang="zh-CN" alt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804248" y="3005663"/>
            <a:ext cx="217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</a:t>
            </a:r>
            <a:r>
              <a:rPr lang="en-US" altLang="zh-CN" sz="2400" dirty="0" err="1" smtClean="0"/>
              <a:t>a,c</a:t>
            </a:r>
            <a:r>
              <a:rPr lang="zh-CN" altLang="en-US" sz="2400" dirty="0" smtClean="0"/>
              <a:t>两值交换</a:t>
            </a:r>
            <a:endParaRPr lang="zh-CN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598442" y="3573016"/>
            <a:ext cx="1017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若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64088" y="350496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6300192" y="349229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36039" y="3526744"/>
            <a:ext cx="5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&lt;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6804248" y="357301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则</a:t>
            </a:r>
            <a:r>
              <a:rPr lang="en-US" altLang="zh-CN" sz="2400" dirty="0" err="1" smtClean="0"/>
              <a:t>b,c</a:t>
            </a:r>
            <a:r>
              <a:rPr lang="zh-CN" altLang="en-US" sz="2400" dirty="0" smtClean="0"/>
              <a:t>两值交换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9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069 L 0.02847 0.04 C 0.03437 0.04901 0.0434 0.0541 0.0526 0.0541 C 0.06337 0.0541 0.07187 0.04901 0.07778 0.04 L 0.10642 0.00069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26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07 L -0.03663 0.04786 C -0.0434 0.0585 -0.05382 0.06451 -0.06441 0.06451 C -0.07656 0.06451 -0.08646 0.0585 -0.09323 0.04786 L -0.12587 0.0007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3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3" grpId="0"/>
      <p:bldP spid="17" grpId="0"/>
      <p:bldP spid="19" grpId="0"/>
      <p:bldP spid="20" grpId="0"/>
      <p:bldP spid="21" grpId="0"/>
      <p:bldP spid="31" grpId="0"/>
      <p:bldP spid="32" grpId="0"/>
      <p:bldP spid="33" grpId="0"/>
      <p:bldP spid="34" grpId="0"/>
      <p:bldP spid="35" grpId="0"/>
      <p:bldP spid="35" grpId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453</Words>
  <Application>Microsoft Office PowerPoint</Application>
  <PresentationFormat>全屏显示(4:3)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8_默认设计模板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江西理工大学</dc:creator>
  <cp:lastModifiedBy>江西理工大学</cp:lastModifiedBy>
  <cp:revision>46</cp:revision>
  <dcterms:created xsi:type="dcterms:W3CDTF">2017-07-08T01:39:39Z</dcterms:created>
  <dcterms:modified xsi:type="dcterms:W3CDTF">2018-03-01T01:26:37Z</dcterms:modified>
</cp:coreProperties>
</file>