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8" r:id="rId1"/>
  </p:sldMasterIdLst>
  <p:notesMasterIdLst>
    <p:notesMasterId r:id="rId19"/>
  </p:notesMasterIdLst>
  <p:handoutMasterIdLst>
    <p:handoutMasterId r:id="rId20"/>
  </p:handoutMasterIdLst>
  <p:sldIdLst>
    <p:sldId id="662" r:id="rId2"/>
    <p:sldId id="664" r:id="rId3"/>
    <p:sldId id="656" r:id="rId4"/>
    <p:sldId id="648" r:id="rId5"/>
    <p:sldId id="649" r:id="rId6"/>
    <p:sldId id="650" r:id="rId7"/>
    <p:sldId id="644" r:id="rId8"/>
    <p:sldId id="567" r:id="rId9"/>
    <p:sldId id="587" r:id="rId10"/>
    <p:sldId id="588" r:id="rId11"/>
    <p:sldId id="647" r:id="rId12"/>
    <p:sldId id="651" r:id="rId13"/>
    <p:sldId id="663" r:id="rId14"/>
    <p:sldId id="652" r:id="rId15"/>
    <p:sldId id="653" r:id="rId16"/>
    <p:sldId id="657" r:id="rId17"/>
    <p:sldId id="661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88" autoAdjust="0"/>
    <p:restoredTop sz="84892" autoAdjust="0"/>
  </p:normalViewPr>
  <p:slideViewPr>
    <p:cSldViewPr>
      <p:cViewPr varScale="1">
        <p:scale>
          <a:sx n="60" d="100"/>
          <a:sy n="60" d="100"/>
        </p:scale>
        <p:origin x="-141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86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CF880-BEE3-484C-A8B5-348D4009761A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26539-F423-4067-A17B-4196677B8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97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5E7B86-BB53-44B3-9DCB-4F6CA6F193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8435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E7B86-BB53-44B3-9DCB-4F6CA6F193FF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4145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80C2A9-5178-4603-917D-D989C6D9DA09}" type="slidenum">
              <a:rPr lang="zh-CN" altLang="en-US" sz="1200"/>
              <a:pPr eaLnBrk="1" hangingPunct="1"/>
              <a:t>15</a:t>
            </a:fld>
            <a:endParaRPr lang="en-US" altLang="zh-CN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64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这节你必须理解：变量代表的是存储单元，用于存放计算机要处理的数据。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无规矩不成方圆”揭示了一个重要的道理：做任何事情都要有规矩、懂规矩、守规矩。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是用户编程时使用的名字。平时，我们指定某个东西、人，都要用到它，他或她的名字；在数学中解方程时，我们也常常用到这样或那样的变量名或函数名。同样的道理，在电脑语言中，对于变量，常量，函数，语句块也有名字，我们统统称之为标识符。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782472-A348-4F9A-AE72-5ED636168B9A}" type="slidenum">
              <a:rPr lang="zh-CN" altLang="en-US" sz="1200"/>
              <a:pPr eaLnBrk="1" hangingPunct="1"/>
              <a:t>7</a:t>
            </a:fld>
            <a:endParaRPr lang="en-US" altLang="zh-CN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48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26E59D2-BB20-4068-862F-4BC0803B34C3}" type="slidenum">
              <a:rPr lang="zh-CN" altLang="en-US" sz="1200"/>
              <a:pPr eaLnBrk="1" hangingPunct="1"/>
              <a:t>8</a:t>
            </a:fld>
            <a:endParaRPr lang="en-US" altLang="zh-CN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15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6BC3DB-FF25-4738-BDCE-D4C331F4F96B}" type="slidenum">
              <a:rPr lang="zh-CN" altLang="en-US" sz="1200"/>
              <a:pPr eaLnBrk="1" hangingPunct="1"/>
              <a:t>9</a:t>
            </a:fld>
            <a:endParaRPr lang="en-US" altLang="zh-CN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814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575339-3A06-4392-AFB9-50D6054EFA2E}" type="slidenum">
              <a:rPr lang="zh-CN" altLang="en-US" sz="1200"/>
              <a:pPr eaLnBrk="1" hangingPunct="1"/>
              <a:t>10</a:t>
            </a:fld>
            <a:endParaRPr lang="en-US" altLang="zh-CN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973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31837D-9528-44A4-AD37-D02D79DE4A5C}" type="slidenum">
              <a:rPr lang="zh-CN" altLang="en-US" sz="1200"/>
              <a:pPr eaLnBrk="1" hangingPunct="1"/>
              <a:t>12</a:t>
            </a:fld>
            <a:endParaRPr lang="en-US" altLang="zh-CN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217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A87834-0BB2-4360-8B47-A331915AC7C9}" type="slidenum">
              <a:rPr lang="zh-CN" altLang="en-US" sz="1200"/>
              <a:pPr eaLnBrk="1" hangingPunct="1"/>
              <a:t>14</a:t>
            </a:fld>
            <a:endParaRPr lang="en-US" altLang="zh-CN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82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43744"/>
            <a:ext cx="2649423" cy="20877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61" y="4099152"/>
            <a:ext cx="3119717" cy="22430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230" y="426310"/>
            <a:ext cx="3381375" cy="2476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0455" y="1676401"/>
            <a:ext cx="7772400" cy="153828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861" y="3356992"/>
            <a:ext cx="5375588" cy="1752600"/>
          </a:xfrm>
        </p:spPr>
        <p:txBody>
          <a:bodyPr/>
          <a:lstStyle>
            <a:lvl1pPr marL="0" indent="0" algn="just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B212E-6121-4F76-8E57-EE33588D9BA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3" y="3789040"/>
            <a:ext cx="2438400" cy="2438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2476232" y="4543731"/>
            <a:ext cx="50109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Language Programming</a:t>
            </a:r>
          </a:p>
        </p:txBody>
      </p:sp>
    </p:spTree>
    <p:extLst>
      <p:ext uri="{BB962C8B-B14F-4D97-AF65-F5344CB8AC3E}">
        <p14:creationId xmlns:p14="http://schemas.microsoft.com/office/powerpoint/2010/main" val="41463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40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3538" indent="-363538">
              <a:buFont typeface="Wingdings" pitchFamily="2" charset="2"/>
              <a:buChar char="Ø"/>
              <a:defRPr>
                <a:latin typeface="Times New Roman" pitchFamily="18" charset="0"/>
                <a:cs typeface="Times New Roman" pitchFamily="18" charset="0"/>
              </a:defRPr>
            </a:lvl1pPr>
            <a:lvl2pPr marL="806450" indent="-349250">
              <a:buFont typeface="Times New Roman" panose="02020603050405020304" pitchFamily="18" charset="0"/>
              <a:buChar char="─"/>
              <a:defRPr>
                <a:latin typeface="Times New Roman" pitchFamily="18" charset="0"/>
                <a:cs typeface="Times New Roman" pitchFamily="18" charset="0"/>
              </a:defRPr>
            </a:lvl2pPr>
            <a:lvl3pPr marL="1169988" indent="-255588">
              <a:buFont typeface="Arial" panose="020B0604020202020204" pitchFamily="34" charset="0"/>
              <a:buChar char="•"/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D7068-F2E3-4480-8C5C-A7781C57852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558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-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40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Ø"/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7858125" y="6357938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D7068-F2E3-4480-8C5C-A7781C57852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2329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9A53E-CDDD-40F6-B2E9-3A45607F298E}" type="datetimeFigureOut">
              <a:rPr lang="zh-CN" altLang="en-US"/>
              <a:pPr>
                <a:defRPr/>
              </a:pPr>
              <a:t>2018/3/1</a:t>
            </a:fld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A08F8-D6E5-477A-B4FE-387EF6D493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46856" y="429989"/>
            <a:ext cx="8229600" cy="76676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+mn-ea"/>
                <a:ea typeface="+mn-ea"/>
              </a:rPr>
              <a:t>3</a:t>
            </a:r>
            <a:r>
              <a:rPr lang="zh-CN" altLang="en-US" sz="3200" b="1" dirty="0" smtClean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r>
              <a:rPr lang="en-US" altLang="zh-CN" sz="3200" b="1" dirty="0" smtClean="0">
                <a:solidFill>
                  <a:srgbClr val="C00000"/>
                </a:solidFill>
                <a:latin typeface="+mn-ea"/>
                <a:ea typeface="+mn-ea"/>
              </a:rPr>
              <a:t>2 </a:t>
            </a:r>
            <a:r>
              <a:rPr lang="zh-CN" altLang="en-US" sz="32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3200" b="1" dirty="0" smtClean="0">
                <a:solidFill>
                  <a:srgbClr val="C00000"/>
                </a:solidFill>
                <a:latin typeface="+mn-ea"/>
                <a:ea typeface="+mn-ea"/>
              </a:rPr>
              <a:t>C</a:t>
            </a:r>
            <a:r>
              <a:rPr lang="zh-CN" altLang="en-US" sz="3200" b="1" dirty="0" smtClean="0">
                <a:solidFill>
                  <a:srgbClr val="C00000"/>
                </a:solidFill>
                <a:latin typeface="+mn-ea"/>
                <a:ea typeface="+mn-ea"/>
              </a:rPr>
              <a:t>的数据类型</a:t>
            </a:r>
            <a:endParaRPr lang="zh-CN" altLang="en-US" sz="32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852923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EF92A-0B7D-411E-A0AD-42E477AB3802}" type="datetimeFigureOut">
              <a:rPr lang="zh-CN" altLang="en-US"/>
              <a:pPr>
                <a:defRPr/>
              </a:pPr>
              <a:t>2018/3/1</a:t>
            </a:fld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BFD28-7EE1-4444-AA3C-5D7050B80A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756657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80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2EC61B8-0277-47EA-8118-B1A038193C7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0" name="Picture 7" descr="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84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68288" indent="-268288" algn="just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rgbClr val="C00000"/>
        </a:buClr>
        <a:buFont typeface="Wingdings" panose="05000000000000000000" pitchFamily="2" charset="2"/>
        <a:buChar char="Ø"/>
        <a:defRPr sz="36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631825" indent="-174625" algn="just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rgbClr val="339933"/>
        </a:buClr>
        <a:buFont typeface="Times New Roman" panose="02020603050405020304" pitchFamily="18" charset="0"/>
        <a:buChar char="─"/>
        <a:defRPr sz="34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1076325" indent="-161925" algn="just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CC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657350" indent="-285750" algn="just" rtl="0" eaLnBrk="1" fontAlgn="base" hangingPunct="1">
        <a:lnSpc>
          <a:spcPct val="100000"/>
        </a:lnSpc>
        <a:spcBef>
          <a:spcPts val="200"/>
        </a:spcBef>
        <a:spcAft>
          <a:spcPts val="200"/>
        </a:spcAft>
        <a:buClr>
          <a:srgbClr val="0070C0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2114550" indent="-285750" algn="just" rtl="0" eaLnBrk="1" fontAlgn="base" hangingPunct="1">
        <a:lnSpc>
          <a:spcPct val="100000"/>
        </a:lnSpc>
        <a:spcBef>
          <a:spcPts val="200"/>
        </a:spcBef>
        <a:spcAft>
          <a:spcPts val="200"/>
        </a:spcAft>
        <a:buClr>
          <a:srgbClr val="0070C0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8593" y="620688"/>
            <a:ext cx="7772400" cy="1538286"/>
          </a:xfrm>
        </p:spPr>
        <p:txBody>
          <a:bodyPr/>
          <a:lstStyle/>
          <a:p>
            <a:r>
              <a:rPr lang="zh-CN" altLang="en-US" sz="4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zh-CN" altLang="zh-CN" sz="4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语言编程基础</a:t>
            </a:r>
            <a:endParaRPr lang="zh-CN" altLang="en-US" sz="4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1720" y="3068960"/>
            <a:ext cx="5599523" cy="792088"/>
          </a:xfrm>
        </p:spPr>
        <p:txBody>
          <a:bodyPr/>
          <a:lstStyle/>
          <a:p>
            <a:pPr algn="ctr"/>
            <a:r>
              <a:rPr lang="en-US" altLang="zh-CN" sz="3600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   </a:t>
            </a:r>
            <a:r>
              <a:rPr lang="zh-CN" altLang="en-US" sz="3600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关于常量与变量</a:t>
            </a:r>
          </a:p>
        </p:txBody>
      </p:sp>
    </p:spTree>
    <p:extLst>
      <p:ext uri="{BB962C8B-B14F-4D97-AF65-F5344CB8AC3E}">
        <p14:creationId xmlns:p14="http://schemas.microsoft.com/office/powerpoint/2010/main" val="3739493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828676"/>
            <a:ext cx="8229600" cy="3104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5.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符号</a:t>
            </a:r>
            <a:r>
              <a:rPr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常量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用</a:t>
            </a:r>
            <a:r>
              <a:rPr lang="zh-CN" alt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符号</a:t>
            </a:r>
            <a:r>
              <a:rPr lang="zh-CN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名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代表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一个常量。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如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圆周率：</a:t>
            </a:r>
            <a:r>
              <a:rPr lang="en-US" altLang="zh-CN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#</a:t>
            </a:r>
            <a:r>
              <a:rPr lang="en-US" altLang="zh-CN" sz="2800" b="1" dirty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define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PI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3.14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真空光速： </a:t>
            </a:r>
            <a:r>
              <a:rPr lang="en-US" altLang="zh-CN" sz="2800" b="1" dirty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#</a:t>
            </a:r>
            <a:r>
              <a:rPr lang="en-US" altLang="zh-CN" sz="2800" b="1" dirty="0" err="1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deifne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2.99792458e8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使用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符号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常量含义清楚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修改方便。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66763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5. 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符号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常量</a:t>
            </a:r>
            <a:endParaRPr lang="en-US" altLang="zh-CN" sz="28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9126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例</a:t>
            </a:r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: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计算圆的面积</a:t>
            </a:r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s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。 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1031875" lvl="1" indent="-7429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#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include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&lt;</a:t>
            </a:r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stdio.h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&gt;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1031875" lvl="1" indent="-7429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#define </a:t>
            </a:r>
            <a:r>
              <a:rPr lang="en-US" altLang="zh-CN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PI  3.1415926535</a:t>
            </a:r>
          </a:p>
          <a:p>
            <a:pPr marL="1031875" lvl="1" indent="-7429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main ( )</a:t>
            </a:r>
          </a:p>
          <a:p>
            <a:pPr marL="1031875" lvl="1" indent="-7429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{ 	 </a:t>
            </a:r>
          </a:p>
          <a:p>
            <a:pPr marL="1031875" lvl="1" indent="-7429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float s, r;</a:t>
            </a:r>
          </a:p>
          <a:p>
            <a:pPr marL="1031875" lvl="1" indent="-7429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scanf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8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“%d″,&amp;r);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1031875" lvl="1" indent="-7429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s=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PI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* r*r;</a:t>
            </a:r>
          </a:p>
          <a:p>
            <a:pPr marL="1031875" lvl="1" indent="-7429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8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“s=%f\</a:t>
            </a:r>
            <a:r>
              <a:rPr lang="en-US" altLang="zh-CN" sz="28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n″,</a:t>
            </a:r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pPr marL="1031875" lvl="1" indent="-7429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return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0;</a:t>
            </a:r>
          </a:p>
          <a:p>
            <a:pPr marL="1031875" lvl="1" indent="-7429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} 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282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501997"/>
            <a:ext cx="8229600" cy="766763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+mn-ea"/>
                <a:ea typeface="+mn-ea"/>
              </a:rPr>
              <a:t>3</a:t>
            </a:r>
            <a:r>
              <a:rPr lang="zh-CN" altLang="en-US" sz="3600" b="1" dirty="0" smtClean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r>
              <a:rPr lang="en-US" altLang="zh-CN" sz="3600" b="1" dirty="0" smtClean="0">
                <a:solidFill>
                  <a:srgbClr val="C00000"/>
                </a:solidFill>
                <a:latin typeface="+mn-ea"/>
                <a:ea typeface="+mn-ea"/>
              </a:rPr>
              <a:t>1.4</a:t>
            </a:r>
            <a:r>
              <a:rPr lang="zh-CN" altLang="en-US" sz="3600" b="1" dirty="0" smtClean="0">
                <a:solidFill>
                  <a:srgbClr val="C00000"/>
                </a:solidFill>
                <a:latin typeface="+mn-ea"/>
                <a:ea typeface="+mn-ea"/>
              </a:rPr>
              <a:t> 变量 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1268760"/>
            <a:ext cx="8569863" cy="388843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什么是变量</a:t>
            </a:r>
            <a:endParaRPr lang="en-US" altLang="zh-CN" sz="2800" b="1" dirty="0" smtClean="0">
              <a:solidFill>
                <a:srgbClr val="0000CC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回顾</a:t>
            </a:r>
            <a:r>
              <a:rPr lang="zh-CN" altLang="en-US" sz="2800" dirty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变量是指没有固定的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值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可以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改变的数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用字母符号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来表达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变量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如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y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=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x</a:t>
            </a:r>
            <a:r>
              <a:rPr lang="en-US" altLang="zh-CN" sz="2800" baseline="300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+2*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x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+1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计算机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：变量是指程序运行期间其值</a:t>
            </a:r>
            <a:r>
              <a:rPr lang="zh-CN" altLang="en-US" sz="28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可以改变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的量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变量有</a:t>
            </a:r>
            <a:r>
              <a:rPr lang="zh-CN" alt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变量名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并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在内存中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占一定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存储单元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在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该存储单元中存放变量的值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5183331"/>
            <a:ext cx="4249383" cy="15121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372200" y="5378996"/>
            <a:ext cx="1512168" cy="7200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0799" y="5378996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6004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3" name="AutoShape 5"/>
          <p:cNvSpPr>
            <a:spLocks noChangeArrowheads="1"/>
          </p:cNvSpPr>
          <p:nvPr/>
        </p:nvSpPr>
        <p:spPr bwMode="auto">
          <a:xfrm>
            <a:off x="6156325" y="1412776"/>
            <a:ext cx="2520131" cy="1724124"/>
          </a:xfrm>
          <a:prstGeom prst="cloudCallout">
            <a:avLst>
              <a:gd name="adj1" fmla="val -79639"/>
              <a:gd name="adj2" fmla="val 41898"/>
            </a:avLst>
          </a:prstGeom>
          <a:solidFill>
            <a:schemeClr val="bg1"/>
          </a:solidFill>
          <a:ln w="12700" cap="sq">
            <a:solidFill>
              <a:srgbClr val="BB1301"/>
            </a:solidFill>
            <a:round/>
            <a:headEnd/>
            <a:tailEnd/>
          </a:ln>
          <a:effectLst/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变量名区分大小写</a:t>
            </a:r>
          </a:p>
        </p:txBody>
      </p:sp>
      <p:sp>
        <p:nvSpPr>
          <p:cNvPr id="140297" name="Rectangle 9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95288" y="1196975"/>
            <a:ext cx="8064500" cy="3456161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C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变量名的命名规则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遵循标识符的命名规则</a:t>
            </a:r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.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如：</a:t>
            </a:r>
            <a:r>
              <a:rPr lang="en-US" altLang="zh-CN" sz="2800" b="1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a1, A1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C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行业约定：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符号常量名一般用大写字符，变量名一般用小写字符。</a:t>
            </a:r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536" y="501997"/>
            <a:ext cx="8229600" cy="7667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3600" b="1" smtClean="0">
                <a:solidFill>
                  <a:srgbClr val="C00000"/>
                </a:solidFill>
                <a:latin typeface="+mn-ea"/>
                <a:ea typeface="+mn-ea"/>
              </a:rPr>
              <a:t>3</a:t>
            </a:r>
            <a:r>
              <a:rPr lang="zh-CN" altLang="en-US" sz="3600" b="1" smtClean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r>
              <a:rPr lang="en-US" altLang="zh-CN" sz="3600" b="1" smtClean="0">
                <a:solidFill>
                  <a:srgbClr val="C00000"/>
                </a:solidFill>
                <a:latin typeface="+mn-ea"/>
                <a:ea typeface="+mn-ea"/>
              </a:rPr>
              <a:t>1.4</a:t>
            </a:r>
            <a:r>
              <a:rPr lang="zh-CN" altLang="en-US" sz="3600" b="1" smtClean="0">
                <a:solidFill>
                  <a:srgbClr val="C00000"/>
                </a:solidFill>
                <a:latin typeface="+mn-ea"/>
                <a:ea typeface="+mn-ea"/>
              </a:rPr>
              <a:t> 变量 </a:t>
            </a:r>
            <a:endParaRPr lang="zh-CN" altLang="en-US" sz="36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244984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animBg="1"/>
      <p:bldP spid="14029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1412776"/>
            <a:ext cx="7632848" cy="460851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变量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定义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变量必须</a:t>
            </a:r>
            <a:r>
              <a:rPr lang="zh-CN" alt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先定义</a:t>
            </a:r>
            <a:r>
              <a:rPr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后使用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定义变量的一般形式是 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变量类型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变量名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1, 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变量名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2, …;</a:t>
            </a:r>
            <a:endParaRPr lang="zh-CN" altLang="en-US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float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a, b, c, d, e;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b="1" dirty="0" err="1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b="1" dirty="0" err="1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nt</a:t>
            </a:r>
            <a:r>
              <a:rPr lang="en-US" altLang="zh-CN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b="1" dirty="0" err="1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x,y</a:t>
            </a:r>
            <a:r>
              <a:rPr lang="en-US" altLang="zh-CN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         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可以在定义变量时指定它的初值。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如 </a:t>
            </a: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float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a=83.5, b, c=64.5, d=81.2, e;</a:t>
            </a:r>
            <a:endParaRPr lang="zh-CN" altLang="en-US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501997"/>
            <a:ext cx="8229600" cy="766763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+mn-ea"/>
                <a:ea typeface="+mn-ea"/>
              </a:rPr>
              <a:t>3</a:t>
            </a:r>
            <a:r>
              <a:rPr lang="zh-CN" altLang="en-US" sz="3600" b="1" dirty="0" smtClean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r>
              <a:rPr lang="en-US" altLang="zh-CN" sz="3600" b="1" dirty="0" smtClean="0">
                <a:solidFill>
                  <a:srgbClr val="C00000"/>
                </a:solidFill>
                <a:latin typeface="+mn-ea"/>
                <a:ea typeface="+mn-ea"/>
              </a:rPr>
              <a:t>1.4</a:t>
            </a:r>
            <a:r>
              <a:rPr lang="zh-CN" altLang="en-US" sz="3600" b="1" dirty="0" smtClean="0">
                <a:solidFill>
                  <a:srgbClr val="C00000"/>
                </a:solidFill>
                <a:latin typeface="+mn-ea"/>
                <a:ea typeface="+mn-ea"/>
              </a:rPr>
              <a:t> 变量 </a:t>
            </a:r>
          </a:p>
        </p:txBody>
      </p:sp>
    </p:spTree>
    <p:extLst>
      <p:ext uri="{BB962C8B-B14F-4D97-AF65-F5344CB8AC3E}">
        <p14:creationId xmlns:p14="http://schemas.microsoft.com/office/powerpoint/2010/main" val="67819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1196752"/>
            <a:ext cx="8229600" cy="5328592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变量初始化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spcAft>
                <a:spcPts val="0"/>
              </a:spcAft>
              <a:buFont typeface="+mj-ea"/>
              <a:buAutoNum type="circleNumDbPlain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初始化值是常量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或有确定值的表达式。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>
              <a:spcAft>
                <a:spcPts val="0"/>
              </a:spcAft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如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float a=0, b=5.78*3.5, c=2*sin(2.0);</a:t>
            </a:r>
          </a:p>
          <a:p>
            <a:pPr marL="971550" lvl="1" indent="-514350">
              <a:spcAft>
                <a:spcPts val="0"/>
              </a:spcAft>
              <a:buFont typeface="+mj-ea"/>
              <a:buAutoNum type="circleNumDbPlain"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如果变量未初始化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则</a:t>
            </a:r>
            <a:r>
              <a:rPr lang="zh-CN" altLang="en-US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初始值不确定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>
              <a:spcAft>
                <a:spcPts val="0"/>
              </a:spcAft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例如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 int a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;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的值可能：1.48544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e-38 ;</a:t>
            </a:r>
          </a:p>
          <a:p>
            <a:pPr marL="971550" lvl="1" indent="-514350">
              <a:spcAft>
                <a:spcPts val="0"/>
              </a:spcAft>
              <a:buFont typeface="+mj-ea"/>
              <a:buAutoNum type="circleNumDbPlain"/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int a=3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相当于：</a:t>
            </a:r>
            <a:r>
              <a:rPr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a;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a=3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;  </a:t>
            </a:r>
          </a:p>
          <a:p>
            <a:pPr marL="971550" lvl="1" indent="-514350">
              <a:spcAft>
                <a:spcPts val="0"/>
              </a:spcAft>
              <a:buFont typeface="+mj-ea"/>
              <a:buAutoNum type="circleNumDbPlain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多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个变量赋予同一初值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必须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分别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指定。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>
              <a:spcAft>
                <a:spcPts val="0"/>
              </a:spcAft>
            </a:pPr>
            <a:r>
              <a:rPr lang="en-US" altLang="zh-CN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float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a=b=c=4.5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		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	</a:t>
            </a:r>
            <a:r>
              <a:rPr lang="en-US" altLang="zh-C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错误</a:t>
            </a:r>
            <a:endParaRPr lang="en-US" altLang="zh-C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>
              <a:spcAft>
                <a:spcPts val="0"/>
              </a:spcAft>
            </a:pPr>
            <a:r>
              <a:rPr lang="en-US" altLang="zh-CN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float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a=4.5, b=4.5, c=4.5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	</a:t>
            </a:r>
            <a:r>
              <a:rPr lang="en-US" altLang="zh-C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正确</a:t>
            </a:r>
            <a:endParaRPr lang="en-US" altLang="zh-C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>
              <a:spcAft>
                <a:spcPts val="0"/>
              </a:spcAft>
            </a:pPr>
            <a:r>
              <a:rPr lang="en-US" altLang="zh-CN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float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a, b,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c=4.5;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a=b=c;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		</a:t>
            </a:r>
            <a:r>
              <a:rPr lang="en-US" altLang="zh-C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正确</a:t>
            </a:r>
            <a:endParaRPr lang="zh-CN" altLang="en-US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539916" y="476672"/>
            <a:ext cx="8229600" cy="76676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+mn-ea"/>
                <a:ea typeface="+mn-ea"/>
              </a:rPr>
              <a:t>3</a:t>
            </a:r>
            <a:r>
              <a:rPr lang="zh-CN" altLang="en-US" sz="3200" b="1" dirty="0" smtClean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r>
              <a:rPr lang="en-US" altLang="zh-CN" sz="3200" b="1" dirty="0" smtClean="0">
                <a:solidFill>
                  <a:srgbClr val="C00000"/>
                </a:solidFill>
                <a:latin typeface="+mn-ea"/>
                <a:ea typeface="+mn-ea"/>
              </a:rPr>
              <a:t>1.4</a:t>
            </a:r>
            <a:r>
              <a:rPr lang="zh-CN" altLang="en-US" sz="3200" b="1" dirty="0" smtClean="0">
                <a:solidFill>
                  <a:srgbClr val="C00000"/>
                </a:solidFill>
                <a:latin typeface="+mn-ea"/>
                <a:ea typeface="+mn-ea"/>
              </a:rPr>
              <a:t> 变量 </a:t>
            </a:r>
          </a:p>
        </p:txBody>
      </p:sp>
      <p:sp>
        <p:nvSpPr>
          <p:cNvPr id="2" name="七角星 1"/>
          <p:cNvSpPr/>
          <p:nvPr/>
        </p:nvSpPr>
        <p:spPr>
          <a:xfrm>
            <a:off x="6444208" y="476672"/>
            <a:ext cx="2339752" cy="1152128"/>
          </a:xfrm>
          <a:prstGeom prst="star7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变量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规则</a:t>
            </a:r>
          </a:p>
        </p:txBody>
      </p:sp>
    </p:spTree>
    <p:extLst>
      <p:ext uri="{BB962C8B-B14F-4D97-AF65-F5344CB8AC3E}">
        <p14:creationId xmlns:p14="http://schemas.microsoft.com/office/powerpoint/2010/main" val="413106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82" name="Group 18"/>
          <p:cNvGraphicFramePr>
            <a:graphicFrameLocks noGrp="1"/>
          </p:cNvGraphicFramePr>
          <p:nvPr/>
        </p:nvGraphicFramePr>
        <p:xfrm>
          <a:off x="3059113" y="3068638"/>
          <a:ext cx="2616200" cy="2232026"/>
        </p:xfrm>
        <a:graphic>
          <a:graphicData uri="http://schemas.openxmlformats.org/drawingml/2006/table">
            <a:tbl>
              <a:tblPr/>
              <a:tblGrid>
                <a:gridCol w="2616200"/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宋体" pitchFamily="2" charset="-122"/>
                        </a:rPr>
                        <a:t>        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宋体" pitchFamily="2" charset="-122"/>
                        </a:rPr>
                        <a:t>        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宋体" pitchFamily="2" charset="-122"/>
                        </a:rPr>
                        <a:t>         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52" name="Text Box 19"/>
          <p:cNvSpPr txBox="1">
            <a:spLocks noChangeArrowheads="1"/>
          </p:cNvSpPr>
          <p:nvPr/>
        </p:nvSpPr>
        <p:spPr bwMode="auto">
          <a:xfrm>
            <a:off x="5867400" y="306863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zh-CN" b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</a:rPr>
              <a:t>a</a:t>
            </a:r>
          </a:p>
        </p:txBody>
      </p:sp>
      <p:sp>
        <p:nvSpPr>
          <p:cNvPr id="14353" name="Text Box 21"/>
          <p:cNvSpPr txBox="1">
            <a:spLocks noChangeArrowheads="1"/>
          </p:cNvSpPr>
          <p:nvPr/>
        </p:nvSpPr>
        <p:spPr bwMode="auto">
          <a:xfrm>
            <a:off x="1320917" y="3061850"/>
            <a:ext cx="16407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zh-CN" sz="2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</a:rPr>
              <a:t>0x28ff14</a:t>
            </a:r>
          </a:p>
        </p:txBody>
      </p:sp>
      <p:sp>
        <p:nvSpPr>
          <p:cNvPr id="14354" name="Text Box 22"/>
          <p:cNvSpPr txBox="1">
            <a:spLocks noChangeArrowheads="1"/>
          </p:cNvSpPr>
          <p:nvPr/>
        </p:nvSpPr>
        <p:spPr bwMode="auto">
          <a:xfrm>
            <a:off x="1331913" y="3716338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</a:rPr>
              <a:t>0x28ff18</a:t>
            </a:r>
            <a:endParaRPr lang="en-US" altLang="zh-CN" sz="24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</a:endParaRPr>
          </a:p>
        </p:txBody>
      </p:sp>
      <p:sp>
        <p:nvSpPr>
          <p:cNvPr id="14355" name="Text Box 23"/>
          <p:cNvSpPr txBox="1">
            <a:spLocks noChangeArrowheads="1"/>
          </p:cNvSpPr>
          <p:nvPr/>
        </p:nvSpPr>
        <p:spPr bwMode="auto">
          <a:xfrm>
            <a:off x="1331913" y="4292600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</a:rPr>
              <a:t>0x28ff1c</a:t>
            </a:r>
            <a:endParaRPr lang="en-US" altLang="zh-CN" sz="24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</a:endParaRPr>
          </a:p>
        </p:txBody>
      </p:sp>
      <p:sp>
        <p:nvSpPr>
          <p:cNvPr id="14356" name="Text Box 24"/>
          <p:cNvSpPr txBox="1">
            <a:spLocks noChangeArrowheads="1"/>
          </p:cNvSpPr>
          <p:nvPr/>
        </p:nvSpPr>
        <p:spPr bwMode="auto">
          <a:xfrm>
            <a:off x="1331913" y="4868863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</a:rPr>
              <a:t>0x28ff20</a:t>
            </a:r>
            <a:endParaRPr lang="en-US" altLang="zh-CN" sz="24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</a:endParaRP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3995738" y="3141663"/>
            <a:ext cx="43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微软雅黑" pitchFamily="34" charset="-122"/>
              </a:rPr>
              <a:t>5</a:t>
            </a:r>
          </a:p>
        </p:txBody>
      </p:sp>
      <p:sp>
        <p:nvSpPr>
          <p:cNvPr id="14358" name="Text Box 27"/>
          <p:cNvSpPr txBox="1">
            <a:spLocks noChangeArrowheads="1"/>
          </p:cNvSpPr>
          <p:nvPr/>
        </p:nvSpPr>
        <p:spPr bwMode="auto">
          <a:xfrm>
            <a:off x="2833688" y="5427663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rgbClr val="BB130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数据类型</a:t>
            </a:r>
          </a:p>
        </p:txBody>
      </p:sp>
      <p:sp>
        <p:nvSpPr>
          <p:cNvPr id="14359" name="Text Box 28"/>
          <p:cNvSpPr txBox="1">
            <a:spLocks noChangeArrowheads="1"/>
          </p:cNvSpPr>
          <p:nvPr/>
        </p:nvSpPr>
        <p:spPr bwMode="auto">
          <a:xfrm>
            <a:off x="6011863" y="4221163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endParaRPr lang="zh-CN" altLang="en-US" sz="2000" smtClean="0">
              <a:solidFill>
                <a:srgbClr val="BB13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</a:endParaRP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3924300" y="312578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0">
                <a:solidFill>
                  <a:srgbClr val="BB1301"/>
                </a:solidFill>
                <a:latin typeface="微软雅黑" pitchFamily="34" charset="-122"/>
              </a:rPr>
              <a:t>10</a:t>
            </a:r>
          </a:p>
        </p:txBody>
      </p:sp>
      <p:sp>
        <p:nvSpPr>
          <p:cNvPr id="14361" name="Rectangle 31"/>
          <p:cNvSpPr>
            <a:spLocks noChangeArrowheads="1"/>
          </p:cNvSpPr>
          <p:nvPr/>
        </p:nvSpPr>
        <p:spPr bwMode="auto">
          <a:xfrm>
            <a:off x="4494213" y="5389563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2000" dirty="0">
                <a:solidFill>
                  <a:srgbClr val="BB13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变量值</a:t>
            </a:r>
          </a:p>
        </p:txBody>
      </p:sp>
      <p:sp>
        <p:nvSpPr>
          <p:cNvPr id="11296" name="Text Box 32"/>
          <p:cNvSpPr txBox="1">
            <a:spLocks noChangeArrowheads="1"/>
          </p:cNvSpPr>
          <p:nvPr/>
        </p:nvSpPr>
        <p:spPr bwMode="auto">
          <a:xfrm>
            <a:off x="3851275" y="3141663"/>
            <a:ext cx="935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zh-CN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</a:rPr>
              <a:t>152</a:t>
            </a:r>
          </a:p>
        </p:txBody>
      </p:sp>
      <p:sp>
        <p:nvSpPr>
          <p:cNvPr id="14363" name="Rectangle 42"/>
          <p:cNvSpPr>
            <a:spLocks noChangeArrowheads="1"/>
          </p:cNvSpPr>
          <p:nvPr/>
        </p:nvSpPr>
        <p:spPr bwMode="auto">
          <a:xfrm>
            <a:off x="5795963" y="538956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1800">
                <a:solidFill>
                  <a:srgbClr val="BB13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变量名</a:t>
            </a:r>
          </a:p>
        </p:txBody>
      </p:sp>
      <p:sp>
        <p:nvSpPr>
          <p:cNvPr id="11309" name="AutoShape 45"/>
          <p:cNvSpPr>
            <a:spLocks/>
          </p:cNvSpPr>
          <p:nvPr/>
        </p:nvSpPr>
        <p:spPr bwMode="auto">
          <a:xfrm rot="-5400000">
            <a:off x="4186238" y="3906838"/>
            <a:ext cx="339725" cy="4175125"/>
          </a:xfrm>
          <a:prstGeom prst="leftBrace">
            <a:avLst>
              <a:gd name="adj1" fmla="val 75104"/>
              <a:gd name="adj2" fmla="val 50000"/>
            </a:avLst>
          </a:prstGeom>
          <a:noFill/>
          <a:ln w="12700" cap="sq">
            <a:solidFill>
              <a:srgbClr val="BB130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13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310" name="Text Box 46"/>
          <p:cNvSpPr txBox="1">
            <a:spLocks noChangeArrowheads="1"/>
          </p:cNvSpPr>
          <p:nvPr/>
        </p:nvSpPr>
        <p:spPr bwMode="auto">
          <a:xfrm>
            <a:off x="3378200" y="6164263"/>
            <a:ext cx="2232025" cy="519112"/>
          </a:xfrm>
          <a:prstGeom prst="rect">
            <a:avLst/>
          </a:prstGeom>
          <a:solidFill>
            <a:srgbClr val="BB13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rgbClr val="BB130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</a:rPr>
              <a:t>属性</a:t>
            </a:r>
          </a:p>
        </p:txBody>
      </p:sp>
      <p:sp>
        <p:nvSpPr>
          <p:cNvPr id="14367" name="Text Box 49"/>
          <p:cNvSpPr txBox="1">
            <a:spLocks noChangeArrowheads="1"/>
          </p:cNvSpPr>
          <p:nvPr/>
        </p:nvSpPr>
        <p:spPr bwMode="auto">
          <a:xfrm>
            <a:off x="5868988" y="3644900"/>
            <a:ext cx="64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zh-CN" b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</a:rPr>
              <a:t>b</a:t>
            </a:r>
          </a:p>
        </p:txBody>
      </p:sp>
      <p:sp>
        <p:nvSpPr>
          <p:cNvPr id="19488" name="Text Box 50"/>
          <p:cNvSpPr txBox="1">
            <a:spLocks noChangeArrowheads="1"/>
          </p:cNvSpPr>
          <p:nvPr/>
        </p:nvSpPr>
        <p:spPr bwMode="auto">
          <a:xfrm>
            <a:off x="5867400" y="4221163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0">
                <a:solidFill>
                  <a:schemeClr val="tx1"/>
                </a:solidFill>
                <a:latin typeface="微软雅黑" pitchFamily="34" charset="-122"/>
              </a:rPr>
              <a:t>c</a:t>
            </a:r>
          </a:p>
        </p:txBody>
      </p:sp>
      <p:sp>
        <p:nvSpPr>
          <p:cNvPr id="14369" name="Text Box 51"/>
          <p:cNvSpPr txBox="1">
            <a:spLocks noChangeArrowheads="1"/>
          </p:cNvSpPr>
          <p:nvPr/>
        </p:nvSpPr>
        <p:spPr bwMode="auto">
          <a:xfrm>
            <a:off x="5867400" y="4724400"/>
            <a:ext cx="64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zh-CN" b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</a:rPr>
              <a:t>d</a:t>
            </a:r>
          </a:p>
        </p:txBody>
      </p:sp>
      <p:sp>
        <p:nvSpPr>
          <p:cNvPr id="14370" name="Text Box 53"/>
          <p:cNvSpPr txBox="1">
            <a:spLocks noChangeArrowheads="1"/>
          </p:cNvSpPr>
          <p:nvPr/>
        </p:nvSpPr>
        <p:spPr bwMode="auto">
          <a:xfrm>
            <a:off x="1474788" y="5427663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rgbClr val="BB130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内存地址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35806" y="1732766"/>
            <a:ext cx="8101013" cy="48013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zh-CN" altLang="en-US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7" name="AutoShape 52"/>
          <p:cNvSpPr>
            <a:spLocks noChangeArrowheads="1"/>
          </p:cNvSpPr>
          <p:nvPr/>
        </p:nvSpPr>
        <p:spPr bwMode="auto">
          <a:xfrm>
            <a:off x="6875464" y="3460750"/>
            <a:ext cx="1945454" cy="1296988"/>
          </a:xfrm>
          <a:prstGeom prst="cloudCallout">
            <a:avLst>
              <a:gd name="adj1" fmla="val -67315"/>
              <a:gd name="adj2" fmla="val 7407"/>
            </a:avLst>
          </a:prstGeom>
          <a:solidFill>
            <a:schemeClr val="bg1"/>
          </a:solidFill>
          <a:ln w="12700" cap="sq">
            <a:solidFill>
              <a:srgbClr val="BB130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400" dirty="0">
                <a:solidFill>
                  <a:srgbClr val="BB13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变量的实质</a:t>
            </a:r>
            <a:r>
              <a:rPr lang="zh-CN" altLang="en-US" sz="2400" dirty="0" smtClean="0">
                <a:solidFill>
                  <a:srgbClr val="BB13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2400" dirty="0">
              <a:solidFill>
                <a:srgbClr val="BB13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线形标注 1 2"/>
          <p:cNvSpPr/>
          <p:nvPr/>
        </p:nvSpPr>
        <p:spPr>
          <a:xfrm>
            <a:off x="7300092" y="5588000"/>
            <a:ext cx="1520825" cy="730250"/>
          </a:xfrm>
          <a:prstGeom prst="borderCallout1">
            <a:avLst>
              <a:gd name="adj1" fmla="val 18750"/>
              <a:gd name="adj2" fmla="val -8333"/>
              <a:gd name="adj3" fmla="val -69170"/>
              <a:gd name="adj4" fmla="val -681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内存中的存储单元</a:t>
            </a:r>
          </a:p>
        </p:txBody>
      </p:sp>
      <p:cxnSp>
        <p:nvCxnSpPr>
          <p:cNvPr id="5" name="直接箭头连接符 4"/>
          <p:cNvCxnSpPr>
            <a:stCxn id="37" idx="1"/>
          </p:cNvCxnSpPr>
          <p:nvPr/>
        </p:nvCxnSpPr>
        <p:spPr>
          <a:xfrm>
            <a:off x="7848191" y="4756357"/>
            <a:ext cx="268698" cy="742743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446856" y="488950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0" i="0" kern="1200" baseline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3600" b="1" dirty="0" smtClean="0">
                <a:solidFill>
                  <a:srgbClr val="C00000"/>
                </a:solidFill>
                <a:latin typeface="+mn-ea"/>
                <a:ea typeface="+mn-ea"/>
              </a:rPr>
              <a:t>3</a:t>
            </a:r>
            <a:r>
              <a:rPr lang="zh-CN" altLang="en-US" sz="3600" b="1" dirty="0" smtClean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r>
              <a:rPr lang="en-US" altLang="zh-CN" sz="3600" b="1" dirty="0" smtClean="0">
                <a:solidFill>
                  <a:srgbClr val="C00000"/>
                </a:solidFill>
                <a:latin typeface="+mn-ea"/>
                <a:ea typeface="+mn-ea"/>
              </a:rPr>
              <a:t>1.4</a:t>
            </a:r>
            <a:r>
              <a:rPr lang="zh-CN" altLang="en-US" sz="3600" b="1" dirty="0" smtClean="0">
                <a:solidFill>
                  <a:srgbClr val="C00000"/>
                </a:solidFill>
                <a:latin typeface="+mn-ea"/>
                <a:ea typeface="+mn-ea"/>
              </a:rPr>
              <a:t> 变量 </a:t>
            </a:r>
          </a:p>
        </p:txBody>
      </p:sp>
      <p:sp>
        <p:nvSpPr>
          <p:cNvPr id="4" name="矩形 3"/>
          <p:cNvSpPr/>
          <p:nvPr/>
        </p:nvSpPr>
        <p:spPr>
          <a:xfrm>
            <a:off x="503745" y="1209546"/>
            <a:ext cx="8317172" cy="1556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变量的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属性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: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变量具有</a:t>
            </a:r>
            <a:r>
              <a:rPr lang="zh-CN" altLang="en-US" sz="2800" dirty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数据类型，变量名和变量值、变量地址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四</a:t>
            </a:r>
            <a:r>
              <a:rPr lang="zh-CN" altLang="en-US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属性。程序通过</a:t>
            </a:r>
            <a:r>
              <a:rPr lang="zh-CN" altLang="en-US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变量来存取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存储单元中的</a:t>
            </a:r>
            <a:r>
              <a:rPr lang="zh-CN" altLang="en-US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</a:t>
            </a:r>
            <a:r>
              <a:rPr lang="zh-CN" altLang="en-US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98520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1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9" grpId="0" build="p"/>
      <p:bldP spid="11293" grpId="0"/>
      <p:bldP spid="11296" grpId="0"/>
      <p:bldP spid="2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704856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3608" y="764704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变量在内存中的情况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nt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a=3,b=4,c=5;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11376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2411413" y="887413"/>
            <a:ext cx="37433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r>
              <a:rPr lang="zh-CN" altLang="en-US" sz="3600" b="1">
                <a:solidFill>
                  <a:srgbClr val="C00000"/>
                </a:solidFill>
              </a:rPr>
              <a:t>本章获得的能力</a:t>
            </a: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958850" y="1806575"/>
            <a:ext cx="74295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1. 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了解、掌握了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C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语言的基本运算符、运算规 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则，能够利用这些运算符进行表达式的求值。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958850" y="3337173"/>
            <a:ext cx="7069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2.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具备了数据分析能力和处理能力。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204355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Group 15"/>
          <p:cNvGrpSpPr>
            <a:grpSpLocks/>
          </p:cNvGrpSpPr>
          <p:nvPr/>
        </p:nvGrpSpPr>
        <p:grpSpPr bwMode="auto">
          <a:xfrm>
            <a:off x="4572000" y="2781300"/>
            <a:ext cx="2422525" cy="884238"/>
            <a:chOff x="2699" y="1117"/>
            <a:chExt cx="791" cy="557"/>
          </a:xfrm>
        </p:grpSpPr>
        <p:sp>
          <p:nvSpPr>
            <p:cNvPr id="5144" name="AutoShape 5"/>
            <p:cNvSpPr>
              <a:spLocks noChangeAspect="1" noChangeArrowheads="1" noTextEdit="1"/>
            </p:cNvSpPr>
            <p:nvPr/>
          </p:nvSpPr>
          <p:spPr bwMode="auto">
            <a:xfrm>
              <a:off x="2699" y="1117"/>
              <a:ext cx="791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45" name="Line 6"/>
            <p:cNvSpPr>
              <a:spLocks noChangeShapeType="1"/>
            </p:cNvSpPr>
            <p:nvPr/>
          </p:nvSpPr>
          <p:spPr bwMode="auto">
            <a:xfrm>
              <a:off x="2730" y="1376"/>
              <a:ext cx="10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46" name="Rectangle 7"/>
            <p:cNvSpPr>
              <a:spLocks noChangeArrowheads="1"/>
            </p:cNvSpPr>
            <p:nvPr/>
          </p:nvSpPr>
          <p:spPr bwMode="auto">
            <a:xfrm>
              <a:off x="3393" y="1252"/>
              <a:ext cx="3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)</a:t>
              </a:r>
              <a:endPara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5147" name="Rectangle 8"/>
            <p:cNvSpPr>
              <a:spLocks noChangeArrowheads="1"/>
            </p:cNvSpPr>
            <p:nvPr/>
          </p:nvSpPr>
          <p:spPr bwMode="auto">
            <a:xfrm>
              <a:off x="3210" y="1252"/>
              <a:ext cx="11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32</a:t>
              </a:r>
              <a:endPara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5148" name="Rectangle 9"/>
            <p:cNvSpPr>
              <a:spLocks noChangeArrowheads="1"/>
            </p:cNvSpPr>
            <p:nvPr/>
          </p:nvSpPr>
          <p:spPr bwMode="auto">
            <a:xfrm>
              <a:off x="2862" y="1252"/>
              <a:ext cx="3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(</a:t>
              </a:r>
              <a:endPara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5149" name="Rectangle 10"/>
            <p:cNvSpPr>
              <a:spLocks noChangeArrowheads="1"/>
            </p:cNvSpPr>
            <p:nvPr/>
          </p:nvSpPr>
          <p:spPr bwMode="auto">
            <a:xfrm>
              <a:off x="2736" y="1403"/>
              <a:ext cx="5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9</a:t>
              </a:r>
              <a:endPara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5150" name="Rectangle 11"/>
            <p:cNvSpPr>
              <a:spLocks noChangeArrowheads="1"/>
            </p:cNvSpPr>
            <p:nvPr/>
          </p:nvSpPr>
          <p:spPr bwMode="auto">
            <a:xfrm>
              <a:off x="2737" y="1129"/>
              <a:ext cx="5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5</a:t>
              </a:r>
              <a:endPara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5151" name="Rectangle 12"/>
            <p:cNvSpPr>
              <a:spLocks noChangeArrowheads="1"/>
            </p:cNvSpPr>
            <p:nvPr/>
          </p:nvSpPr>
          <p:spPr bwMode="auto">
            <a:xfrm>
              <a:off x="3085" y="1230"/>
              <a:ext cx="6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itchFamily="18" charset="2"/>
                  <a:ea typeface="宋体" pitchFamily="2" charset="-122"/>
                </a:rPr>
                <a:t>-</a:t>
              </a:r>
              <a:endPara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5152" name="Rectangle 13"/>
            <p:cNvSpPr>
              <a:spLocks noChangeArrowheads="1"/>
            </p:cNvSpPr>
            <p:nvPr/>
          </p:nvSpPr>
          <p:spPr bwMode="auto">
            <a:xfrm>
              <a:off x="2963" y="1252"/>
              <a:ext cx="3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defRPr/>
              </a:pPr>
              <a:r>
                <a:rPr lang="en-US" altLang="zh-CN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  <a:endPara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5124" name="Text Box 14"/>
          <p:cNvSpPr txBox="1">
            <a:spLocks noChangeArrowheads="1"/>
          </p:cNvSpPr>
          <p:nvPr/>
        </p:nvSpPr>
        <p:spPr bwMode="auto">
          <a:xfrm>
            <a:off x="2554288" y="2925763"/>
            <a:ext cx="2160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BB130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zh-CN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3.5a+5sin</a:t>
            </a:r>
            <a:r>
              <a:rPr lang="en-US" altLang="zh-CN" i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x-</a:t>
            </a:r>
            <a:endParaRPr lang="zh-CN" altLang="en-US" i="1" baseline="300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4978400" y="2384425"/>
            <a:ext cx="304800" cy="576263"/>
          </a:xfrm>
          <a:prstGeom prst="line">
            <a:avLst/>
          </a:prstGeom>
          <a:noFill/>
          <a:ln w="12700" cap="sq">
            <a:solidFill>
              <a:srgbClr val="BB130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8498" name="Line 18"/>
          <p:cNvSpPr>
            <a:spLocks noChangeShapeType="1"/>
          </p:cNvSpPr>
          <p:nvPr/>
        </p:nvSpPr>
        <p:spPr bwMode="auto">
          <a:xfrm flipH="1">
            <a:off x="5867400" y="2471738"/>
            <a:ext cx="314325" cy="642937"/>
          </a:xfrm>
          <a:prstGeom prst="line">
            <a:avLst/>
          </a:prstGeom>
          <a:noFill/>
          <a:ln w="12700" cap="sq">
            <a:solidFill>
              <a:srgbClr val="BB130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8499" name="Oval 19"/>
          <p:cNvSpPr>
            <a:spLocks noChangeArrowheads="1"/>
          </p:cNvSpPr>
          <p:nvPr/>
        </p:nvSpPr>
        <p:spPr bwMode="auto">
          <a:xfrm rot="19684845">
            <a:off x="2124075" y="1741488"/>
            <a:ext cx="501650" cy="909637"/>
          </a:xfrm>
          <a:prstGeom prst="ellipse">
            <a:avLst/>
          </a:prstGeom>
          <a:solidFill>
            <a:schemeClr val="bg1"/>
          </a:solidFill>
          <a:ln w="12700" cap="sq" algn="ctr">
            <a:solidFill>
              <a:srgbClr val="BB130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常数</a:t>
            </a:r>
          </a:p>
        </p:txBody>
      </p:sp>
      <p:sp>
        <p:nvSpPr>
          <p:cNvPr id="148500" name="Line 20"/>
          <p:cNvSpPr>
            <a:spLocks noChangeShapeType="1"/>
          </p:cNvSpPr>
          <p:nvPr/>
        </p:nvSpPr>
        <p:spPr bwMode="auto">
          <a:xfrm>
            <a:off x="2627313" y="2636838"/>
            <a:ext cx="144462" cy="360362"/>
          </a:xfrm>
          <a:prstGeom prst="line">
            <a:avLst/>
          </a:prstGeom>
          <a:noFill/>
          <a:ln w="12700" cap="sq">
            <a:solidFill>
              <a:srgbClr val="BB130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8501" name="Oval 21"/>
          <p:cNvSpPr>
            <a:spLocks noChangeArrowheads="1"/>
          </p:cNvSpPr>
          <p:nvPr/>
        </p:nvSpPr>
        <p:spPr bwMode="auto">
          <a:xfrm rot="309427">
            <a:off x="3938588" y="1227138"/>
            <a:ext cx="936625" cy="1298575"/>
          </a:xfrm>
          <a:prstGeom prst="ellipse">
            <a:avLst/>
          </a:prstGeom>
          <a:solidFill>
            <a:schemeClr val="bg1"/>
          </a:solidFill>
          <a:ln w="12700" cap="sq" algn="ctr">
            <a:solidFill>
              <a:srgbClr val="BB130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函数及自变量</a:t>
            </a:r>
          </a:p>
        </p:txBody>
      </p:sp>
      <p:sp>
        <p:nvSpPr>
          <p:cNvPr id="148502" name="Line 22"/>
          <p:cNvSpPr>
            <a:spLocks noChangeShapeType="1"/>
          </p:cNvSpPr>
          <p:nvPr/>
        </p:nvSpPr>
        <p:spPr bwMode="auto">
          <a:xfrm flipH="1">
            <a:off x="4138613" y="2565400"/>
            <a:ext cx="146050" cy="433388"/>
          </a:xfrm>
          <a:prstGeom prst="line">
            <a:avLst/>
          </a:prstGeom>
          <a:noFill/>
          <a:ln w="12700" cap="sq">
            <a:solidFill>
              <a:srgbClr val="BB130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8503" name="Oval 23"/>
          <p:cNvSpPr>
            <a:spLocks noChangeArrowheads="1"/>
          </p:cNvSpPr>
          <p:nvPr/>
        </p:nvSpPr>
        <p:spPr bwMode="auto">
          <a:xfrm>
            <a:off x="5016500" y="1562100"/>
            <a:ext cx="534988" cy="909638"/>
          </a:xfrm>
          <a:prstGeom prst="ellipse">
            <a:avLst/>
          </a:prstGeom>
          <a:solidFill>
            <a:schemeClr val="bg1"/>
          </a:solidFill>
          <a:ln w="12700" cap="sq" algn="ctr">
            <a:solidFill>
              <a:srgbClr val="BB130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分数</a:t>
            </a:r>
          </a:p>
        </p:txBody>
      </p:sp>
      <p:sp>
        <p:nvSpPr>
          <p:cNvPr id="148506" name="Line 26"/>
          <p:cNvSpPr>
            <a:spLocks noChangeShapeType="1"/>
          </p:cNvSpPr>
          <p:nvPr/>
        </p:nvSpPr>
        <p:spPr bwMode="auto">
          <a:xfrm flipH="1">
            <a:off x="3276600" y="2565400"/>
            <a:ext cx="71438" cy="503238"/>
          </a:xfrm>
          <a:prstGeom prst="line">
            <a:avLst/>
          </a:prstGeom>
          <a:noFill/>
          <a:ln w="12700" cap="sq">
            <a:solidFill>
              <a:srgbClr val="BB130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8507" name="Oval 27"/>
          <p:cNvSpPr>
            <a:spLocks noChangeArrowheads="1"/>
          </p:cNvSpPr>
          <p:nvPr/>
        </p:nvSpPr>
        <p:spPr bwMode="auto">
          <a:xfrm>
            <a:off x="3059113" y="1403350"/>
            <a:ext cx="501650" cy="1296988"/>
          </a:xfrm>
          <a:prstGeom prst="ellipse">
            <a:avLst/>
          </a:prstGeom>
          <a:solidFill>
            <a:schemeClr val="bg1"/>
          </a:solidFill>
          <a:ln w="12700" cap="sq" algn="ctr">
            <a:solidFill>
              <a:srgbClr val="BB130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未知数</a:t>
            </a:r>
          </a:p>
        </p:txBody>
      </p:sp>
      <p:sp>
        <p:nvSpPr>
          <p:cNvPr id="148510" name="Oval 30"/>
          <p:cNvSpPr>
            <a:spLocks noChangeArrowheads="1"/>
          </p:cNvSpPr>
          <p:nvPr/>
        </p:nvSpPr>
        <p:spPr bwMode="auto">
          <a:xfrm>
            <a:off x="2828273" y="3847981"/>
            <a:ext cx="2750203" cy="519351"/>
          </a:xfrm>
          <a:prstGeom prst="ellipse">
            <a:avLst/>
          </a:prstGeom>
          <a:solidFill>
            <a:schemeClr val="bg1"/>
          </a:solidFill>
          <a:ln w="12700" cap="sq" algn="ctr">
            <a:solidFill>
              <a:srgbClr val="BB130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隐含</a:t>
            </a:r>
            <a:r>
              <a:rPr lang="zh-CN" altLang="en-US" sz="1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乘</a:t>
            </a:r>
            <a:r>
              <a:rPr lang="zh-CN" alt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</a:t>
            </a:r>
            <a:r>
              <a:rPr lang="zh-CN" altLang="en-US" sz="1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运算符</a:t>
            </a:r>
            <a:endParaRPr lang="zh-CN" alt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48512" name="Line 32"/>
          <p:cNvSpPr>
            <a:spLocks noChangeShapeType="1"/>
          </p:cNvSpPr>
          <p:nvPr/>
        </p:nvSpPr>
        <p:spPr bwMode="auto">
          <a:xfrm flipH="1" flipV="1">
            <a:off x="3779838" y="3357563"/>
            <a:ext cx="215900" cy="431800"/>
          </a:xfrm>
          <a:prstGeom prst="line">
            <a:avLst/>
          </a:prstGeom>
          <a:noFill/>
          <a:ln w="12700" cap="sq">
            <a:solidFill>
              <a:srgbClr val="BB130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8514" name="Line 34"/>
          <p:cNvSpPr>
            <a:spLocks noChangeShapeType="1"/>
          </p:cNvSpPr>
          <p:nvPr/>
        </p:nvSpPr>
        <p:spPr bwMode="auto">
          <a:xfrm flipV="1">
            <a:off x="4906963" y="3255963"/>
            <a:ext cx="142875" cy="576262"/>
          </a:xfrm>
          <a:prstGeom prst="line">
            <a:avLst/>
          </a:prstGeom>
          <a:noFill/>
          <a:ln w="12700" cap="sq">
            <a:solidFill>
              <a:srgbClr val="BB130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8515" name="Text Box 35"/>
          <p:cNvSpPr txBox="1">
            <a:spLocks noChangeArrowheads="1"/>
          </p:cNvSpPr>
          <p:nvPr/>
        </p:nvSpPr>
        <p:spPr bwMode="auto">
          <a:xfrm>
            <a:off x="539750" y="4724400"/>
            <a:ext cx="8062913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BB130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程序设计语言规则包括：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BB130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常量、变量、函数、表达式、运算符的规定</a:t>
            </a:r>
          </a:p>
        </p:txBody>
      </p:sp>
      <p:sp>
        <p:nvSpPr>
          <p:cNvPr id="148516" name="Line 36"/>
          <p:cNvSpPr>
            <a:spLocks noChangeShapeType="1"/>
          </p:cNvSpPr>
          <p:nvPr/>
        </p:nvSpPr>
        <p:spPr bwMode="auto">
          <a:xfrm flipH="1" flipV="1">
            <a:off x="3132138" y="3429000"/>
            <a:ext cx="287337" cy="504825"/>
          </a:xfrm>
          <a:prstGeom prst="line">
            <a:avLst/>
          </a:prstGeom>
          <a:noFill/>
          <a:ln w="12700" cap="sq">
            <a:solidFill>
              <a:srgbClr val="BB130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4660900" y="3194050"/>
            <a:ext cx="271463" cy="793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云形标注 1"/>
          <p:cNvSpPr/>
          <p:nvPr/>
        </p:nvSpPr>
        <p:spPr>
          <a:xfrm>
            <a:off x="6589713" y="3387725"/>
            <a:ext cx="2554287" cy="1336675"/>
          </a:xfrm>
          <a:prstGeom prst="cloudCallout">
            <a:avLst>
              <a:gd name="adj1" fmla="val -73913"/>
              <a:gd name="adj2" fmla="val -772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数学中默认的规则</a:t>
            </a:r>
          </a:p>
        </p:txBody>
      </p:sp>
      <p:sp>
        <p:nvSpPr>
          <p:cNvPr id="34" name="Oval 23"/>
          <p:cNvSpPr>
            <a:spLocks noChangeArrowheads="1"/>
          </p:cNvSpPr>
          <p:nvPr/>
        </p:nvSpPr>
        <p:spPr bwMode="auto">
          <a:xfrm>
            <a:off x="6137275" y="1339850"/>
            <a:ext cx="533400" cy="1298575"/>
          </a:xfrm>
          <a:prstGeom prst="ellipse">
            <a:avLst/>
          </a:prstGeom>
          <a:solidFill>
            <a:schemeClr val="bg1"/>
          </a:solidFill>
          <a:ln w="12700" cap="sq" algn="ctr">
            <a:solidFill>
              <a:srgbClr val="BB130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运算符</a:t>
            </a:r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H="1">
            <a:off x="4427538" y="2576513"/>
            <a:ext cx="0" cy="492125"/>
          </a:xfrm>
          <a:prstGeom prst="line">
            <a:avLst/>
          </a:prstGeom>
          <a:noFill/>
          <a:ln w="12700" cap="sq">
            <a:solidFill>
              <a:srgbClr val="BB130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51520" y="703818"/>
            <a:ext cx="1800200" cy="967705"/>
          </a:xfrm>
          <a:prstGeom prst="ellipse">
            <a:avLst/>
          </a:prstGeom>
          <a:solidFill>
            <a:srgbClr val="00B05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问题</a:t>
            </a:r>
            <a:endParaRPr lang="en-US" altLang="zh-CN" sz="2800" b="1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导</a:t>
            </a:r>
            <a:r>
              <a:rPr lang="zh-CN" altLang="en-US"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入</a:t>
            </a:r>
            <a:endParaRPr lang="zh-CN" altLang="en-US" sz="2800" b="1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34282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7" grpId="0" animBg="1"/>
      <p:bldP spid="148498" grpId="0" animBg="1"/>
      <p:bldP spid="148499" grpId="0" animBg="1"/>
      <p:bldP spid="148500" grpId="0" animBg="1"/>
      <p:bldP spid="148501" grpId="0" animBg="1"/>
      <p:bldP spid="148502" grpId="0" animBg="1"/>
      <p:bldP spid="148503" grpId="0" animBg="1"/>
      <p:bldP spid="148506" grpId="0" animBg="1"/>
      <p:bldP spid="148507" grpId="0" animBg="1"/>
      <p:bldP spid="148510" grpId="0" animBg="1"/>
      <p:bldP spid="148512" grpId="0" animBg="1"/>
      <p:bldP spid="148514" grpId="0" animBg="1"/>
      <p:bldP spid="148515" grpId="0"/>
      <p:bldP spid="148516" grpId="0" animBg="1"/>
      <p:bldP spid="2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4616" y="463550"/>
            <a:ext cx="7056438" cy="777875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3.1   C</a:t>
            </a:r>
            <a:r>
              <a:rPr lang="zh-CN" altLang="en-US" sz="36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语言的基本符号</a:t>
            </a:r>
          </a:p>
        </p:txBody>
      </p:sp>
      <p:sp>
        <p:nvSpPr>
          <p:cNvPr id="7173" name="Rectangle 3"/>
          <p:cNvSpPr>
            <a:spLocks noRot="1" noChangeArrowheads="1"/>
          </p:cNvSpPr>
          <p:nvPr/>
        </p:nvSpPr>
        <p:spPr bwMode="auto">
          <a:xfrm>
            <a:off x="534616" y="1124744"/>
            <a:ext cx="8362950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b="1" dirty="0" smtClean="0">
                <a:solidFill>
                  <a:srgbClr val="BB130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3.1.1  C</a:t>
            </a:r>
            <a:r>
              <a:rPr lang="zh-CN" altLang="en-US" sz="2800" b="1" dirty="0" smtClean="0">
                <a:solidFill>
                  <a:srgbClr val="BB130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语言的字符集</a:t>
            </a:r>
          </a:p>
          <a:p>
            <a:pPr marL="342900" indent="-342900" algn="l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数字</a:t>
            </a:r>
            <a:r>
              <a:rPr lang="zh-CN" altLang="en-US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</a:t>
            </a:r>
            <a:r>
              <a:rPr lang="zh-CN" altLang="en-US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</a:t>
            </a:r>
            <a:r>
              <a:rPr lang="zh-CN" altLang="en-US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7</a:t>
            </a:r>
            <a:r>
              <a:rPr lang="zh-CN" altLang="en-US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</a:t>
            </a:r>
            <a:r>
              <a:rPr lang="zh-CN" altLang="en-US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9</a:t>
            </a:r>
            <a:r>
              <a:rPr lang="zh-CN" altLang="en-US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  <a:p>
            <a:pPr marL="342900" indent="-342900" algn="l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英文字母：大、小写各</a:t>
            </a:r>
            <a:r>
              <a:rPr lang="en-US" altLang="zh-CN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26</a:t>
            </a:r>
            <a:r>
              <a:rPr lang="zh-CN" altLang="en-US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个（</a:t>
            </a:r>
            <a:r>
              <a:rPr lang="en-US" altLang="zh-CN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A~Z</a:t>
            </a:r>
            <a:r>
              <a:rPr lang="zh-CN" altLang="en-US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 err="1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a~z</a:t>
            </a:r>
            <a:r>
              <a:rPr lang="zh-CN" altLang="en-US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）。</a:t>
            </a:r>
          </a:p>
          <a:p>
            <a:pPr marL="342900" indent="-342900" algn="l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下划线字符：“</a:t>
            </a:r>
            <a:r>
              <a:rPr lang="en-US" altLang="zh-CN" sz="2800" dirty="0">
                <a:solidFill>
                  <a:srgbClr val="BB130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_</a:t>
            </a:r>
            <a:r>
              <a:rPr lang="en-US" altLang="zh-CN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”</a:t>
            </a:r>
            <a:r>
              <a:rPr lang="zh-CN" altLang="en-US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  <a:p>
            <a:pPr marL="342900" indent="-342900" algn="l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运算符：</a:t>
            </a:r>
            <a:r>
              <a:rPr lang="en-US" altLang="zh-CN" sz="2800" dirty="0">
                <a:solidFill>
                  <a:srgbClr val="BB130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34</a:t>
            </a:r>
            <a:r>
              <a:rPr lang="zh-CN" altLang="en-US" sz="2800" dirty="0">
                <a:solidFill>
                  <a:srgbClr val="BB130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个运算符号</a:t>
            </a:r>
            <a:r>
              <a:rPr lang="zh-CN" altLang="en-US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，如“</a:t>
            </a:r>
            <a:r>
              <a:rPr lang="en-US" altLang="zh-CN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</a:t>
            </a:r>
            <a:r>
              <a:rPr lang="zh-CN" altLang="en-US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-</a:t>
            </a:r>
            <a:r>
              <a:rPr lang="zh-CN" altLang="en-US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、*”等。</a:t>
            </a:r>
          </a:p>
          <a:p>
            <a:pPr marL="342900" indent="-342900" algn="l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关键字：具有特定含义的词，在任何时候都不得用作变量名、符号常量名、函数名、类型名等。如：</a:t>
            </a:r>
            <a:r>
              <a:rPr lang="en-US" altLang="zh-CN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#include /</a:t>
            </a:r>
            <a:r>
              <a:rPr lang="zh-CN" altLang="en-US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if/</a:t>
            </a:r>
            <a:r>
              <a:rPr lang="en-US" altLang="zh-CN" sz="2800" dirty="0" err="1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/float/char/while/for/do/</a:t>
            </a:r>
            <a:r>
              <a:rPr lang="zh-CN" altLang="en-US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等</a:t>
            </a:r>
            <a:r>
              <a:rPr lang="en-US" altLang="zh-CN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共</a:t>
            </a:r>
            <a:r>
              <a:rPr lang="en-US" altLang="zh-CN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32</a:t>
            </a:r>
            <a:r>
              <a:rPr lang="zh-CN" altLang="en-US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个，见附录</a:t>
            </a:r>
            <a:r>
              <a:rPr lang="en-US" altLang="zh-CN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</a:t>
            </a:r>
            <a:r>
              <a:rPr lang="zh-CN" altLang="en-US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7059613" y="3333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130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BB130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云形 4"/>
          <p:cNvSpPr/>
          <p:nvPr/>
        </p:nvSpPr>
        <p:spPr>
          <a:xfrm>
            <a:off x="6880969" y="1483656"/>
            <a:ext cx="2016597" cy="1154162"/>
          </a:xfrm>
          <a:prstGeom prst="cloud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C</a:t>
            </a:r>
            <a:r>
              <a:rPr lang="zh-CN" altLang="en-US" dirty="0" smtClean="0">
                <a:solidFill>
                  <a:srgbClr val="C00000"/>
                </a:solidFill>
              </a:rPr>
              <a:t>语言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规则</a:t>
            </a:r>
          </a:p>
        </p:txBody>
      </p:sp>
    </p:spTree>
    <p:extLst>
      <p:ext uri="{BB962C8B-B14F-4D97-AF65-F5344CB8AC3E}">
        <p14:creationId xmlns:p14="http://schemas.microsoft.com/office/powerpoint/2010/main" val="336046466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764704"/>
            <a:ext cx="8540750" cy="777875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>
                <a:solidFill>
                  <a:srgbClr val="BB1301"/>
                </a:solidFill>
                <a:latin typeface="微软雅黑" pitchFamily="34" charset="-122"/>
                <a:ea typeface="微软雅黑" pitchFamily="34" charset="-122"/>
              </a:rPr>
              <a:t>3.1.2    </a:t>
            </a:r>
            <a:r>
              <a:rPr lang="zh-CN" altLang="en-US" sz="3200" b="1" dirty="0" smtClean="0">
                <a:solidFill>
                  <a:srgbClr val="BB1301"/>
                </a:solidFill>
                <a:latin typeface="微软雅黑" pitchFamily="34" charset="-122"/>
                <a:ea typeface="微软雅黑" pitchFamily="34" charset="-122"/>
              </a:rPr>
              <a:t>标识符</a:t>
            </a:r>
          </a:p>
        </p:txBody>
      </p:sp>
      <p:sp>
        <p:nvSpPr>
          <p:cNvPr id="8202" name="Rectangle 3"/>
          <p:cNvSpPr>
            <a:spLocks noRot="1" noChangeArrowheads="1"/>
          </p:cNvSpPr>
          <p:nvPr/>
        </p:nvSpPr>
        <p:spPr bwMode="auto">
          <a:xfrm>
            <a:off x="684213" y="1989212"/>
            <a:ext cx="7775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rgbClr val="BB130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标识符是</a:t>
            </a:r>
            <a:r>
              <a:rPr lang="en-US" altLang="zh-CN" sz="2800" dirty="0">
                <a:solidFill>
                  <a:srgbClr val="BB130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</a:t>
            </a:r>
            <a:r>
              <a:rPr lang="zh-CN" altLang="en-US" sz="2800" dirty="0">
                <a:solidFill>
                  <a:srgbClr val="BB130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语言里的一个重要概念。</a:t>
            </a:r>
            <a:r>
              <a:rPr lang="zh-CN" altLang="en-US" sz="28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endParaRPr lang="en-US" altLang="zh-CN" sz="28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523685" y="2636912"/>
            <a:ext cx="8135937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程序中用来为符号常量、变量、函数、数组、类型、文件</a:t>
            </a:r>
            <a:r>
              <a:rPr lang="zh-CN" altLang="en-US" sz="2800" dirty="0">
                <a:solidFill>
                  <a:srgbClr val="BB130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命名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的有效字符序列称为标识符。</a:t>
            </a:r>
          </a:p>
          <a:p>
            <a:pPr algn="l">
              <a:lnSpc>
                <a:spcPct val="14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如：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area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scanf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()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()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sqrt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()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triangle_area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()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这些都是标识符。</a:t>
            </a:r>
          </a:p>
        </p:txBody>
      </p:sp>
    </p:spTree>
    <p:extLst>
      <p:ext uri="{BB962C8B-B14F-4D97-AF65-F5344CB8AC3E}">
        <p14:creationId xmlns:p14="http://schemas.microsoft.com/office/powerpoint/2010/main" val="254809986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" grpId="0"/>
      <p:bldP spid="82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23738" y="476672"/>
            <a:ext cx="8540750" cy="777875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>
                <a:solidFill>
                  <a:srgbClr val="BB1301"/>
                </a:solidFill>
                <a:latin typeface="微软雅黑" pitchFamily="34" charset="-122"/>
                <a:ea typeface="微软雅黑" pitchFamily="34" charset="-122"/>
              </a:rPr>
              <a:t>3.1.2    </a:t>
            </a:r>
            <a:r>
              <a:rPr lang="zh-CN" altLang="en-US" sz="3200" b="1" dirty="0" smtClean="0">
                <a:solidFill>
                  <a:srgbClr val="BB1301"/>
                </a:solidFill>
                <a:latin typeface="微软雅黑" pitchFamily="34" charset="-122"/>
                <a:ea typeface="微软雅黑" pitchFamily="34" charset="-122"/>
              </a:rPr>
              <a:t>标识符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539750" y="1103440"/>
            <a:ext cx="799306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dirty="0">
                <a:solidFill>
                  <a:srgbClr val="BB130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标识符的命名规则：</a:t>
            </a:r>
          </a:p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　只能由字母、数字和下划线组成。</a:t>
            </a:r>
          </a:p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　</a:t>
            </a:r>
            <a:r>
              <a:rPr lang="zh-CN" altLang="en-US" sz="2800" dirty="0">
                <a:solidFill>
                  <a:srgbClr val="BB130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第一个字符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必须为字母或下划线</a:t>
            </a:r>
          </a:p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　不能使用关键字。</a:t>
            </a:r>
          </a:p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　区分大小写字符。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432593" y="3791980"/>
            <a:ext cx="8207375" cy="26776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 algn="l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solidFill>
                  <a:srgbClr val="BB130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下面</a:t>
            </a:r>
            <a:r>
              <a:rPr lang="zh-CN" altLang="en-US" sz="2800" dirty="0">
                <a:solidFill>
                  <a:srgbClr val="BB130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是合法的标识符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</a:p>
          <a:p>
            <a:pPr indent="266700" algn="l">
              <a:lnSpc>
                <a:spcPct val="12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Sum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sum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和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SUM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是三个不同的标识符。</a:t>
            </a:r>
          </a:p>
          <a:p>
            <a:pPr indent="266700" algn="l">
              <a:lnSpc>
                <a:spcPct val="12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area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Day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DATE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a1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int_a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_m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</a:p>
          <a:p>
            <a:pPr marL="457200" indent="-457200" algn="l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BB130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下面是不合法的标识符：</a:t>
            </a:r>
          </a:p>
          <a:p>
            <a:pPr indent="266700" algn="l">
              <a:lnSpc>
                <a:spcPct val="120000"/>
              </a:lnSpc>
            </a:pPr>
            <a:r>
              <a:rPr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Mr.Li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1_a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a&gt;b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a$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a1#</a:t>
            </a:r>
          </a:p>
        </p:txBody>
      </p:sp>
      <p:sp>
        <p:nvSpPr>
          <p:cNvPr id="2" name="云形 1"/>
          <p:cNvSpPr/>
          <p:nvPr/>
        </p:nvSpPr>
        <p:spPr>
          <a:xfrm>
            <a:off x="6516216" y="2637818"/>
            <a:ext cx="2016597" cy="1154162"/>
          </a:xfrm>
          <a:prstGeom prst="cloud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语言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规则</a:t>
            </a:r>
          </a:p>
        </p:txBody>
      </p:sp>
    </p:spTree>
    <p:extLst>
      <p:ext uri="{BB962C8B-B14F-4D97-AF65-F5344CB8AC3E}">
        <p14:creationId xmlns:p14="http://schemas.microsoft.com/office/powerpoint/2010/main" val="288502012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/>
      <p:bldP spid="137221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76676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+mn-ea"/>
                <a:ea typeface="+mn-ea"/>
              </a:rPr>
              <a:t>3.1.3   </a:t>
            </a:r>
            <a:r>
              <a:rPr lang="zh-CN" altLang="en-US" sz="3200" b="1" dirty="0" smtClean="0">
                <a:solidFill>
                  <a:srgbClr val="C00000"/>
                </a:solidFill>
                <a:latin typeface="+mn-ea"/>
                <a:ea typeface="+mn-ea"/>
              </a:rPr>
              <a:t>常量</a:t>
            </a:r>
            <a:endParaRPr lang="zh-CN" altLang="en-US" sz="32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467544" y="1124744"/>
            <a:ext cx="8229600" cy="55526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</a:t>
            </a:r>
            <a:r>
              <a:rPr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中的</a:t>
            </a:r>
            <a:r>
              <a:rPr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数据包括常量与变量</a:t>
            </a:r>
            <a:r>
              <a:rPr lang="en-US" altLang="zh-CN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常数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是指固定不变的数值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如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圆周率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π 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≈ 3.14159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26535﹑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真空光速 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c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=2.99 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792 458×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en-US" altLang="zh-CN" sz="2800" baseline="300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8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m/s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等。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常数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是具有一定含义的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名称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用于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代替数字或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字符串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其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值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从不可改变。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计算机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常量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是指在程序运行过程中其值不能改变的量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常量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分为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直接常量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符号常量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直接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常量  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如：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324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-45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1.23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，‘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’；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符号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常量  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如：</a:t>
            </a:r>
            <a:r>
              <a:rPr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#define 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PI 3.14159 26535 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136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1124744"/>
            <a:ext cx="8496944" cy="5616624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直接常量：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整型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常量、实型常量、字符常量和字符串常量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1. </a:t>
            </a:r>
            <a:r>
              <a:rPr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整型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常量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1185862" lvl="1" indent="-742950">
              <a:buFont typeface="+mj-ea"/>
              <a:buAutoNum type="circleNumDbPlain"/>
            </a:pPr>
            <a:r>
              <a:rPr lang="zh-CN" altLang="en-US" sz="2800" b="1" dirty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十进制</a:t>
            </a:r>
            <a:r>
              <a:rPr lang="zh-CN" altLang="en-US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整数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1357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-432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0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123</a:t>
            </a:r>
            <a:r>
              <a:rPr lang="en-US" altLang="zh-CN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 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0</a:t>
            </a:r>
            <a:r>
              <a:rPr lang="en-US" altLang="zh-CN" sz="2800" b="1" dirty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等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1185862" lvl="1" indent="-742950">
              <a:buFont typeface="+mj-ea"/>
              <a:buAutoNum type="circleNumDbPlain"/>
            </a:pPr>
            <a:r>
              <a:rPr lang="zh-CN" altLang="en-US" sz="2800" b="1" dirty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八进制</a:t>
            </a:r>
            <a:r>
              <a:rPr lang="zh-CN" altLang="en-US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整数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: </a:t>
            </a:r>
            <a:r>
              <a:rPr lang="zh-CN" altLang="en-US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20。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1185862" lvl="1" indent="-742950">
              <a:buFont typeface="+mj-ea"/>
              <a:buAutoNum type="circleNumDbPlain"/>
            </a:pPr>
            <a:r>
              <a:rPr lang="zh-CN" altLang="en-US" sz="2800" b="1" dirty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十六进制</a:t>
            </a:r>
            <a:r>
              <a:rPr lang="zh-CN" altLang="en-US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整数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: </a:t>
            </a:r>
            <a:r>
              <a:rPr lang="zh-CN" altLang="en-US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</a:t>
            </a:r>
            <a:r>
              <a:rPr lang="en-US" altLang="zh-CN" sz="2800" b="1" dirty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X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20, </a:t>
            </a:r>
            <a:r>
              <a:rPr lang="zh-CN" altLang="en-US" sz="2800" b="1" dirty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</a:t>
            </a:r>
            <a:r>
              <a:rPr lang="en-US" altLang="zh-CN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x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20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实型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常量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小数形式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: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21.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-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7.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9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buFont typeface="+mj-ea"/>
              <a:buAutoNum type="circleNumDbPlain" startAt="2"/>
            </a:pPr>
            <a:r>
              <a:rPr lang="zh-CN" altLang="en-US" sz="2800" b="1" dirty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指数</a:t>
            </a:r>
            <a:r>
              <a:rPr lang="zh-CN" altLang="en-US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形式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: 2.3</a:t>
            </a:r>
            <a:r>
              <a:rPr lang="en-US" altLang="zh-CN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e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-2, 3</a:t>
            </a:r>
            <a:r>
              <a:rPr lang="en-US" altLang="zh-CN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e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8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76676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+mn-ea"/>
                <a:ea typeface="+mn-ea"/>
              </a:rPr>
              <a:t>3.1.3   </a:t>
            </a:r>
            <a:r>
              <a:rPr lang="zh-CN" altLang="en-US" sz="3200" b="1" dirty="0" smtClean="0">
                <a:solidFill>
                  <a:srgbClr val="C00000"/>
                </a:solidFill>
                <a:latin typeface="+mn-ea"/>
                <a:ea typeface="+mn-ea"/>
              </a:rPr>
              <a:t>常量</a:t>
            </a:r>
            <a:endParaRPr lang="zh-CN" altLang="en-US" sz="32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467544" y="548680"/>
            <a:ext cx="8229600" cy="5976664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 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字符常量</a:t>
            </a:r>
            <a:endParaRPr lang="en-US" altLang="zh-CN" sz="2800" b="1" dirty="0" smtClean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用单撇号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界定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zh-CN" alt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一个字符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。如</a:t>
            </a:r>
            <a:r>
              <a:rPr lang="zh-CN" alt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′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</a:t>
            </a:r>
            <a:r>
              <a:rPr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′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 </a:t>
            </a:r>
            <a:r>
              <a:rPr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′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#</a:t>
            </a:r>
            <a:r>
              <a:rPr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′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 </a:t>
            </a:r>
            <a:r>
              <a:rPr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′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?</a:t>
            </a:r>
            <a:r>
              <a:rPr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′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以</a:t>
            </a:r>
            <a:r>
              <a:rPr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\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开头的字符常量为</a:t>
            </a:r>
            <a:r>
              <a:rPr lang="zh-CN" alt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转义字符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转义字符表见</a:t>
            </a:r>
            <a:r>
              <a:rPr lang="zh-CN" alt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表</a:t>
            </a:r>
            <a:r>
              <a:rPr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3-3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字符数据是以</a:t>
            </a:r>
            <a:r>
              <a:rPr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ASCII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码存储的 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4. 字符串常量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用</a:t>
            </a:r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双撇号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括起来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多个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字符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如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″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abc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″,″Hello!″,″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a+b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″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字符串最后具有一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个′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\</a:t>
            </a:r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0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′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作为</a:t>
            </a:r>
            <a:r>
              <a:rPr lang="zh-CN" alt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结束</a:t>
            </a:r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标志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spcAft>
                <a:spcPts val="0"/>
              </a:spcAft>
              <a:buFont typeface="+mj-ea"/>
              <a:buAutoNum type="circleNumDbPlain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字符串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常量″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abc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\n″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包含几个字符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?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spcAft>
                <a:spcPts val="0"/>
              </a:spcAft>
              <a:buFont typeface="+mj-ea"/>
              <a:buAutoNum type="circleNumDbPlain"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″Thank 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you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！\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n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″;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hapter 1 Introduction to Computer Programming.pptx" id="{A6AE494D-944C-4A0B-8570-73F7253A82B6}" vid="{D17F2934-1854-44CC-B83B-119E81773454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 Introduction to Computer Programming</Template>
  <TotalTime>7382</TotalTime>
  <Words>1147</Words>
  <Application>Microsoft Office PowerPoint</Application>
  <PresentationFormat>全屏显示(4:3)</PresentationFormat>
  <Paragraphs>166</Paragraphs>
  <Slides>17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1_江西理工大学计算机教研室</vt:lpstr>
      <vt:lpstr>第3章  C语言编程基础</vt:lpstr>
      <vt:lpstr>PowerPoint 演示文稿</vt:lpstr>
      <vt:lpstr>PowerPoint 演示文稿</vt:lpstr>
      <vt:lpstr>3.1   C语言的基本符号</vt:lpstr>
      <vt:lpstr>3.1.2    标识符</vt:lpstr>
      <vt:lpstr>3.1.2    标识符</vt:lpstr>
      <vt:lpstr>3.1.3   常量</vt:lpstr>
      <vt:lpstr>3.1.3   常量</vt:lpstr>
      <vt:lpstr>PowerPoint 演示文稿</vt:lpstr>
      <vt:lpstr>PowerPoint 演示文稿</vt:lpstr>
      <vt:lpstr>5.  符号常量</vt:lpstr>
      <vt:lpstr>3.1.4 变量 </vt:lpstr>
      <vt:lpstr>PowerPoint 演示文稿</vt:lpstr>
      <vt:lpstr>3.1.4 变量 </vt:lpstr>
      <vt:lpstr>3.1.4 变量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Chengtian Ouyang</dc:creator>
  <cp:lastModifiedBy>江西理工大学</cp:lastModifiedBy>
  <cp:revision>274</cp:revision>
  <dcterms:created xsi:type="dcterms:W3CDTF">1601-01-01T00:00:00Z</dcterms:created>
  <dcterms:modified xsi:type="dcterms:W3CDTF">2018-03-01T01:24:38Z</dcterms:modified>
</cp:coreProperties>
</file>