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19">
  <p:sldMasterIdLst>
    <p:sldMasterId id="2147483678" r:id="rId1"/>
  </p:sldMasterIdLst>
  <p:notesMasterIdLst>
    <p:notesMasterId r:id="rId32"/>
  </p:notesMasterIdLst>
  <p:sldIdLst>
    <p:sldId id="259" r:id="rId2"/>
    <p:sldId id="657" r:id="rId3"/>
    <p:sldId id="605" r:id="rId4"/>
    <p:sldId id="597" r:id="rId5"/>
    <p:sldId id="676" r:id="rId6"/>
    <p:sldId id="607" r:id="rId7"/>
    <p:sldId id="608" r:id="rId8"/>
    <p:sldId id="609" r:id="rId9"/>
    <p:sldId id="651" r:id="rId10"/>
    <p:sldId id="652" r:id="rId11"/>
    <p:sldId id="653" r:id="rId12"/>
    <p:sldId id="654" r:id="rId13"/>
    <p:sldId id="655" r:id="rId14"/>
    <p:sldId id="620" r:id="rId15"/>
    <p:sldId id="656" r:id="rId16"/>
    <p:sldId id="619" r:id="rId17"/>
    <p:sldId id="658" r:id="rId18"/>
    <p:sldId id="659" r:id="rId19"/>
    <p:sldId id="660" r:id="rId20"/>
    <p:sldId id="661" r:id="rId21"/>
    <p:sldId id="662" r:id="rId22"/>
    <p:sldId id="663" r:id="rId23"/>
    <p:sldId id="664" r:id="rId24"/>
    <p:sldId id="665" r:id="rId25"/>
    <p:sldId id="677" r:id="rId26"/>
    <p:sldId id="678" r:id="rId27"/>
    <p:sldId id="679" r:id="rId28"/>
    <p:sldId id="680" r:id="rId29"/>
    <p:sldId id="673" r:id="rId30"/>
    <p:sldId id="674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8" autoAdjust="0"/>
    <p:restoredTop sz="84892" autoAdjust="0"/>
  </p:normalViewPr>
  <p:slideViewPr>
    <p:cSldViewPr>
      <p:cViewPr varScale="1">
        <p:scale>
          <a:sx n="60" d="100"/>
          <a:sy n="60" d="100"/>
        </p:scale>
        <p:origin x="-142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25E7B86-BB53-44B3-9DCB-4F6CA6F193F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8435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E7B86-BB53-44B3-9DCB-4F6CA6F193FF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4145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57EFDE1-A050-4CA8-B2E3-270EADABACBE}" type="slidenum">
              <a:rPr lang="zh-CN" altLang="en-US" sz="1200"/>
              <a:pPr eaLnBrk="1" hangingPunct="1"/>
              <a:t>10</a:t>
            </a:fld>
            <a:endParaRPr lang="en-US" altLang="zh-CN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000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841FB42-D025-470C-A1A1-C275FFCD2499}" type="slidenum">
              <a:rPr lang="zh-CN" altLang="en-US" sz="1200"/>
              <a:pPr eaLnBrk="1" hangingPunct="1"/>
              <a:t>11</a:t>
            </a:fld>
            <a:endParaRPr lang="en-US" altLang="zh-CN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860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E4D961F-93EB-45EA-AAAA-A1B07EB7CC86}" type="slidenum">
              <a:rPr lang="zh-CN" altLang="en-US" sz="1200"/>
              <a:pPr eaLnBrk="1" hangingPunct="1"/>
              <a:t>12</a:t>
            </a:fld>
            <a:endParaRPr lang="en-US" altLang="zh-CN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464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097F38-881B-4ABC-B1E7-422541CC8949}" type="slidenum">
              <a:rPr lang="zh-CN" altLang="en-US" sz="1200"/>
              <a:pPr eaLnBrk="1" hangingPunct="1"/>
              <a:t>13</a:t>
            </a:fld>
            <a:endParaRPr lang="en-US" altLang="zh-CN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38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BC2AF1-DA47-4043-B32F-A98A4ADE93BF}" type="slidenum">
              <a:rPr lang="zh-CN" altLang="en-US" sz="1200"/>
              <a:pPr eaLnBrk="1" hangingPunct="1"/>
              <a:t>14</a:t>
            </a:fld>
            <a:endParaRPr lang="en-US" altLang="zh-CN" sz="12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578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7734B5-F148-4B6E-81CC-1E5C5E7A85E4}" type="slidenum">
              <a:rPr lang="zh-CN" altLang="en-US" sz="1200"/>
              <a:pPr eaLnBrk="1" hangingPunct="1"/>
              <a:t>16</a:t>
            </a:fld>
            <a:endParaRPr lang="en-US" altLang="zh-CN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099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itchFamily="34" charset="0"/>
                <a:ea typeface="宋体" pitchFamily="2" charset="-122"/>
              </a:rPr>
              <a:t>无规矩不成方圆”揭示了一个重要的道理：做任何事情都要有规矩、懂规矩、守规矩。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A08EC61-3EDE-4355-9CB0-0B674C409E6F}" type="slidenum">
              <a:rPr lang="zh-CN" altLang="en-US" sz="1200"/>
              <a:pPr eaLnBrk="1" hangingPunct="1"/>
              <a:t>3</a:t>
            </a:fld>
            <a:endParaRPr lang="en-US" altLang="zh-CN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68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95FFD4B-662B-4532-81AC-07134DE060F5}" type="slidenum">
              <a:rPr lang="zh-CN" altLang="en-US" sz="1200"/>
              <a:pPr eaLnBrk="1" hangingPunct="1"/>
              <a:t>4</a:t>
            </a:fld>
            <a:endParaRPr lang="en-US" altLang="zh-CN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471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无规矩不成方圆”揭示了一个重要的道理：做任何事情都要有规矩、懂规矩、守规矩。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1021D0C-80B0-4BEE-B7C7-34206B802D9E}" type="slidenum">
              <a:rPr lang="zh-CN" altLang="en-US" sz="1200"/>
              <a:pPr eaLnBrk="1" hangingPunct="1"/>
              <a:t>6</a:t>
            </a:fld>
            <a:endParaRPr lang="en-US" altLang="zh-CN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472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3AC00C4-4A23-48F5-A3A1-7D065B29AFA8}" type="slidenum">
              <a:rPr lang="zh-CN" altLang="en-US" sz="1200"/>
              <a:pPr eaLnBrk="1" hangingPunct="1"/>
              <a:t>7</a:t>
            </a:fld>
            <a:endParaRPr lang="en-US" altLang="zh-CN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269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656209-9265-4896-9000-57D72078A5F0}" type="slidenum">
              <a:rPr lang="zh-CN" altLang="en-US" sz="1200"/>
              <a:pPr eaLnBrk="1" hangingPunct="1"/>
              <a:t>8</a:t>
            </a:fld>
            <a:endParaRPr lang="en-US" altLang="zh-CN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926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9EC6A1D-9126-436B-A128-7E908ED2DD23}" type="slidenum">
              <a:rPr lang="zh-CN" altLang="en-US" sz="1200"/>
              <a:pPr eaLnBrk="1" hangingPunct="1"/>
              <a:t>9</a:t>
            </a:fld>
            <a:endParaRPr lang="en-US" altLang="zh-CN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15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588080"/>
            <a:ext cx="2649423" cy="20877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361" y="4099152"/>
            <a:ext cx="3119717" cy="22430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629" y="282294"/>
            <a:ext cx="3381375" cy="24765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861" y="3356992"/>
            <a:ext cx="5375588" cy="1752600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B212E-6121-4F76-8E57-EE33588D9BA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850153"/>
            <a:ext cx="2438400" cy="2438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2476232" y="4543731"/>
            <a:ext cx="501098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Language Programming</a:t>
            </a:r>
          </a:p>
        </p:txBody>
      </p:sp>
    </p:spTree>
    <p:extLst>
      <p:ext uri="{BB962C8B-B14F-4D97-AF65-F5344CB8AC3E}">
        <p14:creationId xmlns:p14="http://schemas.microsoft.com/office/powerpoint/2010/main" val="41463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  <a:prstGeom prst="rect">
            <a:avLst/>
          </a:prstGeom>
        </p:spPr>
        <p:txBody>
          <a:bodyPr/>
          <a:lstStyle>
            <a:lvl1pPr>
              <a:defRPr sz="40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828676"/>
            <a:ext cx="8229600" cy="5912692"/>
          </a:xfrm>
          <a:prstGeom prst="rect">
            <a:avLst/>
          </a:prstGeom>
        </p:spPr>
        <p:txBody>
          <a:bodyPr/>
          <a:lstStyle>
            <a:lvl1pPr marL="363538" indent="-363538">
              <a:buFont typeface="Wingdings" pitchFamily="2" charset="2"/>
              <a:buChar char="Ø"/>
              <a:defRPr>
                <a:latin typeface="Times New Roman" pitchFamily="18" charset="0"/>
                <a:cs typeface="Times New Roman" pitchFamily="18" charset="0"/>
              </a:defRPr>
            </a:lvl1pPr>
            <a:lvl2pPr marL="806450" indent="-349250">
              <a:buFont typeface="Times New Roman" panose="02020603050405020304" pitchFamily="18" charset="0"/>
              <a:buChar char="─"/>
              <a:defRPr>
                <a:latin typeface="Times New Roman" pitchFamily="18" charset="0"/>
                <a:cs typeface="Times New Roman" pitchFamily="18" charset="0"/>
              </a:defRPr>
            </a:lvl2pPr>
            <a:lvl3pPr marL="1169988" indent="-255588">
              <a:buFont typeface="Arial" panose="020B0604020202020204" pitchFamily="34" charset="0"/>
              <a:buChar char="•"/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D7068-F2E3-4480-8C5C-A7781C578527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558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-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  <a:prstGeom prst="rect">
            <a:avLst/>
          </a:prstGeom>
        </p:spPr>
        <p:txBody>
          <a:bodyPr/>
          <a:lstStyle>
            <a:lvl1pPr>
              <a:defRPr sz="40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828676"/>
            <a:ext cx="8229600" cy="591269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Ø"/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7858125" y="6357938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D7068-F2E3-4480-8C5C-A7781C578527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2329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F5223-CB39-49B4-98B5-9B4168076274}" type="datetimeFigureOut">
              <a:rPr lang="zh-CN" altLang="en-US"/>
              <a:pPr>
                <a:defRPr/>
              </a:pPr>
              <a:t>2018/2/28</a:t>
            </a:fld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FD946-4884-45E5-8519-F357445F72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5064812"/>
      </p:ext>
    </p:extLst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80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2EC61B8-0277-47EA-8118-B1A038193C7B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10" name="Picture 7" descr="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84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68288" indent="-268288" algn="just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Clr>
          <a:srgbClr val="C00000"/>
        </a:buClr>
        <a:buFont typeface="Wingdings" panose="05000000000000000000" pitchFamily="2" charset="2"/>
        <a:buChar char="Ø"/>
        <a:defRPr sz="36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631825" indent="-174625" algn="just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Clr>
          <a:srgbClr val="339933"/>
        </a:buClr>
        <a:buFont typeface="Times New Roman" panose="02020603050405020304" pitchFamily="18" charset="0"/>
        <a:buChar char="─"/>
        <a:defRPr sz="34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1076325" indent="-161925" algn="just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Clr>
          <a:srgbClr val="0000CC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657350" indent="-285750" algn="just" rtl="0" eaLnBrk="1" fontAlgn="base" hangingPunct="1">
        <a:lnSpc>
          <a:spcPct val="100000"/>
        </a:lnSpc>
        <a:spcBef>
          <a:spcPts val="200"/>
        </a:spcBef>
        <a:spcAft>
          <a:spcPts val="200"/>
        </a:spcAft>
        <a:buClr>
          <a:srgbClr val="0070C0"/>
        </a:buClr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2114550" indent="-285750" algn="just" rtl="0" eaLnBrk="1" fontAlgn="base" hangingPunct="1">
        <a:lnSpc>
          <a:spcPct val="100000"/>
        </a:lnSpc>
        <a:spcBef>
          <a:spcPts val="200"/>
        </a:spcBef>
        <a:spcAft>
          <a:spcPts val="200"/>
        </a:spcAft>
        <a:buClr>
          <a:srgbClr val="0070C0"/>
        </a:buClr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429272" y="3298891"/>
            <a:ext cx="5599112" cy="792163"/>
          </a:xfrm>
          <a:prstGeom prst="rect">
            <a:avLst/>
          </a:prstGeom>
        </p:spPr>
        <p:txBody>
          <a:bodyPr/>
          <a:lstStyle>
            <a:lvl1pPr marL="0" indent="0" algn="just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Times New Roman" panose="02020603050405020304" pitchFamily="18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9144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3716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b="1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3.3~3.4</a:t>
            </a:r>
            <a:r>
              <a:rPr lang="zh-CN" altLang="en-US" sz="3600" b="1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      </a:t>
            </a:r>
            <a:r>
              <a:rPr lang="zh-CN" altLang="en-US" sz="3600" b="1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关于</a:t>
            </a:r>
            <a:r>
              <a:rPr lang="zh-CN" altLang="en-US" sz="3600" b="1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运算</a:t>
            </a:r>
            <a:endParaRPr lang="zh-CN" altLang="en-US" sz="3600" b="1" dirty="0" smtClean="0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99592" y="1496181"/>
            <a:ext cx="7772400" cy="93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pPr algn="ctr"/>
            <a:r>
              <a:rPr lang="zh-CN" altLang="en-US" sz="4400" b="1" dirty="0" smtClean="0">
                <a:solidFill>
                  <a:srgbClr val="C00000"/>
                </a:solidFill>
              </a:rPr>
              <a:t>第</a:t>
            </a:r>
            <a:r>
              <a:rPr lang="en-US" altLang="zh-CN" sz="4400" b="1" dirty="0" smtClean="0">
                <a:solidFill>
                  <a:srgbClr val="C00000"/>
                </a:solidFill>
              </a:rPr>
              <a:t>3</a:t>
            </a:r>
            <a:r>
              <a:rPr lang="zh-CN" altLang="en-US" sz="4400" b="1" dirty="0" smtClean="0">
                <a:solidFill>
                  <a:srgbClr val="C00000"/>
                </a:solidFill>
              </a:rPr>
              <a:t>章</a:t>
            </a:r>
            <a:r>
              <a:rPr lang="zh-CN" altLang="zh-CN" sz="4400" b="1" dirty="0" smtClean="0">
                <a:solidFill>
                  <a:srgbClr val="C00000"/>
                </a:solidFill>
              </a:rPr>
              <a:t>  </a:t>
            </a:r>
            <a:r>
              <a:rPr lang="en-US" altLang="zh-CN" sz="4400" b="1" dirty="0" smtClean="0">
                <a:solidFill>
                  <a:srgbClr val="C00000"/>
                </a:solidFill>
              </a:rPr>
              <a:t>C</a:t>
            </a:r>
            <a:r>
              <a:rPr lang="zh-CN" altLang="zh-CN" sz="4400" b="1" dirty="0" smtClean="0">
                <a:solidFill>
                  <a:srgbClr val="C00000"/>
                </a:solidFill>
              </a:rPr>
              <a:t>语言编程基础</a:t>
            </a:r>
            <a:endParaRPr lang="zh-CN" altLang="en-US" sz="4400" b="1" dirty="0" smtClean="0">
              <a:solidFill>
                <a:srgbClr val="C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05716"/>
            <a:ext cx="8229600" cy="49423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赋值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过程中的类型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转换</a:t>
            </a:r>
            <a:endParaRPr lang="en-US" altLang="zh-CN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赋值过程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中右边表达式要转化为左边变量的数据类型。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1335088" lvl="2" indent="-514350">
              <a:buFont typeface="+mj-ea"/>
              <a:buAutoNum type="circleNumDbPlain"/>
            </a:pPr>
            <a:r>
              <a:rPr lang="en-US" altLang="zh-CN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zh-CN" alt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n=2.6;  </a:t>
            </a:r>
            <a:r>
              <a:rPr lang="en-US" altLang="zh-C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//</a:t>
            </a:r>
            <a:r>
              <a:rPr lang="zh-CN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舍弃其小数部分。</a:t>
            </a:r>
          </a:p>
          <a:p>
            <a:pPr marL="1335088" lvl="2" indent="-514350">
              <a:buFont typeface="+mj-ea"/>
              <a:buAutoNum type="circleNumDbPlain"/>
            </a:pPr>
            <a:r>
              <a:rPr lang="en-US" altLang="zh-CN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float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f=9; </a:t>
            </a:r>
            <a:endParaRPr lang="zh-CN" altLang="en-US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1335088" lvl="2" indent="-514350">
              <a:buFont typeface="+mj-ea"/>
              <a:buAutoNum type="circleNumDbPlain"/>
            </a:pPr>
            <a:r>
              <a:rPr lang="en-US" altLang="zh-CN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a=‘A’;</a:t>
            </a:r>
          </a:p>
          <a:p>
            <a:pPr marL="1335088" lvl="2" indent="-514350">
              <a:buFont typeface="+mj-ea"/>
              <a:buAutoNum type="circleNumDbPlain"/>
            </a:pPr>
            <a:r>
              <a:rPr lang="en-US" altLang="zh-CN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short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=289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; </a:t>
            </a:r>
            <a:r>
              <a:rPr lang="en-US" altLang="zh-CN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char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c=</a:t>
            </a:r>
            <a:r>
              <a:rPr lang="en-US" altLang="zh-CN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;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//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发生截断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1335088" lvl="2" indent="-514350">
              <a:buFont typeface="+mj-ea"/>
              <a:buAutoNum type="circleNumDbPlain"/>
            </a:pPr>
            <a:r>
              <a:rPr lang="en-US" altLang="zh-CN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unsigned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short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 a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; </a:t>
            </a:r>
            <a:r>
              <a:rPr lang="en-US" altLang="zh-CN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short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 b= -1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; 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a=b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7720334" y="5355509"/>
            <a:ext cx="93610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?</a:t>
            </a:r>
            <a:endParaRPr lang="zh-CN" altLang="en-US" sz="4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3568" y="692696"/>
            <a:ext cx="5740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+mn-ea"/>
                <a:ea typeface="+mn-ea"/>
              </a:rPr>
              <a:t>3</a:t>
            </a:r>
            <a:r>
              <a:rPr lang="zh-CN" altLang="en-US" sz="3200" dirty="0">
                <a:solidFill>
                  <a:srgbClr val="C00000"/>
                </a:solidFill>
                <a:latin typeface="+mn-ea"/>
                <a:ea typeface="+mn-ea"/>
              </a:rPr>
              <a:t>.</a:t>
            </a:r>
            <a:r>
              <a:rPr lang="en-US" altLang="zh-CN" sz="3200" dirty="0">
                <a:solidFill>
                  <a:srgbClr val="C00000"/>
                </a:solidFill>
                <a:latin typeface="+mn-ea"/>
                <a:ea typeface="+mn-ea"/>
              </a:rPr>
              <a:t>3</a:t>
            </a:r>
            <a:r>
              <a:rPr lang="zh-CN" altLang="en-US" sz="3200" dirty="0">
                <a:solidFill>
                  <a:srgbClr val="C00000"/>
                </a:solidFill>
                <a:latin typeface="+mn-ea"/>
                <a:ea typeface="+mn-ea"/>
              </a:rPr>
              <a:t>.</a:t>
            </a:r>
            <a:r>
              <a:rPr lang="en-US" altLang="zh-CN" sz="3200" dirty="0">
                <a:solidFill>
                  <a:srgbClr val="C00000"/>
                </a:solidFill>
                <a:latin typeface="+mn-ea"/>
                <a:ea typeface="+mn-ea"/>
              </a:rPr>
              <a:t>2</a:t>
            </a:r>
            <a:r>
              <a:rPr lang="zh-CN" altLang="en-US" sz="3200" dirty="0">
                <a:solidFill>
                  <a:srgbClr val="C00000"/>
                </a:solidFill>
                <a:latin typeface="+mn-ea"/>
                <a:ea typeface="+mn-ea"/>
              </a:rPr>
              <a:t> 赋值</a:t>
            </a:r>
            <a:r>
              <a:rPr lang="zh-CN" altLang="en-US" sz="3200" dirty="0" smtClean="0">
                <a:solidFill>
                  <a:srgbClr val="C00000"/>
                </a:solidFill>
                <a:latin typeface="+mn-ea"/>
                <a:ea typeface="+mn-ea"/>
              </a:rPr>
              <a:t>运算符与赋值表达式</a:t>
            </a:r>
            <a:endParaRPr lang="zh-CN" altLang="en-US" sz="32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63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0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0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0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0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0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0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idx="1"/>
          </p:nvPr>
        </p:nvSpPr>
        <p:spPr>
          <a:xfrm>
            <a:off x="395536" y="1484784"/>
            <a:ext cx="8229600" cy="4896544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复合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的赋值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运算符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语法格式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: a </a:t>
            </a:r>
            <a:r>
              <a:rPr lang="en-US" altLang="zh-CN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operator=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b; 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等价于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a=a </a:t>
            </a:r>
            <a:r>
              <a:rPr lang="en-US" altLang="zh-CN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operator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b;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例如</a:t>
            </a:r>
          </a:p>
          <a:p>
            <a:pPr lvl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a+=3         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等价于 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a=a+3</a:t>
            </a:r>
          </a:p>
          <a:p>
            <a:pPr lvl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x*=y+8     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等价于 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x=x*(y+8)</a:t>
            </a:r>
          </a:p>
          <a:p>
            <a:pPr lvl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x%=3        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等价于 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x=x%3</a:t>
            </a:r>
          </a:p>
          <a:p>
            <a:pPr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有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种复合运算符：</a:t>
            </a:r>
          </a:p>
          <a:p>
            <a:pPr lvl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u"/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+=,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　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-=, 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　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*=, 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　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/=,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　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%=,</a:t>
            </a:r>
          </a:p>
          <a:p>
            <a:pPr lvl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u"/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&lt;&lt;=,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　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&gt;&gt;=,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　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&amp;=,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　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^=,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　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|= 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692696"/>
            <a:ext cx="5740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+mn-ea"/>
                <a:ea typeface="+mn-ea"/>
              </a:rPr>
              <a:t>3</a:t>
            </a:r>
            <a:r>
              <a:rPr lang="zh-CN" altLang="en-US" sz="3200" dirty="0">
                <a:solidFill>
                  <a:srgbClr val="C00000"/>
                </a:solidFill>
                <a:latin typeface="+mn-ea"/>
                <a:ea typeface="+mn-ea"/>
              </a:rPr>
              <a:t>.</a:t>
            </a:r>
            <a:r>
              <a:rPr lang="en-US" altLang="zh-CN" sz="3200" dirty="0">
                <a:solidFill>
                  <a:srgbClr val="C00000"/>
                </a:solidFill>
                <a:latin typeface="+mn-ea"/>
                <a:ea typeface="+mn-ea"/>
              </a:rPr>
              <a:t>3</a:t>
            </a:r>
            <a:r>
              <a:rPr lang="zh-CN" altLang="en-US" sz="3200" dirty="0">
                <a:solidFill>
                  <a:srgbClr val="C00000"/>
                </a:solidFill>
                <a:latin typeface="+mn-ea"/>
                <a:ea typeface="+mn-ea"/>
              </a:rPr>
              <a:t>.</a:t>
            </a:r>
            <a:r>
              <a:rPr lang="en-US" altLang="zh-CN" sz="3200" dirty="0">
                <a:solidFill>
                  <a:srgbClr val="C00000"/>
                </a:solidFill>
                <a:latin typeface="+mn-ea"/>
                <a:ea typeface="+mn-ea"/>
              </a:rPr>
              <a:t>2</a:t>
            </a:r>
            <a:r>
              <a:rPr lang="zh-CN" altLang="en-US" sz="3200" dirty="0">
                <a:solidFill>
                  <a:srgbClr val="C00000"/>
                </a:solidFill>
                <a:latin typeface="+mn-ea"/>
                <a:ea typeface="+mn-ea"/>
              </a:rPr>
              <a:t> 赋值</a:t>
            </a:r>
            <a:r>
              <a:rPr lang="zh-CN" altLang="en-US" sz="3200" dirty="0" smtClean="0">
                <a:solidFill>
                  <a:srgbClr val="C00000"/>
                </a:solidFill>
                <a:latin typeface="+mn-ea"/>
                <a:ea typeface="+mn-ea"/>
              </a:rPr>
              <a:t>运算符与赋值表达式</a:t>
            </a:r>
            <a:endParaRPr lang="zh-CN" altLang="en-US" sz="32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80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idx="1"/>
          </p:nvPr>
        </p:nvSpPr>
        <p:spPr>
          <a:xfrm>
            <a:off x="683568" y="1277471"/>
            <a:ext cx="8229600" cy="5336628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赋值表达式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由赋值运算符将一个变量和一个表达式连接起来的式子。</a:t>
            </a:r>
          </a:p>
          <a:p>
            <a:pPr lvl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一般形式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: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&lt;变量&gt;&lt;赋值运算符&gt; &lt;表达式&gt;</a:t>
            </a:r>
          </a:p>
          <a:p>
            <a:pPr lvl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左侧的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变量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称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为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左值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(left value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)。</a:t>
            </a:r>
          </a:p>
          <a:p>
            <a:pPr lvl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右侧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的表达式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称为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右值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(right value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)。</a:t>
            </a:r>
          </a:p>
          <a:p>
            <a:pPr lvl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例如：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a=b=c=5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		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	a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=(b=4)+(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c=6)</a:t>
            </a:r>
          </a:p>
          <a:p>
            <a:pPr lvl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+=a-=a*a       </a:t>
            </a:r>
            <a:r>
              <a:rPr lang="en-US" altLang="zh-CN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//?</a:t>
            </a:r>
          </a:p>
          <a:p>
            <a:pPr lvl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a=3*5）=4*3  </a:t>
            </a:r>
            <a:r>
              <a:rPr lang="en-US" altLang="zh-CN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//   ?</a:t>
            </a:r>
            <a:r>
              <a:rPr lang="zh-CN" alt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对与</a:t>
            </a:r>
            <a:r>
              <a:rPr lang="zh-CN" alt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错</a:t>
            </a:r>
            <a:endParaRPr lang="zh-CN" altLang="en-US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692696"/>
            <a:ext cx="5740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+mn-ea"/>
                <a:ea typeface="+mn-ea"/>
              </a:rPr>
              <a:t>3</a:t>
            </a:r>
            <a:r>
              <a:rPr lang="zh-CN" altLang="en-US" sz="3200" dirty="0">
                <a:solidFill>
                  <a:srgbClr val="C00000"/>
                </a:solidFill>
                <a:latin typeface="+mn-ea"/>
                <a:ea typeface="+mn-ea"/>
              </a:rPr>
              <a:t>.</a:t>
            </a:r>
            <a:r>
              <a:rPr lang="en-US" altLang="zh-CN" sz="3200" dirty="0">
                <a:solidFill>
                  <a:srgbClr val="C00000"/>
                </a:solidFill>
                <a:latin typeface="+mn-ea"/>
                <a:ea typeface="+mn-ea"/>
              </a:rPr>
              <a:t>3</a:t>
            </a:r>
            <a:r>
              <a:rPr lang="zh-CN" altLang="en-US" sz="3200" dirty="0">
                <a:solidFill>
                  <a:srgbClr val="C00000"/>
                </a:solidFill>
                <a:latin typeface="+mn-ea"/>
                <a:ea typeface="+mn-ea"/>
              </a:rPr>
              <a:t>.</a:t>
            </a:r>
            <a:r>
              <a:rPr lang="en-US" altLang="zh-CN" sz="3200" dirty="0">
                <a:solidFill>
                  <a:srgbClr val="C00000"/>
                </a:solidFill>
                <a:latin typeface="+mn-ea"/>
                <a:ea typeface="+mn-ea"/>
              </a:rPr>
              <a:t>2</a:t>
            </a:r>
            <a:r>
              <a:rPr lang="zh-CN" altLang="en-US" sz="3200" dirty="0">
                <a:solidFill>
                  <a:srgbClr val="C00000"/>
                </a:solidFill>
                <a:latin typeface="+mn-ea"/>
                <a:ea typeface="+mn-ea"/>
              </a:rPr>
              <a:t> 赋值</a:t>
            </a:r>
            <a:r>
              <a:rPr lang="zh-CN" altLang="en-US" sz="3200" dirty="0" smtClean="0">
                <a:solidFill>
                  <a:srgbClr val="C00000"/>
                </a:solidFill>
                <a:latin typeface="+mn-ea"/>
                <a:ea typeface="+mn-ea"/>
              </a:rPr>
              <a:t>运算符与赋值表达式</a:t>
            </a:r>
            <a:endParaRPr lang="zh-CN" altLang="en-US" sz="32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602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title"/>
          </p:nvPr>
        </p:nvSpPr>
        <p:spPr>
          <a:xfrm>
            <a:off x="467544" y="764704"/>
            <a:ext cx="8229600" cy="766763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+mn-ea"/>
                <a:ea typeface="+mn-ea"/>
              </a:rPr>
              <a:t>3.3.3 </a:t>
            </a:r>
            <a:r>
              <a:rPr lang="zh-CN" altLang="en-US" sz="3200" dirty="0" smtClean="0">
                <a:solidFill>
                  <a:srgbClr val="C00000"/>
                </a:solidFill>
                <a:latin typeface="+mn-ea"/>
                <a:ea typeface="+mn-ea"/>
              </a:rPr>
              <a:t>逗号运算符与逗号表达式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idx="1"/>
          </p:nvPr>
        </p:nvSpPr>
        <p:spPr>
          <a:xfrm>
            <a:off x="467544" y="1412776"/>
            <a:ext cx="8229600" cy="59126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逗号运算符的一般形式为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:</a:t>
            </a:r>
            <a:endParaRPr lang="zh-CN" altLang="en-US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表达式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１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表达式２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…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表达式ｎ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优先级：最低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结合方向为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zh-CN" altLang="en-US" sz="280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左</a:t>
            </a:r>
            <a:r>
              <a:rPr lang="zh-CN" altLang="en-US" sz="2800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结合性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例如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分析下列逗号表达式的值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a=3*5,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a*4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(a=3*5,a*4),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a+5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x=(a=3,6*3)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x=a=3, 6*a</a:t>
            </a:r>
          </a:p>
        </p:txBody>
      </p:sp>
    </p:spTree>
    <p:extLst>
      <p:ext uri="{BB962C8B-B14F-4D97-AF65-F5344CB8AC3E}">
        <p14:creationId xmlns:p14="http://schemas.microsoft.com/office/powerpoint/2010/main" val="318897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395536" y="1205463"/>
            <a:ext cx="8229600" cy="5408636"/>
          </a:xfrm>
        </p:spPr>
        <p:txBody>
          <a:bodyPr>
            <a:normAutofit lnSpcReduction="10000"/>
          </a:bodyPr>
          <a:lstStyle/>
          <a:p>
            <a:pPr marL="1185862" lvl="1" indent="-742950"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en-US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自动类型转化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在表达式中不同类型的数据会自动地转换类型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以进行运算。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1185862" lvl="1" indent="-742950"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en-US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强制</a:t>
            </a:r>
            <a:r>
              <a:rPr lang="zh-CN" altLang="en-US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类型</a:t>
            </a:r>
            <a:r>
              <a:rPr lang="zh-CN" altLang="en-US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转换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一般形式为：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42912" lvl="1" indent="0">
              <a:buNone/>
            </a:pPr>
            <a:r>
              <a:rPr lang="en-US" altLang="zh-CN" sz="2800" b="1" dirty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(</a:t>
            </a:r>
            <a:r>
              <a:rPr lang="zh-CN" altLang="en-US" sz="2800" b="1" dirty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类型名</a:t>
            </a:r>
            <a:r>
              <a:rPr lang="en-US" altLang="zh-CN" sz="2800" b="1" dirty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)(</a:t>
            </a:r>
            <a:r>
              <a:rPr lang="zh-CN" altLang="en-US" sz="2800" b="1" dirty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表达式</a:t>
            </a:r>
            <a:r>
              <a:rPr lang="en-US" altLang="zh-CN" sz="2800" b="1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 </a:t>
            </a:r>
          </a:p>
          <a:p>
            <a:pPr marL="442912" lvl="1" indent="0">
              <a:buNone/>
            </a:pPr>
            <a:r>
              <a:rPr lang="zh-CN" altLang="en-US" sz="28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强制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类型转换时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得到一个所需类型的中间变量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但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原来变量的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类型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并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未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发生变化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例如：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float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x;  </a:t>
            </a: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y=(</a:t>
            </a: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int)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x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</a:p>
          <a:p>
            <a:pPr lvl="1"/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ｘ原来的类型和值都不变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8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nt</a:t>
            </a:r>
            <a:r>
              <a:rPr lang="en-US" altLang="zh-CN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x,y</a:t>
            </a:r>
            <a:r>
              <a:rPr lang="en-US" altLang="zh-CN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; double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a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;  a= 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double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)(</a:t>
            </a:r>
            <a:r>
              <a:rPr lang="en-US" altLang="zh-CN" sz="28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x+y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);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65806" y="620688"/>
            <a:ext cx="49199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n-ea"/>
                <a:ea typeface="+mn-ea"/>
              </a:rPr>
              <a:t>3</a:t>
            </a:r>
            <a:r>
              <a:rPr lang="zh-CN" altLang="en-US" sz="3200" dirty="0">
                <a:solidFill>
                  <a:srgbClr val="C00000"/>
                </a:solidFill>
                <a:latin typeface="+mn-ea"/>
                <a:ea typeface="+mn-ea"/>
              </a:rPr>
              <a:t>.</a:t>
            </a:r>
            <a:r>
              <a:rPr lang="en-US" altLang="zh-CN" sz="3200" dirty="0">
                <a:solidFill>
                  <a:srgbClr val="C00000"/>
                </a:solidFill>
                <a:latin typeface="+mn-ea"/>
                <a:ea typeface="+mn-ea"/>
              </a:rPr>
              <a:t>3</a:t>
            </a:r>
            <a:r>
              <a:rPr lang="zh-CN" altLang="en-US" sz="3200" dirty="0">
                <a:solidFill>
                  <a:srgbClr val="C00000"/>
                </a:solidFill>
                <a:latin typeface="+mn-ea"/>
                <a:ea typeface="+mn-ea"/>
              </a:rPr>
              <a:t>.</a:t>
            </a:r>
            <a:r>
              <a:rPr lang="en-US" altLang="zh-CN" sz="3200" dirty="0">
                <a:solidFill>
                  <a:srgbClr val="C00000"/>
                </a:solidFill>
                <a:latin typeface="+mn-ea"/>
                <a:ea typeface="+mn-ea"/>
              </a:rPr>
              <a:t>4</a:t>
            </a:r>
            <a:r>
              <a:rPr lang="zh-CN" altLang="en-US" sz="3200" dirty="0">
                <a:solidFill>
                  <a:srgbClr val="C00000"/>
                </a:solidFill>
                <a:latin typeface="+mn-ea"/>
                <a:ea typeface="+mn-ea"/>
              </a:rPr>
              <a:t> 强制类型转换运算符</a:t>
            </a:r>
            <a:endParaRPr lang="en-US" altLang="zh-CN" sz="32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</a:t>
            </a: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强制类型转换。</a:t>
            </a:r>
            <a:endParaRPr lang="en-US" altLang="zh-CN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31875" lvl="1" indent="-742950"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en-US" altLang="zh-CN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</a:t>
            </a:r>
            <a:r>
              <a:rPr lang="en-US" altLang="zh-CN" dirty="0"/>
              <a:t>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pPr marL="1031875" lvl="1" indent="-742950">
              <a:buFont typeface="+mj-lt"/>
              <a:buAutoNum type="arabicPeriod"/>
            </a:pPr>
            <a:r>
              <a:rPr lang="en-US" altLang="zh-CN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smtClean="0"/>
              <a:t>main( )</a:t>
            </a:r>
            <a:endParaRPr lang="en-US" altLang="zh-CN" dirty="0"/>
          </a:p>
          <a:p>
            <a:pPr marL="1031875" lvl="1" indent="-742950">
              <a:buFont typeface="+mj-lt"/>
              <a:buAutoNum type="arabicPeriod"/>
            </a:pPr>
            <a:r>
              <a:rPr lang="en-US" altLang="zh-CN" dirty="0"/>
              <a:t>{ </a:t>
            </a:r>
            <a:endParaRPr lang="en-US" altLang="zh-CN" dirty="0" smtClean="0"/>
          </a:p>
          <a:p>
            <a:pPr marL="1031875" lvl="1" indent="-742950">
              <a:buFont typeface="+mj-lt"/>
              <a:buAutoNum type="arabicPeriod"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en-US" altLang="zh-CN" dirty="0" smtClean="0"/>
              <a:t> x;    </a:t>
            </a:r>
            <a:r>
              <a:rPr lang="en-US" altLang="zh-CN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1031875" lvl="1" indent="-742950">
              <a:buFont typeface="+mj-lt"/>
              <a:buAutoNum type="arabicPeriod"/>
            </a:pPr>
            <a:r>
              <a:rPr lang="en-US" altLang="zh-CN" dirty="0"/>
              <a:t>  </a:t>
            </a:r>
            <a:r>
              <a:rPr lang="en-US" altLang="zh-CN" dirty="0" smtClean="0"/>
              <a:t>x=3.6;</a:t>
            </a:r>
            <a:endParaRPr lang="en-US" altLang="zh-CN" dirty="0"/>
          </a:p>
          <a:p>
            <a:pPr marL="1031875" lvl="1" indent="-742950">
              <a:buFont typeface="+mj-lt"/>
              <a:buAutoNum type="arabicPeriod"/>
            </a:pPr>
            <a:r>
              <a:rPr lang="en-US" altLang="zh-CN" dirty="0"/>
              <a:t>  </a:t>
            </a:r>
            <a:r>
              <a:rPr lang="en-US" altLang="zh-CN" dirty="0" err="1"/>
              <a:t>i</a:t>
            </a:r>
            <a:r>
              <a:rPr lang="en-US" altLang="zh-CN" dirty="0" smtClean="0"/>
              <a:t>=(</a:t>
            </a:r>
            <a:r>
              <a:rPr lang="en-US" altLang="zh-CN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 smtClean="0"/>
              <a:t>) x;</a:t>
            </a:r>
            <a:endParaRPr lang="en-US" altLang="zh-CN" dirty="0"/>
          </a:p>
          <a:p>
            <a:pPr marL="1031875" lvl="1" indent="-742950">
              <a:buFont typeface="+mj-lt"/>
              <a:buAutoNum type="arabicPeriod"/>
            </a:pPr>
            <a:r>
              <a:rPr lang="en-US" altLang="zh-CN" dirty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(“x=%</a:t>
            </a:r>
            <a:r>
              <a:rPr lang="en-US" altLang="zh-CN" dirty="0" err="1" smtClean="0"/>
              <a:t>f,i</a:t>
            </a:r>
            <a:r>
              <a:rPr lang="en-US" altLang="zh-CN" dirty="0" smtClean="0"/>
              <a:t>=%d”,</a:t>
            </a:r>
            <a:r>
              <a:rPr lang="en-US" altLang="zh-CN" dirty="0" err="1" smtClean="0"/>
              <a:t>x,i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marL="1031875" lvl="1" indent="-742950">
              <a:buFont typeface="+mj-lt"/>
              <a:buAutoNum type="arabicPeriod"/>
            </a:pPr>
            <a:r>
              <a:rPr lang="en-US" altLang="zh-CN" dirty="0"/>
              <a:t>  </a:t>
            </a:r>
            <a:r>
              <a:rPr lang="en-US" altLang="zh-CN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US" altLang="zh-CN" dirty="0"/>
              <a:t> </a:t>
            </a:r>
            <a:r>
              <a:rPr lang="en-US" altLang="zh-CN" dirty="0" smtClean="0"/>
              <a:t>0;</a:t>
            </a:r>
            <a:endParaRPr lang="en-US" altLang="zh-CN" dirty="0"/>
          </a:p>
          <a:p>
            <a:pPr marL="1031875" lvl="1" indent="-742950">
              <a:buFont typeface="+mj-lt"/>
              <a:buAutoNum type="arabicPeriod"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384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idx="1"/>
          </p:nvPr>
        </p:nvSpPr>
        <p:spPr>
          <a:xfrm>
            <a:off x="395536" y="692696"/>
            <a:ext cx="8229600" cy="59126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latin typeface="+mn-ea"/>
                <a:ea typeface="+mn-ea"/>
              </a:rPr>
              <a:t>3</a:t>
            </a:r>
            <a:r>
              <a:rPr lang="zh-CN" altLang="en-US" dirty="0" smtClean="0">
                <a:solidFill>
                  <a:srgbClr val="C00000"/>
                </a:solidFill>
                <a:latin typeface="+mn-ea"/>
                <a:ea typeface="+mn-ea"/>
              </a:rPr>
              <a:t>.</a:t>
            </a:r>
            <a:r>
              <a:rPr lang="en-US" altLang="zh-CN" dirty="0" smtClean="0">
                <a:solidFill>
                  <a:srgbClr val="C00000"/>
                </a:solidFill>
                <a:latin typeface="+mn-ea"/>
                <a:ea typeface="+mn-ea"/>
              </a:rPr>
              <a:t>3</a:t>
            </a:r>
            <a:r>
              <a:rPr lang="zh-CN" altLang="en-US" dirty="0" smtClean="0">
                <a:solidFill>
                  <a:srgbClr val="C00000"/>
                </a:solidFill>
                <a:latin typeface="+mn-ea"/>
                <a:ea typeface="+mn-ea"/>
              </a:rPr>
              <a:t>.</a:t>
            </a:r>
            <a:r>
              <a:rPr lang="en-US" altLang="zh-CN" dirty="0">
                <a:solidFill>
                  <a:srgbClr val="C00000"/>
                </a:solidFill>
                <a:latin typeface="+mn-ea"/>
                <a:ea typeface="+mn-ea"/>
              </a:rPr>
              <a:t>5</a:t>
            </a:r>
            <a:r>
              <a:rPr lang="zh-CN" altLang="en-US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自增和自减运算符</a:t>
            </a:r>
            <a:endParaRPr lang="en-US" altLang="zh-CN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/>
              <a:t>前置递增</a:t>
            </a:r>
            <a:r>
              <a:rPr lang="en-US" altLang="zh-CN" dirty="0" smtClean="0"/>
              <a:t>,</a:t>
            </a:r>
            <a:r>
              <a:rPr lang="zh-CN" altLang="en-US" dirty="0" smtClean="0"/>
              <a:t> 前置递减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</a:t>
            </a:r>
            <a:r>
              <a:rPr lang="zh-CN" altLang="en-US" dirty="0" smtClean="0"/>
              <a:t>   例如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=3,</a:t>
            </a:r>
            <a:r>
              <a:rPr lang="zh-CN" altLang="en-US" dirty="0" smtClean="0"/>
              <a:t> </a:t>
            </a:r>
            <a:r>
              <a:rPr lang="en-US" altLang="zh-CN" dirty="0" smtClean="0"/>
              <a:t>j=++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j=?,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=?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--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,</a:t>
            </a:r>
            <a:r>
              <a:rPr lang="zh-CN" altLang="en-US" dirty="0" smtClean="0"/>
              <a:t> 例如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=3,</a:t>
            </a:r>
            <a:r>
              <a:rPr lang="zh-CN" altLang="en-US" dirty="0" smtClean="0"/>
              <a:t> </a:t>
            </a:r>
            <a:r>
              <a:rPr lang="en-US" altLang="zh-CN" dirty="0"/>
              <a:t>j</a:t>
            </a:r>
            <a:r>
              <a:rPr lang="en-US" altLang="zh-CN" dirty="0" smtClean="0"/>
              <a:t>=--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j=?, </a:t>
            </a:r>
            <a:r>
              <a:rPr lang="en-US" altLang="zh-CN" dirty="0" err="1"/>
              <a:t>i</a:t>
            </a:r>
            <a:r>
              <a:rPr lang="en-US" altLang="zh-CN" dirty="0" smtClean="0"/>
              <a:t>=?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/>
              <a:t>后置递增</a:t>
            </a:r>
            <a:r>
              <a:rPr lang="en-US" altLang="zh-CN" dirty="0" smtClean="0"/>
              <a:t>,</a:t>
            </a:r>
            <a:r>
              <a:rPr lang="zh-CN" altLang="en-US" dirty="0" smtClean="0"/>
              <a:t>后置</a:t>
            </a:r>
            <a:r>
              <a:rPr lang="zh-CN" altLang="en-US" dirty="0"/>
              <a:t>递减</a:t>
            </a:r>
            <a:endParaRPr lang="en-US" altLang="zh-CN" dirty="0"/>
          </a:p>
          <a:p>
            <a:pPr lvl="2"/>
            <a:r>
              <a:rPr lang="en-US" altLang="zh-CN" dirty="0" err="1" smtClean="0"/>
              <a:t>i</a:t>
            </a:r>
            <a:r>
              <a:rPr lang="en-US" altLang="zh-CN" dirty="0" smtClean="0"/>
              <a:t>++ 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</a:t>
            </a:r>
            <a:r>
              <a:rPr lang="zh-CN" altLang="en-US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j=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++,</a:t>
            </a:r>
            <a:r>
              <a:rPr lang="zh-CN" altLang="en-US" dirty="0" smtClean="0"/>
              <a:t> </a:t>
            </a:r>
            <a:r>
              <a:rPr lang="en-US" altLang="zh-CN" dirty="0" smtClean="0"/>
              <a:t>j=?,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=? </a:t>
            </a:r>
            <a:endParaRPr lang="zh-CN" altLang="en-US" dirty="0" smtClean="0"/>
          </a:p>
          <a:p>
            <a:pPr lvl="2"/>
            <a:r>
              <a:rPr lang="en-US" altLang="zh-CN" dirty="0" err="1" smtClean="0"/>
              <a:t>i</a:t>
            </a:r>
            <a:r>
              <a:rPr lang="en-US" altLang="zh-CN" dirty="0" smtClean="0"/>
              <a:t>--  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=3</a:t>
            </a:r>
            <a:r>
              <a:rPr lang="zh-CN" altLang="en-US" dirty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j=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--,</a:t>
            </a:r>
            <a:r>
              <a:rPr lang="zh-CN" altLang="en-US" dirty="0" smtClean="0"/>
              <a:t> </a:t>
            </a:r>
            <a:r>
              <a:rPr lang="en-US" altLang="zh-CN" dirty="0"/>
              <a:t>j</a:t>
            </a:r>
            <a:r>
              <a:rPr lang="en-US" altLang="zh-CN" dirty="0" smtClean="0"/>
              <a:t>=?, </a:t>
            </a:r>
            <a:r>
              <a:rPr lang="en-US" altLang="zh-CN" dirty="0" err="1"/>
              <a:t>i</a:t>
            </a:r>
            <a:r>
              <a:rPr lang="en-US" altLang="zh-CN" dirty="0"/>
              <a:t>=? </a:t>
            </a:r>
            <a:endParaRPr lang="en-US" altLang="zh-CN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/>
              <a:t>请注意：</a:t>
            </a:r>
          </a:p>
          <a:p>
            <a:pPr lvl="2"/>
            <a:r>
              <a:rPr lang="zh-CN" altLang="en-US" dirty="0"/>
              <a:t>自</a:t>
            </a:r>
            <a:r>
              <a:rPr lang="zh-CN" altLang="en-US" dirty="0" smtClean="0"/>
              <a:t>增</a:t>
            </a:r>
            <a:r>
              <a:rPr lang="en-US" altLang="zh-CN" dirty="0" smtClean="0"/>
              <a:t>(</a:t>
            </a:r>
            <a:r>
              <a:rPr lang="zh-CN" altLang="en-US" dirty="0" smtClean="0"/>
              <a:t>减</a:t>
            </a:r>
            <a:r>
              <a:rPr lang="en-US" altLang="zh-CN" dirty="0" smtClean="0"/>
              <a:t>)</a:t>
            </a:r>
            <a:r>
              <a:rPr lang="zh-CN" altLang="en-US" dirty="0" smtClean="0"/>
              <a:t>运算符</a:t>
            </a:r>
            <a:r>
              <a:rPr lang="zh-CN" altLang="en-US" dirty="0"/>
              <a:t>只能用于变量</a:t>
            </a:r>
            <a:r>
              <a:rPr lang="en-US" altLang="zh-CN" dirty="0"/>
              <a:t>,</a:t>
            </a:r>
            <a:r>
              <a:rPr lang="zh-CN" altLang="en-US" dirty="0"/>
              <a:t>而不能用于常量或表达式。</a:t>
            </a:r>
          </a:p>
          <a:p>
            <a:pPr lvl="2"/>
            <a:r>
              <a:rPr lang="zh-CN" altLang="en-US" dirty="0"/>
              <a:t>自</a:t>
            </a:r>
            <a:r>
              <a:rPr lang="zh-CN" altLang="en-US" dirty="0" smtClean="0"/>
              <a:t>增</a:t>
            </a:r>
            <a:r>
              <a:rPr lang="en-US" altLang="zh-CN" dirty="0" smtClean="0"/>
              <a:t>(</a:t>
            </a:r>
            <a:r>
              <a:rPr lang="zh-CN" altLang="en-US" dirty="0" smtClean="0"/>
              <a:t>减</a:t>
            </a:r>
            <a:r>
              <a:rPr lang="en-US" altLang="zh-CN" dirty="0" smtClean="0"/>
              <a:t>)</a:t>
            </a:r>
            <a:r>
              <a:rPr lang="zh-CN" altLang="en-US" dirty="0" smtClean="0"/>
              <a:t>运算符</a:t>
            </a:r>
            <a:r>
              <a:rPr lang="zh-CN" altLang="en-US" dirty="0"/>
              <a:t>的结合方向是右结合</a:t>
            </a:r>
            <a:r>
              <a:rPr lang="zh-CN" altLang="en-US" dirty="0" smtClean="0"/>
              <a:t>性</a:t>
            </a:r>
            <a:r>
              <a:rPr lang="en-US" altLang="zh-CN" dirty="0" smtClean="0"/>
              <a:t>。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3" name="云形 2"/>
          <p:cNvSpPr/>
          <p:nvPr/>
        </p:nvSpPr>
        <p:spPr>
          <a:xfrm>
            <a:off x="6300192" y="1484784"/>
            <a:ext cx="2304256" cy="1728192"/>
          </a:xfrm>
          <a:prstGeom prst="cloud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err="1">
                <a:solidFill>
                  <a:srgbClr val="C00000"/>
                </a:solidFill>
              </a:rPr>
              <a:t>i</a:t>
            </a:r>
            <a:r>
              <a:rPr lang="en-US" altLang="zh-CN" sz="2800" dirty="0" smtClean="0">
                <a:solidFill>
                  <a:srgbClr val="C00000"/>
                </a:solidFill>
              </a:rPr>
              <a:t>=4</a:t>
            </a:r>
          </a:p>
          <a:p>
            <a:pPr algn="ctr"/>
            <a:r>
              <a:rPr lang="en-US" altLang="zh-CN" sz="2800" dirty="0" smtClean="0">
                <a:solidFill>
                  <a:srgbClr val="C00000"/>
                </a:solidFill>
              </a:rPr>
              <a:t>4*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800" dirty="0" smtClean="0">
                <a:solidFill>
                  <a:srgbClr val="C00000"/>
                </a:solidFill>
              </a:rPr>
              <a:t>++  ?</a:t>
            </a:r>
          </a:p>
          <a:p>
            <a:pPr algn="ctr"/>
            <a:r>
              <a:rPr lang="en-US" altLang="zh-CN" sz="2800" dirty="0" smtClean="0">
                <a:solidFill>
                  <a:srgbClr val="C00000"/>
                </a:solidFill>
              </a:rPr>
              <a:t>4*++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800" dirty="0" smtClean="0">
                <a:solidFill>
                  <a:srgbClr val="C00000"/>
                </a:solidFill>
              </a:rPr>
              <a:t> ?</a:t>
            </a:r>
            <a:endParaRPr lang="zh-CN" altLang="en-US" sz="28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9512" y="700917"/>
            <a:ext cx="39629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508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3200" b="0" i="0" u="none" strike="noStrike" cap="none" normalizeH="0" baseline="0" dirty="0" smtClean="0" bmk="_Toc461799565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ea typeface="+mn-ea"/>
                <a:cs typeface="FZLanTingHeiS-DB-GB"/>
              </a:rPr>
              <a:t>3.3.6  sizeof</a:t>
            </a:r>
            <a:r>
              <a:rPr kumimoji="0" lang="zh-CN" altLang="pt-BR" sz="3200" b="0" i="0" u="none" strike="noStrike" cap="none" normalizeH="0" baseline="0" dirty="0" smtClean="0" bmk="_Toc461799565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ea typeface="+mn-ea"/>
                <a:cs typeface="FZLanTingHeiS-DB-GB"/>
              </a:rPr>
              <a:t>运算符</a:t>
            </a:r>
            <a:endParaRPr kumimoji="0" lang="zh-CN" altLang="pt-BR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n-ea"/>
              <a:ea typeface="+mn-ea"/>
              <a:cs typeface="宋体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15657" y="1560991"/>
            <a:ext cx="51924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413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rPr>
              <a:t>sizeof</a:t>
            </a:r>
            <a:r>
              <a:rPr kumimoji="0" lang="zh-CN" alt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rPr>
              <a:t>运算符有以下两种格式：</a:t>
            </a:r>
            <a:endParaRPr kumimoji="0" lang="zh-CN" altLang="pt-B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cs typeface="宋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5484" y="2222947"/>
            <a:ext cx="8147459" cy="26776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413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rPr>
              <a:t>（</a:t>
            </a:r>
            <a:r>
              <a:rPr kumimoji="0" lang="pt-BR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rPr>
              <a:t>1</a:t>
            </a:r>
            <a:r>
              <a:rPr kumimoji="0" lang="zh-CN" alt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rPr>
              <a:t>）用于求得表达式的值所占内存的字节数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cs typeface="Times New Roman" pitchFamily="18" charset="0"/>
            </a:endParaRPr>
          </a:p>
          <a:p>
            <a:pPr marL="0" marR="0" lvl="0" indent="2413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pt-BR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rPr>
              <a:t>其格式：    </a:t>
            </a:r>
            <a:r>
              <a:rPr kumimoji="0" lang="pt-BR" altLang="zh-CN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Courier New" pitchFamily="49" charset="0"/>
              </a:rPr>
              <a:t>sizeof </a:t>
            </a:r>
            <a:r>
              <a:rPr kumimoji="0" lang="zh-CN" altLang="pt-B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Courier New" pitchFamily="49" charset="0"/>
              </a:rPr>
              <a:t>表达式</a:t>
            </a:r>
            <a:endParaRPr kumimoji="0" lang="zh-CN" altLang="pt-BR" sz="2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cs typeface="宋体" pitchFamily="2" charset="-122"/>
            </a:endParaRPr>
          </a:p>
          <a:p>
            <a:pPr marL="0" marR="0" lvl="0" indent="26987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rPr>
              <a:t>（</a:t>
            </a:r>
            <a:r>
              <a:rPr kumimoji="0" lang="pt-BR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rPr>
              <a:t>2</a:t>
            </a:r>
            <a:r>
              <a:rPr kumimoji="0" lang="zh-CN" alt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rPr>
              <a:t>）用于求某种数据类型所占内存的字节数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cs typeface="Times New Roman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pt-BR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rPr>
              <a:t>其格式：</a:t>
            </a:r>
            <a:r>
              <a:rPr kumimoji="0" lang="pt-BR" altLang="zh-CN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Courier New" pitchFamily="49" charset="0"/>
              </a:rPr>
              <a:t>sizeof </a:t>
            </a:r>
            <a:r>
              <a:rPr kumimoji="0" lang="zh-CN" altLang="pt-B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Courier New" pitchFamily="49" charset="0"/>
              </a:rPr>
              <a:t>（类型名）</a:t>
            </a:r>
            <a:endParaRPr kumimoji="0" lang="zh-CN" altLang="pt-BR" sz="2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682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124744"/>
            <a:ext cx="7488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【例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3-10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】观察不同数据类型所占的字节数。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8583" y="1844824"/>
            <a:ext cx="8064896" cy="4385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#include &lt;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stdio.h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&gt;</a:t>
            </a:r>
            <a:endParaRPr lang="zh-CN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 main()</a:t>
            </a:r>
            <a:endParaRPr lang="zh-CN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  <a:endParaRPr lang="zh-CN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("%d,%d,%d",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sizeof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(short 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),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sizeof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),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sizeof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(long 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)); </a:t>
            </a:r>
            <a:endParaRPr lang="zh-CN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("%d,%d,%d",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sizeof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(char),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sizeof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(float),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sizeof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(double));</a:t>
            </a:r>
            <a:endParaRPr lang="zh-CN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  <a:endParaRPr lang="zh-CN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17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692696"/>
            <a:ext cx="51491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800" dirty="0">
                <a:solidFill>
                  <a:srgbClr val="C00000"/>
                </a:solidFill>
                <a:latin typeface="+mj-ea"/>
                <a:ea typeface="+mj-ea"/>
              </a:rPr>
              <a:t>3.3.7  </a:t>
            </a:r>
            <a:r>
              <a:rPr lang="zh-CN" altLang="zh-CN" sz="2800" dirty="0">
                <a:solidFill>
                  <a:srgbClr val="C00000"/>
                </a:solidFill>
                <a:latin typeface="+mj-ea"/>
                <a:ea typeface="+mj-ea"/>
              </a:rPr>
              <a:t>关系运算符和关系表达式</a:t>
            </a:r>
            <a:endParaRPr lang="zh-CN" altLang="en-US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490008"/>
            <a:ext cx="84969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．关系运算符</a:t>
            </a: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基本的关系运算符有以下</a:t>
            </a:r>
            <a:r>
              <a:rPr lang="pt-BR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6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个：</a:t>
            </a:r>
          </a:p>
          <a:p>
            <a:pPr>
              <a:lnSpc>
                <a:spcPct val="150000"/>
              </a:lnSpc>
            </a:pPr>
            <a:r>
              <a:rPr lang="pt-BR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&lt;</a:t>
            </a:r>
            <a:r>
              <a:rPr lang="zh-CN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（小于）</a:t>
            </a:r>
            <a:r>
              <a:rPr lang="pt-BR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  &lt;=</a:t>
            </a:r>
            <a:r>
              <a:rPr lang="zh-CN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（小于等于）</a:t>
            </a:r>
            <a:r>
              <a:rPr lang="pt-BR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  &gt;</a:t>
            </a:r>
            <a:r>
              <a:rPr lang="zh-CN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（大于）</a:t>
            </a:r>
            <a:r>
              <a:rPr lang="pt-BR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  &gt;=</a:t>
            </a:r>
            <a:r>
              <a:rPr lang="zh-CN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（大于等于） </a:t>
            </a:r>
            <a:r>
              <a:rPr lang="pt-BR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==</a:t>
            </a:r>
            <a:r>
              <a:rPr lang="zh-CN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（等于）</a:t>
            </a:r>
            <a:r>
              <a:rPr lang="pt-BR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  !=</a:t>
            </a:r>
            <a:r>
              <a:rPr lang="zh-CN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（不等于）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365104"/>
            <a:ext cx="8280920" cy="1277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优先级：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前四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个高于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后两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个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；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结合方向：从左到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右</a:t>
            </a:r>
          </a:p>
        </p:txBody>
      </p:sp>
    </p:spTree>
    <p:extLst>
      <p:ext uri="{BB962C8B-B14F-4D97-AF65-F5344CB8AC3E}">
        <p14:creationId xmlns:p14="http://schemas.microsoft.com/office/powerpoint/2010/main" val="167425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5"/>
          <p:cNvGrpSpPr>
            <a:grpSpLocks/>
          </p:cNvGrpSpPr>
          <p:nvPr/>
        </p:nvGrpSpPr>
        <p:grpSpPr bwMode="auto">
          <a:xfrm>
            <a:off x="4572000" y="2781300"/>
            <a:ext cx="2422525" cy="884238"/>
            <a:chOff x="2699" y="1117"/>
            <a:chExt cx="791" cy="557"/>
          </a:xfrm>
        </p:grpSpPr>
        <p:sp>
          <p:nvSpPr>
            <p:cNvPr id="5144" name="AutoShape 5"/>
            <p:cNvSpPr>
              <a:spLocks noChangeAspect="1" noChangeArrowheads="1" noTextEdit="1"/>
            </p:cNvSpPr>
            <p:nvPr/>
          </p:nvSpPr>
          <p:spPr bwMode="auto">
            <a:xfrm>
              <a:off x="2699" y="1117"/>
              <a:ext cx="791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145" name="Line 6"/>
            <p:cNvSpPr>
              <a:spLocks noChangeShapeType="1"/>
            </p:cNvSpPr>
            <p:nvPr/>
          </p:nvSpPr>
          <p:spPr bwMode="auto">
            <a:xfrm>
              <a:off x="2730" y="1376"/>
              <a:ext cx="10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146" name="Rectangle 7"/>
            <p:cNvSpPr>
              <a:spLocks noChangeArrowheads="1"/>
            </p:cNvSpPr>
            <p:nvPr/>
          </p:nvSpPr>
          <p:spPr bwMode="auto">
            <a:xfrm>
              <a:off x="3393" y="1252"/>
              <a:ext cx="3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宋体" pitchFamily="2" charset="-122"/>
                </a:rPr>
                <a:t>)</a:t>
              </a:r>
              <a:endPara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147" name="Rectangle 8"/>
            <p:cNvSpPr>
              <a:spLocks noChangeArrowheads="1"/>
            </p:cNvSpPr>
            <p:nvPr/>
          </p:nvSpPr>
          <p:spPr bwMode="auto">
            <a:xfrm>
              <a:off x="3210" y="1252"/>
              <a:ext cx="11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宋体" pitchFamily="2" charset="-122"/>
                </a:rPr>
                <a:t>32</a:t>
              </a:r>
              <a:endPara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148" name="Rectangle 9"/>
            <p:cNvSpPr>
              <a:spLocks noChangeArrowheads="1"/>
            </p:cNvSpPr>
            <p:nvPr/>
          </p:nvSpPr>
          <p:spPr bwMode="auto">
            <a:xfrm>
              <a:off x="2862" y="1252"/>
              <a:ext cx="3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宋体" pitchFamily="2" charset="-122"/>
                </a:rPr>
                <a:t>(</a:t>
              </a:r>
              <a:endPara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149" name="Rectangle 10"/>
            <p:cNvSpPr>
              <a:spLocks noChangeArrowheads="1"/>
            </p:cNvSpPr>
            <p:nvPr/>
          </p:nvSpPr>
          <p:spPr bwMode="auto">
            <a:xfrm>
              <a:off x="2736" y="1403"/>
              <a:ext cx="5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宋体" pitchFamily="2" charset="-122"/>
                </a:rPr>
                <a:t>9</a:t>
              </a:r>
              <a:endPara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150" name="Rectangle 11"/>
            <p:cNvSpPr>
              <a:spLocks noChangeArrowheads="1"/>
            </p:cNvSpPr>
            <p:nvPr/>
          </p:nvSpPr>
          <p:spPr bwMode="auto">
            <a:xfrm>
              <a:off x="2737" y="1129"/>
              <a:ext cx="5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宋体" pitchFamily="2" charset="-122"/>
                </a:rPr>
                <a:t>5</a:t>
              </a:r>
              <a:endPara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151" name="Rectangle 12"/>
            <p:cNvSpPr>
              <a:spLocks noChangeArrowheads="1"/>
            </p:cNvSpPr>
            <p:nvPr/>
          </p:nvSpPr>
          <p:spPr bwMode="auto">
            <a:xfrm>
              <a:off x="3085" y="1230"/>
              <a:ext cx="6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itchFamily="18" charset="2"/>
                  <a:ea typeface="宋体" pitchFamily="2" charset="-122"/>
                </a:rPr>
                <a:t>-</a:t>
              </a:r>
              <a:endPara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152" name="Rectangle 13"/>
            <p:cNvSpPr>
              <a:spLocks noChangeArrowheads="1"/>
            </p:cNvSpPr>
            <p:nvPr/>
          </p:nvSpPr>
          <p:spPr bwMode="auto">
            <a:xfrm>
              <a:off x="2963" y="1252"/>
              <a:ext cx="3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defRPr/>
              </a:pPr>
              <a:r>
                <a:rPr lang="en-US" altLang="zh-CN" i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  <a:endPara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5124" name="Text Box 14"/>
          <p:cNvSpPr txBox="1">
            <a:spLocks noChangeArrowheads="1"/>
          </p:cNvSpPr>
          <p:nvPr/>
        </p:nvSpPr>
        <p:spPr bwMode="auto">
          <a:xfrm>
            <a:off x="2554288" y="2925763"/>
            <a:ext cx="2160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BB130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zh-CN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3.5a+5sin</a:t>
            </a:r>
            <a:r>
              <a:rPr lang="en-US" altLang="zh-CN" i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x-</a:t>
            </a:r>
            <a:endParaRPr lang="zh-CN" altLang="en-US" i="1" baseline="300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4978400" y="2384425"/>
            <a:ext cx="304800" cy="576263"/>
          </a:xfrm>
          <a:prstGeom prst="line">
            <a:avLst/>
          </a:prstGeom>
          <a:noFill/>
          <a:ln w="12700" cap="sq">
            <a:solidFill>
              <a:srgbClr val="BB130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8498" name="Line 18"/>
          <p:cNvSpPr>
            <a:spLocks noChangeShapeType="1"/>
          </p:cNvSpPr>
          <p:nvPr/>
        </p:nvSpPr>
        <p:spPr bwMode="auto">
          <a:xfrm flipH="1">
            <a:off x="5867400" y="2471738"/>
            <a:ext cx="314325" cy="642937"/>
          </a:xfrm>
          <a:prstGeom prst="line">
            <a:avLst/>
          </a:prstGeom>
          <a:noFill/>
          <a:ln w="12700" cap="sq">
            <a:solidFill>
              <a:srgbClr val="BB130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8499" name="Oval 19"/>
          <p:cNvSpPr>
            <a:spLocks noChangeArrowheads="1"/>
          </p:cNvSpPr>
          <p:nvPr/>
        </p:nvSpPr>
        <p:spPr bwMode="auto">
          <a:xfrm rot="19684845">
            <a:off x="2124075" y="1741488"/>
            <a:ext cx="501650" cy="909637"/>
          </a:xfrm>
          <a:prstGeom prst="ellipse">
            <a:avLst/>
          </a:prstGeom>
          <a:solidFill>
            <a:schemeClr val="bg1"/>
          </a:solidFill>
          <a:ln w="12700" cap="sq" algn="ctr">
            <a:solidFill>
              <a:srgbClr val="BB130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rPr>
              <a:t>常数</a:t>
            </a:r>
          </a:p>
        </p:txBody>
      </p:sp>
      <p:sp>
        <p:nvSpPr>
          <p:cNvPr id="148500" name="Line 20"/>
          <p:cNvSpPr>
            <a:spLocks noChangeShapeType="1"/>
          </p:cNvSpPr>
          <p:nvPr/>
        </p:nvSpPr>
        <p:spPr bwMode="auto">
          <a:xfrm>
            <a:off x="2627313" y="2636838"/>
            <a:ext cx="144462" cy="360362"/>
          </a:xfrm>
          <a:prstGeom prst="line">
            <a:avLst/>
          </a:prstGeom>
          <a:noFill/>
          <a:ln w="12700" cap="sq">
            <a:solidFill>
              <a:srgbClr val="BB130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8501" name="Oval 21"/>
          <p:cNvSpPr>
            <a:spLocks noChangeArrowheads="1"/>
          </p:cNvSpPr>
          <p:nvPr/>
        </p:nvSpPr>
        <p:spPr bwMode="auto">
          <a:xfrm rot="309427">
            <a:off x="3938588" y="1227138"/>
            <a:ext cx="936625" cy="1298575"/>
          </a:xfrm>
          <a:prstGeom prst="ellipse">
            <a:avLst/>
          </a:prstGeom>
          <a:solidFill>
            <a:schemeClr val="bg1"/>
          </a:solidFill>
          <a:ln w="12700" cap="sq" algn="ctr">
            <a:solidFill>
              <a:srgbClr val="BB130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rPr>
              <a:t>函数及自变量</a:t>
            </a:r>
          </a:p>
        </p:txBody>
      </p:sp>
      <p:sp>
        <p:nvSpPr>
          <p:cNvPr id="148502" name="Line 22"/>
          <p:cNvSpPr>
            <a:spLocks noChangeShapeType="1"/>
          </p:cNvSpPr>
          <p:nvPr/>
        </p:nvSpPr>
        <p:spPr bwMode="auto">
          <a:xfrm flipH="1">
            <a:off x="4138613" y="2565400"/>
            <a:ext cx="146050" cy="433388"/>
          </a:xfrm>
          <a:prstGeom prst="line">
            <a:avLst/>
          </a:prstGeom>
          <a:noFill/>
          <a:ln w="12700" cap="sq">
            <a:solidFill>
              <a:srgbClr val="BB130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8503" name="Oval 23"/>
          <p:cNvSpPr>
            <a:spLocks noChangeArrowheads="1"/>
          </p:cNvSpPr>
          <p:nvPr/>
        </p:nvSpPr>
        <p:spPr bwMode="auto">
          <a:xfrm>
            <a:off x="5016500" y="1562100"/>
            <a:ext cx="534988" cy="909638"/>
          </a:xfrm>
          <a:prstGeom prst="ellipse">
            <a:avLst/>
          </a:prstGeom>
          <a:solidFill>
            <a:schemeClr val="bg1"/>
          </a:solidFill>
          <a:ln w="12700" cap="sq" algn="ctr">
            <a:solidFill>
              <a:srgbClr val="BB130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rPr>
              <a:t>分数</a:t>
            </a:r>
          </a:p>
        </p:txBody>
      </p:sp>
      <p:sp>
        <p:nvSpPr>
          <p:cNvPr id="148506" name="Line 26"/>
          <p:cNvSpPr>
            <a:spLocks noChangeShapeType="1"/>
          </p:cNvSpPr>
          <p:nvPr/>
        </p:nvSpPr>
        <p:spPr bwMode="auto">
          <a:xfrm flipH="1">
            <a:off x="3276600" y="2565400"/>
            <a:ext cx="71438" cy="503238"/>
          </a:xfrm>
          <a:prstGeom prst="line">
            <a:avLst/>
          </a:prstGeom>
          <a:noFill/>
          <a:ln w="12700" cap="sq">
            <a:solidFill>
              <a:srgbClr val="BB130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8507" name="Oval 27"/>
          <p:cNvSpPr>
            <a:spLocks noChangeArrowheads="1"/>
          </p:cNvSpPr>
          <p:nvPr/>
        </p:nvSpPr>
        <p:spPr bwMode="auto">
          <a:xfrm>
            <a:off x="3059113" y="1403350"/>
            <a:ext cx="501650" cy="1296988"/>
          </a:xfrm>
          <a:prstGeom prst="ellipse">
            <a:avLst/>
          </a:prstGeom>
          <a:solidFill>
            <a:schemeClr val="bg1"/>
          </a:solidFill>
          <a:ln w="12700" cap="sq" algn="ctr">
            <a:solidFill>
              <a:srgbClr val="BB130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rPr>
              <a:t>未知数</a:t>
            </a:r>
          </a:p>
        </p:txBody>
      </p:sp>
      <p:sp>
        <p:nvSpPr>
          <p:cNvPr id="148510" name="Oval 30"/>
          <p:cNvSpPr>
            <a:spLocks noChangeArrowheads="1"/>
          </p:cNvSpPr>
          <p:nvPr/>
        </p:nvSpPr>
        <p:spPr bwMode="auto">
          <a:xfrm>
            <a:off x="3276600" y="3848100"/>
            <a:ext cx="2301875" cy="519113"/>
          </a:xfrm>
          <a:prstGeom prst="ellipse">
            <a:avLst/>
          </a:prstGeom>
          <a:solidFill>
            <a:schemeClr val="bg1"/>
          </a:solidFill>
          <a:ln w="12700" cap="sq" algn="ctr">
            <a:solidFill>
              <a:srgbClr val="BB130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rPr>
              <a:t>隐含运算符</a:t>
            </a:r>
            <a:r>
              <a:rPr lang="en-US" altLang="zh-CN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rPr>
              <a:t>*</a:t>
            </a:r>
            <a:endParaRPr lang="zh-CN" altLang="en-US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148512" name="Line 32"/>
          <p:cNvSpPr>
            <a:spLocks noChangeShapeType="1"/>
          </p:cNvSpPr>
          <p:nvPr/>
        </p:nvSpPr>
        <p:spPr bwMode="auto">
          <a:xfrm flipH="1" flipV="1">
            <a:off x="3779838" y="3357563"/>
            <a:ext cx="215900" cy="431800"/>
          </a:xfrm>
          <a:prstGeom prst="line">
            <a:avLst/>
          </a:prstGeom>
          <a:noFill/>
          <a:ln w="12700" cap="sq">
            <a:solidFill>
              <a:srgbClr val="BB130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8514" name="Line 34"/>
          <p:cNvSpPr>
            <a:spLocks noChangeShapeType="1"/>
          </p:cNvSpPr>
          <p:nvPr/>
        </p:nvSpPr>
        <p:spPr bwMode="auto">
          <a:xfrm flipV="1">
            <a:off x="4906963" y="3255963"/>
            <a:ext cx="142875" cy="576262"/>
          </a:xfrm>
          <a:prstGeom prst="line">
            <a:avLst/>
          </a:prstGeom>
          <a:noFill/>
          <a:ln w="12700" cap="sq">
            <a:solidFill>
              <a:srgbClr val="BB130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8515" name="Text Box 35"/>
          <p:cNvSpPr txBox="1">
            <a:spLocks noChangeArrowheads="1"/>
          </p:cNvSpPr>
          <p:nvPr/>
        </p:nvSpPr>
        <p:spPr bwMode="auto">
          <a:xfrm>
            <a:off x="628650" y="4986338"/>
            <a:ext cx="80629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BB1301"/>
                </a:solidFill>
                <a:latin typeface="方正姚体" pitchFamily="2" charset="-122"/>
                <a:ea typeface="方正姚体" pitchFamily="2" charset="-122"/>
              </a:rPr>
              <a:t>数据类型与运算规则决定</a:t>
            </a:r>
            <a:r>
              <a:rPr lang="zh-CN" altLang="en-US" dirty="0">
                <a:solidFill>
                  <a:srgbClr val="BB1301"/>
                </a:solidFill>
                <a:latin typeface="方正姚体" pitchFamily="2" charset="-122"/>
                <a:ea typeface="方正姚体" pitchFamily="2" charset="-122"/>
              </a:rPr>
              <a:t>了表达式的结果</a:t>
            </a:r>
          </a:p>
        </p:txBody>
      </p:sp>
      <p:sp>
        <p:nvSpPr>
          <p:cNvPr id="148516" name="Line 36"/>
          <p:cNvSpPr>
            <a:spLocks noChangeShapeType="1"/>
          </p:cNvSpPr>
          <p:nvPr/>
        </p:nvSpPr>
        <p:spPr bwMode="auto">
          <a:xfrm flipH="1" flipV="1">
            <a:off x="3132138" y="3429000"/>
            <a:ext cx="287337" cy="504825"/>
          </a:xfrm>
          <a:prstGeom prst="line">
            <a:avLst/>
          </a:prstGeom>
          <a:noFill/>
          <a:ln w="12700" cap="sq">
            <a:solidFill>
              <a:srgbClr val="BB130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4660900" y="3194050"/>
            <a:ext cx="271463" cy="793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云形标注 1"/>
          <p:cNvSpPr/>
          <p:nvPr/>
        </p:nvSpPr>
        <p:spPr>
          <a:xfrm>
            <a:off x="6589713" y="3387725"/>
            <a:ext cx="2554287" cy="1336675"/>
          </a:xfrm>
          <a:prstGeom prst="cloudCallout">
            <a:avLst>
              <a:gd name="adj1" fmla="val -73913"/>
              <a:gd name="adj2" fmla="val -77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数学中默认的规则</a:t>
            </a:r>
          </a:p>
        </p:txBody>
      </p:sp>
      <p:sp>
        <p:nvSpPr>
          <p:cNvPr id="34" name="Oval 23"/>
          <p:cNvSpPr>
            <a:spLocks noChangeArrowheads="1"/>
          </p:cNvSpPr>
          <p:nvPr/>
        </p:nvSpPr>
        <p:spPr bwMode="auto">
          <a:xfrm>
            <a:off x="6137275" y="1339850"/>
            <a:ext cx="533400" cy="1298575"/>
          </a:xfrm>
          <a:prstGeom prst="ellipse">
            <a:avLst/>
          </a:prstGeom>
          <a:solidFill>
            <a:schemeClr val="bg1"/>
          </a:solidFill>
          <a:ln w="12700" cap="sq" algn="ctr">
            <a:solidFill>
              <a:srgbClr val="BB130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rPr>
              <a:t>运算符</a:t>
            </a:r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H="1">
            <a:off x="4427538" y="2576513"/>
            <a:ext cx="0" cy="492125"/>
          </a:xfrm>
          <a:prstGeom prst="line">
            <a:avLst/>
          </a:prstGeom>
          <a:noFill/>
          <a:ln w="12700" cap="sq">
            <a:solidFill>
              <a:srgbClr val="BB130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23850" y="787400"/>
            <a:ext cx="1597025" cy="9366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ea typeface="微软雅黑" pitchFamily="34" charset="-122"/>
              </a:rPr>
              <a:t>问题</a:t>
            </a:r>
            <a:endParaRPr lang="en-US" altLang="zh-CN" dirty="0" smtClean="0"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dirty="0" smtClean="0">
                <a:ea typeface="微软雅黑" pitchFamily="34" charset="-122"/>
              </a:rPr>
              <a:t>导</a:t>
            </a:r>
            <a:r>
              <a:rPr lang="zh-CN" altLang="en-US" dirty="0">
                <a:ea typeface="微软雅黑" pitchFamily="34" charset="-122"/>
              </a:rPr>
              <a:t>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54231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7" grpId="0" animBg="1"/>
      <p:bldP spid="148498" grpId="0" animBg="1"/>
      <p:bldP spid="148499" grpId="0" animBg="1"/>
      <p:bldP spid="148500" grpId="0" animBg="1"/>
      <p:bldP spid="148501" grpId="0" animBg="1"/>
      <p:bldP spid="148502" grpId="0" animBg="1"/>
      <p:bldP spid="148503" grpId="0" animBg="1"/>
      <p:bldP spid="148506" grpId="0" animBg="1"/>
      <p:bldP spid="148507" grpId="0" animBg="1"/>
      <p:bldP spid="148510" grpId="0" animBg="1"/>
      <p:bldP spid="148512" grpId="0" animBg="1"/>
      <p:bldP spid="148514" grpId="0" animBg="1"/>
      <p:bldP spid="148515" grpId="0"/>
      <p:bldP spid="148516" grpId="0" animBg="1"/>
      <p:bldP spid="2" grpId="0" animBg="1"/>
      <p:bldP spid="34" grpId="0" animBg="1"/>
      <p:bldP spid="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692696"/>
            <a:ext cx="51491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800" dirty="0">
                <a:solidFill>
                  <a:srgbClr val="C00000"/>
                </a:solidFill>
                <a:latin typeface="+mj-ea"/>
                <a:ea typeface="+mj-ea"/>
              </a:rPr>
              <a:t>3.3.7  </a:t>
            </a:r>
            <a:r>
              <a:rPr lang="zh-CN" altLang="zh-CN" sz="2800" dirty="0">
                <a:solidFill>
                  <a:srgbClr val="C00000"/>
                </a:solidFill>
                <a:latin typeface="+mj-ea"/>
                <a:ea typeface="+mj-ea"/>
              </a:rPr>
              <a:t>关系运算符和关系表达式</a:t>
            </a:r>
            <a:endParaRPr lang="zh-CN" altLang="en-US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340768"/>
            <a:ext cx="8496944" cy="630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．关系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表达式</a:t>
            </a:r>
            <a:endParaRPr lang="zh-CN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095684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关系表达式的值：逻辑真和逻辑假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规定用</a:t>
            </a:r>
            <a:r>
              <a:rPr lang="pt-BR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表示逻辑“真”，用</a:t>
            </a:r>
            <a:r>
              <a:rPr lang="pt-BR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0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表示逻辑“假”。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9270" y="3645024"/>
            <a:ext cx="82471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例：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设</a:t>
            </a:r>
            <a:r>
              <a:rPr lang="pt-BR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a=5, b=3, c=2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pt-BR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d=2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则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下列表达式的值是：</a:t>
            </a:r>
            <a:endParaRPr lang="zh-CN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pt-BR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a&gt;b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pt-BR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a&gt;b</a:t>
            </a:r>
            <a:r>
              <a:rPr lang="pt-BR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==c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pt-BR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a&gt;=</a:t>
            </a:r>
            <a:r>
              <a:rPr lang="pt-BR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b+c     a&gt;b&gt;c</a:t>
            </a:r>
          </a:p>
        </p:txBody>
      </p:sp>
      <p:sp>
        <p:nvSpPr>
          <p:cNvPr id="6" name="矩形 5"/>
          <p:cNvSpPr/>
          <p:nvPr/>
        </p:nvSpPr>
        <p:spPr>
          <a:xfrm>
            <a:off x="467544" y="5301208"/>
            <a:ext cx="459452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(a=b)!=(c=d) 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，（</a:t>
            </a:r>
            <a:r>
              <a:rPr lang="pt-BR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c=65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r>
              <a:rPr lang="pt-BR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==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'</a:t>
            </a:r>
            <a:r>
              <a:rPr lang="pt-BR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A'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494116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1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7518" y="492200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0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494116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1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9446" y="585810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1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07183" y="587016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1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99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36803" y="945595"/>
            <a:ext cx="828092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50825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2800" b="0" i="0" u="none" strike="noStrike" cap="none" normalizeH="0" baseline="0" dirty="0" smtClean="0" bmk="_Toc461799567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FZLanTingHeiS-DB-GB"/>
              </a:rPr>
              <a:t>3.3.8  </a:t>
            </a:r>
            <a:r>
              <a:rPr kumimoji="0" lang="zh-CN" altLang="pt-BR" sz="2800" b="0" i="0" u="none" strike="noStrike" cap="none" normalizeH="0" baseline="0" dirty="0" smtClean="0" bmk="_Toc461799567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FZLanTingHeiS-DB-GB"/>
              </a:rPr>
              <a:t>逻辑运算符和逻辑表达式</a:t>
            </a:r>
            <a:endParaRPr kumimoji="0" lang="zh-CN" altLang="pt-B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宋体" pitchFamily="2" charset="-122"/>
            </a:endParaRPr>
          </a:p>
          <a:p>
            <a:pPr marL="0" marR="0" lvl="0" indent="2413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rPr>
              <a:t>1</a:t>
            </a:r>
            <a:r>
              <a:rPr kumimoji="0" lang="zh-CN" alt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rPr>
              <a:t>．逻辑运算符</a:t>
            </a:r>
            <a:endParaRPr kumimoji="0" lang="zh-CN" altLang="pt-B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cs typeface="宋体" pitchFamily="2" charset="-122"/>
            </a:endParaRPr>
          </a:p>
          <a:p>
            <a:pPr marL="0" marR="0" lvl="0" indent="2413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rPr>
              <a:t>Ｃ语言提供了三种逻辑运算符。</a:t>
            </a:r>
            <a:endParaRPr kumimoji="0" lang="zh-CN" altLang="pt-B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cs typeface="宋体" pitchFamily="2" charset="-122"/>
            </a:endParaRPr>
          </a:p>
          <a:p>
            <a:pPr marL="0" marR="0" lvl="0" indent="2413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rPr>
              <a:t>!</a:t>
            </a:r>
            <a:r>
              <a:rPr kumimoji="0" lang="zh-CN" altLang="pt-B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rPr>
              <a:t>（逻辑非）   </a:t>
            </a:r>
            <a:r>
              <a:rPr kumimoji="0" lang="pt-BR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rPr>
              <a:t>&amp;&amp;</a:t>
            </a:r>
            <a:r>
              <a:rPr kumimoji="0" lang="zh-CN" altLang="pt-B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rPr>
              <a:t>（逻辑与）      </a:t>
            </a:r>
            <a:r>
              <a:rPr kumimoji="0" lang="pt-BR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rPr>
              <a:t>||</a:t>
            </a:r>
            <a:r>
              <a:rPr kumimoji="0" lang="zh-CN" altLang="pt-B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rPr>
              <a:t>（逻辑或）</a:t>
            </a:r>
            <a:endParaRPr kumimoji="0" lang="zh-CN" altLang="pt-B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cs typeface="宋体" pitchFamily="2" charset="-12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</a:pPr>
            <a:r>
              <a:rPr kumimoji="0" lang="zh-CN" altLang="pt-BR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rPr>
              <a:t>优先级由高到低依次为：！、</a:t>
            </a:r>
            <a:r>
              <a:rPr kumimoji="0" lang="pt-BR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rPr>
              <a:t>&amp;&amp;</a:t>
            </a:r>
            <a:r>
              <a:rPr kumimoji="0" lang="zh-CN" altLang="pt-BR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rPr>
              <a:t>、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rPr>
              <a:t>||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rPr>
              <a:t>。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cs typeface="Times New Roman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</a:pPr>
            <a:r>
              <a:rPr lang="zh-CN" altLang="en-US" sz="2800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rPr>
              <a:t>结合方向：从左到右。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13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36802" y="548680"/>
            <a:ext cx="8280920" cy="656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50825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2800" b="0" i="0" u="none" strike="noStrike" cap="none" normalizeH="0" baseline="0" dirty="0" smtClean="0" bmk="_Toc461799567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FZLanTingHeiS-DB-GB"/>
              </a:rPr>
              <a:t>3.3.8  </a:t>
            </a:r>
            <a:r>
              <a:rPr kumimoji="0" lang="zh-CN" altLang="pt-BR" sz="2800" b="0" i="0" u="none" strike="noStrike" cap="none" normalizeH="0" baseline="0" dirty="0" smtClean="0" bmk="_Toc461799567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FZLanTingHeiS-DB-GB"/>
              </a:rPr>
              <a:t>逻辑运算符和逻辑表达式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cs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2.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逻辑表达式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2405745"/>
            <a:ext cx="20845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pt-BR" altLang="zh-CN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a&amp;&amp;b	</a:t>
            </a:r>
            <a:endParaRPr lang="pt-BR" altLang="zh-CN" sz="32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pt-BR" altLang="zh-CN" sz="3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</a:t>
            </a:r>
            <a:r>
              <a:rPr lang="pt-BR" altLang="zh-CN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||</a:t>
            </a:r>
            <a:r>
              <a:rPr lang="pt-BR" altLang="zh-CN" sz="3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b</a:t>
            </a:r>
            <a:r>
              <a:rPr lang="pt-BR" altLang="zh-CN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	</a:t>
            </a:r>
            <a:endParaRPr lang="zh-CN" altLang="zh-CN" sz="32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pt-BR" altLang="zh-CN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!a		</a:t>
            </a:r>
            <a:endParaRPr lang="zh-CN" altLang="zh-CN" sz="32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788024" y="1626866"/>
            <a:ext cx="1439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dirty="0">
                <a:solidFill>
                  <a:srgbClr val="C00000"/>
                </a:solidFill>
              </a:rPr>
              <a:t>真值表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271517"/>
              </p:ext>
            </p:extLst>
          </p:nvPr>
        </p:nvGraphicFramePr>
        <p:xfrm>
          <a:off x="2624375" y="2405745"/>
          <a:ext cx="2705100" cy="2373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233"/>
                <a:gridCol w="897233"/>
                <a:gridCol w="910634"/>
              </a:tblGrid>
              <a:tr h="4746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91402" marR="91402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</a:rPr>
                        <a:t>B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91402" marR="91402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91402" marR="91402" marT="45722" marB="45722"/>
                </a:tc>
              </a:tr>
              <a:tr h="4746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02" marR="91402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02" marR="91402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02" marR="91402" marT="45722" marB="45722"/>
                </a:tc>
              </a:tr>
              <a:tr h="4746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02" marR="91402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91402" marR="91402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02" marR="91402" marT="45722" marB="45722"/>
                </a:tc>
              </a:tr>
              <a:tr h="4746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91402" marR="91402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02" marR="91402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02" marR="91402" marT="45722" marB="45722"/>
                </a:tc>
              </a:tr>
              <a:tr h="4746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91402" marR="91402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91402" marR="91402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91402" marR="91402" marT="45722" marB="45722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919188"/>
              </p:ext>
            </p:extLst>
          </p:nvPr>
        </p:nvGraphicFramePr>
        <p:xfrm>
          <a:off x="5944326" y="2373955"/>
          <a:ext cx="2706688" cy="2373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760"/>
                <a:gridCol w="897760"/>
                <a:gridCol w="911168"/>
              </a:tblGrid>
              <a:tr h="4746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91456" marR="91456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</a:rPr>
                        <a:t>B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91456" marR="91456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91456" marR="91456" marT="45722" marB="45722"/>
                </a:tc>
              </a:tr>
              <a:tr h="4746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56" marR="91456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56" marR="91456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56" marR="91456" marT="45722" marB="45722"/>
                </a:tc>
              </a:tr>
              <a:tr h="4746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56" marR="91456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91456" marR="91456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91456" marR="91456" marT="45722" marB="45722"/>
                </a:tc>
              </a:tr>
              <a:tr h="4746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91456" marR="91456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56" marR="91456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91456" marR="91456" marT="45722" marB="45722"/>
                </a:tc>
              </a:tr>
              <a:tr h="4746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91456" marR="91456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91456" marR="91456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91456" marR="91456" marT="45722" marB="45722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045291"/>
              </p:ext>
            </p:extLst>
          </p:nvPr>
        </p:nvGraphicFramePr>
        <p:xfrm>
          <a:off x="4811854" y="5085184"/>
          <a:ext cx="1808162" cy="1417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380"/>
                <a:gridCol w="910782"/>
              </a:tblGrid>
              <a:tr h="474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91417" marR="91417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91417" marR="91417" marT="45740" marB="45740"/>
                </a:tc>
              </a:tr>
              <a:tr h="474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17" marR="91417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91417" marR="91417" marT="45740" marB="45740"/>
                </a:tc>
              </a:tr>
              <a:tr h="467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91417" marR="91417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17" marR="91417" marT="45740" marB="457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41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36802" y="548680"/>
            <a:ext cx="8280920" cy="656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50825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2800" b="0" i="0" u="none" strike="noStrike" cap="none" normalizeH="0" baseline="0" dirty="0" smtClean="0" bmk="_Toc461799567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FZLanTingHeiS-DB-GB"/>
              </a:rPr>
              <a:t>3.3.8  </a:t>
            </a:r>
            <a:r>
              <a:rPr kumimoji="0" lang="zh-CN" altLang="pt-BR" sz="2800" b="0" i="0" u="none" strike="noStrike" cap="none" normalizeH="0" baseline="0" dirty="0" smtClean="0" bmk="_Toc461799567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FZLanTingHeiS-DB-GB"/>
              </a:rPr>
              <a:t>逻辑运算符和逻辑表达式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cs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.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逻辑值的判断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560" y="2132856"/>
            <a:ext cx="80061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编译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系统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在判断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一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个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表达式是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否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为“真”时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zh-CN" altLang="zh-CN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以</a:t>
            </a:r>
            <a:r>
              <a:rPr lang="zh-CN" altLang="en-US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该表达式的</a:t>
            </a:r>
            <a:r>
              <a:rPr lang="zh-CN" altLang="zh-CN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值</a:t>
            </a:r>
            <a:r>
              <a:rPr lang="zh-CN" altLang="en-US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是否</a:t>
            </a:r>
            <a:r>
              <a:rPr lang="en-US" altLang="zh-CN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“</a:t>
            </a:r>
            <a:r>
              <a:rPr lang="zh-CN" altLang="en-US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非</a:t>
            </a:r>
            <a:r>
              <a:rPr lang="en-US" altLang="zh-CN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0”</a:t>
            </a:r>
            <a:r>
              <a:rPr lang="zh-CN" altLang="en-US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作依据。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即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如果表达式的值是非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0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就被认为是“真”，否则就被认为是“假”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zh-CN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7584" y="5157192"/>
            <a:ext cx="308610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例如：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'b ' &amp;&amp;' d'   </a:t>
            </a:r>
            <a:endParaRPr lang="zh-CN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47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36802" y="548680"/>
            <a:ext cx="8280920" cy="656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50825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2800" b="0" i="0" u="none" strike="noStrike" cap="none" normalizeH="0" baseline="0" dirty="0" smtClean="0" bmk="_Toc461799567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FZLanTingHeiS-DB-GB"/>
              </a:rPr>
              <a:t>3.3.8  </a:t>
            </a:r>
            <a:r>
              <a:rPr kumimoji="0" lang="zh-CN" altLang="pt-BR" sz="2800" b="0" i="0" u="none" strike="noStrike" cap="none" normalizeH="0" baseline="0" dirty="0" smtClean="0" bmk="_Toc461799567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FZLanTingHeiS-DB-GB"/>
              </a:rPr>
              <a:t>逻辑运算符和逻辑表达式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cs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268760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4.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逻辑表达式求值的短路原则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5371" y="1935996"/>
            <a:ext cx="771813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例如：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a&amp;&amp;b	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buClr>
                <a:srgbClr val="C00000"/>
              </a:buClr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当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a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为假时，系统已经可以确定该表达式的值为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0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，因而不会判断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b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a||b 	</a:t>
            </a:r>
          </a:p>
          <a:p>
            <a:pPr>
              <a:buClr>
                <a:srgbClr val="C00000"/>
              </a:buClr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当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a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为真时，系统已经可以确定该表达式的值为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，因而不会判断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b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zh-CN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5229200"/>
            <a:ext cx="75359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例如：设</a:t>
            </a:r>
            <a:r>
              <a:rPr lang="en-US" altLang="zh-CN" sz="28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a=3;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求表达式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a&lt;1&amp;&amp;--a&gt;1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的运算结果和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a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的值。</a:t>
            </a:r>
          </a:p>
        </p:txBody>
      </p:sp>
    </p:spTree>
    <p:extLst>
      <p:ext uri="{BB962C8B-B14F-4D97-AF65-F5344CB8AC3E}">
        <p14:creationId xmlns:p14="http://schemas.microsoft.com/office/powerpoint/2010/main" val="33001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836712"/>
            <a:ext cx="8352928" cy="1277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【例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3-11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】写出能被</a:t>
            </a:r>
            <a:r>
              <a:rPr lang="pt-BR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整除又能被</a:t>
            </a:r>
            <a:r>
              <a:rPr lang="pt-BR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整除的数的逻辑表达式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zh-CN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2348880"/>
            <a:ext cx="77768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若用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m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表示该数，则逻辑表达式表示为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m%3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==0 &amp;&amp;m%5==0 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或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m%15==0 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2171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692696"/>
            <a:ext cx="8280920" cy="2569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【例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3-12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】判断某年份是否闰年。</a:t>
            </a: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闰年的条件是：年份能被４整除，但不能被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100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整除；或能被４整除又能被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400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整除，则该年为闰年，否则为非闰年。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1" y="3659833"/>
            <a:ext cx="81369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若设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year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表示年份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zh-CN" altLang="zh-CN" sz="2800" dirty="0"/>
              <a:t>则闰年的逻辑表达式为</a:t>
            </a:r>
            <a:r>
              <a:rPr lang="zh-CN" altLang="zh-CN" sz="2800" dirty="0" smtClean="0"/>
              <a:t>：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C00000"/>
                </a:solidFill>
              </a:rPr>
              <a:t>(</a:t>
            </a:r>
            <a:r>
              <a:rPr lang="en-US" altLang="zh-CN" sz="2800" dirty="0">
                <a:solidFill>
                  <a:srgbClr val="C00000"/>
                </a:solidFill>
              </a:rPr>
              <a:t>year % 4==0&amp;&amp; year % 100!=0</a:t>
            </a:r>
            <a:r>
              <a:rPr lang="zh-CN" altLang="zh-CN" sz="2800" dirty="0">
                <a:solidFill>
                  <a:srgbClr val="C00000"/>
                </a:solidFill>
              </a:rPr>
              <a:t>）</a:t>
            </a:r>
            <a:r>
              <a:rPr lang="en-US" altLang="zh-CN" sz="2800" dirty="0">
                <a:solidFill>
                  <a:srgbClr val="C00000"/>
                </a:solidFill>
              </a:rPr>
              <a:t>|| (year % 400==0</a:t>
            </a:r>
            <a:r>
              <a:rPr lang="en-US" altLang="zh-CN" sz="2800" dirty="0" smtClean="0">
                <a:solidFill>
                  <a:srgbClr val="C00000"/>
                </a:solidFill>
              </a:rPr>
              <a:t>)</a:t>
            </a:r>
            <a:endParaRPr lang="zh-CN" altLang="zh-CN" sz="28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796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764704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【例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3-13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】名次预测。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340768"/>
            <a:ext cx="82809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有人在赛前预测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A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B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C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D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E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F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六名选手在比赛中会按顺序分获第一名到第六名，但是这一预测只猜对了三个人的名次。请写出这一预测情况的逻辑表达式。</a:t>
            </a:r>
          </a:p>
        </p:txBody>
      </p:sp>
      <p:sp>
        <p:nvSpPr>
          <p:cNvPr id="6" name="矩形 5"/>
          <p:cNvSpPr/>
          <p:nvPr/>
        </p:nvSpPr>
        <p:spPr>
          <a:xfrm>
            <a:off x="571985" y="4437112"/>
            <a:ext cx="82809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预测情况的逻辑表达式可以写成：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(a==1)+ (b==2)+ (c==3)+ (d==4)+ (e==5)+ (f==6)</a:t>
            </a:r>
            <a:r>
              <a:rPr lang="en-US" altLang="zh-CN" sz="28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==3</a:t>
            </a:r>
            <a:endParaRPr lang="zh-CN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3716151"/>
            <a:ext cx="1119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(a==1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)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85294" y="3187844"/>
            <a:ext cx="2352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分析：</a:t>
            </a:r>
            <a:endParaRPr lang="zh-CN" altLang="en-US" sz="2800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23728" y="3716151"/>
            <a:ext cx="1140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(b==2)</a:t>
            </a:r>
            <a:endParaRPr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3431944" y="3717032"/>
            <a:ext cx="1119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(c==3)</a:t>
            </a:r>
            <a:endParaRPr lang="zh-CN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4800096" y="3717032"/>
            <a:ext cx="1140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(d==4)</a:t>
            </a:r>
            <a:endParaRPr lang="zh-CN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6024232" y="3717032"/>
            <a:ext cx="1119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(e==5)</a:t>
            </a:r>
            <a:endParaRPr lang="zh-CN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7380312" y="3711064"/>
            <a:ext cx="1059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(f==6)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9741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193" name="Picture 1" descr="3-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6912768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43708" y="836712"/>
            <a:ext cx="52565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</a:pPr>
            <a:r>
              <a:rPr kumimoji="0" lang="zh-CN" altLang="pt-BR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rPr>
              <a:t>几种运算符的优先级</a:t>
            </a:r>
            <a:r>
              <a:rPr kumimoji="0" lang="zh-CN" altLang="pt-BR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429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5536" y="581199"/>
            <a:ext cx="61206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444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1" i="0" u="none" strike="noStrike" cap="none" normalizeH="0" baseline="0" dirty="0" smtClean="0" bmk="_Toc461799568">
                <a:ln>
                  <a:noFill/>
                </a:ln>
                <a:solidFill>
                  <a:srgbClr val="C00000"/>
                </a:solidFill>
                <a:effectLst/>
                <a:latin typeface="+mj-ea"/>
                <a:ea typeface="+mj-ea"/>
                <a:cs typeface="DIN Condensed"/>
              </a:rPr>
              <a:t>3.4  C</a:t>
            </a:r>
            <a:r>
              <a:rPr kumimoji="0" lang="zh-CN" altLang="en-US" sz="4000" b="1" i="0" u="none" strike="noStrike" cap="none" normalizeH="0" baseline="0" dirty="0" smtClean="0" bmk="_Toc461799568">
                <a:ln>
                  <a:noFill/>
                </a:ln>
                <a:solidFill>
                  <a:srgbClr val="C00000"/>
                </a:solidFill>
                <a:effectLst/>
                <a:latin typeface="+mj-ea"/>
                <a:ea typeface="+mj-ea"/>
                <a:cs typeface="DIN Condensed"/>
              </a:rPr>
              <a:t>语言语句</a:t>
            </a:r>
            <a:endParaRPr kumimoji="0" lang="zh-CN" altLang="en-US" sz="4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ea"/>
              <a:ea typeface="+mj-ea"/>
              <a:cs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8815" y="1511342"/>
            <a:ext cx="434724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C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语句可分为以下五类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表达式语句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函数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调用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语句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复合语句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空语句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控制语句</a:t>
            </a:r>
            <a:endParaRPr lang="zh-CN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98396" y="2204864"/>
            <a:ext cx="1600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a=2*b+3; 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75997" y="2924944"/>
            <a:ext cx="3847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/>
              <a:t>printf</a:t>
            </a:r>
            <a:r>
              <a:rPr lang="en-US" altLang="zh-CN" sz="2800" dirty="0"/>
              <a:t>("This is a </a:t>
            </a:r>
            <a:r>
              <a:rPr lang="en-US" altLang="zh-CN" sz="2800" dirty="0" smtClean="0"/>
              <a:t>book!");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11960" y="3573016"/>
            <a:ext cx="28200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{t=m; m=n; n=t;}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11486" y="4149080"/>
            <a:ext cx="373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;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817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xfrm>
            <a:off x="467544" y="501997"/>
            <a:ext cx="8229600" cy="766763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3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.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3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 运算符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xfrm>
            <a:off x="539552" y="1268137"/>
            <a:ext cx="8229600" cy="55452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3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基本运算符：表示某种操作的符号。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32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算术运算符</a:t>
            </a:r>
            <a:r>
              <a:rPr lang="en-US" altLang="zh-CN" sz="3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: </a:t>
            </a:r>
            <a:r>
              <a:rPr lang="zh-CN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+ 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-   *   /    %   ++   </a:t>
            </a:r>
            <a:r>
              <a:rPr lang="zh-CN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--</a:t>
            </a:r>
            <a:endParaRPr lang="en-US" altLang="zh-CN" sz="32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赋值运算符</a:t>
            </a:r>
            <a:r>
              <a:rPr lang="en-US" altLang="zh-CN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:</a:t>
            </a:r>
            <a:r>
              <a:rPr lang="zh-CN" altLang="en-US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＝   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+ =   - =  * =   </a:t>
            </a:r>
            <a:r>
              <a:rPr lang="en-US" altLang="zh-CN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…</a:t>
            </a:r>
            <a:endParaRPr lang="zh-CN" altLang="en-US" sz="32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buFont typeface="+mj-ea"/>
              <a:buAutoNum type="circleNumDbPlain" startAt="3"/>
            </a:pPr>
            <a:r>
              <a:rPr lang="zh-CN" altLang="en-US" sz="320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关系运算符</a:t>
            </a:r>
            <a:r>
              <a:rPr lang="en-US" altLang="zh-CN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: </a:t>
            </a:r>
            <a:r>
              <a:rPr lang="en-US" altLang="zh-CN" sz="3200" b="1" spc="-3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&gt;</a:t>
            </a:r>
            <a:r>
              <a:rPr lang="zh-CN" altLang="en-US" sz="3200" b="1" spc="-3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3200" b="1" spc="-3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&lt;</a:t>
            </a:r>
            <a:r>
              <a:rPr lang="zh-CN" altLang="en-US" sz="3200" b="1" spc="-3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en-US" altLang="zh-CN" sz="3200" b="1" spc="-3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= =</a:t>
            </a:r>
            <a:r>
              <a:rPr lang="zh-CN" altLang="en-US" sz="3200" b="1" spc="-3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  </a:t>
            </a:r>
            <a:r>
              <a:rPr lang="en-US" altLang="zh-CN" sz="3200" b="1" spc="-3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&gt;=</a:t>
            </a:r>
            <a:r>
              <a:rPr lang="zh-CN" altLang="en-US" sz="3200" b="1" spc="-3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  </a:t>
            </a:r>
            <a:r>
              <a:rPr lang="en-US" altLang="zh-CN" sz="3200" b="1" spc="-3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&lt;=</a:t>
            </a:r>
            <a:r>
              <a:rPr lang="zh-CN" altLang="en-US" sz="3200" b="1" spc="-3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  </a:t>
            </a:r>
            <a:r>
              <a:rPr lang="en-US" altLang="zh-CN" sz="3200" b="1" spc="-3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!=</a:t>
            </a:r>
          </a:p>
          <a:p>
            <a:pPr marL="971550" lvl="1" indent="-514350">
              <a:buFont typeface="+mj-ea"/>
              <a:buAutoNum type="circleNumDbPlain" startAt="3"/>
            </a:pPr>
            <a:r>
              <a:rPr lang="zh-CN" altLang="en-US" sz="3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逻辑运算符 </a:t>
            </a:r>
            <a:r>
              <a:rPr lang="en-US" altLang="zh-CN" sz="3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:</a:t>
            </a:r>
            <a:r>
              <a:rPr lang="en-US" altLang="zh-CN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&amp;&amp;</a:t>
            </a:r>
            <a:r>
              <a:rPr lang="zh-CN" altLang="en-US" sz="3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</a:t>
            </a:r>
            <a:r>
              <a:rPr lang="zh-CN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||    ！</a:t>
            </a:r>
            <a:endParaRPr lang="en-US" altLang="zh-CN" sz="32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buFont typeface="+mj-ea"/>
              <a:buAutoNum type="circleNumDbPlain" startAt="3"/>
            </a:pPr>
            <a:r>
              <a:rPr lang="zh-CN" altLang="en-US" sz="3200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条件</a:t>
            </a:r>
            <a:r>
              <a:rPr lang="zh-CN" altLang="en-US" sz="320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运算符</a:t>
            </a:r>
            <a:r>
              <a:rPr lang="en-US" altLang="zh-CN" sz="3200" dirty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:</a:t>
            </a:r>
            <a:r>
              <a:rPr lang="zh-CN" altLang="en-US" sz="3200" dirty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?  :</a:t>
            </a:r>
          </a:p>
          <a:p>
            <a:pPr marL="971550" lvl="1" indent="-514350">
              <a:buFont typeface="+mj-ea"/>
              <a:buAutoNum type="circleNumDbPlain" startAt="3"/>
            </a:pPr>
            <a:r>
              <a:rPr lang="zh-CN" altLang="en-US" sz="3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逗号运算符</a:t>
            </a:r>
            <a:r>
              <a:rPr lang="en-US" altLang="zh-CN" sz="3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:</a:t>
            </a:r>
            <a:r>
              <a:rPr lang="zh-CN" altLang="en-US" sz="3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en-US" altLang="zh-CN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</a:p>
          <a:p>
            <a:pPr marL="971550" lvl="1" indent="-514350">
              <a:buFont typeface="+mj-ea"/>
              <a:buAutoNum type="circleNumDbPlain" startAt="3"/>
            </a:pPr>
            <a:r>
              <a:rPr lang="zh-CN" altLang="en-US" sz="32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位运算符：</a:t>
            </a:r>
            <a:r>
              <a:rPr lang="en-US" altLang="zh-CN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&lt;&lt;  &gt;&gt;  ^  |</a:t>
            </a:r>
          </a:p>
          <a:p>
            <a:pPr marL="457200" lvl="1" indent="0">
              <a:buNone/>
            </a:pPr>
            <a:endParaRPr lang="en-US" altLang="zh-CN" sz="32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buFont typeface="+mj-ea"/>
              <a:buAutoNum type="circleNumDbPlain" startAt="3"/>
            </a:pPr>
            <a:endParaRPr lang="en-US" altLang="zh-CN" sz="32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5536" y="581199"/>
            <a:ext cx="61206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444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1" i="0" u="none" strike="noStrike" cap="none" normalizeH="0" baseline="0" dirty="0" smtClean="0" bmk="_Toc461799568">
                <a:ln>
                  <a:noFill/>
                </a:ln>
                <a:solidFill>
                  <a:srgbClr val="C00000"/>
                </a:solidFill>
                <a:effectLst/>
                <a:latin typeface="+mj-ea"/>
                <a:ea typeface="+mj-ea"/>
                <a:cs typeface="DIN Condensed"/>
              </a:rPr>
              <a:t>3.4  C</a:t>
            </a:r>
            <a:r>
              <a:rPr kumimoji="0" lang="zh-CN" altLang="en-US" sz="4000" b="1" i="0" u="none" strike="noStrike" cap="none" normalizeH="0" baseline="0" dirty="0" smtClean="0" bmk="_Toc461799568">
                <a:ln>
                  <a:noFill/>
                </a:ln>
                <a:solidFill>
                  <a:srgbClr val="C00000"/>
                </a:solidFill>
                <a:effectLst/>
                <a:latin typeface="+mj-ea"/>
                <a:ea typeface="+mj-ea"/>
                <a:cs typeface="DIN Condensed"/>
              </a:rPr>
              <a:t>语言语句</a:t>
            </a:r>
            <a:endParaRPr kumimoji="0" lang="zh-CN" altLang="en-US" sz="4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ea"/>
              <a:ea typeface="+mj-ea"/>
              <a:cs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8815" y="1340768"/>
            <a:ext cx="4347241" cy="630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zh-CN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控制语句</a:t>
            </a:r>
            <a:endParaRPr lang="zh-CN" altLang="zh-CN" sz="2800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15616" y="2175165"/>
            <a:ext cx="698477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if( )...else...	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      (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条件语句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)</a:t>
            </a:r>
            <a:endParaRPr lang="zh-CN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switch	          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	(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多分支选择语句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)</a:t>
            </a:r>
            <a:endParaRPr lang="zh-CN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for( )...	      	(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循环语句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)</a:t>
            </a:r>
            <a:endParaRPr lang="zh-CN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while( )...	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     (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循环语句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)</a:t>
            </a:r>
            <a:endParaRPr lang="zh-CN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do...while( )... 	(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循环语句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)</a:t>
            </a:r>
            <a:endParaRPr lang="zh-CN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continue	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     (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结束本次循环语句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)</a:t>
            </a:r>
            <a:endParaRPr lang="zh-CN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break	           	(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结束循环或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switch)</a:t>
            </a:r>
            <a:endParaRPr lang="zh-CN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goto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		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     (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跳转语句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)</a:t>
            </a:r>
            <a:endParaRPr lang="zh-CN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return	     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	(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从函数返回语句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)</a:t>
            </a:r>
            <a:endParaRPr lang="zh-CN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951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>
          <a:xfrm>
            <a:off x="539552" y="1268760"/>
            <a:ext cx="7992888" cy="54006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3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高级运算符</a:t>
            </a:r>
            <a:endParaRPr lang="en-US" altLang="zh-CN" sz="32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1185862" lvl="1" indent="-742950">
              <a:lnSpc>
                <a:spcPct val="110000"/>
              </a:lnSpc>
              <a:buFont typeface="+mj-ea"/>
              <a:buAutoNum type="circleNumDbPlain" startAt="8"/>
            </a:pPr>
            <a:r>
              <a:rPr lang="zh-CN" altLang="en-US" sz="3200" dirty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指针运算符</a:t>
            </a:r>
            <a:r>
              <a:rPr lang="en-US" altLang="zh-CN" sz="3200" dirty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:</a:t>
            </a:r>
            <a:r>
              <a:rPr lang="zh-CN" altLang="en-US" sz="3200" dirty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*</a:t>
            </a:r>
            <a:endParaRPr lang="zh-CN" altLang="en-US" sz="32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1185862" lvl="1" indent="-742950">
              <a:lnSpc>
                <a:spcPct val="120000"/>
              </a:lnSpc>
              <a:buFont typeface="+mj-ea"/>
              <a:buAutoNum type="circleNumDbPlain" startAt="8"/>
            </a:pPr>
            <a:r>
              <a:rPr lang="zh-CN" altLang="en-US" sz="3200" dirty="0" smtClean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地址</a:t>
            </a:r>
            <a:r>
              <a:rPr lang="zh-CN" altLang="en-US" sz="3200" dirty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运算符</a:t>
            </a:r>
            <a:r>
              <a:rPr lang="en-US" altLang="zh-CN" sz="3200" dirty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:</a:t>
            </a:r>
            <a:r>
              <a:rPr lang="zh-CN" altLang="en-US" sz="3200" dirty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＆</a:t>
            </a:r>
            <a:endParaRPr lang="zh-CN" altLang="en-US" sz="32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1185862" lvl="1" indent="-742950">
              <a:lnSpc>
                <a:spcPct val="120000"/>
              </a:lnSpc>
              <a:buFont typeface="+mj-ea"/>
              <a:buAutoNum type="circleNumDbPlain" startAt="8"/>
            </a:pPr>
            <a:r>
              <a:rPr lang="zh-CN" altLang="en-US" sz="3200" dirty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求字节数运算符</a:t>
            </a:r>
            <a:r>
              <a:rPr lang="en-US" altLang="zh-CN" sz="3200" dirty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:</a:t>
            </a:r>
            <a:r>
              <a:rPr lang="zh-CN" altLang="en-US" sz="3200" dirty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en-US" altLang="zh-CN" sz="32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sizeof</a:t>
            </a:r>
            <a:endParaRPr lang="zh-CN" altLang="en-US" sz="32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1185862" lvl="1" indent="-742950">
              <a:lnSpc>
                <a:spcPct val="130000"/>
              </a:lnSpc>
              <a:buFont typeface="+mj-ea"/>
              <a:buAutoNum type="circleNumDbPlain" startAt="8"/>
            </a:pPr>
            <a:r>
              <a:rPr lang="zh-CN" altLang="en-US" sz="3200" dirty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强制类型转换</a:t>
            </a:r>
            <a:r>
              <a:rPr lang="zh-CN" altLang="en-US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运算符</a:t>
            </a:r>
            <a:r>
              <a:rPr lang="en-US" altLang="zh-CN" sz="3200" dirty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:</a:t>
            </a:r>
            <a:r>
              <a:rPr lang="zh-CN" altLang="en-US" sz="3200" dirty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zh-CN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类型</a:t>
            </a:r>
            <a:r>
              <a:rPr lang="en-US" altLang="zh-CN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)</a:t>
            </a:r>
            <a:r>
              <a:rPr lang="zh-CN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3200" dirty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或 </a:t>
            </a:r>
            <a:r>
              <a:rPr lang="zh-CN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类型</a:t>
            </a:r>
            <a:r>
              <a:rPr lang="en-US" altLang="zh-CN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zh-CN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)</a:t>
            </a:r>
            <a:endParaRPr lang="zh-CN" altLang="en-US" sz="32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1185862" lvl="1" indent="-742950">
              <a:buFont typeface="+mj-ea"/>
              <a:buAutoNum type="circleNumDbPlain" startAt="8"/>
            </a:pPr>
            <a:r>
              <a:rPr lang="zh-CN" altLang="en-US" sz="3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成员运算符 </a:t>
            </a:r>
            <a:r>
              <a:rPr lang="zh-CN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.</a:t>
            </a:r>
          </a:p>
          <a:p>
            <a:pPr marL="1185862" lvl="1" indent="-742950">
              <a:buFont typeface="+mj-ea"/>
              <a:buAutoNum type="circleNumDbPlain" startAt="8"/>
            </a:pPr>
            <a:r>
              <a:rPr lang="zh-CN" altLang="en-US" sz="3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指向成员的运算符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-&gt;</a:t>
            </a:r>
          </a:p>
          <a:p>
            <a:pPr marL="1185862" lvl="1" indent="-742950">
              <a:buFont typeface="+mj-ea"/>
              <a:buAutoNum type="circleNumDbPlain" startAt="8"/>
            </a:pPr>
            <a:r>
              <a:rPr lang="zh-CN" altLang="en-US" sz="3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下标运算符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［ </a:t>
            </a:r>
            <a:r>
              <a:rPr lang="zh-CN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］</a:t>
            </a:r>
            <a:endParaRPr lang="zh-CN" altLang="en-US" sz="32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467544" y="501997"/>
            <a:ext cx="8229600" cy="766763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3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.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3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 运算符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51520" y="703818"/>
            <a:ext cx="1800200" cy="967705"/>
          </a:xfrm>
          <a:prstGeom prst="ellipse">
            <a:avLst/>
          </a:prstGeom>
          <a:solidFill>
            <a:srgbClr val="00B05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问题</a:t>
            </a:r>
            <a:endParaRPr lang="en-US" altLang="zh-CN" sz="2800" b="1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导</a:t>
            </a:r>
            <a:r>
              <a:rPr lang="zh-CN" altLang="en-US" sz="28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入</a:t>
            </a:r>
            <a:endParaRPr lang="zh-CN" altLang="en-US" sz="2800" b="1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224914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今天是星期二，</a:t>
            </a:r>
            <a:r>
              <a:rPr lang="en-US" altLang="zh-CN" sz="3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157</a:t>
            </a:r>
            <a:r>
              <a:rPr lang="zh-CN" altLang="en-US" sz="3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天后是星期几？</a:t>
            </a:r>
            <a:endParaRPr lang="zh-CN" altLang="en-US" sz="3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12358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idx="1"/>
          </p:nvPr>
        </p:nvSpPr>
        <p:spPr>
          <a:xfrm>
            <a:off x="395536" y="1412776"/>
            <a:ext cx="8229600" cy="544522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基本算术运算符</a:t>
            </a:r>
            <a:endParaRPr lang="en-US" altLang="zh-CN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基本算术运算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符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: </a:t>
            </a:r>
            <a:r>
              <a:rPr lang="en-US" altLang="zh-CN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+</a:t>
            </a:r>
            <a:r>
              <a:rPr lang="zh-CN" alt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-</a:t>
            </a:r>
            <a:r>
              <a:rPr lang="zh-CN" alt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* </a:t>
            </a:r>
            <a:r>
              <a:rPr lang="en-US" altLang="zh-CN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模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运算符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: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%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%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两侧均应为整型数据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,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如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7%4=3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说明：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两个整数相除的结果为整数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舍去小数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部分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,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如5/3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=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-5/3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=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-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1。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buFont typeface="+mj-ea"/>
              <a:buAutoNum type="circleNumDbPlain" startAt="2"/>
            </a:pP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如果参加+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-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*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/ 运算的两个数中有一个数为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float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型数据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则运算的结果是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double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型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buFont typeface="+mj-ea"/>
              <a:buAutoNum type="circleNumDbPlain" startAt="2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模运算符又叫取余运算，其结果的符号与被除数相同。如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-9%4=-1</a:t>
            </a:r>
            <a:endParaRPr lang="zh-CN" altLang="en-US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7070" y="620688"/>
            <a:ext cx="59715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C00000"/>
                </a:solidFill>
                <a:latin typeface="+mn-ea"/>
                <a:ea typeface="+mn-ea"/>
              </a:rPr>
              <a:t>3.3</a:t>
            </a:r>
            <a:r>
              <a:rPr lang="zh-CN" altLang="en-US" sz="3600" dirty="0">
                <a:solidFill>
                  <a:srgbClr val="C00000"/>
                </a:solidFill>
                <a:latin typeface="+mn-ea"/>
                <a:ea typeface="+mn-ea"/>
              </a:rPr>
              <a:t>.</a:t>
            </a:r>
            <a:r>
              <a:rPr lang="en-US" altLang="zh-CN" sz="3600" dirty="0">
                <a:solidFill>
                  <a:srgbClr val="C00000"/>
                </a:solidFill>
                <a:latin typeface="+mn-ea"/>
                <a:ea typeface="+mn-ea"/>
              </a:rPr>
              <a:t>1</a:t>
            </a:r>
            <a:r>
              <a:rPr lang="zh-CN" altLang="en-US" sz="3600" dirty="0">
                <a:solidFill>
                  <a:srgbClr val="C00000"/>
                </a:solidFill>
                <a:latin typeface="+mn-ea"/>
                <a:ea typeface="+mn-ea"/>
              </a:rPr>
              <a:t> 算术运算与算术表达式</a:t>
            </a:r>
            <a:endParaRPr lang="en-US" altLang="zh-CN" sz="36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idx="1"/>
          </p:nvPr>
        </p:nvSpPr>
        <p:spPr>
          <a:xfrm>
            <a:off x="467544" y="1484784"/>
            <a:ext cx="8229600" cy="4968552"/>
          </a:xfrm>
        </p:spPr>
        <p:txBody>
          <a:bodyPr>
            <a:noAutofit/>
          </a:bodyPr>
          <a:lstStyle/>
          <a:p>
            <a:pPr marL="457200" lvl="1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算术表达式</a:t>
            </a:r>
            <a:endParaRPr lang="en-US" altLang="zh-CN" sz="2800" dirty="0" smtClean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用算术运算符和括号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将</a:t>
            </a:r>
            <a:r>
              <a:rPr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运算对象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连接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起来的符合语法规则的式子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</a:p>
          <a:p>
            <a:pPr marL="457200" lvl="1" indent="0">
              <a:buNone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例如：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a*b/c-1.5+′a′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优先级和结合性。</a:t>
            </a:r>
            <a:endParaRPr lang="en-US" altLang="zh-CN" sz="2800" dirty="0" smtClean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优先级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如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: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a-b*c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结合方向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80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左结合</a:t>
            </a:r>
            <a:r>
              <a:rPr lang="zh-CN" altLang="en-US" sz="2800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性</a:t>
            </a:r>
            <a:r>
              <a:rPr lang="en-US" altLang="zh-CN" sz="2800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如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: </a:t>
            </a:r>
            <a:r>
              <a:rPr lang="en-US" altLang="zh-CN" sz="28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a-b+c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运算符的优先级别和结合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性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见</a:t>
            </a:r>
            <a:r>
              <a:rPr lang="zh-CN" alt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附录</a:t>
            </a:r>
            <a:r>
              <a:rPr lang="en-US" altLang="zh-CN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B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</a:p>
        </p:txBody>
      </p:sp>
      <p:sp>
        <p:nvSpPr>
          <p:cNvPr id="3" name="矩形 2"/>
          <p:cNvSpPr/>
          <p:nvPr/>
        </p:nvSpPr>
        <p:spPr>
          <a:xfrm>
            <a:off x="617070" y="620688"/>
            <a:ext cx="59715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C00000"/>
                </a:solidFill>
                <a:latin typeface="+mn-ea"/>
                <a:ea typeface="+mn-ea"/>
              </a:rPr>
              <a:t>3.3</a:t>
            </a:r>
            <a:r>
              <a:rPr lang="zh-CN" altLang="en-US" sz="3600" dirty="0">
                <a:solidFill>
                  <a:srgbClr val="C00000"/>
                </a:solidFill>
                <a:latin typeface="+mn-ea"/>
                <a:ea typeface="+mn-ea"/>
              </a:rPr>
              <a:t>.</a:t>
            </a:r>
            <a:r>
              <a:rPr lang="en-US" altLang="zh-CN" sz="3600" dirty="0">
                <a:solidFill>
                  <a:srgbClr val="C00000"/>
                </a:solidFill>
                <a:latin typeface="+mn-ea"/>
                <a:ea typeface="+mn-ea"/>
              </a:rPr>
              <a:t>1</a:t>
            </a:r>
            <a:r>
              <a:rPr lang="zh-CN" altLang="en-US" sz="3600" dirty="0">
                <a:solidFill>
                  <a:srgbClr val="C00000"/>
                </a:solidFill>
                <a:latin typeface="+mn-ea"/>
                <a:ea typeface="+mn-ea"/>
              </a:rPr>
              <a:t> 算术运算与算术表达式</a:t>
            </a:r>
            <a:endParaRPr lang="en-US" altLang="zh-CN" sz="36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idx="1"/>
          </p:nvPr>
        </p:nvSpPr>
        <p:spPr>
          <a:xfrm>
            <a:off x="589764" y="1267019"/>
            <a:ext cx="8229600" cy="5299286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混合</a:t>
            </a:r>
            <a:r>
              <a:rPr lang="zh-CN" altLang="en-US" sz="28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运算</a:t>
            </a:r>
            <a:endParaRPr lang="en-US" altLang="zh-CN" sz="2800" dirty="0" smtClean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不同类型数据之间进行运算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,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要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先转换成同一类型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,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然后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进行运算。</a:t>
            </a:r>
            <a:endParaRPr lang="zh-CN" altLang="en-US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10+′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a′+1.5-8765.1234*′b′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转换的规则按图所示。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例如：</a:t>
            </a:r>
            <a:r>
              <a:rPr lang="en-US" altLang="zh-CN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ｉ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; </a:t>
            </a: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float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ｆ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; </a:t>
            </a: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double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ｄ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; </a:t>
            </a: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long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ｅ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+′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a′+</a:t>
            </a:r>
            <a:r>
              <a:rPr lang="en-US" altLang="zh-CN" sz="28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*f-d/e</a:t>
            </a:r>
            <a:endParaRPr lang="zh-CN" altLang="en-US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51204" name="Picture 4" descr="F:\C++程序设计\tu\tu\图2.7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708920"/>
            <a:ext cx="266700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17070" y="620688"/>
            <a:ext cx="59715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C00000"/>
                </a:solidFill>
                <a:latin typeface="+mn-ea"/>
                <a:ea typeface="+mn-ea"/>
              </a:rPr>
              <a:t>3.3</a:t>
            </a:r>
            <a:r>
              <a:rPr lang="zh-CN" altLang="en-US" sz="3600" dirty="0">
                <a:solidFill>
                  <a:srgbClr val="C00000"/>
                </a:solidFill>
                <a:latin typeface="+mn-ea"/>
                <a:ea typeface="+mn-ea"/>
              </a:rPr>
              <a:t>.</a:t>
            </a:r>
            <a:r>
              <a:rPr lang="en-US" altLang="zh-CN" sz="3600" dirty="0">
                <a:solidFill>
                  <a:srgbClr val="C00000"/>
                </a:solidFill>
                <a:latin typeface="+mn-ea"/>
                <a:ea typeface="+mn-ea"/>
              </a:rPr>
              <a:t>1</a:t>
            </a:r>
            <a:r>
              <a:rPr lang="zh-CN" altLang="en-US" sz="3600" dirty="0">
                <a:solidFill>
                  <a:srgbClr val="C00000"/>
                </a:solidFill>
                <a:latin typeface="+mn-ea"/>
                <a:ea typeface="+mn-ea"/>
              </a:rPr>
              <a:t> 算术运算与算术表达式</a:t>
            </a:r>
            <a:endParaRPr lang="en-US" altLang="zh-CN" sz="36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idx="1"/>
          </p:nvPr>
        </p:nvSpPr>
        <p:spPr>
          <a:xfrm>
            <a:off x="467544" y="2420888"/>
            <a:ext cx="8229600" cy="3384376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赋值符号的作用是将一个数据赋给一个变量。</a:t>
            </a:r>
            <a:endParaRPr lang="en-US" altLang="zh-CN" sz="32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3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zh-CN" altLang="en-US" sz="3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如 </a:t>
            </a:r>
            <a:r>
              <a:rPr lang="en-US" altLang="zh-CN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3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r=3; </a:t>
            </a:r>
            <a:r>
              <a:rPr lang="en-US" altLang="zh-CN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double</a:t>
            </a:r>
            <a:r>
              <a:rPr lang="en-US" altLang="zh-CN" sz="3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s=3.14159*r*r;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结合方向是右结合性</a:t>
            </a:r>
            <a:r>
              <a:rPr lang="en-US" altLang="zh-CN" sz="3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如：</a:t>
            </a:r>
            <a:r>
              <a:rPr lang="en-US" altLang="zh-CN" sz="32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3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a, b, c;   a=b=c=4.5;</a:t>
            </a:r>
            <a:endParaRPr lang="zh-CN" altLang="en-US" sz="32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692696"/>
            <a:ext cx="5740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+mn-ea"/>
                <a:ea typeface="+mn-ea"/>
              </a:rPr>
              <a:t>3</a:t>
            </a:r>
            <a:r>
              <a:rPr lang="zh-CN" altLang="en-US" sz="3200" dirty="0">
                <a:solidFill>
                  <a:srgbClr val="C00000"/>
                </a:solidFill>
                <a:latin typeface="+mn-ea"/>
                <a:ea typeface="+mn-ea"/>
              </a:rPr>
              <a:t>.</a:t>
            </a:r>
            <a:r>
              <a:rPr lang="en-US" altLang="zh-CN" sz="3200" dirty="0">
                <a:solidFill>
                  <a:srgbClr val="C00000"/>
                </a:solidFill>
                <a:latin typeface="+mn-ea"/>
                <a:ea typeface="+mn-ea"/>
              </a:rPr>
              <a:t>3</a:t>
            </a:r>
            <a:r>
              <a:rPr lang="zh-CN" altLang="en-US" sz="3200" dirty="0">
                <a:solidFill>
                  <a:srgbClr val="C00000"/>
                </a:solidFill>
                <a:latin typeface="+mn-ea"/>
                <a:ea typeface="+mn-ea"/>
              </a:rPr>
              <a:t>.</a:t>
            </a:r>
            <a:r>
              <a:rPr lang="en-US" altLang="zh-CN" sz="3200" dirty="0">
                <a:solidFill>
                  <a:srgbClr val="C00000"/>
                </a:solidFill>
                <a:latin typeface="+mn-ea"/>
                <a:ea typeface="+mn-ea"/>
              </a:rPr>
              <a:t>2</a:t>
            </a:r>
            <a:r>
              <a:rPr lang="zh-CN" altLang="en-US" sz="3200" dirty="0">
                <a:solidFill>
                  <a:srgbClr val="C00000"/>
                </a:solidFill>
                <a:latin typeface="+mn-ea"/>
                <a:ea typeface="+mn-ea"/>
              </a:rPr>
              <a:t> 赋值</a:t>
            </a:r>
            <a:r>
              <a:rPr lang="zh-CN" altLang="en-US" sz="3200" dirty="0" smtClean="0">
                <a:solidFill>
                  <a:srgbClr val="C00000"/>
                </a:solidFill>
                <a:latin typeface="+mn-ea"/>
                <a:ea typeface="+mn-ea"/>
              </a:rPr>
              <a:t>运算符与赋值表达式</a:t>
            </a:r>
            <a:endParaRPr lang="zh-CN" altLang="en-US" sz="32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556792"/>
            <a:ext cx="30963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赋值</a:t>
            </a:r>
            <a:r>
              <a:rPr lang="zh-CN" altLang="en-US" sz="32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运算符</a:t>
            </a:r>
            <a:r>
              <a:rPr lang="en-US" altLang="zh-CN" sz="32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=</a:t>
            </a:r>
            <a:endParaRPr lang="zh-CN" altLang="en-US" sz="32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71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Chapter 1 Introduction to Computer Programming.pptx" id="{A6AE494D-944C-4A0B-8570-73F7253A82B6}" vid="{D17F2934-1854-44CC-B83B-119E81773454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 Introduction to Computer Programming</Template>
  <TotalTime>7424</TotalTime>
  <Words>1791</Words>
  <Application>Microsoft Office PowerPoint</Application>
  <PresentationFormat>全屏显示(4:3)</PresentationFormat>
  <Paragraphs>289</Paragraphs>
  <Slides>30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1_江西理工大学计算机教研室</vt:lpstr>
      <vt:lpstr>PowerPoint 演示文稿</vt:lpstr>
      <vt:lpstr>PowerPoint 演示文稿</vt:lpstr>
      <vt:lpstr>3.3 运算符</vt:lpstr>
      <vt:lpstr>3.3 运算符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3.3.3 逗号运算符与逗号表达式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Chengtian Ouyang</dc:creator>
  <cp:lastModifiedBy>江西理工大学</cp:lastModifiedBy>
  <cp:revision>286</cp:revision>
  <dcterms:created xsi:type="dcterms:W3CDTF">1601-01-01T00:00:00Z</dcterms:created>
  <dcterms:modified xsi:type="dcterms:W3CDTF">2018-02-28T03:33:04Z</dcterms:modified>
</cp:coreProperties>
</file>