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407" r:id="rId2"/>
    <p:sldId id="435" r:id="rId3"/>
    <p:sldId id="408" r:id="rId4"/>
    <p:sldId id="372" r:id="rId5"/>
    <p:sldId id="409" r:id="rId6"/>
    <p:sldId id="370" r:id="rId7"/>
    <p:sldId id="310" r:id="rId8"/>
    <p:sldId id="411" r:id="rId9"/>
    <p:sldId id="414" r:id="rId10"/>
    <p:sldId id="401" r:id="rId11"/>
    <p:sldId id="420" r:id="rId12"/>
    <p:sldId id="404" r:id="rId13"/>
    <p:sldId id="299" r:id="rId14"/>
    <p:sldId id="424" r:id="rId15"/>
    <p:sldId id="388" r:id="rId16"/>
    <p:sldId id="425" r:id="rId17"/>
    <p:sldId id="426" r:id="rId18"/>
    <p:sldId id="429" r:id="rId19"/>
    <p:sldId id="432" r:id="rId20"/>
    <p:sldId id="433" r:id="rId21"/>
    <p:sldId id="434" r:id="rId22"/>
    <p:sldId id="431" r:id="rId23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00"/>
    <a:srgbClr val="FF66FF"/>
    <a:srgbClr val="FF6600"/>
    <a:srgbClr val="CCCC00"/>
    <a:srgbClr val="6633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4014" autoAdjust="0"/>
  </p:normalViewPr>
  <p:slideViewPr>
    <p:cSldViewPr>
      <p:cViewPr>
        <p:scale>
          <a:sx n="75" d="100"/>
          <a:sy n="75" d="100"/>
        </p:scale>
        <p:origin x="-1224" y="0"/>
      </p:cViewPr>
      <p:guideLst>
        <p:guide orient="horz" pos="1296"/>
        <p:guide pos="1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A990FBD-CCBD-4D1F-9DB8-F16E52355826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8E7326C-80E8-404B-879F-50BEFB96AF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7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E48F1B6-77B0-4DF9-9D46-025F5B2D8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82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48F1B6-77B0-4DF9-9D46-025F5B2D8C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91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方法：先完成一行图形符号的输出，再完成多行输出，最后变形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FA0664-9480-4E44-83CC-61FCA6978202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方法：先完成一行图形符号的输出，再完成多行输出，最后变形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FA0664-9480-4E44-83CC-61FCA6978202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方法：先完成一行图形符号的输出，再完成多行输出，最后变形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FA0664-9480-4E44-83CC-61FCA6978202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5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9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594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9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0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937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06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-69850" y="-100013"/>
            <a:ext cx="69850" cy="100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" name="Picture 4" descr="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8" r:id="rId7"/>
    <p:sldLayoutId id="2147483874" r:id="rId8"/>
    <p:sldLayoutId id="2147483875" r:id="rId9"/>
    <p:sldLayoutId id="2147483876" r:id="rId10"/>
    <p:sldLayoutId id="2147483877" r:id="rId11"/>
    <p:sldLayoutId id="214748387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34668\Drawing\~&#39029;-1\&#22278;&#35282;&#30697;&#24418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52978\Drawing\~&#39029;-1\&#22278;&#35282;&#30697;&#24418;.5" TargetMode="Externa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34668\Drawing\~&#39029;-1\&#22278;&#35282;&#30697;&#24418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52978\Drawing\~&#39029;-1\&#22278;&#35282;&#30697;&#24418;.5" TargetMode="Externa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34668\Drawing\~&#39029;-1\&#22278;&#35282;&#30697;&#24418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file:///D:\onedrive\C&#25945;&#26448;&#32534;&#20889;20160905\C&#35821;&#35328;&#31243;&#24207;&#35774;&#35745;&#25945;&#31243;%20-&#32456;&#31295;-20170613-jdxy-PC01-jdxy-PC01.doc!_1579352978\Drawing\~&#39029;-1\&#22278;&#35282;&#30697;&#24418;.5" TargetMode="Externa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771800" y="4543423"/>
            <a:ext cx="46602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3568" y="1678976"/>
            <a:ext cx="77724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循环</a:t>
            </a:r>
            <a:r>
              <a:rPr lang="zh-CN" altLang="en-US" sz="4400" b="1" dirty="0" smtClean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结构程序设计</a:t>
            </a:r>
            <a:endParaRPr lang="zh-CN" altLang="en-US" sz="4400" b="1" dirty="0">
              <a:solidFill>
                <a:srgbClr val="BB13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8196" y="3154040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6.1-6.3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2298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87338" y="692150"/>
            <a:ext cx="6516910" cy="616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   for </a:t>
            </a:r>
            <a:r>
              <a:rPr lang="zh-CN" altLang="zh-CN" sz="36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格式：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；表达式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循环体语句；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功能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/>
                <a:ea typeface="方正姚体" panose="02010601030101010101" pitchFamily="2" charset="-122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zh-CN" altLang="en-US" sz="24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alibri"/>
                <a:ea typeface="方正姚体" panose="02010601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/>
                <a:ea typeface="方正姚体" panose="02010601030101010101" pitchFamily="2" charset="-122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接着求</a:t>
            </a:r>
            <a:r>
              <a:rPr lang="zh-CN" altLang="en-US" sz="24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。若值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lang="en-US" altLang="zh-CN" sz="24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0，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执行第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否则</a:t>
            </a:r>
            <a:r>
              <a:rPr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执行第⑤步；</a:t>
            </a:r>
            <a:endParaRPr lang="zh-CN" altLang="en-US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执行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循环体语句；</a:t>
            </a:r>
            <a:endParaRPr lang="en-US" altLang="zh-CN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/>
                <a:ea typeface="方正姚体" panose="02010601030101010101" pitchFamily="2" charset="-122"/>
              </a:rPr>
              <a:t>④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zh-CN" altLang="en-US" sz="24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转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重复执行；</a:t>
            </a:r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⑤</a:t>
            </a:r>
            <a:r>
              <a:rPr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结束</a:t>
            </a:r>
            <a:r>
              <a:rPr lang="en-US" altLang="zh-CN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zh-CN" alt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循环。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</a:p>
        </p:txBody>
      </p:sp>
      <p:grpSp>
        <p:nvGrpSpPr>
          <p:cNvPr id="21507" name="Group 36"/>
          <p:cNvGrpSpPr>
            <a:grpSpLocks/>
          </p:cNvGrpSpPr>
          <p:nvPr/>
        </p:nvGrpSpPr>
        <p:grpSpPr bwMode="auto">
          <a:xfrm>
            <a:off x="6588125" y="1250404"/>
            <a:ext cx="2416175" cy="4914900"/>
            <a:chOff x="4150" y="28"/>
            <a:chExt cx="1522" cy="3096"/>
          </a:xfrm>
        </p:grpSpPr>
        <p:sp>
          <p:nvSpPr>
            <p:cNvPr id="21510" name="Text Box 15"/>
            <p:cNvSpPr txBox="1">
              <a:spLocks noChangeArrowheads="1"/>
            </p:cNvSpPr>
            <p:nvPr/>
          </p:nvSpPr>
          <p:spPr bwMode="auto">
            <a:xfrm>
              <a:off x="4972" y="1492"/>
              <a:ext cx="346" cy="25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非零</a:t>
              </a:r>
            </a:p>
          </p:txBody>
        </p:sp>
        <p:sp>
          <p:nvSpPr>
            <p:cNvPr id="21511" name="Text Box 16"/>
            <p:cNvSpPr txBox="1">
              <a:spLocks noChangeArrowheads="1"/>
            </p:cNvSpPr>
            <p:nvPr/>
          </p:nvSpPr>
          <p:spPr bwMode="auto">
            <a:xfrm>
              <a:off x="5375" y="980"/>
              <a:ext cx="2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21512" name="Rectangle 17"/>
            <p:cNvSpPr>
              <a:spLocks noChangeArrowheads="1"/>
            </p:cNvSpPr>
            <p:nvPr/>
          </p:nvSpPr>
          <p:spPr bwMode="auto">
            <a:xfrm>
              <a:off x="4633" y="363"/>
              <a:ext cx="650" cy="25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表达式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1513" name="AutoShape 18"/>
            <p:cNvSpPr>
              <a:spLocks noChangeArrowheads="1"/>
            </p:cNvSpPr>
            <p:nvPr/>
          </p:nvSpPr>
          <p:spPr bwMode="auto">
            <a:xfrm>
              <a:off x="4373" y="1006"/>
              <a:ext cx="1169" cy="514"/>
            </a:xfrm>
            <a:prstGeom prst="flowChartDecision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表达式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1514" name="Rectangle 19"/>
            <p:cNvSpPr>
              <a:spLocks noChangeArrowheads="1"/>
            </p:cNvSpPr>
            <p:nvPr/>
          </p:nvSpPr>
          <p:spPr bwMode="auto">
            <a:xfrm>
              <a:off x="4633" y="1779"/>
              <a:ext cx="650" cy="25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循环体</a:t>
              </a:r>
            </a:p>
          </p:txBody>
        </p:sp>
        <p:sp>
          <p:nvSpPr>
            <p:cNvPr id="21515" name="Rectangle 20"/>
            <p:cNvSpPr>
              <a:spLocks noChangeArrowheads="1"/>
            </p:cNvSpPr>
            <p:nvPr/>
          </p:nvSpPr>
          <p:spPr bwMode="auto">
            <a:xfrm>
              <a:off x="4649" y="2296"/>
              <a:ext cx="650" cy="25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表达式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1516" name="Freeform 21"/>
            <p:cNvSpPr>
              <a:spLocks/>
            </p:cNvSpPr>
            <p:nvPr/>
          </p:nvSpPr>
          <p:spPr bwMode="auto">
            <a:xfrm>
              <a:off x="4958" y="623"/>
              <a:ext cx="0" cy="385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70 h 4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17" name="Freeform 22"/>
            <p:cNvSpPr>
              <a:spLocks/>
            </p:cNvSpPr>
            <p:nvPr/>
          </p:nvSpPr>
          <p:spPr bwMode="auto">
            <a:xfrm>
              <a:off x="4947" y="1541"/>
              <a:ext cx="0" cy="248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18" name="Freeform 23"/>
            <p:cNvSpPr>
              <a:spLocks/>
            </p:cNvSpPr>
            <p:nvPr/>
          </p:nvSpPr>
          <p:spPr bwMode="auto">
            <a:xfrm>
              <a:off x="4969" y="2037"/>
              <a:ext cx="0" cy="260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47 h 3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19" name="Freeform 24"/>
            <p:cNvSpPr>
              <a:spLocks/>
            </p:cNvSpPr>
            <p:nvPr/>
          </p:nvSpPr>
          <p:spPr bwMode="auto">
            <a:xfrm flipH="1">
              <a:off x="4921" y="2568"/>
              <a:ext cx="48" cy="136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56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 flipH="1" flipV="1">
              <a:off x="4150" y="754"/>
              <a:ext cx="0" cy="19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1" name="Freeform 27"/>
            <p:cNvSpPr>
              <a:spLocks/>
            </p:cNvSpPr>
            <p:nvPr/>
          </p:nvSpPr>
          <p:spPr bwMode="auto">
            <a:xfrm>
              <a:off x="4150" y="755"/>
              <a:ext cx="808" cy="44"/>
            </a:xfrm>
            <a:custGeom>
              <a:avLst/>
              <a:gdLst>
                <a:gd name="T0" fmla="*/ 0 w 1350"/>
                <a:gd name="T1" fmla="*/ 0 h 1"/>
                <a:gd name="T2" fmla="*/ 8 w 13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0" h="1">
                  <a:moveTo>
                    <a:pt x="0" y="0"/>
                  </a:moveTo>
                  <a:lnTo>
                    <a:pt x="135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5542" y="1264"/>
              <a:ext cx="1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3" name="Freeform 29"/>
            <p:cNvSpPr>
              <a:spLocks/>
            </p:cNvSpPr>
            <p:nvPr/>
          </p:nvSpPr>
          <p:spPr bwMode="auto">
            <a:xfrm>
              <a:off x="5672" y="1264"/>
              <a:ext cx="0" cy="1554"/>
            </a:xfrm>
            <a:custGeom>
              <a:avLst/>
              <a:gdLst>
                <a:gd name="T0" fmla="*/ 0 w 1"/>
                <a:gd name="T1" fmla="*/ 0 h 1881"/>
                <a:gd name="T2" fmla="*/ 0 w 1"/>
                <a:gd name="T3" fmla="*/ 279 h 188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881">
                  <a:moveTo>
                    <a:pt x="0" y="0"/>
                  </a:moveTo>
                  <a:lnTo>
                    <a:pt x="0" y="1881"/>
                  </a:lnTo>
                </a:path>
              </a:pathLst>
            </a:custGeom>
            <a:solidFill>
              <a:schemeClr val="accent1"/>
            </a:solidFill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4" name="Freeform 30"/>
            <p:cNvSpPr>
              <a:spLocks/>
            </p:cNvSpPr>
            <p:nvPr/>
          </p:nvSpPr>
          <p:spPr bwMode="auto">
            <a:xfrm>
              <a:off x="4969" y="2812"/>
              <a:ext cx="703" cy="2"/>
            </a:xfrm>
            <a:custGeom>
              <a:avLst/>
              <a:gdLst>
                <a:gd name="T0" fmla="*/ 0 w 975"/>
                <a:gd name="T1" fmla="*/ 2 h 2"/>
                <a:gd name="T2" fmla="*/ 37 w 975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75" h="2">
                  <a:moveTo>
                    <a:pt x="0" y="2"/>
                  </a:moveTo>
                  <a:lnTo>
                    <a:pt x="97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5" name="Freeform 31"/>
            <p:cNvSpPr>
              <a:spLocks/>
            </p:cNvSpPr>
            <p:nvPr/>
          </p:nvSpPr>
          <p:spPr bwMode="auto">
            <a:xfrm>
              <a:off x="4980" y="2826"/>
              <a:ext cx="0" cy="298"/>
            </a:xfrm>
            <a:custGeom>
              <a:avLst/>
              <a:gdLst>
                <a:gd name="T0" fmla="*/ 0 w 1"/>
                <a:gd name="T1" fmla="*/ 0 h 360"/>
                <a:gd name="T2" fmla="*/ 0 w 1"/>
                <a:gd name="T3" fmla="*/ 54 h 3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60">
                  <a:moveTo>
                    <a:pt x="0" y="0"/>
                  </a:moveTo>
                  <a:lnTo>
                    <a:pt x="0" y="3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6" name="Freeform 32"/>
            <p:cNvSpPr>
              <a:spLocks/>
            </p:cNvSpPr>
            <p:nvPr/>
          </p:nvSpPr>
          <p:spPr bwMode="auto">
            <a:xfrm>
              <a:off x="4969" y="28"/>
              <a:ext cx="0" cy="331"/>
            </a:xfrm>
            <a:custGeom>
              <a:avLst/>
              <a:gdLst>
                <a:gd name="T0" fmla="*/ 0 w 1"/>
                <a:gd name="T1" fmla="*/ 0 h 399"/>
                <a:gd name="T2" fmla="*/ 1 w 1"/>
                <a:gd name="T3" fmla="*/ 62 h 39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99">
                  <a:moveTo>
                    <a:pt x="0" y="0"/>
                  </a:moveTo>
                  <a:lnTo>
                    <a:pt x="1" y="39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1527" name="Line 35"/>
            <p:cNvSpPr>
              <a:spLocks noChangeShapeType="1"/>
            </p:cNvSpPr>
            <p:nvPr/>
          </p:nvSpPr>
          <p:spPr bwMode="auto">
            <a:xfrm flipH="1">
              <a:off x="4150" y="2704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" name="线形标注 2 1"/>
          <p:cNvSpPr/>
          <p:nvPr/>
        </p:nvSpPr>
        <p:spPr>
          <a:xfrm>
            <a:off x="1547813" y="1422400"/>
            <a:ext cx="1152525" cy="566738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循环变量初始化</a:t>
            </a:r>
          </a:p>
        </p:txBody>
      </p:sp>
      <p:sp>
        <p:nvSpPr>
          <p:cNvPr id="24" name="线形标注 2 23"/>
          <p:cNvSpPr/>
          <p:nvPr/>
        </p:nvSpPr>
        <p:spPr>
          <a:xfrm>
            <a:off x="3276600" y="1350963"/>
            <a:ext cx="1150938" cy="609600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判断</a:t>
            </a:r>
            <a:endParaRPr lang="en-US" altLang="zh-CN" b="1" dirty="0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循环条件</a:t>
            </a:r>
          </a:p>
        </p:txBody>
      </p:sp>
      <p:sp>
        <p:nvSpPr>
          <p:cNvPr id="25" name="线形标注 2 24"/>
          <p:cNvSpPr/>
          <p:nvPr/>
        </p:nvSpPr>
        <p:spPr>
          <a:xfrm>
            <a:off x="5076825" y="1350963"/>
            <a:ext cx="1079500" cy="565150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修改循环变量</a:t>
            </a:r>
          </a:p>
        </p:txBody>
      </p:sp>
    </p:spTree>
    <p:extLst>
      <p:ext uri="{BB962C8B-B14F-4D97-AF65-F5344CB8AC3E}">
        <p14:creationId xmlns:p14="http://schemas.microsoft.com/office/powerpoint/2010/main" val="23710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8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8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8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8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uiExpand="1" build="p"/>
      <p:bldP spid="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6-2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】用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编程求任意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个整数的和。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83086"/>
              </p:ext>
            </p:extLst>
          </p:nvPr>
        </p:nvGraphicFramePr>
        <p:xfrm>
          <a:off x="3046413" y="-1657350"/>
          <a:ext cx="7659687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3" imgW="5261479" imgH="5406861" progId="Word.Document.8">
                  <p:link updateAutomatic="1"/>
                </p:oleObj>
              </mc:Choice>
              <mc:Fallback>
                <p:oleObj name="Document" r:id="rId3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413" y="-1657350"/>
                        <a:ext cx="7659687" cy="678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6876256" y="1893243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40152" y="2181275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876256" y="2712765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6156176" y="2973363"/>
            <a:ext cx="1512168" cy="615975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Calibri"/>
              </a:rPr>
              <a:t>≤10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75276" y="3589337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40152" y="3859745"/>
            <a:ext cx="1872208" cy="84181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</a:t>
            </a:r>
            <a:r>
              <a:rPr lang="en-US" altLang="zh-CN" dirty="0" err="1" smtClean="0">
                <a:solidFill>
                  <a:schemeClr val="tx1"/>
                </a:solidFill>
              </a:rPr>
              <a:t>sum+x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80112" y="2856781"/>
            <a:ext cx="1296144" cy="2228403"/>
            <a:chOff x="5220072" y="3096394"/>
            <a:chExt cx="1296144" cy="2228403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516216" y="4941168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20072" y="5324797"/>
              <a:ext cx="129516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220072" y="3096394"/>
              <a:ext cx="0" cy="22048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220072" y="3096394"/>
              <a:ext cx="1295164" cy="274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948264" y="34681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984" y="28567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948264" y="3281847"/>
            <a:ext cx="1512168" cy="2284301"/>
            <a:chOff x="6588224" y="3520963"/>
            <a:chExt cx="1512168" cy="2284301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7308304" y="3524099"/>
              <a:ext cx="792088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100392" y="3520963"/>
              <a:ext cx="0" cy="20084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588224" y="5529436"/>
              <a:ext cx="151216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6588224" y="5529436"/>
              <a:ext cx="0" cy="275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/>
        </p:nvSpPr>
        <p:spPr>
          <a:xfrm>
            <a:off x="6012160" y="5565279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zh-CN" altLang="en-US" dirty="0" smtClean="0">
                <a:solidFill>
                  <a:schemeClr val="tx1"/>
                </a:solidFill>
              </a:rPr>
              <a:t>的值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948264" y="6096769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33260"/>
              </p:ext>
            </p:extLst>
          </p:nvPr>
        </p:nvGraphicFramePr>
        <p:xfrm>
          <a:off x="3240088" y="2808288"/>
          <a:ext cx="7416800" cy="751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Document" r:id="rId5" imgW="5261479" imgH="5406861" progId="Word.Document.8">
                  <p:link updateAutomatic="1"/>
                </p:oleObj>
              </mc:Choice>
              <mc:Fallback>
                <p:oleObj name="Document" r:id="rId5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0088" y="2808288"/>
                        <a:ext cx="7416800" cy="751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167718" y="1917646"/>
            <a:ext cx="873460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准备计数器和累加器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560" y="1628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x,i,sum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=0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(</a:t>
            </a:r>
            <a:r>
              <a:rPr lang="en-US" altLang="zh-CN" sz="2400" dirty="0" err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=1;i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&lt;=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10;i++)</a:t>
            </a: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d",&amp;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</a:p>
          <a:p>
            <a:pPr lvl="0"/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sum=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sum+x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       </a:t>
            </a:r>
            <a:endParaRPr lang="zh-CN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} </a:t>
            </a:r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printf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("sum=%d",sum); </a:t>
            </a:r>
            <a:endParaRPr lang="pt-BR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return 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0;	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2" grpId="0" animBg="1"/>
      <p:bldP spid="40" grpId="0"/>
      <p:bldP spid="63" grpId="0"/>
      <p:bldP spid="73" grpId="0" animBg="1"/>
      <p:bldP spid="55" grpId="0" animBg="1"/>
      <p:bldP spid="5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4"/>
          <p:cNvSpPr>
            <a:spLocks noChangeArrowheads="1"/>
          </p:cNvSpPr>
          <p:nvPr/>
        </p:nvSpPr>
        <p:spPr bwMode="auto">
          <a:xfrm>
            <a:off x="454025" y="4603750"/>
            <a:ext cx="82073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若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缺省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则规定其值为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，即认为总是真的，这将造成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语句循环不止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死循环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for(  </a:t>
            </a:r>
            <a:r>
              <a:rPr lang="zh-CN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  ；表达式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循环语句；</a:t>
            </a:r>
          </a:p>
        </p:txBody>
      </p:sp>
      <p:sp>
        <p:nvSpPr>
          <p:cNvPr id="23555" name="Text Box 45"/>
          <p:cNvSpPr txBox="1">
            <a:spLocks noChangeArrowheads="1"/>
          </p:cNvSpPr>
          <p:nvPr/>
        </p:nvSpPr>
        <p:spPr bwMode="auto">
          <a:xfrm>
            <a:off x="454025" y="80168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a typeface="微软雅黑" pitchFamily="34" charset="-122"/>
              </a:rPr>
              <a:t>特别</a:t>
            </a:r>
            <a:r>
              <a:rPr lang="zh-CN" altLang="en-US" sz="2800" b="1" dirty="0" smtClean="0">
                <a:solidFill>
                  <a:srgbClr val="CC3300"/>
                </a:solidFill>
                <a:ea typeface="微软雅黑" pitchFamily="34" charset="-122"/>
              </a:rPr>
              <a:t>说明：</a:t>
            </a:r>
          </a:p>
        </p:txBody>
      </p:sp>
      <p:sp>
        <p:nvSpPr>
          <p:cNvPr id="23556" name="Text Box 46"/>
          <p:cNvSpPr txBox="1">
            <a:spLocks noChangeArrowheads="1"/>
          </p:cNvSpPr>
          <p:nvPr/>
        </p:nvSpPr>
        <p:spPr bwMode="auto">
          <a:xfrm>
            <a:off x="468313" y="3213100"/>
            <a:ext cx="7848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三个表达式可以是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任意类型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的表达式，且三个表达式任何一个都可以缺省，但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两个分号不可省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23557" name="Text Box 47"/>
          <p:cNvSpPr txBox="1">
            <a:spLocks noChangeArrowheads="1"/>
          </p:cNvSpPr>
          <p:nvPr/>
        </p:nvSpPr>
        <p:spPr bwMode="auto">
          <a:xfrm>
            <a:off x="468313" y="1457325"/>
            <a:ext cx="7848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通常用来设置循环变量的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初始值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用于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控制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循环的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条件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用于使表达式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的值趋向于结束循环。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8888" y="5589588"/>
            <a:ext cx="6192837" cy="9540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如：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for (  i=1;    ; i++)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           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</a:rPr>
              <a:t>printf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(“Hello”);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1835150" y="3030538"/>
            <a:ext cx="1152525" cy="566737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循环变量初始化</a:t>
            </a:r>
          </a:p>
        </p:txBody>
      </p:sp>
      <p:sp>
        <p:nvSpPr>
          <p:cNvPr id="12" name="线形标注 2 11"/>
          <p:cNvSpPr/>
          <p:nvPr/>
        </p:nvSpPr>
        <p:spPr>
          <a:xfrm>
            <a:off x="3563938" y="2959100"/>
            <a:ext cx="1150937" cy="609600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判断</a:t>
            </a:r>
            <a:endParaRPr lang="en-US" altLang="zh-CN" b="1" dirty="0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循环条件</a:t>
            </a:r>
          </a:p>
        </p:txBody>
      </p:sp>
      <p:sp>
        <p:nvSpPr>
          <p:cNvPr id="13" name="线形标注 2 12"/>
          <p:cNvSpPr/>
          <p:nvPr/>
        </p:nvSpPr>
        <p:spPr>
          <a:xfrm>
            <a:off x="5364163" y="2959100"/>
            <a:ext cx="1079500" cy="565150"/>
          </a:xfrm>
          <a:prstGeom prst="borderCallout2">
            <a:avLst>
              <a:gd name="adj1" fmla="val 101867"/>
              <a:gd name="adj2" fmla="val 21062"/>
              <a:gd name="adj3" fmla="val 125243"/>
              <a:gd name="adj4" fmla="val 20689"/>
              <a:gd name="adj5" fmla="val 151461"/>
              <a:gd name="adj6" fmla="val 23758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修改循环变量</a:t>
            </a:r>
          </a:p>
        </p:txBody>
      </p:sp>
      <p:sp>
        <p:nvSpPr>
          <p:cNvPr id="3" name="矩形 2"/>
          <p:cNvSpPr/>
          <p:nvPr/>
        </p:nvSpPr>
        <p:spPr>
          <a:xfrm>
            <a:off x="938213" y="3733800"/>
            <a:ext cx="59372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4292600"/>
            <a:ext cx="6192838" cy="523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如：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for (    ;       ;        ) 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5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/>
      <p:bldP spid="23557" grpId="0"/>
      <p:bldP spid="2" grpId="0" animBg="1"/>
      <p:bldP spid="11" grpId="0" animBg="1"/>
      <p:bldP spid="12" grpId="0" animBg="1"/>
      <p:bldP spid="13" grpId="0" animBg="1"/>
      <p:bldP spid="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74625" y="1412875"/>
            <a:ext cx="8785225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kumimoji="1" lang="zh-CN" altLang="en-US" sz="36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3600" b="1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kumimoji="1" lang="en-US" altLang="zh-CN" sz="36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 - while </a:t>
            </a:r>
            <a:r>
              <a:rPr kumimoji="1" lang="zh-CN" altLang="en-US" sz="36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</a:p>
          <a:p>
            <a:pPr>
              <a:spcBef>
                <a:spcPts val="600"/>
              </a:spcBef>
              <a:defRPr/>
            </a:pPr>
            <a:r>
              <a:rPr kumimoji="1"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格式</a:t>
            </a:r>
          </a:p>
          <a:p>
            <a:pPr>
              <a:spcBef>
                <a:spcPts val="600"/>
              </a:spcBef>
              <a:defRPr/>
            </a:pPr>
            <a:r>
              <a:rPr kumimoji="1"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</a:t>
            </a:r>
            <a:r>
              <a:rPr kumimoji="1" lang="en-US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</a:t>
            </a:r>
            <a:r>
              <a:rPr kumimoji="1" lang="en-US" altLang="zh-CN" sz="28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kumimoji="1" lang="en-US" altLang="zh-CN" sz="2800" b="1" dirty="0" smtClean="0">
              <a:solidFill>
                <a:srgbClr val="00B05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{ </a:t>
            </a:r>
            <a:endParaRPr kumimoji="1" lang="en-US" altLang="zh-CN" sz="2800" b="1" dirty="0">
              <a:solidFill>
                <a:srgbClr val="00B05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语句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</a:p>
          <a:p>
            <a:pPr>
              <a:spcBef>
                <a:spcPts val="600"/>
              </a:spcBef>
              <a:defRPr/>
            </a:pPr>
            <a:r>
              <a:rPr kumimoji="1"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kumimoji="1"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表达式）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kumimoji="1" lang="zh-CN" altLang="zh-CN" sz="24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kumimoji="1"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功能</a:t>
            </a:r>
            <a:r>
              <a:rPr kumimoji="1"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kumimoji="1"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kumimoji="1"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① 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首先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执行 </a:t>
            </a: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 </a:t>
            </a:r>
            <a:r>
              <a:rPr kumimoji="1"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 </a:t>
            </a:r>
            <a:r>
              <a:rPr kumimoji="1"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 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之间的语句。</a:t>
            </a:r>
          </a:p>
          <a:p>
            <a:pPr>
              <a:spcBef>
                <a:spcPts val="600"/>
              </a:spcBef>
              <a:defRPr/>
            </a:pP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zh-CN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② </a:t>
            </a:r>
            <a:r>
              <a:rPr kumimoji="1" lang="zh-CN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如果表达式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的值为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1"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转向第①步继续执行；如果表达式的值为</a:t>
            </a:r>
            <a:r>
              <a:rPr kumimoji="1"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，结束</a:t>
            </a:r>
            <a:r>
              <a:rPr kumimoji="1"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</a:t>
            </a:r>
            <a:r>
              <a:rPr kumimoji="1" lang="zh-CN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kumimoji="1" lang="zh-CN" altLang="zh-CN" sz="24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</a:t>
            </a:r>
            <a:endParaRPr kumimoji="1" lang="zh-CN" altLang="en-US" sz="2400" b="1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6494465" y="1281906"/>
            <a:ext cx="2281238" cy="3833812"/>
            <a:chOff x="3884" y="119"/>
            <a:chExt cx="1437" cy="2415"/>
          </a:xfrm>
        </p:grpSpPr>
        <p:sp>
          <p:nvSpPr>
            <p:cNvPr id="19461" name="Text Box 28"/>
            <p:cNvSpPr txBox="1">
              <a:spLocks noChangeArrowheads="1"/>
            </p:cNvSpPr>
            <p:nvPr/>
          </p:nvSpPr>
          <p:spPr bwMode="auto">
            <a:xfrm>
              <a:off x="3969" y="1344"/>
              <a:ext cx="381" cy="23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true</a:t>
              </a:r>
              <a:endParaRPr lang="zh-CN" altLang="en-US" sz="2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2" name="Rectangle 29"/>
            <p:cNvSpPr>
              <a:spLocks noChangeArrowheads="1"/>
            </p:cNvSpPr>
            <p:nvPr/>
          </p:nvSpPr>
          <p:spPr bwMode="auto">
            <a:xfrm>
              <a:off x="4422" y="890"/>
              <a:ext cx="552" cy="25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语句</a:t>
              </a:r>
            </a:p>
          </p:txBody>
        </p:sp>
        <p:sp>
          <p:nvSpPr>
            <p:cNvPr id="19463" name="AutoShape 30"/>
            <p:cNvSpPr>
              <a:spLocks noChangeArrowheads="1"/>
            </p:cNvSpPr>
            <p:nvPr/>
          </p:nvSpPr>
          <p:spPr bwMode="auto">
            <a:xfrm>
              <a:off x="4105" y="1389"/>
              <a:ext cx="1216" cy="51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表达式</a:t>
              </a:r>
            </a:p>
          </p:txBody>
        </p:sp>
        <p:sp>
          <p:nvSpPr>
            <p:cNvPr id="19464" name="Freeform 31"/>
            <p:cNvSpPr>
              <a:spLocks/>
            </p:cNvSpPr>
            <p:nvPr/>
          </p:nvSpPr>
          <p:spPr bwMode="auto">
            <a:xfrm>
              <a:off x="4714" y="1131"/>
              <a:ext cx="1" cy="246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1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5" name="Freeform 32"/>
            <p:cNvSpPr>
              <a:spLocks/>
            </p:cNvSpPr>
            <p:nvPr/>
          </p:nvSpPr>
          <p:spPr bwMode="auto">
            <a:xfrm>
              <a:off x="4714" y="1906"/>
              <a:ext cx="0" cy="628"/>
            </a:xfrm>
            <a:custGeom>
              <a:avLst/>
              <a:gdLst>
                <a:gd name="T0" fmla="*/ 0 w 1"/>
                <a:gd name="T1" fmla="*/ 0 h 765"/>
                <a:gd name="T2" fmla="*/ 0 w 1"/>
                <a:gd name="T3" fmla="*/ 107 h 7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65">
                  <a:moveTo>
                    <a:pt x="0" y="0"/>
                  </a:moveTo>
                  <a:lnTo>
                    <a:pt x="0" y="76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6" name="Line 33"/>
            <p:cNvSpPr>
              <a:spLocks noChangeShapeType="1"/>
            </p:cNvSpPr>
            <p:nvPr/>
          </p:nvSpPr>
          <p:spPr bwMode="auto">
            <a:xfrm flipH="1">
              <a:off x="3884" y="1645"/>
              <a:ext cx="2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7" name="Line 34"/>
            <p:cNvSpPr>
              <a:spLocks noChangeShapeType="1"/>
            </p:cNvSpPr>
            <p:nvPr/>
          </p:nvSpPr>
          <p:spPr bwMode="auto">
            <a:xfrm flipV="1">
              <a:off x="3884" y="621"/>
              <a:ext cx="1" cy="10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8" name="Freeform 35"/>
            <p:cNvSpPr>
              <a:spLocks/>
            </p:cNvSpPr>
            <p:nvPr/>
          </p:nvSpPr>
          <p:spPr bwMode="auto">
            <a:xfrm>
              <a:off x="3884" y="621"/>
              <a:ext cx="830" cy="5"/>
            </a:xfrm>
            <a:custGeom>
              <a:avLst/>
              <a:gdLst>
                <a:gd name="T0" fmla="*/ 0 w 1350"/>
                <a:gd name="T1" fmla="*/ 0 h 6"/>
                <a:gd name="T2" fmla="*/ 10 w 1350"/>
                <a:gd name="T3" fmla="*/ 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0" h="6">
                  <a:moveTo>
                    <a:pt x="0" y="0"/>
                  </a:moveTo>
                  <a:lnTo>
                    <a:pt x="1350" y="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69" name="Text Box 36"/>
            <p:cNvSpPr txBox="1">
              <a:spLocks noChangeArrowheads="1"/>
            </p:cNvSpPr>
            <p:nvPr/>
          </p:nvSpPr>
          <p:spPr bwMode="auto">
            <a:xfrm>
              <a:off x="4785" y="1888"/>
              <a:ext cx="437" cy="255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false</a:t>
              </a:r>
              <a:endParaRPr lang="zh-CN" altLang="en-US" sz="2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470" name="Freeform 37"/>
            <p:cNvSpPr>
              <a:spLocks/>
            </p:cNvSpPr>
            <p:nvPr/>
          </p:nvSpPr>
          <p:spPr bwMode="auto">
            <a:xfrm>
              <a:off x="4694" y="119"/>
              <a:ext cx="0" cy="751"/>
            </a:xfrm>
            <a:custGeom>
              <a:avLst/>
              <a:gdLst>
                <a:gd name="T0" fmla="*/ 0 w 1"/>
                <a:gd name="T1" fmla="*/ 0 h 915"/>
                <a:gd name="T2" fmla="*/ 0 w 1"/>
                <a:gd name="T3" fmla="*/ 127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0"/>
                  </a:moveTo>
                  <a:lnTo>
                    <a:pt x="0" y="91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7544" y="548680"/>
            <a:ext cx="556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6.2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后测循环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build="p"/>
      <p:bldP spid="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6-3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】用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do-while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编程求任意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个整数的和。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9956"/>
              </p:ext>
            </p:extLst>
          </p:nvPr>
        </p:nvGraphicFramePr>
        <p:xfrm>
          <a:off x="3046413" y="-1657350"/>
          <a:ext cx="7659687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Document" r:id="rId3" imgW="5261479" imgH="5406861" progId="Word.Document.8">
                  <p:link updateAutomatic="1"/>
                </p:oleObj>
              </mc:Choice>
              <mc:Fallback>
                <p:oleObj name="Document" r:id="rId3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413" y="-1657350"/>
                        <a:ext cx="7659687" cy="678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6876256" y="1893243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40152" y="2181275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876256" y="2712765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6110684" y="4154168"/>
            <a:ext cx="1512168" cy="615975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Calibri"/>
              </a:rPr>
              <a:t>≤10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66768" y="3866136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60752" y="3000797"/>
            <a:ext cx="1872208" cy="84181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</a:t>
            </a:r>
            <a:r>
              <a:rPr lang="en-US" altLang="zh-CN" dirty="0" err="1" smtClean="0">
                <a:solidFill>
                  <a:schemeClr val="tx1"/>
                </a:solidFill>
              </a:rPr>
              <a:t>sum+x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80112" y="2856781"/>
            <a:ext cx="1295164" cy="1605375"/>
            <a:chOff x="5220072" y="3096394"/>
            <a:chExt cx="1295164" cy="1605375"/>
          </a:xfrm>
        </p:grpSpPr>
        <p:cxnSp>
          <p:nvCxnSpPr>
            <p:cNvPr id="34" name="直接连接符 33"/>
            <p:cNvCxnSpPr>
              <a:stCxn id="30" idx="1"/>
            </p:cNvCxnSpPr>
            <p:nvPr/>
          </p:nvCxnSpPr>
          <p:spPr>
            <a:xfrm flipH="1" flipV="1">
              <a:off x="5220072" y="4701768"/>
              <a:ext cx="53057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220072" y="3096394"/>
              <a:ext cx="0" cy="16053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220072" y="3096394"/>
              <a:ext cx="1295164" cy="274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940152" y="40677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248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866768" y="4816895"/>
            <a:ext cx="0" cy="2758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939172" y="5092723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zh-CN" altLang="en-US" dirty="0" smtClean="0">
                <a:solidFill>
                  <a:schemeClr val="tx1"/>
                </a:solidFill>
              </a:rPr>
              <a:t>的值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896856" y="5624213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77253"/>
              </p:ext>
            </p:extLst>
          </p:nvPr>
        </p:nvGraphicFramePr>
        <p:xfrm>
          <a:off x="3162300" y="2335213"/>
          <a:ext cx="7427913" cy="751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Document" r:id="rId5" imgW="5261479" imgH="5406861" progId="Word.Document.8">
                  <p:link updateAutomatic="1"/>
                </p:oleObj>
              </mc:Choice>
              <mc:Fallback>
                <p:oleObj name="Document" r:id="rId5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2300" y="2335213"/>
                        <a:ext cx="7427913" cy="751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167718" y="1917646"/>
            <a:ext cx="873460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准备计数器和累加器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560" y="162880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x,i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=1,sum=0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</a:t>
            </a: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d",&amp;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</a:p>
          <a:p>
            <a:pPr lvl="0"/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sum=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sum+x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++;        </a:t>
            </a:r>
            <a:endParaRPr lang="zh-CN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} </a:t>
            </a:r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while(i&lt;=10)</a:t>
            </a:r>
            <a:r>
              <a:rPr lang="pt-BR" altLang="zh-CN" sz="24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printf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("sum=%d",sum); </a:t>
            </a:r>
            <a:endParaRPr lang="pt-BR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return 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0;	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2" grpId="0" animBg="1"/>
      <p:bldP spid="40" grpId="0"/>
      <p:bldP spid="63" grpId="0"/>
      <p:bldP spid="73" grpId="0" animBg="1"/>
      <p:bldP spid="55" grpId="0" animBg="1"/>
      <p:bldP spid="5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2268538" y="1484313"/>
            <a:ext cx="38163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表达式）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循环语句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111250" y="796925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三种循环语句的比较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23850" y="1757760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种：</a:t>
            </a: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2268538" y="2847975"/>
            <a:ext cx="3816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</a:t>
            </a:r>
          </a:p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循环语句</a:t>
            </a:r>
          </a:p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en-US" altLang="zh-CN" sz="2800" b="1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表达式）</a:t>
            </a:r>
            <a:r>
              <a:rPr lang="en-US" altLang="zh-CN" sz="28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</p:txBody>
      </p:sp>
      <p:sp>
        <p:nvSpPr>
          <p:cNvPr id="3078" name="Text Box 10"/>
          <p:cNvSpPr txBox="1">
            <a:spLocks noChangeArrowheads="1"/>
          </p:cNvSpPr>
          <p:nvPr/>
        </p:nvSpPr>
        <p:spPr bwMode="auto">
          <a:xfrm>
            <a:off x="323850" y="298189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种：</a:t>
            </a: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2268538" y="4859338"/>
            <a:ext cx="5543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(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1;  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 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循环语句</a:t>
            </a:r>
          </a:p>
        </p:txBody>
      </p:sp>
      <p:sp>
        <p:nvSpPr>
          <p:cNvPr id="3080" name="Text Box 12"/>
          <p:cNvSpPr txBox="1">
            <a:spLocks noChangeArrowheads="1"/>
          </p:cNvSpPr>
          <p:nvPr/>
        </p:nvSpPr>
        <p:spPr bwMode="auto">
          <a:xfrm>
            <a:off x="323850" y="485933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种：</a:t>
            </a:r>
          </a:p>
        </p:txBody>
      </p:sp>
      <p:pic>
        <p:nvPicPr>
          <p:cNvPr id="26633" name="Picture 1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4400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/>
          <p:cNvSpPr/>
          <p:nvPr/>
        </p:nvSpPr>
        <p:spPr>
          <a:xfrm>
            <a:off x="5508625" y="1744663"/>
            <a:ext cx="576263" cy="24050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281738" y="1785938"/>
            <a:ext cx="11509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适合由条件表达式控制的循环，循环次数不明显。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11913" y="5661025"/>
            <a:ext cx="1544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适合明确的循环次数的循环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651500" y="5378450"/>
            <a:ext cx="630238" cy="858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 rot="20241063">
            <a:off x="110079" y="1036896"/>
            <a:ext cx="2315624" cy="480211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问题导入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868363" y="1589088"/>
            <a:ext cx="349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循环可以嵌套吗？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28875" y="2492375"/>
            <a:ext cx="0" cy="72072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27088" y="3213100"/>
            <a:ext cx="3205162" cy="259238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28763" y="3860800"/>
            <a:ext cx="1873250" cy="136842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H="1">
            <a:off x="2428875" y="3213100"/>
            <a:ext cx="0" cy="6477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284663" y="2284413"/>
            <a:ext cx="46069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当一个循环体内又包含另一个完整的循环结构，称为</a:t>
            </a:r>
            <a:r>
              <a:rPr lang="zh-CN" altLang="en-US" sz="2400" b="1" dirty="0">
                <a:solidFill>
                  <a:srgbClr val="CC3300"/>
                </a:solidFill>
                <a:latin typeface="方正姚体" pitchFamily="2" charset="-122"/>
                <a:ea typeface="方正姚体" pitchFamily="2" charset="-122"/>
              </a:rPr>
              <a:t>循环的嵌套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。内嵌的循环中又可以嵌套循环，这就是多层循环。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三种循环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(while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循环、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do-while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循环和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for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循环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可以</a:t>
            </a:r>
            <a:r>
              <a:rPr lang="zh-CN" altLang="en-US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互相嵌套</a:t>
            </a:r>
            <a:r>
              <a:rPr lang="zh-CN" altLang="en-US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74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75" grpId="0"/>
      <p:bldP spid="7" grpId="0" animBg="1"/>
      <p:bldP spid="8" grpId="0" animBg="1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61045" y="1843881"/>
            <a:ext cx="56896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如：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</a:t>
            </a:r>
            <a:r>
              <a:rPr lang="en-US" altLang="zh-CN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while (</a:t>
            </a:r>
            <a:r>
              <a:rPr lang="zh-CN" altLang="en-US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{    </a:t>
            </a:r>
            <a:endParaRPr lang="en-US" altLang="zh-CN" sz="2800" b="1" dirty="0" smtClean="0">
              <a:solidFill>
                <a:srgbClr val="BB13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……          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……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869604" y="405010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语句；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483768" y="3788568"/>
            <a:ext cx="2951162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while (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语句；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27784" y="3780631"/>
            <a:ext cx="6408737" cy="954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for (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1;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2;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3 )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语句；</a:t>
            </a:r>
          </a:p>
        </p:txBody>
      </p:sp>
      <p:sp>
        <p:nvSpPr>
          <p:cNvPr id="4102" name="矩形 1"/>
          <p:cNvSpPr>
            <a:spLocks noChangeArrowheads="1"/>
          </p:cNvSpPr>
          <p:nvPr/>
        </p:nvSpPr>
        <p:spPr bwMode="auto">
          <a:xfrm>
            <a:off x="3131840" y="6001682"/>
            <a:ext cx="4175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 环 嵌 套 示 意</a:t>
            </a:r>
            <a:endParaRPr lang="en-US" altLang="zh-CN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1"/>
            <a:ext cx="9144000" cy="7397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6.3    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循环的嵌套</a:t>
            </a:r>
          </a:p>
        </p:txBody>
      </p:sp>
    </p:spTree>
    <p:extLst>
      <p:ext uri="{BB962C8B-B14F-4D97-AF65-F5344CB8AC3E}">
        <p14:creationId xmlns:p14="http://schemas.microsoft.com/office/powerpoint/2010/main" val="186565782"/>
      </p:ext>
    </p:extLst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3" grpId="1"/>
      <p:bldP spid="151560" grpId="0" animBg="1" autoUpdateAnimBg="0"/>
      <p:bldP spid="151560" grpId="1" animBg="1"/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4"/>
          <p:cNvSpPr>
            <a:spLocks noChangeArrowheads="1"/>
          </p:cNvSpPr>
          <p:nvPr/>
        </p:nvSpPr>
        <p:spPr bwMode="auto">
          <a:xfrm>
            <a:off x="395288" y="704800"/>
            <a:ext cx="6553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400" dirty="0">
                <a:latin typeface="方正姚体" pitchFamily="2" charset="-122"/>
                <a:ea typeface="方正姚体" pitchFamily="2" charset="-122"/>
              </a:rPr>
              <a:t>【例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6-4</a:t>
            </a:r>
            <a:r>
              <a:rPr lang="zh-CN" altLang="zh-CN" sz="2400" dirty="0">
                <a:latin typeface="方正姚体" pitchFamily="2" charset="-122"/>
                <a:ea typeface="方正姚体" pitchFamily="2" charset="-122"/>
              </a:rPr>
              <a:t>】阅读下列程序，分析程序的功能。</a:t>
            </a: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#include &lt;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&gt;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main( )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{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i,k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=0;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for (</a:t>
            </a:r>
            <a:r>
              <a:rPr lang="en-US" altLang="zh-CN" sz="2400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=1;i&lt;=10;i++)      	   </a:t>
            </a:r>
            <a:endParaRPr lang="zh-CN" altLang="zh-CN" sz="2400" dirty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k=</a:t>
            </a:r>
            <a:r>
              <a:rPr lang="en-US" altLang="zh-CN" sz="2400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k+i</a:t>
            </a: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;                </a:t>
            </a:r>
            <a:endParaRPr lang="zh-CN" altLang="zh-CN" sz="2400" dirty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for(</a:t>
            </a:r>
            <a:r>
              <a:rPr lang="en-US" altLang="zh-CN" sz="2400" dirty="0" err="1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=1;i&lt;10;i</a:t>
            </a:r>
            <a:r>
              <a:rPr lang="en-US" altLang="zh-CN" sz="24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++)     	</a:t>
            </a:r>
          </a:p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     k=k+2*</a:t>
            </a:r>
            <a:r>
              <a:rPr lang="en-US" altLang="zh-CN" sz="2400" dirty="0" err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;        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		</a:t>
            </a: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("%d\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n",k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);</a:t>
            </a: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return 0;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}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196975"/>
            <a:ext cx="4321050" cy="50783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这两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for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循环不是嵌套关系，它们是独立的前后顺序关系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for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循环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控制变量</a:t>
            </a:r>
            <a:r>
              <a:rPr lang="en-US" altLang="zh-CN" sz="2400" dirty="0" err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用完后，</a:t>
            </a:r>
            <a:r>
              <a:rPr lang="en-US" altLang="zh-CN" sz="2400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的使命结束</a:t>
            </a: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，可以重新再使用。</a:t>
            </a:r>
            <a:endParaRPr lang="en-US" altLang="zh-CN" sz="2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但程序的可读性不好，增加理解难度，易混淆语义。</a:t>
            </a:r>
            <a:endParaRPr lang="en-US" altLang="zh-CN" sz="2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好的程序第一要点是程序可读性好。</a:t>
            </a:r>
          </a:p>
        </p:txBody>
      </p:sp>
    </p:spTree>
    <p:extLst>
      <p:ext uri="{BB962C8B-B14F-4D97-AF65-F5344CB8AC3E}">
        <p14:creationId xmlns:p14="http://schemas.microsoft.com/office/powerpoint/2010/main" val="31296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434975" y="745540"/>
            <a:ext cx="7881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6-5] 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编程实现下列图形的输出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27584" y="1556792"/>
            <a:ext cx="5976938" cy="46805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#include 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main()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{ 	</a:t>
            </a:r>
            <a:endParaRPr lang="en-US" altLang="zh-CN" sz="2800" b="1" dirty="0" smtClean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	</a:t>
            </a:r>
            <a:r>
              <a:rPr lang="en-US" altLang="zh-CN" sz="2000" b="1" dirty="0" smtClean="0">
                <a:solidFill>
                  <a:srgbClr val="00B050"/>
                </a:solidFill>
                <a:latin typeface="方正姚体" pitchFamily="2" charset="-122"/>
                <a:ea typeface="方正姚体" pitchFamily="2" charset="-122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打印输出一行星号；</a:t>
            </a:r>
            <a:endParaRPr lang="en-US" altLang="zh-CN" sz="2000" b="1" dirty="0">
              <a:solidFill>
                <a:srgbClr val="00B05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(“*********\n”);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return </a:t>
            </a: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0;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948264" y="3325552"/>
            <a:ext cx="19986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55576" y="1412776"/>
            <a:ext cx="5976938" cy="52869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#include 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main()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{ 	</a:t>
            </a:r>
            <a:endParaRPr lang="en-US" altLang="zh-CN" sz="2800" b="1" dirty="0" smtClean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;</a:t>
            </a:r>
            <a:endParaRPr lang="en-US" altLang="zh-CN" sz="2800" b="1" dirty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	</a:t>
            </a:r>
            <a:r>
              <a:rPr lang="en-US" altLang="zh-CN" sz="2000" b="1" dirty="0" smtClean="0">
                <a:solidFill>
                  <a:srgbClr val="00B050"/>
                </a:solidFill>
                <a:latin typeface="方正姚体" pitchFamily="2" charset="-122"/>
                <a:ea typeface="方正姚体" pitchFamily="2" charset="-122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打印输出一行星号；</a:t>
            </a:r>
            <a:endParaRPr lang="en-US" altLang="zh-CN" sz="2000" b="1" dirty="0">
              <a:solidFill>
                <a:srgbClr val="00B05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for(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=1;i&lt;=9;i++)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(“*”);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2800" b="1" dirty="0" err="1" smtClean="0"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800" b="1" dirty="0" smtClean="0">
                <a:latin typeface="方正姚体" pitchFamily="2" charset="-122"/>
                <a:ea typeface="方正姚体" pitchFamily="2" charset="-122"/>
              </a:rPr>
              <a:t>(“\n”);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return </a:t>
            </a: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0;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}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300192" y="1007150"/>
            <a:ext cx="2232248" cy="1125706"/>
          </a:xfrm>
          <a:prstGeom prst="cloudCallout">
            <a:avLst>
              <a:gd name="adj1" fmla="val -92528"/>
              <a:gd name="adj2" fmla="val 130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C00000"/>
                </a:solidFill>
              </a:rPr>
              <a:t>硬生生地直接打印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20156" y="1430318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3022" y="2482701"/>
            <a:ext cx="742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1. </a:t>
            </a:r>
            <a:r>
              <a:rPr lang="zh-CN" altLang="en-US" sz="2800" dirty="0">
                <a:latin typeface="微软雅黑" pitchFamily="34" charset="-122"/>
              </a:rPr>
              <a:t>能够</a:t>
            </a:r>
            <a:r>
              <a:rPr lang="zh-CN" altLang="en-US" sz="2800" dirty="0" smtClean="0">
                <a:latin typeface="微软雅黑" pitchFamily="34" charset="-122"/>
              </a:rPr>
              <a:t>掌握循环结构</a:t>
            </a:r>
            <a:r>
              <a:rPr lang="zh-CN" altLang="en-US" sz="2800" dirty="0" smtClean="0">
                <a:latin typeface="微软雅黑" pitchFamily="34" charset="-122"/>
              </a:rPr>
              <a:t>的语法和语义。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57250" y="3372614"/>
            <a:ext cx="7069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</a:rPr>
              <a:t>掌握</a:t>
            </a:r>
            <a:r>
              <a:rPr lang="zh-CN" altLang="en-US" sz="2800" dirty="0" smtClean="0">
                <a:latin typeface="微软雅黑" pitchFamily="34" charset="-122"/>
              </a:rPr>
              <a:t>了具有</a:t>
            </a:r>
            <a:r>
              <a:rPr lang="zh-CN" altLang="en-US" sz="2800" dirty="0" smtClean="0">
                <a:latin typeface="微软雅黑" pitchFamily="34" charset="-122"/>
              </a:rPr>
              <a:t>一定</a:t>
            </a:r>
            <a:r>
              <a:rPr lang="zh-CN" altLang="en-US" sz="2800" dirty="0" smtClean="0">
                <a:latin typeface="微软雅黑" pitchFamily="34" charset="-122"/>
              </a:rPr>
              <a:t>逻辑性的处理复杂问题的能力和程序设计能力。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434975" y="745540"/>
            <a:ext cx="7881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6-5] 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编程实现下列图形的输出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1484028"/>
            <a:ext cx="5976938" cy="4897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#include &lt;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main()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{ </a:t>
            </a:r>
            <a:endParaRPr lang="en-US" altLang="zh-CN" sz="2400" b="1" dirty="0" smtClean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i,j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for(j=1;j&lt;=5;j++)   </a:t>
            </a:r>
            <a:r>
              <a:rPr lang="en-US" altLang="zh-CN" sz="2400" b="1" dirty="0" smtClean="0">
                <a:solidFill>
                  <a:srgbClr val="00B050"/>
                </a:solidFill>
                <a:latin typeface="方正姚体" pitchFamily="2" charset="-122"/>
                <a:ea typeface="方正姚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打印输出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五</a:t>
            </a:r>
            <a:r>
              <a:rPr lang="zh-CN" altLang="en-US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星号；</a:t>
            </a:r>
            <a:endParaRPr lang="en-US" altLang="zh-CN" sz="2400" b="1" dirty="0">
              <a:solidFill>
                <a:srgbClr val="00B05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{  </a:t>
            </a:r>
            <a:endParaRPr lang="en-US" altLang="zh-CN" sz="2400" b="1" dirty="0" smtClean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  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</a:t>
            </a:r>
            <a:endParaRPr lang="en-US" altLang="zh-CN" sz="2400" b="1" dirty="0" smtClean="0"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}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return 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0;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6256" y="2204864"/>
            <a:ext cx="1998662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</p:txBody>
      </p:sp>
      <p:sp>
        <p:nvSpPr>
          <p:cNvPr id="2" name="矩形 1"/>
          <p:cNvSpPr/>
          <p:nvPr/>
        </p:nvSpPr>
        <p:spPr>
          <a:xfrm>
            <a:off x="1691680" y="4077072"/>
            <a:ext cx="4572000" cy="207441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for(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=1;i&lt;=9;i++)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   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(“*”);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en-US" altLang="zh-CN" sz="2800" b="1" dirty="0" err="1"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800" b="1" dirty="0">
                <a:latin typeface="方正姚体" pitchFamily="2" charset="-122"/>
                <a:ea typeface="方正姚体" pitchFamily="2" charset="-122"/>
              </a:rPr>
              <a:t>(“\n”);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386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434975" y="745540"/>
            <a:ext cx="7881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6-5] 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编程实现下列图形的输出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9278" y="1412776"/>
            <a:ext cx="5976938" cy="504131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#include &lt;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main()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{ </a:t>
            </a:r>
            <a:endParaRPr lang="en-US" altLang="zh-CN" sz="2400" b="1" dirty="0" smtClean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i,j</a:t>
            </a: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for(j=1;j&lt;=5;j++)   </a:t>
            </a:r>
            <a:r>
              <a:rPr lang="en-US" altLang="zh-CN" sz="2400" b="1" dirty="0" smtClean="0">
                <a:solidFill>
                  <a:srgbClr val="00B050"/>
                </a:solidFill>
                <a:latin typeface="方正姚体" pitchFamily="2" charset="-122"/>
                <a:ea typeface="方正姚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打印输出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五</a:t>
            </a:r>
            <a:r>
              <a:rPr lang="zh-CN" altLang="en-US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星号；</a:t>
            </a:r>
            <a:endParaRPr lang="en-US" altLang="zh-CN" sz="2400" b="1" dirty="0">
              <a:solidFill>
                <a:srgbClr val="00B05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{  </a:t>
            </a: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for(</a:t>
            </a:r>
            <a:r>
              <a:rPr lang="en-US" altLang="zh-CN" sz="2400" b="1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=1;i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&lt;=</a:t>
            </a:r>
            <a:r>
              <a:rPr lang="en-US" altLang="zh-CN" sz="2400" b="1" dirty="0" smtClean="0">
                <a:latin typeface="方正姚体" pitchFamily="2" charset="-122"/>
                <a:ea typeface="方正姚体" pitchFamily="2" charset="-122"/>
              </a:rPr>
              <a:t>2*j-1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;i</a:t>
            </a: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++)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2400" b="1" dirty="0" err="1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(“*”);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b="1" dirty="0" err="1" smtClean="0">
                <a:latin typeface="方正姚体" pitchFamily="2" charset="-122"/>
                <a:ea typeface="方正姚体" pitchFamily="2" charset="-122"/>
              </a:rPr>
              <a:t>printf</a:t>
            </a:r>
            <a:r>
              <a:rPr lang="en-US" altLang="zh-CN" sz="2400" b="1" dirty="0">
                <a:latin typeface="方正姚体" pitchFamily="2" charset="-122"/>
                <a:ea typeface="方正姚体" pitchFamily="2" charset="-122"/>
              </a:rPr>
              <a:t>(“\n</a:t>
            </a:r>
            <a:r>
              <a:rPr lang="en-US" altLang="zh-CN" sz="2400" b="1" dirty="0" smtClean="0">
                <a:latin typeface="方正姚体" pitchFamily="2" charset="-122"/>
                <a:ea typeface="方正姚体" pitchFamily="2" charset="-122"/>
              </a:rPr>
              <a:t>”);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   }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 smtClean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return </a:t>
            </a: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0;</a:t>
            </a:r>
          </a:p>
          <a:p>
            <a:pPr eaLnBrk="1" hangingPunct="1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2588" y="2349500"/>
            <a:ext cx="1998662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33589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684213" y="765175"/>
            <a:ext cx="6119812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【例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6-6</a:t>
            </a: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】分析下列程序的循环嵌套。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 #include &lt;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stdio.h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&gt;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2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main()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3 {                        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4    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int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i,b,k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=0;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5     for(</a:t>
            </a:r>
            <a:r>
              <a:rPr lang="en-US" altLang="zh-CN" sz="2400" dirty="0" err="1"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=1;i&lt;=5;i++)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6     { 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7          b=i%2;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8          </a:t>
            </a: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while(b&gt;=0)</a:t>
            </a:r>
            <a:endParaRPr lang="zh-CN" altLang="zh-CN" sz="2400" dirty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9</a:t>
            </a:r>
            <a:r>
              <a:rPr lang="en-US" altLang="zh-CN" sz="2400" dirty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        { k++;b--;}</a:t>
            </a:r>
            <a:endParaRPr lang="zh-CN" altLang="zh-CN" sz="2400" dirty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10 </a:t>
            </a:r>
            <a:r>
              <a:rPr lang="de-DE" altLang="zh-CN" sz="2400" dirty="0">
                <a:latin typeface="方正姚体" pitchFamily="2" charset="-122"/>
                <a:ea typeface="方正姚体" pitchFamily="2" charset="-122"/>
              </a:rPr>
              <a:t>   }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10 </a:t>
            </a:r>
            <a:r>
              <a:rPr lang="de-DE" altLang="zh-CN" sz="2400" dirty="0">
                <a:latin typeface="方正姚体" pitchFamily="2" charset="-122"/>
                <a:ea typeface="方正姚体" pitchFamily="2" charset="-122"/>
              </a:rPr>
              <a:t>    printf(“%4d,%4d”,k,b);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11     return 0;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12 }</a:t>
            </a:r>
            <a:endParaRPr lang="zh-CN" altLang="zh-CN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32450" y="1716088"/>
            <a:ext cx="3119438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r>
              <a:rPr lang="en-US" altLang="zh-CN" sz="2000">
                <a:solidFill>
                  <a:schemeClr val="bg1"/>
                </a:solidFill>
              </a:rPr>
              <a:t>□□□8□□-2</a:t>
            </a:r>
            <a:endParaRPr lang="zh-CN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19411" y="790575"/>
            <a:ext cx="7102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8313" y="1447251"/>
            <a:ext cx="8178800" cy="253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Title_1"/>
          <p:cNvSpPr/>
          <p:nvPr>
            <p:custDataLst>
              <p:tags r:id="rId1"/>
            </p:custDataLst>
          </p:nvPr>
        </p:nvSpPr>
        <p:spPr>
          <a:xfrm rot="21119712">
            <a:off x="496156" y="1079205"/>
            <a:ext cx="2106612" cy="687201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74713" y="1786956"/>
            <a:ext cx="7772400" cy="185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周而复始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的工作和生活永远是生命中不可或缺的</a:t>
            </a:r>
            <a:r>
              <a:rPr lang="zh-CN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主题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，但我们可以用我们的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智慧从中发现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快乐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。让我们来</a:t>
            </a:r>
            <a:r>
              <a:rPr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编写一个循环结构的程序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玩玩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7313" y="3683825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求全班同学的最高身高；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2）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猜数游戏；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3）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1+2+3+….+100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的和；</a:t>
            </a:r>
          </a:p>
        </p:txBody>
      </p:sp>
    </p:spTree>
    <p:extLst>
      <p:ext uri="{BB962C8B-B14F-4D97-AF65-F5344CB8AC3E}">
        <p14:creationId xmlns:p14="http://schemas.microsoft.com/office/powerpoint/2010/main" val="33624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 advAuto="0"/>
      <p:bldP spid="7" grpId="0" animBg="1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19411" y="790575"/>
            <a:ext cx="7102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8313" y="1628775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76517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猜数游戏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142" y="1410136"/>
            <a:ext cx="731926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guess;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>
                <a:solidFill>
                  <a:srgbClr val="C00000"/>
                </a:solidFill>
              </a:rPr>
              <a:t>Game Start!\</a:t>
            </a:r>
            <a:r>
              <a:rPr lang="en-US" altLang="zh-CN" sz="2400" dirty="0"/>
              <a:t>n\n");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("Input guess\n");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d",&amp;guess</a:t>
            </a:r>
            <a:r>
              <a:rPr lang="en-US" altLang="zh-CN" sz="2400" dirty="0"/>
              <a:t>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if (guess==8)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Wow,You</a:t>
            </a:r>
            <a:r>
              <a:rPr lang="en-US" altLang="zh-CN" sz="2400" dirty="0"/>
              <a:t> are great!\n");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else if (guess&gt;8)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("Big big!\n");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("Small small!\n");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return 0;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 advAuto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19411" y="790575"/>
            <a:ext cx="7102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8313" y="1628775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76517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最多猜三次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92971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int</a:t>
            </a:r>
            <a:r>
              <a:rPr lang="en-US" altLang="zh-CN" sz="2200" dirty="0"/>
              <a:t> main()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=1,guess;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</a:t>
            </a:r>
            <a:r>
              <a:rPr lang="en-US" altLang="zh-CN" sz="2200" dirty="0">
                <a:solidFill>
                  <a:srgbClr val="C00000"/>
                </a:solidFill>
              </a:rPr>
              <a:t>Game Start!\</a:t>
            </a:r>
            <a:r>
              <a:rPr lang="en-US" altLang="zh-CN" sz="2200" dirty="0"/>
              <a:t>n\n");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("Input guess\n");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C00000"/>
                </a:solidFill>
              </a:rPr>
              <a:t>while (</a:t>
            </a:r>
            <a:r>
              <a:rPr lang="en-US" altLang="zh-CN" sz="2200" dirty="0" err="1">
                <a:solidFill>
                  <a:srgbClr val="C00000"/>
                </a:solidFill>
              </a:rPr>
              <a:t>i</a:t>
            </a:r>
            <a:r>
              <a:rPr lang="en-US" altLang="zh-CN" sz="2200" dirty="0">
                <a:solidFill>
                  <a:srgbClr val="C00000"/>
                </a:solidFill>
              </a:rPr>
              <a:t>&lt;=3)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   {</a:t>
            </a:r>
          </a:p>
          <a:p>
            <a:r>
              <a:rPr lang="en-US" altLang="zh-CN" sz="2200" dirty="0"/>
              <a:t>  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("%</a:t>
            </a:r>
            <a:r>
              <a:rPr lang="en-US" altLang="zh-CN" sz="2200" dirty="0" err="1"/>
              <a:t>d",&amp;guess</a:t>
            </a:r>
            <a:r>
              <a:rPr lang="en-US" altLang="zh-CN" sz="2200" dirty="0"/>
              <a:t>);</a:t>
            </a:r>
          </a:p>
          <a:p>
            <a:r>
              <a:rPr lang="en-US" altLang="zh-CN" sz="2200" dirty="0"/>
              <a:t>     if (guess==8) {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</a:t>
            </a:r>
            <a:r>
              <a:rPr lang="en-US" altLang="zh-CN" sz="2200" dirty="0" err="1">
                <a:solidFill>
                  <a:srgbClr val="C00000"/>
                </a:solidFill>
              </a:rPr>
              <a:t>Wow,You</a:t>
            </a:r>
            <a:r>
              <a:rPr lang="en-US" altLang="zh-CN" sz="2200" dirty="0">
                <a:solidFill>
                  <a:srgbClr val="C00000"/>
                </a:solidFill>
              </a:rPr>
              <a:t> are great!\</a:t>
            </a:r>
            <a:r>
              <a:rPr lang="en-US" altLang="zh-CN" sz="2200" dirty="0"/>
              <a:t>n");</a:t>
            </a:r>
            <a:r>
              <a:rPr lang="en-US" altLang="zh-CN" sz="2200" dirty="0">
                <a:solidFill>
                  <a:srgbClr val="C00000"/>
                </a:solidFill>
              </a:rPr>
              <a:t>break</a:t>
            </a:r>
            <a:r>
              <a:rPr lang="en-US" altLang="zh-CN" sz="2200" dirty="0"/>
              <a:t>;}</a:t>
            </a:r>
          </a:p>
          <a:p>
            <a:r>
              <a:rPr lang="en-US" altLang="zh-CN" sz="2200" dirty="0"/>
              <a:t>     else if (guess&gt;8)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</a:t>
            </a:r>
            <a:r>
              <a:rPr lang="en-US" altLang="zh-CN" sz="2200" dirty="0">
                <a:solidFill>
                  <a:srgbClr val="C00000"/>
                </a:solidFill>
              </a:rPr>
              <a:t>Big big!\</a:t>
            </a:r>
            <a:r>
              <a:rPr lang="en-US" altLang="zh-CN" sz="2200" dirty="0"/>
              <a:t>n");</a:t>
            </a:r>
          </a:p>
          <a:p>
            <a:r>
              <a:rPr lang="en-US" altLang="zh-CN" sz="2200" dirty="0"/>
              <a:t>          else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</a:t>
            </a:r>
            <a:r>
              <a:rPr lang="en-US" altLang="zh-CN" sz="2200" dirty="0">
                <a:solidFill>
                  <a:srgbClr val="C00000"/>
                </a:solidFill>
              </a:rPr>
              <a:t>Small small!\</a:t>
            </a:r>
            <a:r>
              <a:rPr lang="en-US" altLang="zh-CN" sz="2200" dirty="0"/>
              <a:t>n");</a:t>
            </a:r>
          </a:p>
          <a:p>
            <a:r>
              <a:rPr lang="en-US" altLang="zh-CN" sz="2200" dirty="0"/>
              <a:t>  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++;</a:t>
            </a:r>
          </a:p>
          <a:p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 }</a:t>
            </a:r>
          </a:p>
          <a:p>
            <a:r>
              <a:rPr lang="en-US" altLang="zh-CN" sz="2200" dirty="0"/>
              <a:t>     if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==4)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Sorry!,you've</a:t>
            </a:r>
            <a:r>
              <a:rPr lang="en-US" altLang="zh-CN" sz="2200" dirty="0"/>
              <a:t> guessed it three times.\n");</a:t>
            </a:r>
          </a:p>
          <a:p>
            <a:r>
              <a:rPr lang="en-US" altLang="zh-CN" sz="2200" dirty="0"/>
              <a:t>   return 0;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232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 advAuto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2276872"/>
            <a:ext cx="6769100" cy="2882900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为什么要有循环结构？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什么时候开始执行循环？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重复做哪些事 ？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什么时候结束循环？ </a:t>
            </a:r>
          </a:p>
        </p:txBody>
      </p:sp>
      <p:pic>
        <p:nvPicPr>
          <p:cNvPr id="4100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H_Title_1"/>
          <p:cNvSpPr/>
          <p:nvPr>
            <p:custDataLst>
              <p:tags r:id="rId1"/>
            </p:custDataLst>
          </p:nvPr>
        </p:nvSpPr>
        <p:spPr>
          <a:xfrm rot="21119712">
            <a:off x="705511" y="1056962"/>
            <a:ext cx="4678407" cy="642492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本章要解决的主要问题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020272" y="2132856"/>
            <a:ext cx="1368152" cy="1008112"/>
          </a:xfrm>
          <a:prstGeom prst="cloudCallout">
            <a:avLst>
              <a:gd name="adj1" fmla="val -102520"/>
              <a:gd name="adj2" fmla="val 71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循环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条件</a:t>
            </a:r>
            <a:endParaRPr lang="zh-CN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380312" y="4356968"/>
            <a:ext cx="1368152" cy="1008112"/>
          </a:xfrm>
          <a:prstGeom prst="cloudCallout">
            <a:avLst>
              <a:gd name="adj1" fmla="val -185134"/>
              <a:gd name="adj2" fmla="val -72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循环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体</a:t>
            </a:r>
            <a:endParaRPr lang="zh-CN" altLang="en-US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nimBg="1"/>
      <p:bldP spid="5" grpId="0" animBg="1"/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67544" y="739775"/>
            <a:ext cx="556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循环结构语句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19684" y="1916832"/>
            <a:ext cx="51104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程序中的循环结构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goto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do 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循环辅助语句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break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40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continue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148" name="Picture 4" descr="PE0767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432484"/>
            <a:ext cx="230425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23528" y="1309007"/>
            <a:ext cx="8479160" cy="543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  </a:t>
            </a:r>
            <a:r>
              <a:rPr lang="en-US" altLang="zh-CN" sz="28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while  </a:t>
            </a:r>
            <a:r>
              <a:rPr lang="zh-CN" altLang="en-US" sz="28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格式： </a:t>
            </a:r>
            <a:r>
              <a:rPr lang="en-US" altLang="zh-CN" sz="28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 (</a:t>
            </a:r>
            <a:r>
              <a:rPr lang="zh-CN" altLang="en-US" sz="28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zh-CN" altLang="en-US" sz="28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b="1" dirty="0">
              <a:solidFill>
                <a:srgbClr val="BB130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</a:t>
            </a:r>
            <a:r>
              <a:rPr lang="zh-CN" altLang="en-US" sz="28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b="1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功能：</a:t>
            </a: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①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表达式的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值；</a:t>
            </a:r>
            <a:endParaRPr lang="zh-CN" altLang="en-US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②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若值为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即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条件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为真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，则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执行第③步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 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若值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sz="2800" b="1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即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条件为假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 则结束循环。</a:t>
            </a: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③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执行循环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语句；</a:t>
            </a:r>
            <a:endParaRPr lang="en-US" altLang="zh-CN" sz="28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-342900">
              <a:lnSpc>
                <a:spcPts val="45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/>
                <a:ea typeface="方正姚体" panose="02010601030101010101" pitchFamily="2" charset="-122"/>
              </a:rPr>
              <a:t>④</a:t>
            </a:r>
            <a:r>
              <a:rPr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返回第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②步。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</a:p>
        </p:txBody>
      </p: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6516688" y="371475"/>
            <a:ext cx="2286000" cy="3489325"/>
            <a:chOff x="2080" y="947"/>
            <a:chExt cx="1440" cy="2544"/>
          </a:xfrm>
        </p:grpSpPr>
        <p:sp>
          <p:nvSpPr>
            <p:cNvPr id="15365" name="AutoShape 27"/>
            <p:cNvSpPr>
              <a:spLocks noChangeArrowheads="1"/>
            </p:cNvSpPr>
            <p:nvPr/>
          </p:nvSpPr>
          <p:spPr bwMode="auto">
            <a:xfrm>
              <a:off x="2272" y="1900"/>
              <a:ext cx="1056" cy="478"/>
            </a:xfrm>
            <a:prstGeom prst="flowChartDecision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表达式</a:t>
              </a:r>
            </a:p>
          </p:txBody>
        </p:sp>
        <p:sp>
          <p:nvSpPr>
            <p:cNvPr id="15366" name="AutoShape 28"/>
            <p:cNvSpPr>
              <a:spLocks noChangeArrowheads="1"/>
            </p:cNvSpPr>
            <p:nvPr/>
          </p:nvSpPr>
          <p:spPr bwMode="auto">
            <a:xfrm>
              <a:off x="2560" y="2614"/>
              <a:ext cx="480" cy="205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语句</a:t>
              </a:r>
            </a:p>
          </p:txBody>
        </p:sp>
        <p:sp>
          <p:nvSpPr>
            <p:cNvPr id="15367" name="Freeform 29"/>
            <p:cNvSpPr>
              <a:spLocks/>
            </p:cNvSpPr>
            <p:nvPr/>
          </p:nvSpPr>
          <p:spPr bwMode="auto">
            <a:xfrm>
              <a:off x="2808" y="947"/>
              <a:ext cx="0" cy="963"/>
            </a:xfrm>
            <a:custGeom>
              <a:avLst/>
              <a:gdLst>
                <a:gd name="T0" fmla="*/ 0 w 1"/>
                <a:gd name="T1" fmla="*/ 0 h 1260"/>
                <a:gd name="T2" fmla="*/ 0 w 1"/>
                <a:gd name="T3" fmla="*/ 112 h 12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260">
                  <a:moveTo>
                    <a:pt x="0" y="0"/>
                  </a:moveTo>
                  <a:lnTo>
                    <a:pt x="0" y="12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68" name="Freeform 30"/>
            <p:cNvSpPr>
              <a:spLocks/>
            </p:cNvSpPr>
            <p:nvPr/>
          </p:nvSpPr>
          <p:spPr bwMode="auto">
            <a:xfrm>
              <a:off x="2816" y="2391"/>
              <a:ext cx="0" cy="228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27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69" name="Freeform 31"/>
            <p:cNvSpPr>
              <a:spLocks/>
            </p:cNvSpPr>
            <p:nvPr/>
          </p:nvSpPr>
          <p:spPr bwMode="auto">
            <a:xfrm>
              <a:off x="2808" y="2849"/>
              <a:ext cx="0" cy="126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5 h 1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0" name="Freeform 32"/>
            <p:cNvSpPr>
              <a:spLocks/>
            </p:cNvSpPr>
            <p:nvPr/>
          </p:nvSpPr>
          <p:spPr bwMode="auto">
            <a:xfrm>
              <a:off x="2080" y="2972"/>
              <a:ext cx="728" cy="0"/>
            </a:xfrm>
            <a:custGeom>
              <a:avLst/>
              <a:gdLst>
                <a:gd name="T0" fmla="*/ 5 w 1365"/>
                <a:gd name="T1" fmla="*/ 2 h 2"/>
                <a:gd name="T2" fmla="*/ 0 w 1365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65" h="2">
                  <a:moveTo>
                    <a:pt x="1365" y="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1" name="Line 33"/>
            <p:cNvSpPr>
              <a:spLocks noChangeShapeType="1"/>
            </p:cNvSpPr>
            <p:nvPr/>
          </p:nvSpPr>
          <p:spPr bwMode="auto">
            <a:xfrm flipV="1">
              <a:off x="2080" y="1661"/>
              <a:ext cx="0" cy="1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2" name="Freeform 34"/>
            <p:cNvSpPr>
              <a:spLocks/>
            </p:cNvSpPr>
            <p:nvPr/>
          </p:nvSpPr>
          <p:spPr bwMode="auto">
            <a:xfrm>
              <a:off x="2080" y="1656"/>
              <a:ext cx="728" cy="5"/>
            </a:xfrm>
            <a:custGeom>
              <a:avLst/>
              <a:gdLst>
                <a:gd name="T0" fmla="*/ 0 w 1365"/>
                <a:gd name="T1" fmla="*/ 1 h 6"/>
                <a:gd name="T2" fmla="*/ 5 w 136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65" h="6">
                  <a:moveTo>
                    <a:pt x="0" y="6"/>
                  </a:moveTo>
                  <a:lnTo>
                    <a:pt x="136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3" name="Line 35"/>
            <p:cNvSpPr>
              <a:spLocks noChangeShapeType="1"/>
            </p:cNvSpPr>
            <p:nvPr/>
          </p:nvSpPr>
          <p:spPr bwMode="auto">
            <a:xfrm>
              <a:off x="3328" y="2139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4" name="Line 36"/>
            <p:cNvSpPr>
              <a:spLocks noChangeShapeType="1"/>
            </p:cNvSpPr>
            <p:nvPr/>
          </p:nvSpPr>
          <p:spPr bwMode="auto">
            <a:xfrm>
              <a:off x="3424" y="2139"/>
              <a:ext cx="0" cy="9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5" name="Freeform 37"/>
            <p:cNvSpPr>
              <a:spLocks/>
            </p:cNvSpPr>
            <p:nvPr/>
          </p:nvSpPr>
          <p:spPr bwMode="auto">
            <a:xfrm>
              <a:off x="2808" y="3091"/>
              <a:ext cx="616" cy="1"/>
            </a:xfrm>
            <a:custGeom>
              <a:avLst/>
              <a:gdLst>
                <a:gd name="T0" fmla="*/ 4 w 1155"/>
                <a:gd name="T1" fmla="*/ 1 h 3"/>
                <a:gd name="T2" fmla="*/ 0 w 1155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5" h="3">
                  <a:moveTo>
                    <a:pt x="1155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6" name="Freeform 38"/>
            <p:cNvSpPr>
              <a:spLocks/>
            </p:cNvSpPr>
            <p:nvPr/>
          </p:nvSpPr>
          <p:spPr bwMode="auto">
            <a:xfrm>
              <a:off x="2808" y="3078"/>
              <a:ext cx="0" cy="413"/>
            </a:xfrm>
            <a:custGeom>
              <a:avLst/>
              <a:gdLst>
                <a:gd name="T0" fmla="*/ 0 w 1"/>
                <a:gd name="T1" fmla="*/ 0 h 540"/>
                <a:gd name="T2" fmla="*/ 0 w 1"/>
                <a:gd name="T3" fmla="*/ 48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40">
                  <a:moveTo>
                    <a:pt x="0" y="0"/>
                  </a:move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377" name="Text Box 39"/>
            <p:cNvSpPr txBox="1">
              <a:spLocks noChangeArrowheads="1"/>
            </p:cNvSpPr>
            <p:nvPr/>
          </p:nvSpPr>
          <p:spPr bwMode="auto">
            <a:xfrm>
              <a:off x="3328" y="1863"/>
              <a:ext cx="192" cy="23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零</a:t>
              </a:r>
            </a:p>
          </p:txBody>
        </p:sp>
        <p:sp>
          <p:nvSpPr>
            <p:cNvPr id="15378" name="Text Box 40"/>
            <p:cNvSpPr txBox="1">
              <a:spLocks noChangeArrowheads="1"/>
            </p:cNvSpPr>
            <p:nvPr/>
          </p:nvSpPr>
          <p:spPr bwMode="auto">
            <a:xfrm>
              <a:off x="2880" y="2387"/>
              <a:ext cx="352" cy="2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非零</a:t>
              </a:r>
            </a:p>
          </p:txBody>
        </p:sp>
      </p:grp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67544" y="548680"/>
            <a:ext cx="556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6.1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前测循环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9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6-1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】用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语句编程求任意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个整数的和。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45314"/>
              </p:ext>
            </p:extLst>
          </p:nvPr>
        </p:nvGraphicFramePr>
        <p:xfrm>
          <a:off x="3046413" y="-1657350"/>
          <a:ext cx="7659687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Document" r:id="rId3" imgW="5261479" imgH="5406861" progId="Word.Document.8">
                  <p:link updateAutomatic="1"/>
                </p:oleObj>
              </mc:Choice>
              <mc:Fallback>
                <p:oleObj name="Document" r:id="rId3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413" y="-1657350"/>
                        <a:ext cx="7659687" cy="678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6876256" y="1893243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40152" y="2181275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876256" y="2712765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6156176" y="2973363"/>
            <a:ext cx="1512168" cy="615975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Calibri"/>
              </a:rPr>
              <a:t>≤10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75276" y="3589337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40152" y="3859745"/>
            <a:ext cx="1872208" cy="84181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sum=</a:t>
            </a:r>
            <a:r>
              <a:rPr lang="en-US" altLang="zh-CN" dirty="0" err="1" smtClean="0">
                <a:solidFill>
                  <a:schemeClr val="tx1"/>
                </a:solidFill>
              </a:rPr>
              <a:t>sum+x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80112" y="2856781"/>
            <a:ext cx="1296144" cy="2228403"/>
            <a:chOff x="5220072" y="3096394"/>
            <a:chExt cx="1296144" cy="2228403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516216" y="4941168"/>
              <a:ext cx="0" cy="3600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20072" y="5324797"/>
              <a:ext cx="129516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220072" y="3096394"/>
              <a:ext cx="0" cy="22048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220072" y="3096394"/>
              <a:ext cx="1295164" cy="274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948264" y="34681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984" y="28567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948264" y="3281847"/>
            <a:ext cx="1512168" cy="2284301"/>
            <a:chOff x="6588224" y="3520963"/>
            <a:chExt cx="1512168" cy="2284301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7308304" y="3524099"/>
              <a:ext cx="792088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100392" y="3520963"/>
              <a:ext cx="0" cy="20084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588224" y="5529436"/>
              <a:ext cx="151216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6588224" y="5529436"/>
              <a:ext cx="0" cy="275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/>
        </p:nvSpPr>
        <p:spPr>
          <a:xfrm>
            <a:off x="6012160" y="5565279"/>
            <a:ext cx="1872208" cy="53149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zh-CN" altLang="en-US" dirty="0" smtClean="0">
                <a:solidFill>
                  <a:schemeClr val="tx1"/>
                </a:solidFill>
              </a:rPr>
              <a:t>的值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948264" y="6096769"/>
            <a:ext cx="0" cy="2880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04647"/>
              </p:ext>
            </p:extLst>
          </p:nvPr>
        </p:nvGraphicFramePr>
        <p:xfrm>
          <a:off x="3240088" y="2808288"/>
          <a:ext cx="7416800" cy="751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Document" r:id="rId5" imgW="5261479" imgH="5406861" progId="Word.Document.8">
                  <p:link updateAutomatic="1"/>
                </p:oleObj>
              </mc:Choice>
              <mc:Fallback>
                <p:oleObj name="Document" r:id="rId5" imgW="5261479" imgH="5406861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0088" y="2808288"/>
                        <a:ext cx="7416800" cy="751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167718" y="1917646"/>
            <a:ext cx="873460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准备计数器和累加器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560" y="162880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x,i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=1,sum=0;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 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&lt;=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10)</a:t>
            </a: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d",&amp;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</a:p>
          <a:p>
            <a:pPr lvl="0"/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sum=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sum+x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       </a:t>
            </a:r>
            <a:endParaRPr lang="zh-CN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++;</a:t>
            </a:r>
          </a:p>
          <a:p>
            <a:pPr lvl="0"/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pt-BR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 </a:t>
            </a:r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printf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("sum=%d",sum); </a:t>
            </a:r>
            <a:endParaRPr lang="pt-BR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return </a:t>
            </a:r>
            <a:r>
              <a:rPr lang="pt-BR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0;	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/>
            <a:r>
              <a:rPr lang="pt-BR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6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2" grpId="0" animBg="1"/>
      <p:bldP spid="40" grpId="0"/>
      <p:bldP spid="63" grpId="0"/>
      <p:bldP spid="73" grpId="0" animBg="1"/>
      <p:bldP spid="55" grpId="0" animBg="1"/>
      <p:bldP spid="5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C第6章-循环结构（第1讲）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C第6章-循环结构（第1讲）</Template>
  <TotalTime>869</TotalTime>
  <Words>1531</Words>
  <Application>Microsoft Office PowerPoint</Application>
  <PresentationFormat>全屏显示(4:3)</PresentationFormat>
  <Paragraphs>324</Paragraphs>
  <Slides>22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C第6章-循环结构（第1讲）</vt:lpstr>
      <vt:lpstr>D:\onedrive\C教材编写20160905\C语言程序设计教程 -终稿-20170613-jdxy-PC01-jdxy-PC01.doc!_1579334668\Drawing\~页-1\圆角矩形</vt:lpstr>
      <vt:lpstr>D:\onedrive\C教材编写20160905\C语言程序设计教程 -终稿-20170613-jdxy-PC01-jdxy-PC01.doc!_1579352978\Drawing\~页-1\圆角矩形.5</vt:lpstr>
      <vt:lpstr>D:\onedrive\C教材编写20160905\C语言程序设计教程 -终稿-20170613-jdxy-PC01-jdxy-PC01.doc!_1579334668\Drawing\~页-1\圆角矩形</vt:lpstr>
      <vt:lpstr>D:\onedrive\C教材编写20160905\C语言程序设计教程 -终稿-20170613-jdxy-PC01-jdxy-PC01.doc!_1579352978\Drawing\~页-1\圆角矩形.5</vt:lpstr>
      <vt:lpstr>D:\onedrive\C教材编写20160905\C语言程序设计教程 -终稿-20170613-jdxy-PC01-jdxy-PC01.doc!_1579334668\Drawing\~页-1\圆角矩形</vt:lpstr>
      <vt:lpstr>D:\onedrive\C教材编写20160905\C语言程序设计教程 -终稿-20170613-jdxy-PC01-jdxy-PC01.doc!_1579352978\Drawing\~页-1\圆角矩形.5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6.3    循环的嵌套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江西理工大学</cp:lastModifiedBy>
  <cp:revision>77</cp:revision>
  <cp:lastPrinted>2015-11-06T01:23:39Z</cp:lastPrinted>
  <dcterms:created xsi:type="dcterms:W3CDTF">2016-04-12T12:25:42Z</dcterms:created>
  <dcterms:modified xsi:type="dcterms:W3CDTF">2018-03-01T07:51:39Z</dcterms:modified>
</cp:coreProperties>
</file>