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79" r:id="rId8"/>
    <p:sldId id="280" r:id="rId9"/>
    <p:sldId id="281" r:id="rId10"/>
    <p:sldId id="282" r:id="rId11"/>
    <p:sldId id="283" r:id="rId12"/>
    <p:sldId id="284" r:id="rId13"/>
    <p:sldId id="286" r:id="rId14"/>
    <p:sldId id="287" r:id="rId15"/>
    <p:sldId id="288" r:id="rId16"/>
    <p:sldId id="289" r:id="rId17"/>
    <p:sldId id="290" r:id="rId18"/>
    <p:sldId id="291" r:id="rId19"/>
    <p:sldId id="310" r:id="rId20"/>
    <p:sldId id="311" r:id="rId21"/>
    <p:sldId id="312" r:id="rId22"/>
    <p:sldId id="297" r:id="rId23"/>
    <p:sldId id="293" r:id="rId24"/>
    <p:sldId id="294" r:id="rId25"/>
    <p:sldId id="313" r:id="rId26"/>
    <p:sldId id="296" r:id="rId27"/>
    <p:sldId id="295" r:id="rId28"/>
    <p:sldId id="298" r:id="rId29"/>
    <p:sldId id="299" r:id="rId30"/>
    <p:sldId id="300" r:id="rId31"/>
    <p:sldId id="301" r:id="rId32"/>
    <p:sldId id="302" r:id="rId33"/>
    <p:sldId id="303" r:id="rId34"/>
    <p:sldId id="304" r:id="rId35"/>
    <p:sldId id="292" r:id="rId36"/>
    <p:sldId id="305" r:id="rId37"/>
    <p:sldId id="306" r:id="rId38"/>
    <p:sldId id="307" r:id="rId39"/>
    <p:sldId id="308" r:id="rId40"/>
    <p:sldId id="309" r:id="rId41"/>
    <p:sldId id="275" r:id="rId42"/>
    <p:sldId id="276" r:id="rId43"/>
    <p:sldId id="27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82" d="100"/>
          <a:sy n="82" d="100"/>
        </p:scale>
        <p:origin x="11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60687444618a083/Documents/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60687444618a083/Documents/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60687444618a083/Documents/Boo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No. of Wrong Predictions in Up Sampled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Wrong Predictions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KNN</c:v>
                </c:pt>
                <c:pt idx="2">
                  <c:v>Decision Tree</c:v>
                </c:pt>
                <c:pt idx="3">
                  <c:v>Gradient Boosting</c:v>
                </c:pt>
                <c:pt idx="4">
                  <c:v>XGBoost</c:v>
                </c:pt>
                <c:pt idx="5">
                  <c:v>LightGBM</c:v>
                </c:pt>
                <c:pt idx="6">
                  <c:v>Voting Classifier</c:v>
                </c:pt>
              </c:strCache>
            </c:strRef>
          </c:cat>
          <c:val>
            <c:numRef>
              <c:f>Sheet1!$B$2:$B$8</c:f>
              <c:numCache>
                <c:formatCode>General</c:formatCode>
                <c:ptCount val="7"/>
                <c:pt idx="0">
                  <c:v>5700</c:v>
                </c:pt>
                <c:pt idx="1">
                  <c:v>37</c:v>
                </c:pt>
                <c:pt idx="2">
                  <c:v>23</c:v>
                </c:pt>
                <c:pt idx="3">
                  <c:v>767</c:v>
                </c:pt>
                <c:pt idx="4">
                  <c:v>7</c:v>
                </c:pt>
                <c:pt idx="5">
                  <c:v>22</c:v>
                </c:pt>
                <c:pt idx="6">
                  <c:v>11</c:v>
                </c:pt>
              </c:numCache>
            </c:numRef>
          </c:val>
          <c:extLst>
            <c:ext xmlns:c16="http://schemas.microsoft.com/office/drawing/2014/chart" uri="{C3380CC4-5D6E-409C-BE32-E72D297353CC}">
              <c16:uniqueId val="{00000000-D298-4089-B694-EAD2FEA20272}"/>
            </c:ext>
          </c:extLst>
        </c:ser>
        <c:dLbls>
          <c:dLblPos val="outEnd"/>
          <c:showLegendKey val="0"/>
          <c:showVal val="1"/>
          <c:showCatName val="0"/>
          <c:showSerName val="0"/>
          <c:showPercent val="0"/>
          <c:showBubbleSize val="0"/>
        </c:dLbls>
        <c:gapWidth val="219"/>
        <c:overlap val="-27"/>
        <c:axId val="1046890207"/>
        <c:axId val="1046890687"/>
      </c:barChart>
      <c:catAx>
        <c:axId val="10468902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Algorithm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890687"/>
        <c:crosses val="autoZero"/>
        <c:auto val="1"/>
        <c:lblAlgn val="ctr"/>
        <c:lblOffset val="100"/>
        <c:noMultiLvlLbl val="0"/>
      </c:catAx>
      <c:valAx>
        <c:axId val="1046890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No.</a:t>
                </a:r>
                <a:r>
                  <a:rPr lang="en-IN" b="1" baseline="0"/>
                  <a:t> of Wrong Predictions</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890207"/>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No. of Wrong Predictions in Up Sampled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Sheet1!$B$104</c:f>
              <c:strCache>
                <c:ptCount val="1"/>
                <c:pt idx="0">
                  <c:v>No. of Wrong Predictions in Up Sampling Data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Sheet1!$A$105:$A$109</c:f>
              <c:strCache>
                <c:ptCount val="5"/>
                <c:pt idx="0">
                  <c:v>KNN</c:v>
                </c:pt>
                <c:pt idx="1">
                  <c:v>Decision Tree</c:v>
                </c:pt>
                <c:pt idx="2">
                  <c:v>XGBoost</c:v>
                </c:pt>
                <c:pt idx="3">
                  <c:v>LightGBM</c:v>
                </c:pt>
                <c:pt idx="4">
                  <c:v>Voting Classifier</c:v>
                </c:pt>
              </c:strCache>
            </c:strRef>
          </c:cat>
          <c:val>
            <c:numRef>
              <c:f>Sheet1!$B$105:$B$109</c:f>
              <c:numCache>
                <c:formatCode>General</c:formatCode>
                <c:ptCount val="5"/>
                <c:pt idx="0">
                  <c:v>37</c:v>
                </c:pt>
                <c:pt idx="1">
                  <c:v>23</c:v>
                </c:pt>
                <c:pt idx="2">
                  <c:v>7</c:v>
                </c:pt>
                <c:pt idx="3">
                  <c:v>22</c:v>
                </c:pt>
                <c:pt idx="4">
                  <c:v>11</c:v>
                </c:pt>
              </c:numCache>
            </c:numRef>
          </c:val>
          <c:extLst>
            <c:ext xmlns:c16="http://schemas.microsoft.com/office/drawing/2014/chart" uri="{C3380CC4-5D6E-409C-BE32-E72D297353CC}">
              <c16:uniqueId val="{00000000-E7F2-4AEA-AA2C-34D8D52011EE}"/>
            </c:ext>
          </c:extLst>
        </c:ser>
        <c:dLbls>
          <c:dLblPos val="outEnd"/>
          <c:showLegendKey val="0"/>
          <c:showVal val="1"/>
          <c:showCatName val="0"/>
          <c:showSerName val="0"/>
          <c:showPercent val="0"/>
          <c:showBubbleSize val="0"/>
        </c:dLbls>
        <c:gapWidth val="219"/>
        <c:overlap val="-27"/>
        <c:axId val="685540000"/>
        <c:axId val="685544320"/>
      </c:barChart>
      <c:catAx>
        <c:axId val="685540000"/>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Algorithm</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5544320"/>
        <c:crosses val="autoZero"/>
        <c:auto val="1"/>
        <c:lblAlgn val="ctr"/>
        <c:lblOffset val="100"/>
        <c:noMultiLvlLbl val="0"/>
      </c:catAx>
      <c:valAx>
        <c:axId val="68554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u="none" strike="noStrike" kern="1200" spc="0" baseline="0">
                    <a:solidFill>
                      <a:sysClr val="windowText" lastClr="000000">
                        <a:lumMod val="65000"/>
                        <a:lumOff val="35000"/>
                      </a:sysClr>
                    </a:solidFill>
                  </a:rPr>
                  <a:t>No. of Wrong Predictions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554000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No. of Wrong Predictions in Down Sampled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Sheet1!$B$39</c:f>
              <c:strCache>
                <c:ptCount val="1"/>
                <c:pt idx="0">
                  <c:v>No. of Wrong Predictions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Sheet1!$A$40:$A$46</c:f>
              <c:strCache>
                <c:ptCount val="7"/>
                <c:pt idx="0">
                  <c:v>Logistic Regression</c:v>
                </c:pt>
                <c:pt idx="1">
                  <c:v>KNN</c:v>
                </c:pt>
                <c:pt idx="2">
                  <c:v>Decision Tree</c:v>
                </c:pt>
                <c:pt idx="3">
                  <c:v>Gradient Boosting</c:v>
                </c:pt>
                <c:pt idx="4">
                  <c:v>XGBoost</c:v>
                </c:pt>
                <c:pt idx="5">
                  <c:v>LightGBM</c:v>
                </c:pt>
                <c:pt idx="6">
                  <c:v>Voting Classifier</c:v>
                </c:pt>
              </c:strCache>
            </c:strRef>
          </c:cat>
          <c:val>
            <c:numRef>
              <c:f>Sheet1!$B$40:$B$46</c:f>
              <c:numCache>
                <c:formatCode>General</c:formatCode>
                <c:ptCount val="7"/>
                <c:pt idx="0">
                  <c:v>10</c:v>
                </c:pt>
                <c:pt idx="1">
                  <c:v>22</c:v>
                </c:pt>
                <c:pt idx="2">
                  <c:v>23</c:v>
                </c:pt>
                <c:pt idx="3">
                  <c:v>7</c:v>
                </c:pt>
                <c:pt idx="4">
                  <c:v>13</c:v>
                </c:pt>
                <c:pt idx="5">
                  <c:v>8</c:v>
                </c:pt>
                <c:pt idx="6">
                  <c:v>13</c:v>
                </c:pt>
              </c:numCache>
            </c:numRef>
          </c:val>
          <c:extLst>
            <c:ext xmlns:c16="http://schemas.microsoft.com/office/drawing/2014/chart" uri="{C3380CC4-5D6E-409C-BE32-E72D297353CC}">
              <c16:uniqueId val="{00000000-F8C5-478A-88C2-F9053619D3A5}"/>
            </c:ext>
          </c:extLst>
        </c:ser>
        <c:dLbls>
          <c:dLblPos val="outEnd"/>
          <c:showLegendKey val="0"/>
          <c:showVal val="1"/>
          <c:showCatName val="0"/>
          <c:showSerName val="0"/>
          <c:showPercent val="0"/>
          <c:showBubbleSize val="0"/>
        </c:dLbls>
        <c:gapWidth val="219"/>
        <c:overlap val="-27"/>
        <c:axId val="1144986863"/>
        <c:axId val="1144988303"/>
      </c:barChart>
      <c:catAx>
        <c:axId val="11449868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Algorithm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988303"/>
        <c:crosses val="autoZero"/>
        <c:auto val="1"/>
        <c:lblAlgn val="ctr"/>
        <c:lblOffset val="100"/>
        <c:noMultiLvlLbl val="0"/>
      </c:catAx>
      <c:valAx>
        <c:axId val="11449883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No. of</a:t>
                </a:r>
                <a:r>
                  <a:rPr lang="en-IN" b="1" baseline="0"/>
                  <a:t> Wrong Predictions</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98686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402959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24310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89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618250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9458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351846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3580358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370958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388556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F314A-1AB6-4E93-970F-B9E71EF32B2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338627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F314A-1AB6-4E93-970F-B9E71EF32B2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161555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F314A-1AB6-4E93-970F-B9E71EF32B24}"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239365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F314A-1AB6-4E93-970F-B9E71EF32B24}"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67170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F314A-1AB6-4E93-970F-B9E71EF32B24}"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256488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F314A-1AB6-4E93-970F-B9E71EF32B2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3E058-8F62-46DD-A783-3EF0F34BC067}" type="slidenum">
              <a:rPr lang="en-IN" smtClean="0"/>
              <a:t>‹#›</a:t>
            </a:fld>
            <a:endParaRPr lang="en-IN"/>
          </a:p>
        </p:txBody>
      </p:sp>
    </p:spTree>
    <p:extLst>
      <p:ext uri="{BB962C8B-B14F-4D97-AF65-F5344CB8AC3E}">
        <p14:creationId xmlns:p14="http://schemas.microsoft.com/office/powerpoint/2010/main" val="345669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3E058-8F62-46DD-A783-3EF0F34BC067}" type="slidenum">
              <a:rPr lang="en-IN" smtClean="0"/>
              <a:t>‹#›</a:t>
            </a:fld>
            <a:endParaRPr lang="en-IN"/>
          </a:p>
        </p:txBody>
      </p:sp>
      <p:sp>
        <p:nvSpPr>
          <p:cNvPr id="5" name="Date Placeholder 4"/>
          <p:cNvSpPr>
            <a:spLocks noGrp="1"/>
          </p:cNvSpPr>
          <p:nvPr>
            <p:ph type="dt" sz="half" idx="10"/>
          </p:nvPr>
        </p:nvSpPr>
        <p:spPr/>
        <p:txBody>
          <a:bodyPr/>
          <a:lstStyle/>
          <a:p>
            <a:fld id="{6EEF314A-1AB6-4E93-970F-B9E71EF32B24}" type="datetimeFigureOut">
              <a:rPr lang="en-IN" smtClean="0"/>
              <a:t>01-05-2024</a:t>
            </a:fld>
            <a:endParaRPr lang="en-IN"/>
          </a:p>
        </p:txBody>
      </p:sp>
    </p:spTree>
    <p:extLst>
      <p:ext uri="{BB962C8B-B14F-4D97-AF65-F5344CB8AC3E}">
        <p14:creationId xmlns:p14="http://schemas.microsoft.com/office/powerpoint/2010/main" val="427618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EF314A-1AB6-4E93-970F-B9E71EF32B24}" type="datetimeFigureOut">
              <a:rPr lang="en-IN" smtClean="0"/>
              <a:t>01-05-2024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43E058-8F62-46DD-A783-3EF0F34BC067}" type="slidenum">
              <a:rPr lang="en-IN" smtClean="0"/>
              <a:t>‹#›</a:t>
            </a:fld>
            <a:endParaRPr lang="en-IN"/>
          </a:p>
        </p:txBody>
      </p:sp>
    </p:spTree>
    <p:extLst>
      <p:ext uri="{BB962C8B-B14F-4D97-AF65-F5344CB8AC3E}">
        <p14:creationId xmlns:p14="http://schemas.microsoft.com/office/powerpoint/2010/main" val="25375899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278F890B-63FE-B5A4-9384-505EF174C5C3}"/>
              </a:ext>
            </a:extLst>
          </p:cNvPr>
          <p:cNvSpPr txBox="1"/>
          <p:nvPr/>
        </p:nvSpPr>
        <p:spPr>
          <a:xfrm>
            <a:off x="2139039" y="3163780"/>
            <a:ext cx="7913921" cy="445763"/>
          </a:xfrm>
          <a:prstGeom prst="rect">
            <a:avLst/>
          </a:prstGeom>
        </p:spPr>
        <p:txBody>
          <a:bodyPr lIns="0" tIns="0" rIns="0" bIns="0" rtlCol="0" anchor="t">
            <a:spAutoFit/>
          </a:bodyPr>
          <a:lstStyle/>
          <a:p>
            <a:pPr marL="0" lvl="0" indent="0" algn="ctr">
              <a:lnSpc>
                <a:spcPts val="3680"/>
              </a:lnSpc>
              <a:spcBef>
                <a:spcPct val="0"/>
              </a:spcBef>
            </a:pPr>
            <a:r>
              <a:rPr lang="en-US" sz="2992" dirty="0">
                <a:latin typeface="Times New Roman" panose="02020603050405020304" pitchFamily="18" charset="0"/>
                <a:cs typeface="Times New Roman" panose="02020603050405020304" pitchFamily="18" charset="0"/>
              </a:rPr>
              <a:t>Guided by : Dr. R. R. Suman</a:t>
            </a:r>
          </a:p>
        </p:txBody>
      </p:sp>
      <p:sp>
        <p:nvSpPr>
          <p:cNvPr id="4" name="TextBox 4">
            <a:extLst>
              <a:ext uri="{FF2B5EF4-FFF2-40B4-BE49-F238E27FC236}">
                <a16:creationId xmlns:a16="http://schemas.microsoft.com/office/drawing/2014/main" id="{508919ED-D244-6A5E-A050-3E7B0BC5133B}"/>
              </a:ext>
            </a:extLst>
          </p:cNvPr>
          <p:cNvSpPr txBox="1"/>
          <p:nvPr/>
        </p:nvSpPr>
        <p:spPr>
          <a:xfrm>
            <a:off x="182880" y="200354"/>
            <a:ext cx="12164352" cy="1915589"/>
          </a:xfrm>
          <a:prstGeom prst="rect">
            <a:avLst/>
          </a:prstGeom>
        </p:spPr>
        <p:txBody>
          <a:bodyPr lIns="0" tIns="0" rIns="0" bIns="0" rtlCol="0" anchor="t">
            <a:spAutoFit/>
          </a:bodyPr>
          <a:lstStyle/>
          <a:p>
            <a:pPr algn="ctr">
              <a:lnSpc>
                <a:spcPts val="7968"/>
              </a:lnSpc>
            </a:pPr>
            <a:r>
              <a:rPr lang="en-US" sz="4500" dirty="0">
                <a:latin typeface="Times New Roman" panose="02020603050405020304" pitchFamily="18" charset="0"/>
                <a:cs typeface="Times New Roman" panose="02020603050405020304" pitchFamily="18" charset="0"/>
              </a:rPr>
              <a:t>CREDIT CARD FRAUD DETECTION</a:t>
            </a:r>
          </a:p>
          <a:p>
            <a:pPr algn="ctr">
              <a:lnSpc>
                <a:spcPts val="7968"/>
              </a:lnSpc>
            </a:pPr>
            <a:r>
              <a:rPr lang="en-US" sz="4500" dirty="0">
                <a:latin typeface="Times New Roman" panose="02020603050405020304" pitchFamily="18" charset="0"/>
                <a:cs typeface="Times New Roman" panose="02020603050405020304" pitchFamily="18" charset="0"/>
              </a:rPr>
              <a:t>USING MACHINE LEARNING</a:t>
            </a:r>
          </a:p>
        </p:txBody>
      </p:sp>
      <p:sp>
        <p:nvSpPr>
          <p:cNvPr id="6" name="TextBox 6">
            <a:extLst>
              <a:ext uri="{FF2B5EF4-FFF2-40B4-BE49-F238E27FC236}">
                <a16:creationId xmlns:a16="http://schemas.microsoft.com/office/drawing/2014/main" id="{0C1ED3EE-5D6F-3E14-3C9C-6F9F96B6C6D1}"/>
              </a:ext>
            </a:extLst>
          </p:cNvPr>
          <p:cNvSpPr txBox="1"/>
          <p:nvPr/>
        </p:nvSpPr>
        <p:spPr>
          <a:xfrm>
            <a:off x="3331938" y="5200725"/>
            <a:ext cx="7913921" cy="445763"/>
          </a:xfrm>
          <a:prstGeom prst="rect">
            <a:avLst/>
          </a:prstGeom>
        </p:spPr>
        <p:txBody>
          <a:bodyPr lIns="0" tIns="0" rIns="0" bIns="0" rtlCol="0" anchor="t">
            <a:spAutoFit/>
          </a:bodyPr>
          <a:lstStyle/>
          <a:p>
            <a:pPr marL="0" lvl="0" indent="0" algn="l">
              <a:lnSpc>
                <a:spcPts val="3680"/>
              </a:lnSpc>
              <a:spcBef>
                <a:spcPct val="0"/>
              </a:spcBef>
            </a:pPr>
            <a:r>
              <a:rPr lang="en-US" sz="2992" dirty="0">
                <a:latin typeface="Times New Roman" panose="02020603050405020304" pitchFamily="18" charset="0"/>
                <a:cs typeface="Times New Roman" panose="02020603050405020304" pitchFamily="18" charset="0"/>
              </a:rPr>
              <a:t>Ankesh                   2021UGCS058</a:t>
            </a:r>
          </a:p>
        </p:txBody>
      </p:sp>
      <p:sp>
        <p:nvSpPr>
          <p:cNvPr id="7" name="TextBox 7">
            <a:extLst>
              <a:ext uri="{FF2B5EF4-FFF2-40B4-BE49-F238E27FC236}">
                <a16:creationId xmlns:a16="http://schemas.microsoft.com/office/drawing/2014/main" id="{4F65BB37-DA79-598F-745B-F8E1B157EC4B}"/>
              </a:ext>
            </a:extLst>
          </p:cNvPr>
          <p:cNvSpPr txBox="1"/>
          <p:nvPr/>
        </p:nvSpPr>
        <p:spPr>
          <a:xfrm>
            <a:off x="3331937" y="5602253"/>
            <a:ext cx="7913921" cy="445763"/>
          </a:xfrm>
          <a:prstGeom prst="rect">
            <a:avLst/>
          </a:prstGeom>
        </p:spPr>
        <p:txBody>
          <a:bodyPr lIns="0" tIns="0" rIns="0" bIns="0" rtlCol="0" anchor="t">
            <a:spAutoFit/>
          </a:bodyPr>
          <a:lstStyle/>
          <a:p>
            <a:pPr marL="0" lvl="0" indent="0" algn="l">
              <a:lnSpc>
                <a:spcPts val="3680"/>
              </a:lnSpc>
              <a:spcBef>
                <a:spcPct val="0"/>
              </a:spcBef>
            </a:pPr>
            <a:r>
              <a:rPr lang="en-US" sz="2992" dirty="0">
                <a:latin typeface="Times New Roman" panose="02020603050405020304" pitchFamily="18" charset="0"/>
                <a:cs typeface="Times New Roman" panose="02020603050405020304" pitchFamily="18" charset="0"/>
              </a:rPr>
              <a:t>Betha Sushma        2021UGCS120</a:t>
            </a:r>
          </a:p>
        </p:txBody>
      </p:sp>
      <p:sp>
        <p:nvSpPr>
          <p:cNvPr id="9" name="TextBox 9">
            <a:extLst>
              <a:ext uri="{FF2B5EF4-FFF2-40B4-BE49-F238E27FC236}">
                <a16:creationId xmlns:a16="http://schemas.microsoft.com/office/drawing/2014/main" id="{B7D44DD1-4DDA-B766-45D7-C3043F8FD46F}"/>
              </a:ext>
            </a:extLst>
          </p:cNvPr>
          <p:cNvSpPr txBox="1"/>
          <p:nvPr/>
        </p:nvSpPr>
        <p:spPr>
          <a:xfrm>
            <a:off x="4662668" y="3794531"/>
            <a:ext cx="7913921" cy="445763"/>
          </a:xfrm>
          <a:prstGeom prst="rect">
            <a:avLst/>
          </a:prstGeom>
        </p:spPr>
        <p:txBody>
          <a:bodyPr lIns="0" tIns="0" rIns="0" bIns="0" rtlCol="0" anchor="t">
            <a:spAutoFit/>
          </a:bodyPr>
          <a:lstStyle/>
          <a:p>
            <a:pPr marL="0" lvl="0" indent="0" algn="l">
              <a:lnSpc>
                <a:spcPts val="3680"/>
              </a:lnSpc>
              <a:spcBef>
                <a:spcPct val="0"/>
              </a:spcBef>
            </a:pPr>
            <a:r>
              <a:rPr lang="en-US" sz="2992" dirty="0">
                <a:latin typeface="Times New Roman" panose="02020603050405020304" pitchFamily="18" charset="0"/>
                <a:cs typeface="Times New Roman" panose="02020603050405020304" pitchFamily="18" charset="0"/>
              </a:rPr>
              <a:t>Group No.: 40</a:t>
            </a:r>
          </a:p>
        </p:txBody>
      </p:sp>
      <p:sp>
        <p:nvSpPr>
          <p:cNvPr id="10" name="TextBox 9">
            <a:extLst>
              <a:ext uri="{FF2B5EF4-FFF2-40B4-BE49-F238E27FC236}">
                <a16:creationId xmlns:a16="http://schemas.microsoft.com/office/drawing/2014/main" id="{EB716F68-5791-BF13-B187-E365E31D4A7D}"/>
              </a:ext>
            </a:extLst>
          </p:cNvPr>
          <p:cNvSpPr txBox="1"/>
          <p:nvPr/>
        </p:nvSpPr>
        <p:spPr>
          <a:xfrm>
            <a:off x="3190747" y="4572801"/>
            <a:ext cx="5036576" cy="552459"/>
          </a:xfrm>
          <a:prstGeom prst="rect">
            <a:avLst/>
          </a:prstGeom>
          <a:noFill/>
        </p:spPr>
        <p:txBody>
          <a:bodyPr wrap="square" rtlCol="0">
            <a:spAutoFit/>
          </a:bodyPr>
          <a:lstStyle/>
          <a:p>
            <a:pPr algn="ctr"/>
            <a:r>
              <a:rPr lang="en-IN" sz="2990" dirty="0">
                <a:latin typeface="Times New Roman" panose="02020603050405020304" pitchFamily="18" charset="0"/>
                <a:cs typeface="Times New Roman" panose="02020603050405020304" pitchFamily="18" charset="0"/>
              </a:rPr>
              <a:t>Team Members </a:t>
            </a:r>
          </a:p>
        </p:txBody>
      </p:sp>
    </p:spTree>
    <p:extLst>
      <p:ext uri="{BB962C8B-B14F-4D97-AF65-F5344CB8AC3E}">
        <p14:creationId xmlns:p14="http://schemas.microsoft.com/office/powerpoint/2010/main" val="393626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77F22-C49B-6385-BA98-DA219FD0D3B6}"/>
              </a:ext>
            </a:extLst>
          </p:cNvPr>
          <p:cNvSpPr txBox="1"/>
          <p:nvPr/>
        </p:nvSpPr>
        <p:spPr>
          <a:xfrm>
            <a:off x="3675639" y="309777"/>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Logistic Regression</a:t>
            </a:r>
          </a:p>
        </p:txBody>
      </p:sp>
      <p:sp>
        <p:nvSpPr>
          <p:cNvPr id="3" name="TextBox 2">
            <a:extLst>
              <a:ext uri="{FF2B5EF4-FFF2-40B4-BE49-F238E27FC236}">
                <a16:creationId xmlns:a16="http://schemas.microsoft.com/office/drawing/2014/main" id="{D27FDE44-64BC-D296-073A-B59E9966B9DE}"/>
              </a:ext>
            </a:extLst>
          </p:cNvPr>
          <p:cNvSpPr txBox="1"/>
          <p:nvPr/>
        </p:nvSpPr>
        <p:spPr>
          <a:xfrm>
            <a:off x="542925" y="1017664"/>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Down Sampled Data. It’s results are:-</a:t>
            </a:r>
          </a:p>
        </p:txBody>
      </p:sp>
      <p:pic>
        <p:nvPicPr>
          <p:cNvPr id="5" name="Picture 4">
            <a:extLst>
              <a:ext uri="{FF2B5EF4-FFF2-40B4-BE49-F238E27FC236}">
                <a16:creationId xmlns:a16="http://schemas.microsoft.com/office/drawing/2014/main" id="{EC7BF486-C280-9D67-3847-DA46FAB43E49}"/>
              </a:ext>
            </a:extLst>
          </p:cNvPr>
          <p:cNvPicPr>
            <a:picLocks noChangeAspect="1"/>
          </p:cNvPicPr>
          <p:nvPr/>
        </p:nvPicPr>
        <p:blipFill>
          <a:blip r:embed="rId2"/>
          <a:stretch>
            <a:fillRect/>
          </a:stretch>
        </p:blipFill>
        <p:spPr>
          <a:xfrm>
            <a:off x="414337" y="1589981"/>
            <a:ext cx="6129337" cy="5154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FB149332-7D64-C5DE-0650-7C5AD96D87CE}"/>
              </a:ext>
            </a:extLst>
          </p:cNvPr>
          <p:cNvSpPr txBox="1"/>
          <p:nvPr/>
        </p:nvSpPr>
        <p:spPr>
          <a:xfrm>
            <a:off x="6929438" y="2061775"/>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236</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10</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95.93%</a:t>
            </a:r>
          </a:p>
        </p:txBody>
      </p:sp>
    </p:spTree>
    <p:extLst>
      <p:ext uri="{BB962C8B-B14F-4D97-AF65-F5344CB8AC3E}">
        <p14:creationId xmlns:p14="http://schemas.microsoft.com/office/powerpoint/2010/main" val="51574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E8199-D586-34F7-28BA-63B44F034DE6}"/>
              </a:ext>
            </a:extLst>
          </p:cNvPr>
          <p:cNvSpPr txBox="1"/>
          <p:nvPr/>
        </p:nvSpPr>
        <p:spPr>
          <a:xfrm>
            <a:off x="3675639" y="291115"/>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Logistic Regression</a:t>
            </a:r>
          </a:p>
        </p:txBody>
      </p:sp>
      <p:sp>
        <p:nvSpPr>
          <p:cNvPr id="3" name="TextBox 2">
            <a:extLst>
              <a:ext uri="{FF2B5EF4-FFF2-40B4-BE49-F238E27FC236}">
                <a16:creationId xmlns:a16="http://schemas.microsoft.com/office/drawing/2014/main" id="{000796E8-0830-61F3-F77F-41AEDFF9D50C}"/>
              </a:ext>
            </a:extLst>
          </p:cNvPr>
          <p:cNvSpPr txBox="1"/>
          <p:nvPr/>
        </p:nvSpPr>
        <p:spPr>
          <a:xfrm>
            <a:off x="542925" y="999002"/>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Up Sampled Data. It’s results are:-</a:t>
            </a:r>
          </a:p>
        </p:txBody>
      </p:sp>
      <p:sp>
        <p:nvSpPr>
          <p:cNvPr id="5" name="TextBox 4">
            <a:extLst>
              <a:ext uri="{FF2B5EF4-FFF2-40B4-BE49-F238E27FC236}">
                <a16:creationId xmlns:a16="http://schemas.microsoft.com/office/drawing/2014/main" id="{9B1DEC22-A6E0-2FAB-C1BC-82F294EFC210}"/>
              </a:ext>
            </a:extLst>
          </p:cNvPr>
          <p:cNvSpPr txBox="1"/>
          <p:nvPr/>
        </p:nvSpPr>
        <p:spPr>
          <a:xfrm>
            <a:off x="6929438" y="2043113"/>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1,08,026</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5700</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94.98%</a:t>
            </a:r>
          </a:p>
        </p:txBody>
      </p:sp>
      <p:pic>
        <p:nvPicPr>
          <p:cNvPr id="9" name="Picture 8">
            <a:extLst>
              <a:ext uri="{FF2B5EF4-FFF2-40B4-BE49-F238E27FC236}">
                <a16:creationId xmlns:a16="http://schemas.microsoft.com/office/drawing/2014/main" id="{DC17919A-4853-DED7-C1A3-E81FB7F65A25}"/>
              </a:ext>
            </a:extLst>
          </p:cNvPr>
          <p:cNvPicPr>
            <a:picLocks noChangeAspect="1"/>
          </p:cNvPicPr>
          <p:nvPr/>
        </p:nvPicPr>
        <p:blipFill>
          <a:blip r:embed="rId2"/>
          <a:stretch>
            <a:fillRect/>
          </a:stretch>
        </p:blipFill>
        <p:spPr>
          <a:xfrm>
            <a:off x="304800" y="1460667"/>
            <a:ext cx="6453188" cy="5268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085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2D8A2-4875-FDFF-7331-6627D10C9F2F}"/>
              </a:ext>
            </a:extLst>
          </p:cNvPr>
          <p:cNvSpPr txBox="1"/>
          <p:nvPr/>
        </p:nvSpPr>
        <p:spPr>
          <a:xfrm>
            <a:off x="3375601" y="291115"/>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K-Nearest Neighbour (KNN)</a:t>
            </a:r>
          </a:p>
        </p:txBody>
      </p:sp>
      <p:sp>
        <p:nvSpPr>
          <p:cNvPr id="3" name="TextBox 2">
            <a:extLst>
              <a:ext uri="{FF2B5EF4-FFF2-40B4-BE49-F238E27FC236}">
                <a16:creationId xmlns:a16="http://schemas.microsoft.com/office/drawing/2014/main" id="{B6299499-A053-6656-DEAB-79C4B921A4EB}"/>
              </a:ext>
            </a:extLst>
          </p:cNvPr>
          <p:cNvSpPr txBox="1"/>
          <p:nvPr/>
        </p:nvSpPr>
        <p:spPr>
          <a:xfrm>
            <a:off x="657225" y="999001"/>
            <a:ext cx="11087100" cy="5632311"/>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KNN relies on the similarities between data points in a feature space. It operates by selecting the k nearest neighbours of a given data point based on the computed distances.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Input layer of the model consists of input features v1,v2,…,v28, Amount.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Output layer comprises of single neuron that gives the probability of the transaction being fraudulent.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Training Data set was 75% and testing Data</a:t>
            </a:r>
            <a:r>
              <a:rPr lang="en-IN" sz="2400" dirty="0">
                <a:latin typeface="Times New Roman" panose="02020603050405020304" pitchFamily="18" charset="0"/>
                <a:ea typeface="Calibri" panose="020F0502020204030204" pitchFamily="34" charset="0"/>
                <a:cs typeface="Times New Roman" panose="02020603050405020304" pitchFamily="18" charset="0"/>
              </a:rPr>
              <a:t> set was 25% of the data set.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K-Nearest Neighbor (KNN) Explained | Machine Learning Archive">
            <a:extLst>
              <a:ext uri="{FF2B5EF4-FFF2-40B4-BE49-F238E27FC236}">
                <a16:creationId xmlns:a16="http://schemas.microsoft.com/office/drawing/2014/main" id="{840811C1-DA5F-6EBF-E3E6-3FB4E7798C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4080" y="2184548"/>
            <a:ext cx="4623839" cy="26436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2153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8D66A-5BDA-50C8-C0B0-639DD66CED7A}"/>
              </a:ext>
            </a:extLst>
          </p:cNvPr>
          <p:cNvSpPr txBox="1"/>
          <p:nvPr/>
        </p:nvSpPr>
        <p:spPr>
          <a:xfrm>
            <a:off x="3675639" y="281784"/>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K-Nearest Neighbour (KNN)</a:t>
            </a:r>
          </a:p>
        </p:txBody>
      </p:sp>
      <p:sp>
        <p:nvSpPr>
          <p:cNvPr id="3" name="TextBox 2">
            <a:extLst>
              <a:ext uri="{FF2B5EF4-FFF2-40B4-BE49-F238E27FC236}">
                <a16:creationId xmlns:a16="http://schemas.microsoft.com/office/drawing/2014/main" id="{AD9C9DCE-FB67-EAC0-E077-499C5F8E8AC8}"/>
              </a:ext>
            </a:extLst>
          </p:cNvPr>
          <p:cNvSpPr txBox="1"/>
          <p:nvPr/>
        </p:nvSpPr>
        <p:spPr>
          <a:xfrm>
            <a:off x="542925" y="989671"/>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Down Sampled Data. It’s results are:-</a:t>
            </a:r>
          </a:p>
        </p:txBody>
      </p:sp>
      <p:sp>
        <p:nvSpPr>
          <p:cNvPr id="5" name="TextBox 4">
            <a:extLst>
              <a:ext uri="{FF2B5EF4-FFF2-40B4-BE49-F238E27FC236}">
                <a16:creationId xmlns:a16="http://schemas.microsoft.com/office/drawing/2014/main" id="{4EF0C92F-F278-DBB7-5386-8EE3629273EF}"/>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224</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22</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91.06%</a:t>
            </a:r>
          </a:p>
        </p:txBody>
      </p:sp>
      <p:pic>
        <p:nvPicPr>
          <p:cNvPr id="7" name="Picture 6">
            <a:extLst>
              <a:ext uri="{FF2B5EF4-FFF2-40B4-BE49-F238E27FC236}">
                <a16:creationId xmlns:a16="http://schemas.microsoft.com/office/drawing/2014/main" id="{B9809F83-6314-3ECC-3358-DB8B14502461}"/>
              </a:ext>
            </a:extLst>
          </p:cNvPr>
          <p:cNvPicPr>
            <a:picLocks noChangeAspect="1"/>
          </p:cNvPicPr>
          <p:nvPr/>
        </p:nvPicPr>
        <p:blipFill>
          <a:blip r:embed="rId2"/>
          <a:stretch>
            <a:fillRect/>
          </a:stretch>
        </p:blipFill>
        <p:spPr>
          <a:xfrm>
            <a:off x="376238" y="1476077"/>
            <a:ext cx="6257925" cy="5262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545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24393-DE31-C868-F1F2-75422B18C1A3}"/>
              </a:ext>
            </a:extLst>
          </p:cNvPr>
          <p:cNvSpPr txBox="1"/>
          <p:nvPr/>
        </p:nvSpPr>
        <p:spPr>
          <a:xfrm>
            <a:off x="3675639" y="281784"/>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K-Nearest Neighbour (KNN)</a:t>
            </a:r>
          </a:p>
        </p:txBody>
      </p:sp>
      <p:sp>
        <p:nvSpPr>
          <p:cNvPr id="3" name="TextBox 2">
            <a:extLst>
              <a:ext uri="{FF2B5EF4-FFF2-40B4-BE49-F238E27FC236}">
                <a16:creationId xmlns:a16="http://schemas.microsoft.com/office/drawing/2014/main" id="{2408CA8B-B65E-24D9-DD9E-2FC17B4F4BE5}"/>
              </a:ext>
            </a:extLst>
          </p:cNvPr>
          <p:cNvSpPr txBox="1"/>
          <p:nvPr/>
        </p:nvSpPr>
        <p:spPr>
          <a:xfrm>
            <a:off x="542925" y="989671"/>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Up Sampled Data. It’s results are:-</a:t>
            </a:r>
          </a:p>
        </p:txBody>
      </p:sp>
      <p:sp>
        <p:nvSpPr>
          <p:cNvPr id="4" name="TextBox 3">
            <a:extLst>
              <a:ext uri="{FF2B5EF4-FFF2-40B4-BE49-F238E27FC236}">
                <a16:creationId xmlns:a16="http://schemas.microsoft.com/office/drawing/2014/main" id="{D575BBB8-84F2-DD67-A1E6-F7A9EDC667A9}"/>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1,13,689</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37</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99.96%</a:t>
            </a:r>
          </a:p>
        </p:txBody>
      </p:sp>
      <p:pic>
        <p:nvPicPr>
          <p:cNvPr id="7" name="Picture 6">
            <a:extLst>
              <a:ext uri="{FF2B5EF4-FFF2-40B4-BE49-F238E27FC236}">
                <a16:creationId xmlns:a16="http://schemas.microsoft.com/office/drawing/2014/main" id="{D5C6EE64-4E48-82C2-452F-76DC98DF58E4}"/>
              </a:ext>
            </a:extLst>
          </p:cNvPr>
          <p:cNvPicPr>
            <a:picLocks noChangeAspect="1"/>
          </p:cNvPicPr>
          <p:nvPr/>
        </p:nvPicPr>
        <p:blipFill>
          <a:blip r:embed="rId2"/>
          <a:stretch>
            <a:fillRect/>
          </a:stretch>
        </p:blipFill>
        <p:spPr>
          <a:xfrm>
            <a:off x="233362" y="1451336"/>
            <a:ext cx="6538913" cy="5338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7640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9515-20D2-90C1-994D-6BA369AB10C9}"/>
              </a:ext>
            </a:extLst>
          </p:cNvPr>
          <p:cNvSpPr txBox="1"/>
          <p:nvPr/>
        </p:nvSpPr>
        <p:spPr>
          <a:xfrm>
            <a:off x="4504314" y="345053"/>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Decision Tree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6BBD410-5AF8-DB8E-025D-983B4F2710A1}"/>
                  </a:ext>
                </a:extLst>
              </p:cNvPr>
              <p:cNvSpPr txBox="1"/>
              <p:nvPr/>
            </p:nvSpPr>
            <p:spPr>
              <a:xfrm>
                <a:off x="899160" y="1844040"/>
                <a:ext cx="10668000" cy="466890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Decision Tree uses splitting criteria such as entropy to determine the optimal feature.</a:t>
                </a:r>
                <a:endParaRPr lang="en-IN" sz="1800" i="1" dirty="0">
                  <a:effectLst/>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𝐸</m:t>
                      </m:r>
                      <m:d>
                        <m:dPr>
                          <m:ctrlPr>
                            <a:rPr lang="en-IN" sz="2000" i="1">
                              <a:latin typeface="Cambria Math" panose="02040503050406030204" pitchFamily="18" charset="0"/>
                            </a:rPr>
                          </m:ctrlPr>
                        </m:dPr>
                        <m:e>
                          <m:r>
                            <a:rPr lang="en-IN" sz="2000" i="1">
                              <a:latin typeface="Cambria Math" panose="02040503050406030204" pitchFamily="18" charset="0"/>
                            </a:rPr>
                            <m:t>𝑠</m:t>
                          </m:r>
                        </m:e>
                      </m:d>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𝑃</m:t>
                          </m:r>
                        </m:e>
                        <m:sub>
                          <m:d>
                            <m:dPr>
                              <m:ctrlPr>
                                <a:rPr lang="en-IN" sz="2000" i="1">
                                  <a:latin typeface="Cambria Math" panose="02040503050406030204" pitchFamily="18" charset="0"/>
                                </a:rPr>
                              </m:ctrlPr>
                            </m:dPr>
                            <m:e>
                              <m:r>
                                <a:rPr lang="en-IN" sz="2000" b="0" i="1" smtClean="0">
                                  <a:latin typeface="Cambria Math" panose="02040503050406030204" pitchFamily="18" charset="0"/>
                                </a:rPr>
                                <m:t>0</m:t>
                              </m:r>
                            </m:e>
                          </m:d>
                        </m:sub>
                      </m:sSub>
                      <m:func>
                        <m:funcPr>
                          <m:ctrlPr>
                            <a:rPr lang="en-IN" sz="2000" i="1">
                              <a:latin typeface="Cambria Math" panose="02040503050406030204" pitchFamily="18" charset="0"/>
                            </a:rPr>
                          </m:ctrlPr>
                        </m:funcPr>
                        <m:fName>
                          <m:sSub>
                            <m:sSubPr>
                              <m:ctrlPr>
                                <a:rPr lang="en-IN" sz="2000" i="1">
                                  <a:latin typeface="Cambria Math" panose="02040503050406030204" pitchFamily="18" charset="0"/>
                                </a:rPr>
                              </m:ctrlPr>
                            </m:sSubPr>
                            <m:e>
                              <m:r>
                                <m:rPr>
                                  <m:sty m:val="p"/>
                                </m:rPr>
                                <a:rPr lang="en-IN" sz="2000">
                                  <a:latin typeface="Cambria Math" panose="02040503050406030204" pitchFamily="18" charset="0"/>
                                </a:rPr>
                                <m:t>log</m:t>
                              </m:r>
                            </m:e>
                            <m:sub>
                              <m:r>
                                <a:rPr lang="en-IN" sz="2000" i="1">
                                  <a:latin typeface="Cambria Math" panose="02040503050406030204" pitchFamily="18" charset="0"/>
                                </a:rPr>
                                <m:t>2</m:t>
                              </m:r>
                            </m:sub>
                          </m:sSub>
                        </m:fName>
                        <m:e>
                          <m:sSub>
                            <m:sSubPr>
                              <m:ctrlPr>
                                <a:rPr lang="en-IN" sz="2000" i="1">
                                  <a:latin typeface="Cambria Math" panose="02040503050406030204" pitchFamily="18" charset="0"/>
                                </a:rPr>
                              </m:ctrlPr>
                            </m:sSubPr>
                            <m:e>
                              <m:r>
                                <a:rPr lang="en-IN" sz="2000" i="1">
                                  <a:latin typeface="Cambria Math" panose="02040503050406030204" pitchFamily="18" charset="0"/>
                                </a:rPr>
                                <m:t>𝑃</m:t>
                              </m:r>
                            </m:e>
                            <m:sub>
                              <m:d>
                                <m:dPr>
                                  <m:ctrlPr>
                                    <a:rPr lang="en-IN" sz="2000" i="1">
                                      <a:latin typeface="Cambria Math" panose="02040503050406030204" pitchFamily="18" charset="0"/>
                                    </a:rPr>
                                  </m:ctrlPr>
                                </m:dPr>
                                <m:e>
                                  <m:r>
                                    <a:rPr lang="en-IN" sz="2000" b="0" i="1" smtClean="0">
                                      <a:latin typeface="Cambria Math" panose="02040503050406030204" pitchFamily="18" charset="0"/>
                                    </a:rPr>
                                    <m:t>0</m:t>
                                  </m:r>
                                </m:e>
                              </m:d>
                            </m:sub>
                          </m:sSub>
                        </m:e>
                      </m:fun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𝑃</m:t>
                          </m:r>
                        </m:e>
                        <m:sub>
                          <m:d>
                            <m:dPr>
                              <m:ctrlPr>
                                <a:rPr lang="en-IN" sz="2000" i="1">
                                  <a:latin typeface="Cambria Math" panose="02040503050406030204" pitchFamily="18" charset="0"/>
                                </a:rPr>
                              </m:ctrlPr>
                            </m:dPr>
                            <m:e>
                              <m:r>
                                <a:rPr lang="en-IN" sz="2000" b="0" i="1" smtClean="0">
                                  <a:latin typeface="Cambria Math" panose="02040503050406030204" pitchFamily="18" charset="0"/>
                                </a:rPr>
                                <m:t>1</m:t>
                              </m:r>
                            </m:e>
                          </m:d>
                        </m:sub>
                      </m:sSub>
                      <m:func>
                        <m:funcPr>
                          <m:ctrlPr>
                            <a:rPr lang="en-IN" sz="2000" i="1">
                              <a:latin typeface="Cambria Math" panose="02040503050406030204" pitchFamily="18" charset="0"/>
                            </a:rPr>
                          </m:ctrlPr>
                        </m:funcPr>
                        <m:fName>
                          <m:sSub>
                            <m:sSubPr>
                              <m:ctrlPr>
                                <a:rPr lang="en-IN" sz="2000" i="1">
                                  <a:latin typeface="Cambria Math" panose="02040503050406030204" pitchFamily="18" charset="0"/>
                                </a:rPr>
                              </m:ctrlPr>
                            </m:sSubPr>
                            <m:e>
                              <m:r>
                                <m:rPr>
                                  <m:sty m:val="p"/>
                                </m:rPr>
                                <a:rPr lang="en-IN" sz="2000">
                                  <a:latin typeface="Cambria Math" panose="02040503050406030204" pitchFamily="18" charset="0"/>
                                </a:rPr>
                                <m:t>log</m:t>
                              </m:r>
                            </m:e>
                            <m:sub>
                              <m:r>
                                <a:rPr lang="en-IN" sz="2000" i="1">
                                  <a:latin typeface="Cambria Math" panose="02040503050406030204" pitchFamily="18" charset="0"/>
                                </a:rPr>
                                <m:t>2</m:t>
                              </m:r>
                            </m:sub>
                          </m:sSub>
                        </m:fName>
                        <m:e>
                          <m:sSub>
                            <m:sSubPr>
                              <m:ctrlPr>
                                <a:rPr lang="en-IN" sz="2000" i="1">
                                  <a:latin typeface="Cambria Math" panose="02040503050406030204" pitchFamily="18" charset="0"/>
                                </a:rPr>
                              </m:ctrlPr>
                            </m:sSubPr>
                            <m:e>
                              <m:r>
                                <a:rPr lang="en-IN" sz="2000" i="1">
                                  <a:latin typeface="Cambria Math" panose="02040503050406030204" pitchFamily="18" charset="0"/>
                                </a:rPr>
                                <m:t>𝑃</m:t>
                              </m:r>
                            </m:e>
                            <m:sub>
                              <m:d>
                                <m:dPr>
                                  <m:ctrlPr>
                                    <a:rPr lang="en-IN" sz="2000" i="1">
                                      <a:latin typeface="Cambria Math" panose="02040503050406030204" pitchFamily="18" charset="0"/>
                                    </a:rPr>
                                  </m:ctrlPr>
                                </m:dPr>
                                <m:e>
                                  <m:r>
                                    <a:rPr lang="en-IN" sz="2000" b="0" i="1" smtClean="0">
                                      <a:latin typeface="Cambria Math" panose="02040503050406030204" pitchFamily="18" charset="0"/>
                                    </a:rPr>
                                    <m:t>1</m:t>
                                  </m:r>
                                </m:e>
                              </m:d>
                            </m:sub>
                          </m:sSub>
                        </m:e>
                      </m:func>
                    </m:oMath>
                  </m:oMathPara>
                </a14:m>
                <a:endParaRPr lang="en-IN" sz="2000" dirty="0"/>
              </a:p>
              <a:p>
                <a:endParaRPr lang="en-IN" sz="2000" dirty="0"/>
              </a:p>
              <a:p>
                <a:r>
                  <a:rPr lang="en-IN" sz="2000" dirty="0"/>
                  <a:t>							</a:t>
                </a:r>
                <a14:m>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𝐼</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𝐺</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𝑠</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𝑊𝑒𝑖𝑔h𝑡𝑒𝑑</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𝑎𝑣𝑔</m:t>
                    </m:r>
                    <m:r>
                      <a:rPr lang="en-IN" sz="1800" i="1">
                        <a:effectLst/>
                        <a:latin typeface="Cambria Math" panose="02040503050406030204" pitchFamily="18" charset="0"/>
                        <a:ea typeface="Calibri" panose="020F0502020204030204" pitchFamily="34" charset="0"/>
                        <a:cs typeface="Times New Roman" panose="02020603050405020304" pitchFamily="18" charset="0"/>
                      </a:rPr>
                      <m:t>.  ∗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𝑒𝑎𝑐h</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𝑓𝑒𝑎𝑡𝑢𝑟𝑒</m:t>
                        </m:r>
                      </m:e>
                    </m:d>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Input layer of the model consists of input features v1,v2,…,v28, Amount.</a:t>
                </a:r>
                <a:endParaRPr lang="en-IN" sz="2400" u="sng"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Decision Nodes represent the decision points where feature space is partitioned. </a:t>
                </a:r>
              </a:p>
              <a:p>
                <a:pPr marL="285750" indent="-285750">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Leaf Node represent the terminal nodes where predictions are made. Each leaf node corresponds to a predicted value or class label.</a:t>
                </a: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Training Data set was 75% and testing Data</a:t>
                </a:r>
                <a:r>
                  <a:rPr lang="en-IN" sz="2400" dirty="0">
                    <a:latin typeface="Times New Roman" panose="02020603050405020304" pitchFamily="18" charset="0"/>
                    <a:ea typeface="Calibri" panose="020F0502020204030204" pitchFamily="34" charset="0"/>
                    <a:cs typeface="Times New Roman" panose="02020603050405020304" pitchFamily="18" charset="0"/>
                  </a:rPr>
                  <a:t> set was 25% of the data set.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6BBD410-5AF8-DB8E-025D-983B4F2710A1}"/>
                  </a:ext>
                </a:extLst>
              </p:cNvPr>
              <p:cNvSpPr txBox="1">
                <a:spLocks noRot="1" noChangeAspect="1" noMove="1" noResize="1" noEditPoints="1" noAdjustHandles="1" noChangeArrowheads="1" noChangeShapeType="1" noTextEdit="1"/>
              </p:cNvSpPr>
              <p:nvPr/>
            </p:nvSpPr>
            <p:spPr>
              <a:xfrm>
                <a:off x="899160" y="1844040"/>
                <a:ext cx="10668000" cy="4668907"/>
              </a:xfrm>
              <a:prstGeom prst="rect">
                <a:avLst/>
              </a:prstGeom>
              <a:blipFill>
                <a:blip r:embed="rId2"/>
                <a:stretch>
                  <a:fillRect l="-800" t="-1046" b="-2092"/>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22FF5A66-20A9-BC6E-7D76-2BAA5A9945B9}"/>
              </a:ext>
            </a:extLst>
          </p:cNvPr>
          <p:cNvSpPr/>
          <p:nvPr/>
        </p:nvSpPr>
        <p:spPr>
          <a:xfrm>
            <a:off x="4105469" y="2551926"/>
            <a:ext cx="4338735" cy="499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80F4D2C-67BF-C6B3-E8AD-D39FDD04DA20}"/>
              </a:ext>
            </a:extLst>
          </p:cNvPr>
          <p:cNvSpPr/>
          <p:nvPr/>
        </p:nvSpPr>
        <p:spPr>
          <a:xfrm>
            <a:off x="4105469" y="3181739"/>
            <a:ext cx="5038531" cy="499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238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AD279F-D822-7282-1A24-7703D1B435CE}"/>
              </a:ext>
            </a:extLst>
          </p:cNvPr>
          <p:cNvSpPr txBox="1"/>
          <p:nvPr/>
        </p:nvSpPr>
        <p:spPr>
          <a:xfrm>
            <a:off x="4632902" y="207600"/>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Decision Tree</a:t>
            </a:r>
          </a:p>
        </p:txBody>
      </p:sp>
      <p:sp>
        <p:nvSpPr>
          <p:cNvPr id="3" name="TextBox 2">
            <a:extLst>
              <a:ext uri="{FF2B5EF4-FFF2-40B4-BE49-F238E27FC236}">
                <a16:creationId xmlns:a16="http://schemas.microsoft.com/office/drawing/2014/main" id="{CD70D589-E580-C2E8-3DFF-32BFA4BA7E2A}"/>
              </a:ext>
            </a:extLst>
          </p:cNvPr>
          <p:cNvSpPr txBox="1"/>
          <p:nvPr/>
        </p:nvSpPr>
        <p:spPr>
          <a:xfrm>
            <a:off x="542925" y="989671"/>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Down Sampled Data. It’s results are:-</a:t>
            </a:r>
          </a:p>
        </p:txBody>
      </p:sp>
      <p:sp>
        <p:nvSpPr>
          <p:cNvPr id="4" name="TextBox 3">
            <a:extLst>
              <a:ext uri="{FF2B5EF4-FFF2-40B4-BE49-F238E27FC236}">
                <a16:creationId xmlns:a16="http://schemas.microsoft.com/office/drawing/2014/main" id="{6E2DF345-DEE5-8658-89EA-63C85A562EC1}"/>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174</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23</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88.32%</a:t>
            </a:r>
          </a:p>
        </p:txBody>
      </p:sp>
      <p:pic>
        <p:nvPicPr>
          <p:cNvPr id="7" name="Picture 6">
            <a:extLst>
              <a:ext uri="{FF2B5EF4-FFF2-40B4-BE49-F238E27FC236}">
                <a16:creationId xmlns:a16="http://schemas.microsoft.com/office/drawing/2014/main" id="{9FC6C2AD-C3F3-0BC3-E35D-BC531EA7BF6E}"/>
              </a:ext>
            </a:extLst>
          </p:cNvPr>
          <p:cNvPicPr>
            <a:picLocks noChangeAspect="1"/>
          </p:cNvPicPr>
          <p:nvPr/>
        </p:nvPicPr>
        <p:blipFill>
          <a:blip r:embed="rId2"/>
          <a:stretch>
            <a:fillRect/>
          </a:stretch>
        </p:blipFill>
        <p:spPr>
          <a:xfrm>
            <a:off x="1214436" y="1451336"/>
            <a:ext cx="4881564" cy="5199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780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AD0E43-1596-38A6-2AC6-B033E3444B32}"/>
              </a:ext>
            </a:extLst>
          </p:cNvPr>
          <p:cNvSpPr txBox="1"/>
          <p:nvPr/>
        </p:nvSpPr>
        <p:spPr>
          <a:xfrm>
            <a:off x="4632902" y="207600"/>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Decision Tree</a:t>
            </a:r>
          </a:p>
        </p:txBody>
      </p:sp>
      <p:sp>
        <p:nvSpPr>
          <p:cNvPr id="3" name="TextBox 2">
            <a:extLst>
              <a:ext uri="{FF2B5EF4-FFF2-40B4-BE49-F238E27FC236}">
                <a16:creationId xmlns:a16="http://schemas.microsoft.com/office/drawing/2014/main" id="{000075A9-4EB6-91BE-2014-A93077C38919}"/>
              </a:ext>
            </a:extLst>
          </p:cNvPr>
          <p:cNvSpPr txBox="1"/>
          <p:nvPr/>
        </p:nvSpPr>
        <p:spPr>
          <a:xfrm>
            <a:off x="542925" y="989671"/>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Up Sampled Data. It’s results are:-</a:t>
            </a:r>
          </a:p>
        </p:txBody>
      </p:sp>
      <p:sp>
        <p:nvSpPr>
          <p:cNvPr id="4" name="TextBox 3">
            <a:extLst>
              <a:ext uri="{FF2B5EF4-FFF2-40B4-BE49-F238E27FC236}">
                <a16:creationId xmlns:a16="http://schemas.microsoft.com/office/drawing/2014/main" id="{9B337782-91A1-2AD4-6316-AC1B977C09CB}"/>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1,13,703</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23</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99.97%</a:t>
            </a:r>
          </a:p>
        </p:txBody>
      </p:sp>
      <p:pic>
        <p:nvPicPr>
          <p:cNvPr id="7" name="Picture 6">
            <a:extLst>
              <a:ext uri="{FF2B5EF4-FFF2-40B4-BE49-F238E27FC236}">
                <a16:creationId xmlns:a16="http://schemas.microsoft.com/office/drawing/2014/main" id="{F184ACB7-56EB-F176-AF07-7890DE87A621}"/>
              </a:ext>
            </a:extLst>
          </p:cNvPr>
          <p:cNvPicPr>
            <a:picLocks noChangeAspect="1"/>
          </p:cNvPicPr>
          <p:nvPr/>
        </p:nvPicPr>
        <p:blipFill>
          <a:blip r:embed="rId2"/>
          <a:stretch>
            <a:fillRect/>
          </a:stretch>
        </p:blipFill>
        <p:spPr>
          <a:xfrm>
            <a:off x="1324927" y="1557583"/>
            <a:ext cx="5118735" cy="5092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4781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BD1E6-3022-D8E0-C8D2-46660EF0E148}"/>
              </a:ext>
            </a:extLst>
          </p:cNvPr>
          <p:cNvSpPr txBox="1"/>
          <p:nvPr/>
        </p:nvSpPr>
        <p:spPr>
          <a:xfrm>
            <a:off x="4632902" y="207600"/>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Decision Tree</a:t>
            </a:r>
          </a:p>
        </p:txBody>
      </p:sp>
      <p:sp>
        <p:nvSpPr>
          <p:cNvPr id="3" name="TextBox 2">
            <a:extLst>
              <a:ext uri="{FF2B5EF4-FFF2-40B4-BE49-F238E27FC236}">
                <a16:creationId xmlns:a16="http://schemas.microsoft.com/office/drawing/2014/main" id="{F10B0CB4-E9A4-21DD-0E9D-804EB4E55548}"/>
              </a:ext>
            </a:extLst>
          </p:cNvPr>
          <p:cNvSpPr txBox="1"/>
          <p:nvPr/>
        </p:nvSpPr>
        <p:spPr>
          <a:xfrm>
            <a:off x="542925" y="989671"/>
            <a:ext cx="11024235"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selecting 400 random samples from both classes randomly. </a:t>
            </a:r>
            <a:r>
              <a:rPr lang="en-IN" sz="2400" dirty="0">
                <a:latin typeface="Times New Roman" panose="02020603050405020304" pitchFamily="18" charset="0"/>
                <a:ea typeface="Calibri" panose="020F0502020204030204" pitchFamily="34" charset="0"/>
                <a:cs typeface="Times New Roman" panose="02020603050405020304" pitchFamily="18" charset="0"/>
              </a:rPr>
              <a:t>Model was trained using 640 data points and tested on 160 data points.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It’s results are:-</a:t>
            </a:r>
          </a:p>
        </p:txBody>
      </p:sp>
      <p:sp>
        <p:nvSpPr>
          <p:cNvPr id="4" name="TextBox 3">
            <a:extLst>
              <a:ext uri="{FF2B5EF4-FFF2-40B4-BE49-F238E27FC236}">
                <a16:creationId xmlns:a16="http://schemas.microsoft.com/office/drawing/2014/main" id="{8F247422-DA1E-9E98-D213-9E6B0FB0D832}"/>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147</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13</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91.88%</a:t>
            </a:r>
          </a:p>
        </p:txBody>
      </p:sp>
      <p:pic>
        <p:nvPicPr>
          <p:cNvPr id="7" name="Picture 6">
            <a:extLst>
              <a:ext uri="{FF2B5EF4-FFF2-40B4-BE49-F238E27FC236}">
                <a16:creationId xmlns:a16="http://schemas.microsoft.com/office/drawing/2014/main" id="{F6B6FCE1-C5EA-AA1E-C832-39DFBE2C87E2}"/>
              </a:ext>
            </a:extLst>
          </p:cNvPr>
          <p:cNvPicPr>
            <a:picLocks noChangeAspect="1"/>
          </p:cNvPicPr>
          <p:nvPr/>
        </p:nvPicPr>
        <p:blipFill>
          <a:blip r:embed="rId2"/>
          <a:stretch>
            <a:fillRect/>
          </a:stretch>
        </p:blipFill>
        <p:spPr>
          <a:xfrm>
            <a:off x="1611513" y="2033782"/>
            <a:ext cx="4144386" cy="4413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2751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676D9-EAD2-D29B-9770-FE14C70CB152}"/>
              </a:ext>
            </a:extLst>
          </p:cNvPr>
          <p:cNvSpPr txBox="1"/>
          <p:nvPr/>
        </p:nvSpPr>
        <p:spPr>
          <a:xfrm>
            <a:off x="3675639" y="281784"/>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Gradient Boosting</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8504DE7-63E4-8A33-7D53-2F4DFC414554}"/>
                  </a:ext>
                </a:extLst>
              </p:cNvPr>
              <p:cNvSpPr txBox="1"/>
              <p:nvPr/>
            </p:nvSpPr>
            <p:spPr>
              <a:xfrm>
                <a:off x="1166327" y="1315616"/>
                <a:ext cx="10077061" cy="4324774"/>
              </a:xfrm>
              <a:prstGeom prst="rect">
                <a:avLst/>
              </a:prstGeom>
              <a:noFill/>
            </p:spPr>
            <p:txBody>
              <a:bodyPr wrap="square" rtlCol="0">
                <a:spAutoFit/>
              </a:bodyPr>
              <a:lstStyle/>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rPr>
                  <a:t>Gradient Boosting is a powerful boosting algorithm that combines several weak learners into strong learners, generally decision tree.</a:t>
                </a:r>
              </a:p>
              <a:p>
                <a:pPr marL="285750" indent="-285750">
                  <a:buFont typeface="Wingdings" panose="05000000000000000000" pitchFamily="2" charset="2"/>
                  <a:buChar char="§"/>
                </a:pP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rPr>
                  <a:t>At first step, base model is constructed which will give the output as the average of the output variable.</a:t>
                </a:r>
              </a:p>
              <a:p>
                <a:pPr marL="285750" indent="-285750">
                  <a:buFont typeface="Wingdings" panose="05000000000000000000" pitchFamily="2" charset="2"/>
                  <a:buChar char="§"/>
                </a:pP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rPr>
                  <a:t>Residuals will be calculated for each record by different loss functions.</a:t>
                </a:r>
              </a:p>
              <a:p>
                <a:pPr marL="285750" indent="-285750">
                  <a:buFont typeface="Wingdings" panose="05000000000000000000" pitchFamily="2" charset="2"/>
                  <a:buChar char="§"/>
                </a:pP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decision tree will be constructed but the target feature will be changed to R</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baseline="-25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sz="1800" baseline="-25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Again, for every record, it will predict the residual value R</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by the formula: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tabLst>
                    <a:tab pos="4434205" algn="l"/>
                  </a:tabLs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𝛼</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Again, the decision trees will be created to reduce the residuals in subsequent steps.</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Finally, the output will be given by: 		</a:t>
                </a:r>
                <a14:m>
                  <m:oMath xmlns:m="http://schemas.openxmlformats.org/officeDocument/2006/math">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𝑭</m:t>
                    </m:r>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subSup"/>
                        <m:ctrlPr>
                          <a:rPr lang="en-IN" sz="1800" b="1" i="1">
                            <a:effectLst/>
                            <a:latin typeface="Cambria Math" panose="020405030504060302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𝒏</m:t>
                        </m:r>
                      </m:sup>
                      <m:e>
                        <m:sSub>
                          <m:sSubPr>
                            <m:ctrlPr>
                              <a:rPr lang="en-IN" sz="1800" b="1" i="1">
                                <a:effectLst/>
                                <a:latin typeface="Cambria Math" panose="020405030504060302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sSub>
                          <m:sSubPr>
                            <m:ctrlPr>
                              <a:rPr lang="en-IN" sz="1800" b="1" i="1">
                                <a:effectLst/>
                                <a:latin typeface="Cambria Math" panose="020405030504060302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d>
                          <m:dPr>
                            <m:ctrlPr>
                              <a:rPr lang="en-IN" sz="1800" b="1" i="1">
                                <a:effectLst/>
                                <a:latin typeface="Cambria Math" panose="020405030504060302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e>
                        </m:d>
                      </m:e>
                    </m:nary>
                  </m:oMath>
                </a14:m>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1800" b="1" i="1" smtClean="0">
                            <a:effectLst/>
                            <a:latin typeface="Cambria Math" panose="020405030504060302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en-IN" dirty="0">
                    <a:latin typeface="Times New Roman" panose="02020603050405020304" pitchFamily="18" charset="0"/>
                    <a:cs typeface="Times New Roman" panose="02020603050405020304" pitchFamily="18" charset="0"/>
                  </a:rPr>
                  <a:t> is the learning rate. </a:t>
                </a:r>
              </a:p>
            </p:txBody>
          </p:sp>
        </mc:Choice>
        <mc:Fallback>
          <p:sp>
            <p:nvSpPr>
              <p:cNvPr id="3" name="TextBox 2">
                <a:extLst>
                  <a:ext uri="{FF2B5EF4-FFF2-40B4-BE49-F238E27FC236}">
                    <a16:creationId xmlns:a16="http://schemas.microsoft.com/office/drawing/2014/main" id="{78504DE7-63E4-8A33-7D53-2F4DFC414554}"/>
                  </a:ext>
                </a:extLst>
              </p:cNvPr>
              <p:cNvSpPr txBox="1">
                <a:spLocks noRot="1" noChangeAspect="1" noMove="1" noResize="1" noEditPoints="1" noAdjustHandles="1" noChangeArrowheads="1" noChangeShapeType="1" noTextEdit="1"/>
              </p:cNvSpPr>
              <p:nvPr/>
            </p:nvSpPr>
            <p:spPr>
              <a:xfrm>
                <a:off x="1166327" y="1315616"/>
                <a:ext cx="10077061" cy="4324774"/>
              </a:xfrm>
              <a:prstGeom prst="rect">
                <a:avLst/>
              </a:prstGeom>
              <a:blipFill>
                <a:blip r:embed="rId2"/>
                <a:stretch>
                  <a:fillRect l="-363" t="-846" b="-8745"/>
                </a:stretch>
              </a:blipFill>
            </p:spPr>
            <p:txBody>
              <a:bodyPr/>
              <a:lstStyle/>
              <a:p>
                <a:r>
                  <a:rPr lang="en-IN">
                    <a:noFill/>
                  </a:rPr>
                  <a:t> </a:t>
                </a:r>
              </a:p>
            </p:txBody>
          </p:sp>
        </mc:Fallback>
      </mc:AlternateContent>
    </p:spTree>
    <p:extLst>
      <p:ext uri="{BB962C8B-B14F-4D97-AF65-F5344CB8AC3E}">
        <p14:creationId xmlns:p14="http://schemas.microsoft.com/office/powerpoint/2010/main" val="143779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DEF805-4237-B11B-77C0-31F707761079}"/>
              </a:ext>
            </a:extLst>
          </p:cNvPr>
          <p:cNvSpPr txBox="1"/>
          <p:nvPr/>
        </p:nvSpPr>
        <p:spPr>
          <a:xfrm>
            <a:off x="393539" y="2963119"/>
            <a:ext cx="6713317"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TABLE OF CONTENTS</a:t>
            </a:r>
          </a:p>
        </p:txBody>
      </p:sp>
      <p:sp>
        <p:nvSpPr>
          <p:cNvPr id="5" name="TextBox 4">
            <a:extLst>
              <a:ext uri="{FF2B5EF4-FFF2-40B4-BE49-F238E27FC236}">
                <a16:creationId xmlns:a16="http://schemas.microsoft.com/office/drawing/2014/main" id="{916F3A68-9724-298D-9B13-C9685EC16CA7}"/>
              </a:ext>
            </a:extLst>
          </p:cNvPr>
          <p:cNvSpPr txBox="1"/>
          <p:nvPr/>
        </p:nvSpPr>
        <p:spPr>
          <a:xfrm>
            <a:off x="5891514" y="519404"/>
            <a:ext cx="5906947" cy="6001643"/>
          </a:xfrm>
          <a:prstGeom prst="rect">
            <a:avLst/>
          </a:prstGeom>
          <a:noFill/>
        </p:spPr>
        <p:txBody>
          <a:bodyPr wrap="square" rtlCol="0">
            <a:spAutoFit/>
          </a:bodyPr>
          <a:lstStyle/>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Title</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Problem Statement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Introduction</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Objectives</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Dataset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Algorithm Used</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Logistic Regression</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K-Nearest Neighbour</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Decision Tree</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Gradient Boosting</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XGBoost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LightGBM</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Voting Classifier </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Results</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Future Work</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323608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BEA35D-073F-E016-6E3D-66D25D80C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932" y="707650"/>
            <a:ext cx="8463345" cy="54426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97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9CF4B-C944-F76C-2881-08A5DC5AB76C}"/>
              </a:ext>
            </a:extLst>
          </p:cNvPr>
          <p:cNvSpPr txBox="1"/>
          <p:nvPr/>
        </p:nvSpPr>
        <p:spPr>
          <a:xfrm>
            <a:off x="3675639" y="281784"/>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Gradient Boosting</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907492-C05E-73D7-332B-93E0DB7D86C4}"/>
                  </a:ext>
                </a:extLst>
              </p:cNvPr>
              <p:cNvSpPr txBox="1"/>
              <p:nvPr/>
            </p:nvSpPr>
            <p:spPr>
              <a:xfrm>
                <a:off x="1847772" y="1640273"/>
                <a:ext cx="8182947" cy="319850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the model, we have taken:</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100</a:t>
                </a:r>
                <a:r>
                  <a:rPr lang="en-IN" sz="2400" dirty="0">
                    <a:latin typeface="Times New Roman" panose="02020603050405020304" pitchFamily="18" charset="0"/>
                    <a:cs typeface="Times New Roman" panose="02020603050405020304" pitchFamily="18" charset="0"/>
                  </a:rPr>
                  <a:t> subsequent decision trees.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Learning Rate as </a:t>
                </a:r>
                <a:r>
                  <a:rPr lang="en-IN" sz="2400" b="1" dirty="0">
                    <a:latin typeface="Times New Roman" panose="02020603050405020304" pitchFamily="18" charset="0"/>
                    <a:cs typeface="Times New Roman" panose="02020603050405020304" pitchFamily="18" charset="0"/>
                  </a:rPr>
                  <a:t>0.1</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 the final prediction is made by the formula:</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14:m>
                  <m:oMath xmlns:m="http://schemas.openxmlformats.org/officeDocument/2006/math">
                    <m:r>
                      <a:rPr lang="en-IN" sz="2400" b="1" i="1" smtClean="0">
                        <a:effectLst/>
                        <a:latin typeface="Cambria Math" panose="02040503050406030204" pitchFamily="18" charset="0"/>
                        <a:ea typeface="Calibri" panose="020F0502020204030204" pitchFamily="34" charset="0"/>
                        <a:cs typeface="Times New Roman" panose="02020603050405020304" pitchFamily="18" charset="0"/>
                      </a:rPr>
                      <m:t>𝑭</m:t>
                    </m:r>
                    <m:d>
                      <m:d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𝒙</m:t>
                        </m:r>
                      </m:e>
                    </m:d>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subSup"/>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2400" b="1" i="1">
                            <a:effectLst/>
                            <a:latin typeface="Cambria Math" panose="02040503050406030204" pitchFamily="18" charset="0"/>
                            <a:ea typeface="Calibri" panose="020F0502020204030204" pitchFamily="34" charset="0"/>
                            <a:cs typeface="Times New Roman" panose="02020603050405020304" pitchFamily="18" charset="0"/>
                          </a:rPr>
                          <m:t>𝟏𝟎𝟎</m:t>
                        </m:r>
                      </m:sup>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𝟎</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𝒊</m:t>
                            </m:r>
                          </m:sub>
                        </m:sSub>
                        <m:d>
                          <m:d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𝒙</m:t>
                            </m:r>
                          </m:e>
                        </m:d>
                      </m:e>
                    </m:nary>
                  </m:oMath>
                </a14:m>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26907492-C05E-73D7-332B-93E0DB7D86C4}"/>
                  </a:ext>
                </a:extLst>
              </p:cNvPr>
              <p:cNvSpPr txBox="1">
                <a:spLocks noRot="1" noChangeAspect="1" noMove="1" noResize="1" noEditPoints="1" noAdjustHandles="1" noChangeArrowheads="1" noChangeShapeType="1" noTextEdit="1"/>
              </p:cNvSpPr>
              <p:nvPr/>
            </p:nvSpPr>
            <p:spPr>
              <a:xfrm>
                <a:off x="1847772" y="1640273"/>
                <a:ext cx="8182947" cy="3198504"/>
              </a:xfrm>
              <a:prstGeom prst="rect">
                <a:avLst/>
              </a:prstGeom>
              <a:blipFill>
                <a:blip r:embed="rId2"/>
                <a:stretch>
                  <a:fillRect l="-1118" t="-1524"/>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46F0F90E-1C15-1FBE-C5BE-1BAAAD8022CD}"/>
              </a:ext>
            </a:extLst>
          </p:cNvPr>
          <p:cNvSpPr/>
          <p:nvPr/>
        </p:nvSpPr>
        <p:spPr>
          <a:xfrm>
            <a:off x="3115802" y="3681548"/>
            <a:ext cx="4706361" cy="8991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202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7D9B6-E11C-7B6A-8E51-B6E2775CF17A}"/>
              </a:ext>
            </a:extLst>
          </p:cNvPr>
          <p:cNvSpPr txBox="1"/>
          <p:nvPr/>
        </p:nvSpPr>
        <p:spPr>
          <a:xfrm>
            <a:off x="3675639" y="281784"/>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Gradient Boosting</a:t>
            </a:r>
          </a:p>
        </p:txBody>
      </p:sp>
      <p:sp>
        <p:nvSpPr>
          <p:cNvPr id="3" name="TextBox 2">
            <a:extLst>
              <a:ext uri="{FF2B5EF4-FFF2-40B4-BE49-F238E27FC236}">
                <a16:creationId xmlns:a16="http://schemas.microsoft.com/office/drawing/2014/main" id="{23A0E320-68EC-EC91-E2CB-945E4DB881A5}"/>
              </a:ext>
            </a:extLst>
          </p:cNvPr>
          <p:cNvSpPr txBox="1"/>
          <p:nvPr/>
        </p:nvSpPr>
        <p:spPr>
          <a:xfrm>
            <a:off x="542925" y="989671"/>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Down Sampled Data. It’s results are:-</a:t>
            </a:r>
          </a:p>
        </p:txBody>
      </p:sp>
      <p:sp>
        <p:nvSpPr>
          <p:cNvPr id="4" name="TextBox 3">
            <a:extLst>
              <a:ext uri="{FF2B5EF4-FFF2-40B4-BE49-F238E27FC236}">
                <a16:creationId xmlns:a16="http://schemas.microsoft.com/office/drawing/2014/main" id="{220C50A4-CE36-4655-7992-BEF2ADD8335C}"/>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239</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7</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97.15%</a:t>
            </a:r>
          </a:p>
        </p:txBody>
      </p:sp>
      <p:pic>
        <p:nvPicPr>
          <p:cNvPr id="7" name="Picture 6">
            <a:extLst>
              <a:ext uri="{FF2B5EF4-FFF2-40B4-BE49-F238E27FC236}">
                <a16:creationId xmlns:a16="http://schemas.microsoft.com/office/drawing/2014/main" id="{DD9630EA-80FC-CAF1-B31B-3F7E57D271DD}"/>
              </a:ext>
            </a:extLst>
          </p:cNvPr>
          <p:cNvPicPr>
            <a:picLocks noChangeAspect="1"/>
          </p:cNvPicPr>
          <p:nvPr/>
        </p:nvPicPr>
        <p:blipFill>
          <a:blip r:embed="rId2"/>
          <a:stretch>
            <a:fillRect/>
          </a:stretch>
        </p:blipFill>
        <p:spPr>
          <a:xfrm>
            <a:off x="542925" y="1544643"/>
            <a:ext cx="5846212" cy="4916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7516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FC2AA-3E23-02DC-C01A-EB022AF5F5EE}"/>
              </a:ext>
            </a:extLst>
          </p:cNvPr>
          <p:cNvSpPr txBox="1"/>
          <p:nvPr/>
        </p:nvSpPr>
        <p:spPr>
          <a:xfrm>
            <a:off x="3675639" y="281784"/>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Gradient Boosting</a:t>
            </a:r>
          </a:p>
        </p:txBody>
      </p:sp>
      <p:sp>
        <p:nvSpPr>
          <p:cNvPr id="3" name="TextBox 2">
            <a:extLst>
              <a:ext uri="{FF2B5EF4-FFF2-40B4-BE49-F238E27FC236}">
                <a16:creationId xmlns:a16="http://schemas.microsoft.com/office/drawing/2014/main" id="{9D51F012-81DB-BC77-7C06-C54BF772E645}"/>
              </a:ext>
            </a:extLst>
          </p:cNvPr>
          <p:cNvSpPr txBox="1"/>
          <p:nvPr/>
        </p:nvSpPr>
        <p:spPr>
          <a:xfrm>
            <a:off x="542925" y="989671"/>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Up Sampled Data. It’s results are:-</a:t>
            </a:r>
          </a:p>
        </p:txBody>
      </p:sp>
      <p:sp>
        <p:nvSpPr>
          <p:cNvPr id="4" name="TextBox 3">
            <a:extLst>
              <a:ext uri="{FF2B5EF4-FFF2-40B4-BE49-F238E27FC236}">
                <a16:creationId xmlns:a16="http://schemas.microsoft.com/office/drawing/2014/main" id="{D848D5A6-05B7-1141-587E-EDF6C5E76D7D}"/>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1,13,689</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37</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99.96%</a:t>
            </a:r>
          </a:p>
        </p:txBody>
      </p:sp>
      <p:pic>
        <p:nvPicPr>
          <p:cNvPr id="5" name="Picture 4">
            <a:extLst>
              <a:ext uri="{FF2B5EF4-FFF2-40B4-BE49-F238E27FC236}">
                <a16:creationId xmlns:a16="http://schemas.microsoft.com/office/drawing/2014/main" id="{D4027797-52AA-F1C0-396B-D670A3C5A0C3}"/>
              </a:ext>
            </a:extLst>
          </p:cNvPr>
          <p:cNvPicPr>
            <a:picLocks noChangeAspect="1"/>
          </p:cNvPicPr>
          <p:nvPr/>
        </p:nvPicPr>
        <p:blipFill>
          <a:blip r:embed="rId2"/>
          <a:stretch>
            <a:fillRect/>
          </a:stretch>
        </p:blipFill>
        <p:spPr>
          <a:xfrm>
            <a:off x="233362" y="1451336"/>
            <a:ext cx="6538913" cy="5338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4049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667EFFD-D802-B744-7118-368A7EEDE385}"/>
              </a:ext>
            </a:extLst>
          </p:cNvPr>
          <p:cNvSpPr txBox="1"/>
          <p:nvPr/>
        </p:nvSpPr>
        <p:spPr>
          <a:xfrm>
            <a:off x="4986279" y="188478"/>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XGBoost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440F23D-C7DA-25A0-10CA-D593563F7711}"/>
                  </a:ext>
                </a:extLst>
              </p:cNvPr>
              <p:cNvSpPr txBox="1"/>
              <p:nvPr/>
            </p:nvSpPr>
            <p:spPr>
              <a:xfrm>
                <a:off x="1036320" y="1432560"/>
                <a:ext cx="9616440" cy="5658024"/>
              </a:xfrm>
              <a:prstGeom prst="rect">
                <a:avLst/>
              </a:prstGeom>
              <a:noFill/>
            </p:spPr>
            <p:txBody>
              <a:bodyPr wrap="square" rtlCol="0">
                <a:spAutoFit/>
              </a:bodyPr>
              <a:lstStyle/>
              <a:p>
                <a:pPr marL="285750" indent="-285750">
                  <a:buFont typeface="Wingdings" panose="05000000000000000000" pitchFamily="2" charset="2"/>
                  <a:buChar char="§"/>
                </a:pPr>
                <a:r>
                  <a:rPr lang="en-IN" sz="1800" dirty="0">
                    <a:solidFill>
                      <a:srgbClr val="3A3E46"/>
                    </a:solidFill>
                    <a:effectLst/>
                    <a:highlight>
                      <a:srgbClr val="FFFFFF"/>
                    </a:highlight>
                    <a:latin typeface="Times New Roman" panose="02020603050405020304" pitchFamily="18" charset="0"/>
                    <a:ea typeface="Calibri" panose="020F0502020204030204" pitchFamily="34" charset="0"/>
                  </a:rPr>
                  <a:t>XGBoost stands for </a:t>
                </a:r>
                <a:r>
                  <a:rPr lang="en-IN" sz="1800" b="1" dirty="0">
                    <a:solidFill>
                      <a:srgbClr val="3A3E46"/>
                    </a:solidFill>
                    <a:effectLst/>
                    <a:highlight>
                      <a:srgbClr val="FFFFFF"/>
                    </a:highlight>
                    <a:latin typeface="Times New Roman" panose="02020603050405020304" pitchFamily="18" charset="0"/>
                    <a:ea typeface="Calibri" panose="020F0502020204030204" pitchFamily="34" charset="0"/>
                  </a:rPr>
                  <a:t>“Extreme Gradient Boosting.</a:t>
                </a:r>
              </a:p>
              <a:p>
                <a:pPr marL="285750" indent="-285750">
                  <a:buFont typeface="Wingdings" panose="05000000000000000000" pitchFamily="2" charset="2"/>
                  <a:buChar char="§"/>
                </a:pPr>
                <a:endParaRPr lang="en-IN" b="1" dirty="0">
                  <a:solidFill>
                    <a:srgbClr val="3A3E46"/>
                  </a:solidFill>
                  <a:highlight>
                    <a:srgbClr val="FFFFFF"/>
                  </a:highligh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rPr>
                  <a:t>It combines several weak learners into strong learners, generally decision tree.</a:t>
                </a:r>
              </a:p>
              <a:p>
                <a:pPr marL="285750" indent="-285750">
                  <a:buFont typeface="Wingdings" panose="05000000000000000000" pitchFamily="2" charset="2"/>
                  <a:buChar char="§"/>
                </a:pPr>
                <a:endParaRPr lang="en-IN" sz="1800" b="1" dirty="0">
                  <a:solidFill>
                    <a:srgbClr val="3A3E46"/>
                  </a:solidFill>
                  <a:effectLst/>
                  <a:highlight>
                    <a:srgbClr val="FFFFFF"/>
                  </a:highligh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dirty="0">
                    <a:solidFill>
                      <a:srgbClr val="3A3E46"/>
                    </a:solidFill>
                    <a:highlight>
                      <a:srgbClr val="FFFFFF"/>
                    </a:highlight>
                    <a:latin typeface="Times New Roman" panose="02020603050405020304" pitchFamily="18" charset="0"/>
                    <a:ea typeface="Calibri" panose="020F0502020204030204" pitchFamily="34" charset="0"/>
                  </a:rPr>
                  <a:t>In this algorithm, binary decision tree is constructed and similarity weight of each node is calculated.</a:t>
                </a:r>
              </a:p>
              <a:p>
                <a:pPr marL="285750" indent="-285750">
                  <a:buFont typeface="Wingdings" panose="05000000000000000000" pitchFamily="2" charset="2"/>
                  <a:buChar char="§"/>
                </a:pPr>
                <a:endParaRPr lang="en-IN" sz="1800" dirty="0">
                  <a:solidFill>
                    <a:srgbClr val="3A3E46"/>
                  </a:solidFill>
                  <a:effectLst/>
                  <a:highlight>
                    <a:srgbClr val="FFFFFF"/>
                  </a:highligh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dirty="0">
                    <a:solidFill>
                      <a:srgbClr val="3A3E46"/>
                    </a:solidFill>
                    <a:highlight>
                      <a:srgbClr val="FFFFFF"/>
                    </a:highlight>
                    <a:latin typeface="Times New Roman" panose="02020603050405020304" pitchFamily="18" charset="0"/>
                    <a:ea typeface="Calibri" panose="020F0502020204030204" pitchFamily="34" charset="0"/>
                  </a:rPr>
                  <a:t>Pruning of the node is done if the branch is not necessary,</a:t>
                </a:r>
              </a:p>
              <a:p>
                <a:pPr marL="285750" indent="-285750">
                  <a:buFont typeface="Wingdings" panose="05000000000000000000" pitchFamily="2" charset="2"/>
                  <a:buChar char="§"/>
                </a:pPr>
                <a:endParaRPr lang="en-IN" sz="1800" dirty="0">
                  <a:solidFill>
                    <a:srgbClr val="3A3E46"/>
                  </a:solidFill>
                  <a:effectLst/>
                  <a:highlight>
                    <a:srgbClr val="FFFFFF"/>
                  </a:highligh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dirty="0">
                    <a:solidFill>
                      <a:srgbClr val="3A3E46"/>
                    </a:solidFill>
                    <a:highlight>
                      <a:srgbClr val="FFFFFF"/>
                    </a:highlight>
                    <a:latin typeface="Times New Roman" panose="02020603050405020304" pitchFamily="18" charset="0"/>
                    <a:ea typeface="Calibri" panose="020F0502020204030204" pitchFamily="34" charset="0"/>
                  </a:rPr>
                  <a:t>Loss function is used to calculate the residuals.</a:t>
                </a:r>
              </a:p>
              <a:p>
                <a:pPr marL="285750" indent="-285750">
                  <a:buFont typeface="Wingdings" panose="05000000000000000000" pitchFamily="2" charset="2"/>
                  <a:buChar char="§"/>
                </a:pPr>
                <a:endParaRPr lang="en-IN" sz="1800" dirty="0">
                  <a:solidFill>
                    <a:srgbClr val="3A3E46"/>
                  </a:solidFill>
                  <a:effectLst/>
                  <a:highlight>
                    <a:srgbClr val="FFFFFF"/>
                  </a:highligh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dirty="0">
                    <a:solidFill>
                      <a:srgbClr val="3A3E46"/>
                    </a:solidFill>
                    <a:highlight>
                      <a:srgbClr val="FFFFFF"/>
                    </a:highlight>
                    <a:latin typeface="Times New Roman" panose="02020603050405020304" pitchFamily="18" charset="0"/>
                    <a:ea typeface="Calibri" panose="020F0502020204030204" pitchFamily="34" charset="0"/>
                  </a:rPr>
                  <a:t>Output is calculated on taking into account the learning rate and the similarity weight of each node and passing it to a function, typically, sigmoid function.</a:t>
                </a:r>
              </a:p>
              <a:p>
                <a:pPr lvl="1"/>
                <a:endParaRPr lang="en-IN" dirty="0">
                  <a:solidFill>
                    <a:srgbClr val="3A3E46"/>
                  </a:solidFill>
                  <a:highlight>
                    <a:srgbClr val="FFFFFF"/>
                  </a:highlight>
                  <a:latin typeface="Times New Roman" panose="02020603050405020304" pitchFamily="18" charset="0"/>
                  <a:ea typeface="Calibri" panose="020F0502020204030204" pitchFamily="34" charset="0"/>
                </a:endParaRPr>
              </a:p>
              <a:p>
                <a:pPr lvl="1"/>
                <a:r>
                  <a:rPr lang="en-IN" dirty="0">
                    <a:solidFill>
                      <a:srgbClr val="3A3E46"/>
                    </a:solidFill>
                    <a:effectLst/>
                    <a:highlight>
                      <a:srgbClr val="FFFFFF"/>
                    </a:highlight>
                    <a:latin typeface="Times New Roman" panose="02020603050405020304" pitchFamily="18" charset="0"/>
                    <a:ea typeface="Calibri" panose="020F0502020204030204" pitchFamily="34" charset="0"/>
                  </a:rPr>
                  <a:t>	</a:t>
                </a:r>
                <a14:m>
                  <m:oMath xmlns:m="http://schemas.openxmlformats.org/officeDocument/2006/math">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𝑭</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 </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𝝈</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solidFill>
                    <a:srgbClr val="3A3E46"/>
                  </a:solidFill>
                  <a:effectLst/>
                  <a:highlight>
                    <a:srgbClr val="FFFFFF"/>
                  </a:highlight>
                  <a:latin typeface="Times New Roman" panose="02020603050405020304" pitchFamily="18" charset="0"/>
                  <a:ea typeface="Calibri" panose="020F0502020204030204" pitchFamily="34" charset="0"/>
                </a:endParaRPr>
              </a:p>
              <a:p>
                <a:pPr lvl="1"/>
                <a:r>
                  <a:rPr lang="en-IN" dirty="0">
                    <a:solidFill>
                      <a:srgbClr val="3A3E46"/>
                    </a:solidFill>
                    <a:highlight>
                      <a:srgbClr val="FFFFFF"/>
                    </a:highlight>
                    <a:latin typeface="Times New Roman" panose="02020603050405020304" pitchFamily="18" charset="0"/>
                    <a:ea typeface="Calibri" panose="020F0502020204030204" pitchFamily="34" charset="0"/>
                  </a:rPr>
                  <a:t>where</a:t>
                </a:r>
                <a:r>
                  <a:rPr lang="en-IN" b="1" dirty="0">
                    <a:solidFill>
                      <a:srgbClr val="3A3E46"/>
                    </a:solidFill>
                    <a:highlight>
                      <a:srgbClr val="FFFFFF"/>
                    </a:highlight>
                    <a:latin typeface="Times New Roman" panose="02020603050405020304" pitchFamily="18" charset="0"/>
                    <a:ea typeface="Calibri" panose="020F0502020204030204" pitchFamily="34" charset="0"/>
                  </a:rPr>
                  <a:t>, 	</a:t>
                </a:r>
                <a14:m>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𝜎</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1+ </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sup>
                        </m:sSup>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b="1" dirty="0">
                  <a:solidFill>
                    <a:srgbClr val="3A3E46"/>
                  </a:solidFill>
                  <a:highlight>
                    <a:srgbClr val="FFFFFF"/>
                  </a:highligh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endParaRPr lang="en-IN" dirty="0"/>
              </a:p>
            </p:txBody>
          </p:sp>
        </mc:Choice>
        <mc:Fallback>
          <p:sp>
            <p:nvSpPr>
              <p:cNvPr id="10" name="TextBox 9">
                <a:extLst>
                  <a:ext uri="{FF2B5EF4-FFF2-40B4-BE49-F238E27FC236}">
                    <a16:creationId xmlns:a16="http://schemas.microsoft.com/office/drawing/2014/main" id="{8440F23D-C7DA-25A0-10CA-D593563F7711}"/>
                  </a:ext>
                </a:extLst>
              </p:cNvPr>
              <p:cNvSpPr txBox="1">
                <a:spLocks noRot="1" noChangeAspect="1" noMove="1" noResize="1" noEditPoints="1" noAdjustHandles="1" noChangeArrowheads="1" noChangeShapeType="1" noTextEdit="1"/>
              </p:cNvSpPr>
              <p:nvPr/>
            </p:nvSpPr>
            <p:spPr>
              <a:xfrm>
                <a:off x="1036320" y="1432560"/>
                <a:ext cx="9616440" cy="5658024"/>
              </a:xfrm>
              <a:prstGeom prst="rect">
                <a:avLst/>
              </a:prstGeom>
              <a:blipFill>
                <a:blip r:embed="rId2"/>
                <a:stretch>
                  <a:fillRect l="-380" t="-539"/>
                </a:stretch>
              </a:blipFill>
            </p:spPr>
            <p:txBody>
              <a:bodyPr/>
              <a:lstStyle/>
              <a:p>
                <a:r>
                  <a:rPr lang="en-IN">
                    <a:noFill/>
                  </a:rPr>
                  <a:t> </a:t>
                </a:r>
              </a:p>
            </p:txBody>
          </p:sp>
        </mc:Fallback>
      </mc:AlternateContent>
      <p:sp>
        <p:nvSpPr>
          <p:cNvPr id="11" name="Rectangle 10">
            <a:extLst>
              <a:ext uri="{FF2B5EF4-FFF2-40B4-BE49-F238E27FC236}">
                <a16:creationId xmlns:a16="http://schemas.microsoft.com/office/drawing/2014/main" id="{5937B480-0C32-82CB-F50D-DAAB061B7088}"/>
              </a:ext>
            </a:extLst>
          </p:cNvPr>
          <p:cNvSpPr/>
          <p:nvPr/>
        </p:nvSpPr>
        <p:spPr>
          <a:xfrm>
            <a:off x="2407920" y="5806440"/>
            <a:ext cx="1295400" cy="5638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BADF306-0332-8D0D-BB87-D2EFA01E721C}"/>
              </a:ext>
            </a:extLst>
          </p:cNvPr>
          <p:cNvSpPr/>
          <p:nvPr/>
        </p:nvSpPr>
        <p:spPr>
          <a:xfrm>
            <a:off x="1981200" y="5227320"/>
            <a:ext cx="2194560" cy="4114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079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300F7C8-6347-7733-25C8-74655F850D2B}"/>
                  </a:ext>
                </a:extLst>
              </p:cNvPr>
              <p:cNvSpPr txBox="1"/>
              <p:nvPr/>
            </p:nvSpPr>
            <p:spPr>
              <a:xfrm>
                <a:off x="716281" y="1640273"/>
                <a:ext cx="5105399" cy="381405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the model, we have taken:</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100</a:t>
                </a:r>
                <a:r>
                  <a:rPr lang="en-IN" sz="2400" dirty="0">
                    <a:latin typeface="Times New Roman" panose="02020603050405020304" pitchFamily="18" charset="0"/>
                    <a:cs typeface="Times New Roman" panose="02020603050405020304" pitchFamily="18" charset="0"/>
                  </a:rPr>
                  <a:t> subsequent decision trees.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Learning Rate as </a:t>
                </a:r>
                <a:r>
                  <a:rPr lang="en-IN" sz="2400" b="1" dirty="0">
                    <a:latin typeface="Times New Roman" panose="02020603050405020304" pitchFamily="18" charset="0"/>
                    <a:cs typeface="Times New Roman" panose="02020603050405020304" pitchFamily="18" charset="0"/>
                  </a:rPr>
                  <a:t>0.1</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Loss Function: Binary Logistic</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 the final prediction is made by the formula:</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14:m>
                  <m:oMath xmlns:m="http://schemas.openxmlformats.org/officeDocument/2006/math">
                    <m:r>
                      <a:rPr lang="en-IN" sz="2400" b="1" i="1" smtClean="0">
                        <a:effectLst/>
                        <a:latin typeface="Cambria Math" panose="02040503050406030204" pitchFamily="18" charset="0"/>
                        <a:ea typeface="Calibri" panose="020F0502020204030204" pitchFamily="34" charset="0"/>
                        <a:cs typeface="Times New Roman" panose="02020603050405020304" pitchFamily="18" charset="0"/>
                      </a:rPr>
                      <m:t>𝑭</m:t>
                    </m:r>
                    <m:d>
                      <m:d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𝒙</m:t>
                        </m:r>
                      </m:e>
                    </m:d>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subSup"/>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2400" b="1" i="1">
                            <a:effectLst/>
                            <a:latin typeface="Cambria Math" panose="02040503050406030204" pitchFamily="18" charset="0"/>
                            <a:ea typeface="Calibri" panose="020F0502020204030204" pitchFamily="34" charset="0"/>
                            <a:cs typeface="Times New Roman" panose="02020603050405020304" pitchFamily="18" charset="0"/>
                          </a:rPr>
                          <m:t>𝟏𝟎𝟎</m:t>
                        </m:r>
                      </m:sup>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𝟎</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𝒊</m:t>
                            </m:r>
                          </m:sub>
                        </m:sSub>
                        <m:d>
                          <m:d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𝒙</m:t>
                            </m:r>
                          </m:e>
                        </m:d>
                      </m:e>
                    </m:nary>
                  </m:oMath>
                </a14:m>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300F7C8-6347-7733-25C8-74655F850D2B}"/>
                  </a:ext>
                </a:extLst>
              </p:cNvPr>
              <p:cNvSpPr txBox="1">
                <a:spLocks noRot="1" noChangeAspect="1" noMove="1" noResize="1" noEditPoints="1" noAdjustHandles="1" noChangeArrowheads="1" noChangeShapeType="1" noTextEdit="1"/>
              </p:cNvSpPr>
              <p:nvPr/>
            </p:nvSpPr>
            <p:spPr>
              <a:xfrm>
                <a:off x="716281" y="1640273"/>
                <a:ext cx="5105399" cy="3814057"/>
              </a:xfrm>
              <a:prstGeom prst="rect">
                <a:avLst/>
              </a:prstGeom>
              <a:blipFill>
                <a:blip r:embed="rId2"/>
                <a:stretch>
                  <a:fillRect l="-1912" t="-1278"/>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98835794-2E33-44B2-53E9-9B65A0ACF912}"/>
              </a:ext>
            </a:extLst>
          </p:cNvPr>
          <p:cNvSpPr txBox="1"/>
          <p:nvPr/>
        </p:nvSpPr>
        <p:spPr>
          <a:xfrm>
            <a:off x="4986279" y="188478"/>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XGBoost</a:t>
            </a:r>
          </a:p>
        </p:txBody>
      </p:sp>
      <p:pic>
        <p:nvPicPr>
          <p:cNvPr id="6" name="Picture 5">
            <a:extLst>
              <a:ext uri="{FF2B5EF4-FFF2-40B4-BE49-F238E27FC236}">
                <a16:creationId xmlns:a16="http://schemas.microsoft.com/office/drawing/2014/main" id="{D7B59BA4-7C47-8465-5C40-E774A1472B44}"/>
              </a:ext>
            </a:extLst>
          </p:cNvPr>
          <p:cNvPicPr>
            <a:picLocks noChangeAspect="1"/>
          </p:cNvPicPr>
          <p:nvPr/>
        </p:nvPicPr>
        <p:blipFill>
          <a:blip r:embed="rId3"/>
          <a:stretch>
            <a:fillRect/>
          </a:stretch>
        </p:blipFill>
        <p:spPr>
          <a:xfrm>
            <a:off x="6858001" y="1994190"/>
            <a:ext cx="4904289" cy="23339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0ECB5C37-D911-39A9-2676-F3D5CF2E3BDE}"/>
              </a:ext>
            </a:extLst>
          </p:cNvPr>
          <p:cNvSpPr/>
          <p:nvPr/>
        </p:nvSpPr>
        <p:spPr>
          <a:xfrm>
            <a:off x="1600200" y="4465320"/>
            <a:ext cx="3657600" cy="752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194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283EA-DBE6-B4F3-EC78-6C7502FA8501}"/>
              </a:ext>
            </a:extLst>
          </p:cNvPr>
          <p:cNvSpPr txBox="1"/>
          <p:nvPr/>
        </p:nvSpPr>
        <p:spPr>
          <a:xfrm>
            <a:off x="4986279" y="188478"/>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XGBoost</a:t>
            </a:r>
          </a:p>
        </p:txBody>
      </p:sp>
      <p:sp>
        <p:nvSpPr>
          <p:cNvPr id="3" name="TextBox 2">
            <a:extLst>
              <a:ext uri="{FF2B5EF4-FFF2-40B4-BE49-F238E27FC236}">
                <a16:creationId xmlns:a16="http://schemas.microsoft.com/office/drawing/2014/main" id="{7DDB57A1-15ED-C1DD-4E50-819D9444E3C0}"/>
              </a:ext>
            </a:extLst>
          </p:cNvPr>
          <p:cNvSpPr txBox="1"/>
          <p:nvPr/>
        </p:nvSpPr>
        <p:spPr>
          <a:xfrm>
            <a:off x="542925" y="989671"/>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Down Sampled Data. It’s results are:-</a:t>
            </a:r>
          </a:p>
        </p:txBody>
      </p:sp>
      <p:sp>
        <p:nvSpPr>
          <p:cNvPr id="4" name="TextBox 3">
            <a:extLst>
              <a:ext uri="{FF2B5EF4-FFF2-40B4-BE49-F238E27FC236}">
                <a16:creationId xmlns:a16="http://schemas.microsoft.com/office/drawing/2014/main" id="{FD800D15-7917-888A-C8DD-525F3F269B7A}"/>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233</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13</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94.71%</a:t>
            </a:r>
          </a:p>
        </p:txBody>
      </p:sp>
      <p:pic>
        <p:nvPicPr>
          <p:cNvPr id="7" name="Picture 6">
            <a:extLst>
              <a:ext uri="{FF2B5EF4-FFF2-40B4-BE49-F238E27FC236}">
                <a16:creationId xmlns:a16="http://schemas.microsoft.com/office/drawing/2014/main" id="{9002AE4A-0747-A7F1-01C4-BDA5F0213683}"/>
              </a:ext>
            </a:extLst>
          </p:cNvPr>
          <p:cNvPicPr>
            <a:picLocks noChangeAspect="1"/>
          </p:cNvPicPr>
          <p:nvPr/>
        </p:nvPicPr>
        <p:blipFill>
          <a:blip r:embed="rId2"/>
          <a:stretch>
            <a:fillRect/>
          </a:stretch>
        </p:blipFill>
        <p:spPr>
          <a:xfrm>
            <a:off x="501968" y="1544643"/>
            <a:ext cx="6139815" cy="5163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5466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CDE8341-4C88-42F3-C12D-E62D35BD4612}"/>
              </a:ext>
            </a:extLst>
          </p:cNvPr>
          <p:cNvSpPr txBox="1"/>
          <p:nvPr/>
        </p:nvSpPr>
        <p:spPr>
          <a:xfrm>
            <a:off x="4986279" y="188478"/>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XGBoost</a:t>
            </a:r>
          </a:p>
        </p:txBody>
      </p:sp>
      <p:sp>
        <p:nvSpPr>
          <p:cNvPr id="15" name="TextBox 14">
            <a:extLst>
              <a:ext uri="{FF2B5EF4-FFF2-40B4-BE49-F238E27FC236}">
                <a16:creationId xmlns:a16="http://schemas.microsoft.com/office/drawing/2014/main" id="{F42E48A8-ED4F-2AC5-FC49-ADF018C191B7}"/>
              </a:ext>
            </a:extLst>
          </p:cNvPr>
          <p:cNvSpPr txBox="1"/>
          <p:nvPr/>
        </p:nvSpPr>
        <p:spPr>
          <a:xfrm>
            <a:off x="542925" y="989671"/>
            <a:ext cx="1102423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was applied on the Up Sampled Data. It’s results are:-</a:t>
            </a:r>
          </a:p>
        </p:txBody>
      </p:sp>
      <p:sp>
        <p:nvSpPr>
          <p:cNvPr id="16" name="TextBox 15">
            <a:extLst>
              <a:ext uri="{FF2B5EF4-FFF2-40B4-BE49-F238E27FC236}">
                <a16:creationId xmlns:a16="http://schemas.microsoft.com/office/drawing/2014/main" id="{654EB3A9-D935-FEAC-F7B9-487D300F7B84}"/>
              </a:ext>
            </a:extLst>
          </p:cNvPr>
          <p:cNvSpPr txBox="1"/>
          <p:nvPr/>
        </p:nvSpPr>
        <p:spPr>
          <a:xfrm>
            <a:off x="6929438" y="2033782"/>
            <a:ext cx="4637722"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Correct Predictions : </a:t>
            </a:r>
          </a:p>
          <a:p>
            <a:pPr lvl="1"/>
            <a:r>
              <a:rPr lang="en-IN" sz="2400" dirty="0">
                <a:latin typeface="Times New Roman" panose="02020603050405020304" pitchFamily="18" charset="0"/>
                <a:cs typeface="Times New Roman" panose="02020603050405020304" pitchFamily="18" charset="0"/>
              </a:rPr>
              <a:t>113719</a:t>
            </a:r>
          </a:p>
          <a:p>
            <a:pPr lvl="1"/>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No. of Wrong Predictions : </a:t>
            </a:r>
          </a:p>
          <a:p>
            <a:r>
              <a:rPr lang="en-IN" sz="2400" dirty="0">
                <a:latin typeface="Times New Roman" panose="02020603050405020304" pitchFamily="18" charset="0"/>
                <a:cs typeface="Times New Roman" panose="02020603050405020304" pitchFamily="18" charset="0"/>
              </a:rPr>
              <a:t>	7</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Accuracy : 99.99%</a:t>
            </a:r>
          </a:p>
        </p:txBody>
      </p:sp>
      <p:pic>
        <p:nvPicPr>
          <p:cNvPr id="19" name="Picture 18">
            <a:extLst>
              <a:ext uri="{FF2B5EF4-FFF2-40B4-BE49-F238E27FC236}">
                <a16:creationId xmlns:a16="http://schemas.microsoft.com/office/drawing/2014/main" id="{BABB54AD-3160-BB66-1935-3DD1779F3596}"/>
              </a:ext>
            </a:extLst>
          </p:cNvPr>
          <p:cNvPicPr>
            <a:picLocks noChangeAspect="1"/>
          </p:cNvPicPr>
          <p:nvPr/>
        </p:nvPicPr>
        <p:blipFill>
          <a:blip r:embed="rId2"/>
          <a:stretch>
            <a:fillRect/>
          </a:stretch>
        </p:blipFill>
        <p:spPr>
          <a:xfrm>
            <a:off x="393382" y="1602908"/>
            <a:ext cx="6205538" cy="5066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65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3391C0-6C4E-0163-BEC4-E3DBA4DC4B3E}"/>
              </a:ext>
            </a:extLst>
          </p:cNvPr>
          <p:cNvSpPr txBox="1"/>
          <p:nvPr/>
        </p:nvSpPr>
        <p:spPr>
          <a:xfrm>
            <a:off x="4545330" y="310634"/>
            <a:ext cx="6103620" cy="707886"/>
          </a:xfrm>
          <a:prstGeom prst="rect">
            <a:avLst/>
          </a:prstGeom>
          <a:noFill/>
        </p:spPr>
        <p:txBody>
          <a:bodyPr wrap="square">
            <a:spAutoFit/>
          </a:bodyPr>
          <a:lstStyle/>
          <a:p>
            <a:r>
              <a:rPr lang="en-US" sz="4000" b="1" dirty="0">
                <a:solidFill>
                  <a:srgbClr val="000000"/>
                </a:solidFill>
                <a:latin typeface="Times New Roman"/>
              </a:rPr>
              <a:t>LightGBM</a:t>
            </a:r>
            <a:endParaRPr lang="en-IN" sz="4000" b="1" dirty="0"/>
          </a:p>
        </p:txBody>
      </p:sp>
      <p:sp>
        <p:nvSpPr>
          <p:cNvPr id="6" name="TextBox 5">
            <a:extLst>
              <a:ext uri="{FF2B5EF4-FFF2-40B4-BE49-F238E27FC236}">
                <a16:creationId xmlns:a16="http://schemas.microsoft.com/office/drawing/2014/main" id="{CC7A639F-DCC4-5C5A-C22D-73947F364E7C}"/>
              </a:ext>
            </a:extLst>
          </p:cNvPr>
          <p:cNvSpPr txBox="1"/>
          <p:nvPr/>
        </p:nvSpPr>
        <p:spPr>
          <a:xfrm>
            <a:off x="1341120" y="1432560"/>
            <a:ext cx="8869680" cy="5262979"/>
          </a:xfrm>
          <a:prstGeom prst="rect">
            <a:avLst/>
          </a:prstGeom>
          <a:noFill/>
        </p:spPr>
        <p:txBody>
          <a:bodyPr wrap="square" rtlCol="0">
            <a:spAutoFit/>
          </a:bodyPr>
          <a:lstStyle/>
          <a:p>
            <a:pPr marL="342900" indent="-342900" algn="ctr">
              <a:buFont typeface="Arial" panose="020B0604020202020204" pitchFamily="34" charset="0"/>
              <a:buChar char="•"/>
            </a:pPr>
            <a:r>
              <a:rPr lang="en-US" sz="2400" dirty="0">
                <a:solidFill>
                  <a:srgbClr val="000000"/>
                </a:solidFill>
                <a:latin typeface="Times New Roman"/>
              </a:rPr>
              <a:t>LightGBM is a gradient boosting framework that uses tree-based learning algorithms.</a:t>
            </a:r>
          </a:p>
          <a:p>
            <a:pPr marL="342900" indent="-342900" algn="ctr">
              <a:buFont typeface="Arial" panose="020B0604020202020204" pitchFamily="34" charset="0"/>
              <a:buChar char="•"/>
            </a:pPr>
            <a:endParaRPr lang="en-IN" sz="2400" dirty="0"/>
          </a:p>
          <a:p>
            <a:pPr marL="342900" indent="-342900" algn="ctr">
              <a:buFont typeface="Arial" panose="020B0604020202020204" pitchFamily="34" charset="0"/>
              <a:buChar char="•"/>
            </a:pPr>
            <a:r>
              <a:rPr lang="en-US" sz="2400" dirty="0">
                <a:solidFill>
                  <a:srgbClr val="000000"/>
                </a:solidFill>
                <a:latin typeface="Times New Roman"/>
              </a:rPr>
              <a:t>LightGBM uses a smart technique to pick the most helpful data points for building trees, which helps it learn faster. It focuses on growing tree branches where they matter the most, making the learning process more efficient. </a:t>
            </a:r>
          </a:p>
          <a:p>
            <a:pPr marL="342900" indent="-342900" algn="ctr">
              <a:buFont typeface="Arial" panose="020B0604020202020204" pitchFamily="34" charset="0"/>
              <a:buChar char="•"/>
            </a:pPr>
            <a:endParaRPr lang="en-IN" sz="2400" dirty="0"/>
          </a:p>
          <a:p>
            <a:pPr marL="342900" indent="-342900" algn="ctr">
              <a:buFont typeface="Arial" panose="020B0604020202020204" pitchFamily="34" charset="0"/>
              <a:buChar char="•"/>
            </a:pPr>
            <a:r>
              <a:rPr lang="en-US" sz="2400" dirty="0">
                <a:solidFill>
                  <a:srgbClr val="000000"/>
                </a:solidFill>
                <a:latin typeface="Times New Roman"/>
              </a:rPr>
              <a:t>These strategies allow LightGBM to train quickly and accurately even with large datasets.</a:t>
            </a:r>
          </a:p>
          <a:p>
            <a:pPr marL="342900" indent="-342900" algn="ctr">
              <a:buFont typeface="Arial" panose="020B0604020202020204" pitchFamily="34" charset="0"/>
              <a:buChar char="•"/>
            </a:pPr>
            <a:endParaRPr lang="en-IN" sz="2400" dirty="0"/>
          </a:p>
          <a:p>
            <a:pPr marL="342900" indent="-342900" algn="ctr">
              <a:buFont typeface="Arial" panose="020B0604020202020204" pitchFamily="34" charset="0"/>
              <a:buChar char="•"/>
            </a:pPr>
            <a:r>
              <a:rPr lang="en-US" sz="2400" dirty="0">
                <a:solidFill>
                  <a:srgbClr val="000000"/>
                </a:solidFill>
                <a:latin typeface="Times New Roman"/>
              </a:rPr>
              <a:t>Key features include faster training speed, lower memory usage, and better accuracy.</a:t>
            </a:r>
          </a:p>
          <a:p>
            <a:pPr marL="342900" indent="-342900" algn="ctr">
              <a:buFont typeface="Arial" panose="020B0604020202020204" pitchFamily="34" charset="0"/>
              <a:buChar char="•"/>
            </a:pPr>
            <a:endParaRPr lang="en-IN" sz="2400" dirty="0"/>
          </a:p>
        </p:txBody>
      </p:sp>
    </p:spTree>
    <p:extLst>
      <p:ext uri="{BB962C8B-B14F-4D97-AF65-F5344CB8AC3E}">
        <p14:creationId xmlns:p14="http://schemas.microsoft.com/office/powerpoint/2010/main" val="280712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1">
            <a:extLst>
              <a:ext uri="{FF2B5EF4-FFF2-40B4-BE49-F238E27FC236}">
                <a16:creationId xmlns:a16="http://schemas.microsoft.com/office/drawing/2014/main" id="{C6733D49-6834-AC08-FA13-006195B94601}"/>
              </a:ext>
            </a:extLst>
          </p:cNvPr>
          <p:cNvSpPr txBox="1"/>
          <p:nvPr/>
        </p:nvSpPr>
        <p:spPr>
          <a:xfrm>
            <a:off x="412030" y="508635"/>
            <a:ext cx="11367939" cy="57708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040"/>
              </a:lnSpc>
            </a:pPr>
            <a:r>
              <a:rPr lang="en-US" sz="2800" b="1" dirty="0">
                <a:solidFill>
                  <a:srgbClr val="000000"/>
                </a:solidFill>
                <a:latin typeface="Times New Roman"/>
              </a:rPr>
              <a:t>Confusion Matrix for  LightGBM on Down Sampled Data</a:t>
            </a:r>
          </a:p>
        </p:txBody>
      </p:sp>
      <p:sp>
        <p:nvSpPr>
          <p:cNvPr id="3" name="Freeform 20">
            <a:extLst>
              <a:ext uri="{FF2B5EF4-FFF2-40B4-BE49-F238E27FC236}">
                <a16:creationId xmlns:a16="http://schemas.microsoft.com/office/drawing/2014/main" id="{BCE396A8-6111-8BF2-BE01-405F4AC63E00}"/>
              </a:ext>
            </a:extLst>
          </p:cNvPr>
          <p:cNvSpPr/>
          <p:nvPr/>
        </p:nvSpPr>
        <p:spPr>
          <a:xfrm>
            <a:off x="412030" y="1508931"/>
            <a:ext cx="6308810" cy="4840434"/>
          </a:xfrm>
          <a:custGeom>
            <a:avLst/>
            <a:gdLst/>
            <a:ahLst/>
            <a:cxnLst/>
            <a:rect l="l" t="t" r="r" b="b"/>
            <a:pathLst>
              <a:path w="8058485" h="6663347">
                <a:moveTo>
                  <a:pt x="0" y="0"/>
                </a:moveTo>
                <a:lnTo>
                  <a:pt x="8058485" y="0"/>
                </a:lnTo>
                <a:lnTo>
                  <a:pt x="8058485" y="6663347"/>
                </a:lnTo>
                <a:lnTo>
                  <a:pt x="0" y="6663347"/>
                </a:lnTo>
                <a:lnTo>
                  <a:pt x="0" y="0"/>
                </a:lnTo>
                <a:close/>
              </a:path>
            </a:pathLst>
          </a:custGeom>
          <a:blipFill>
            <a:blip r:embed="rId2"/>
            <a:stretch>
              <a:fillRect/>
            </a:stretch>
          </a:blipFill>
        </p:spPr>
        <p:txBody>
          <a:bodyPr/>
          <a:lstStyle/>
          <a:p>
            <a:endParaRPr lang="en-IN"/>
          </a:p>
        </p:txBody>
      </p:sp>
      <p:sp>
        <p:nvSpPr>
          <p:cNvPr id="4" name="TextBox 3">
            <a:extLst>
              <a:ext uri="{FF2B5EF4-FFF2-40B4-BE49-F238E27FC236}">
                <a16:creationId xmlns:a16="http://schemas.microsoft.com/office/drawing/2014/main" id="{36E2B09F-6EE6-9790-9C09-0A3722933D0E}"/>
              </a:ext>
            </a:extLst>
          </p:cNvPr>
          <p:cNvSpPr txBox="1"/>
          <p:nvPr/>
        </p:nvSpPr>
        <p:spPr>
          <a:xfrm>
            <a:off x="7330440" y="1844040"/>
            <a:ext cx="4130040" cy="4401205"/>
          </a:xfrm>
          <a:prstGeom prst="rect">
            <a:avLst/>
          </a:prstGeom>
          <a:noFill/>
        </p:spPr>
        <p:txBody>
          <a:bodyPr wrap="square" rtlCol="0">
            <a:spAutoFit/>
          </a:bodyPr>
          <a:lstStyle/>
          <a:p>
            <a:pPr marL="171450" indent="-171450">
              <a:buFont typeface="Arial" panose="020B0604020202020204" pitchFamily="34" charset="0"/>
              <a:buChar char="•"/>
            </a:pPr>
            <a:r>
              <a:rPr lang="en-IN" sz="2800" dirty="0"/>
              <a:t> </a:t>
            </a:r>
            <a:r>
              <a:rPr lang="en-US" sz="2800" dirty="0">
                <a:solidFill>
                  <a:srgbClr val="000000"/>
                </a:solidFill>
                <a:latin typeface="Times New Roman"/>
              </a:rPr>
              <a:t>For Class 0, precision is 0.95, recall is 0.98, and F1-score is 0.97, with a support of 116</a:t>
            </a:r>
          </a:p>
          <a:p>
            <a:pPr marL="171450" indent="-171450">
              <a:buFont typeface="Arial" panose="020B0604020202020204" pitchFamily="34" charset="0"/>
              <a:buChar char="•"/>
            </a:pPr>
            <a:endParaRPr lang="en-IN" sz="2800" dirty="0"/>
          </a:p>
          <a:p>
            <a:pPr marL="171450" indent="-171450">
              <a:buFont typeface="Arial" panose="020B0604020202020204" pitchFamily="34" charset="0"/>
              <a:buChar char="•"/>
            </a:pPr>
            <a:r>
              <a:rPr lang="en-US" sz="2800" dirty="0">
                <a:solidFill>
                  <a:srgbClr val="000000"/>
                </a:solidFill>
                <a:latin typeface="Times New Roman"/>
              </a:rPr>
              <a:t>For Class 1, precision is 0.98, recall is 0.95, and F1-score is 0.97, with a support of 130.</a:t>
            </a:r>
          </a:p>
          <a:p>
            <a:pPr marL="171450" indent="-171450">
              <a:buFont typeface="Arial" panose="020B0604020202020204" pitchFamily="34" charset="0"/>
              <a:buChar char="•"/>
            </a:pPr>
            <a:endParaRPr lang="en-IN" sz="2800" dirty="0"/>
          </a:p>
        </p:txBody>
      </p:sp>
      <p:sp>
        <p:nvSpPr>
          <p:cNvPr id="6" name="Rectangle 5">
            <a:extLst>
              <a:ext uri="{FF2B5EF4-FFF2-40B4-BE49-F238E27FC236}">
                <a16:creationId xmlns:a16="http://schemas.microsoft.com/office/drawing/2014/main" id="{BC6A3951-78F8-C5B7-A5C2-F66D46228D01}"/>
              </a:ext>
            </a:extLst>
          </p:cNvPr>
          <p:cNvSpPr/>
          <p:nvPr/>
        </p:nvSpPr>
        <p:spPr>
          <a:xfrm>
            <a:off x="326571" y="1508931"/>
            <a:ext cx="6634066" cy="49665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206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D216E-F8C2-40B9-3F87-48F3C61068B6}"/>
              </a:ext>
            </a:extLst>
          </p:cNvPr>
          <p:cNvSpPr txBox="1"/>
          <p:nvPr/>
        </p:nvSpPr>
        <p:spPr>
          <a:xfrm>
            <a:off x="2590800" y="624840"/>
            <a:ext cx="6949440"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PROBLEM STATEMEMNT</a:t>
            </a:r>
          </a:p>
          <a:p>
            <a:pPr algn="ctr"/>
            <a:endParaRPr lang="en-IN" sz="4000" dirty="0"/>
          </a:p>
        </p:txBody>
      </p:sp>
      <p:sp>
        <p:nvSpPr>
          <p:cNvPr id="3" name="TextBox 2">
            <a:extLst>
              <a:ext uri="{FF2B5EF4-FFF2-40B4-BE49-F238E27FC236}">
                <a16:creationId xmlns:a16="http://schemas.microsoft.com/office/drawing/2014/main" id="{74706422-D036-6270-5247-BD15F63A5724}"/>
              </a:ext>
            </a:extLst>
          </p:cNvPr>
          <p:cNvSpPr txBox="1"/>
          <p:nvPr/>
        </p:nvSpPr>
        <p:spPr>
          <a:xfrm>
            <a:off x="1310640" y="3111401"/>
            <a:ext cx="9875520" cy="1569660"/>
          </a:xfrm>
          <a:prstGeom prst="rect">
            <a:avLst/>
          </a:prstGeom>
          <a:noFill/>
        </p:spPr>
        <p:txBody>
          <a:bodyPr wrap="square" rtlCol="0">
            <a:spAutoFit/>
          </a:bodyPr>
          <a:lstStyle/>
          <a:p>
            <a:pPr algn="ctr"/>
            <a:r>
              <a:rPr lang="en-US" sz="2400" spc="352" dirty="0">
                <a:latin typeface="Times New Roman" panose="02020603050405020304" pitchFamily="18" charset="0"/>
                <a:cs typeface="Times New Roman" panose="02020603050405020304" pitchFamily="18" charset="0"/>
              </a:rPr>
              <a:t>Developing a machine learning model which should be capable of effectively detecting fraudulent transactions within credit card systems </a:t>
            </a:r>
          </a:p>
          <a:p>
            <a:pPr algn="ctr"/>
            <a:endParaRPr lang="en-IN" sz="2400" dirty="0"/>
          </a:p>
        </p:txBody>
      </p:sp>
    </p:spTree>
    <p:extLst>
      <p:ext uri="{BB962C8B-B14F-4D97-AF65-F5344CB8AC3E}">
        <p14:creationId xmlns:p14="http://schemas.microsoft.com/office/powerpoint/2010/main" val="2823985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47898557-56BE-5E25-BDF8-C927F3DBB366}"/>
              </a:ext>
            </a:extLst>
          </p:cNvPr>
          <p:cNvSpPr txBox="1"/>
          <p:nvPr/>
        </p:nvSpPr>
        <p:spPr>
          <a:xfrm>
            <a:off x="-667243" y="462915"/>
            <a:ext cx="13800806" cy="56502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039"/>
              </a:lnSpc>
            </a:pPr>
            <a:r>
              <a:rPr lang="en-US" sz="2800" b="1">
                <a:solidFill>
                  <a:srgbClr val="000000"/>
                </a:solidFill>
                <a:latin typeface="Times New Roman"/>
              </a:rPr>
              <a:t>Confusion Matrix for LightBGM on UpSampled Data</a:t>
            </a:r>
          </a:p>
        </p:txBody>
      </p:sp>
      <p:sp>
        <p:nvSpPr>
          <p:cNvPr id="4" name="Freeform 20">
            <a:extLst>
              <a:ext uri="{FF2B5EF4-FFF2-40B4-BE49-F238E27FC236}">
                <a16:creationId xmlns:a16="http://schemas.microsoft.com/office/drawing/2014/main" id="{AAB84741-DCFE-0E05-900D-8DA11A30E135}"/>
              </a:ext>
            </a:extLst>
          </p:cNvPr>
          <p:cNvSpPr/>
          <p:nvPr/>
        </p:nvSpPr>
        <p:spPr>
          <a:xfrm>
            <a:off x="1219200" y="1591167"/>
            <a:ext cx="4450080" cy="3675665"/>
          </a:xfrm>
          <a:custGeom>
            <a:avLst/>
            <a:gdLst/>
            <a:ahLst/>
            <a:cxnLst/>
            <a:rect l="l" t="t" r="r" b="b"/>
            <a:pathLst>
              <a:path w="8115300" h="6436272">
                <a:moveTo>
                  <a:pt x="0" y="0"/>
                </a:moveTo>
                <a:lnTo>
                  <a:pt x="8115300" y="0"/>
                </a:lnTo>
                <a:lnTo>
                  <a:pt x="8115300" y="6436272"/>
                </a:lnTo>
                <a:lnTo>
                  <a:pt x="0" y="6436272"/>
                </a:lnTo>
                <a:lnTo>
                  <a:pt x="0" y="0"/>
                </a:lnTo>
                <a:close/>
              </a:path>
            </a:pathLst>
          </a:custGeom>
          <a:blipFill>
            <a:blip r:embed="rId2"/>
            <a:stretch>
              <a:fillRect/>
            </a:stretch>
          </a:blipFill>
        </p:spPr>
        <p:txBody>
          <a:bodyPr/>
          <a:lstStyle/>
          <a:p>
            <a:endParaRPr lang="en-IN"/>
          </a:p>
        </p:txBody>
      </p:sp>
      <p:sp>
        <p:nvSpPr>
          <p:cNvPr id="5" name="TextBox 4">
            <a:extLst>
              <a:ext uri="{FF2B5EF4-FFF2-40B4-BE49-F238E27FC236}">
                <a16:creationId xmlns:a16="http://schemas.microsoft.com/office/drawing/2014/main" id="{9533EB9A-4A9D-4554-1E0C-ED64B5DF345E}"/>
              </a:ext>
            </a:extLst>
          </p:cNvPr>
          <p:cNvSpPr txBox="1"/>
          <p:nvPr/>
        </p:nvSpPr>
        <p:spPr>
          <a:xfrm>
            <a:off x="6233160" y="1690061"/>
            <a:ext cx="3657600" cy="3477875"/>
          </a:xfrm>
          <a:prstGeom prst="rect">
            <a:avLst/>
          </a:prstGeom>
          <a:noFill/>
        </p:spPr>
        <p:txBody>
          <a:bodyPr wrap="square" rtlCol="0">
            <a:spAutoFit/>
          </a:bodyPr>
          <a:lstStyle/>
          <a:p>
            <a:pPr algn="ctr"/>
            <a:r>
              <a:rPr lang="en-US" sz="2000" dirty="0">
                <a:solidFill>
                  <a:srgbClr val="000000"/>
                </a:solidFill>
                <a:latin typeface="Times New Roman"/>
              </a:rPr>
              <a:t> The accuracy on the training data is approximately 0.99995.</a:t>
            </a:r>
          </a:p>
          <a:p>
            <a:endParaRPr lang="en-IN" sz="2000" dirty="0"/>
          </a:p>
          <a:p>
            <a:pPr marL="171450" indent="-171450">
              <a:buFont typeface="Arial" panose="020B0604020202020204" pitchFamily="34" charset="0"/>
              <a:buChar char="•"/>
            </a:pPr>
            <a:r>
              <a:rPr lang="en-US" sz="2000" dirty="0">
                <a:solidFill>
                  <a:srgbClr val="000000"/>
                </a:solidFill>
                <a:latin typeface="Times New Roman"/>
              </a:rPr>
              <a:t>For Class 0, precision, recall, and F1-score are approximately 1.00, with a support of 227,335.</a:t>
            </a:r>
          </a:p>
          <a:p>
            <a:pPr marL="171450" indent="-171450">
              <a:buFont typeface="Arial" panose="020B0604020202020204" pitchFamily="34" charset="0"/>
              <a:buChar char="•"/>
            </a:pPr>
            <a:endParaRPr lang="en-IN" sz="2000" dirty="0"/>
          </a:p>
          <a:p>
            <a:pPr marL="171450" indent="-171450">
              <a:buFont typeface="Arial" panose="020B0604020202020204" pitchFamily="34" charset="0"/>
              <a:buChar char="•"/>
            </a:pPr>
            <a:r>
              <a:rPr lang="en-US" sz="2000" dirty="0">
                <a:solidFill>
                  <a:srgbClr val="000000"/>
                </a:solidFill>
                <a:latin typeface="Times New Roman"/>
              </a:rPr>
              <a:t>For Class 1, precision, recall, and F1-score are approximately 1.00, with a support of 227,569.</a:t>
            </a:r>
          </a:p>
          <a:p>
            <a:pPr marL="171450" indent="-171450">
              <a:buFont typeface="Arial" panose="020B0604020202020204" pitchFamily="34" charset="0"/>
              <a:buChar char="•"/>
            </a:pPr>
            <a:endParaRPr lang="en-IN" sz="2000" dirty="0"/>
          </a:p>
        </p:txBody>
      </p:sp>
      <p:sp>
        <p:nvSpPr>
          <p:cNvPr id="6" name="Rectangle 5">
            <a:extLst>
              <a:ext uri="{FF2B5EF4-FFF2-40B4-BE49-F238E27FC236}">
                <a16:creationId xmlns:a16="http://schemas.microsoft.com/office/drawing/2014/main" id="{08283568-DD5C-20A5-1DE0-6F31E21D047D}"/>
              </a:ext>
            </a:extLst>
          </p:cNvPr>
          <p:cNvSpPr/>
          <p:nvPr/>
        </p:nvSpPr>
        <p:spPr>
          <a:xfrm>
            <a:off x="923731" y="1508931"/>
            <a:ext cx="5035110" cy="38841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9540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21573615-6E05-41C2-4301-0048B068EA67}"/>
              </a:ext>
            </a:extLst>
          </p:cNvPr>
          <p:cNvSpPr txBox="1"/>
          <p:nvPr/>
        </p:nvSpPr>
        <p:spPr>
          <a:xfrm>
            <a:off x="2425035" y="109537"/>
            <a:ext cx="6976170" cy="97020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8400"/>
              </a:lnSpc>
            </a:pPr>
            <a:r>
              <a:rPr lang="en-US" sz="4400" dirty="0">
                <a:solidFill>
                  <a:srgbClr val="000000"/>
                </a:solidFill>
                <a:latin typeface="Times New Roman"/>
              </a:rPr>
              <a:t>Soft Voting Classifier</a:t>
            </a:r>
          </a:p>
        </p:txBody>
      </p:sp>
      <p:sp>
        <p:nvSpPr>
          <p:cNvPr id="4" name="TextBox 3">
            <a:extLst>
              <a:ext uri="{FF2B5EF4-FFF2-40B4-BE49-F238E27FC236}">
                <a16:creationId xmlns:a16="http://schemas.microsoft.com/office/drawing/2014/main" id="{5E14D273-95AA-5E34-D057-3BFBFEF89F10}"/>
              </a:ext>
            </a:extLst>
          </p:cNvPr>
          <p:cNvSpPr txBox="1"/>
          <p:nvPr/>
        </p:nvSpPr>
        <p:spPr>
          <a:xfrm>
            <a:off x="1280160" y="2103120"/>
            <a:ext cx="10058400" cy="3046988"/>
          </a:xfrm>
          <a:prstGeom prst="rect">
            <a:avLst/>
          </a:prstGeom>
          <a:noFill/>
        </p:spPr>
        <p:txBody>
          <a:bodyPr wrap="square" rtlCol="0">
            <a:spAutoFit/>
          </a:bodyPr>
          <a:lstStyle/>
          <a:p>
            <a:pPr marL="285750" indent="-28575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Soft Voting Classifier combines the predictions of multiple base estimators and predicts the class with the highest average probability.</a:t>
            </a:r>
          </a:p>
          <a:p>
            <a:pPr marL="285750" indent="-285750" algn="ct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Components: Decision Tree, Random Forest, Logistic Regression</a:t>
            </a:r>
          </a:p>
          <a:p>
            <a:pPr marL="285750" indent="-285750" algn="ct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Instead of relying solely on one model, it takes into account the collective wisdom of all models involved. This approach often leads to more robust predictions, as It considers different perspective from each model.</a:t>
            </a:r>
          </a:p>
        </p:txBody>
      </p:sp>
    </p:spTree>
    <p:extLst>
      <p:ext uri="{BB962C8B-B14F-4D97-AF65-F5344CB8AC3E}">
        <p14:creationId xmlns:p14="http://schemas.microsoft.com/office/powerpoint/2010/main" val="3726503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B4D1F80A-FEB2-F7FF-502A-8828E9054049}"/>
              </a:ext>
            </a:extLst>
          </p:cNvPr>
          <p:cNvSpPr txBox="1"/>
          <p:nvPr/>
        </p:nvSpPr>
        <p:spPr>
          <a:xfrm>
            <a:off x="2425035" y="109537"/>
            <a:ext cx="6976170" cy="97020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8400"/>
              </a:lnSpc>
            </a:pPr>
            <a:r>
              <a:rPr lang="en-US" sz="4400" dirty="0">
                <a:solidFill>
                  <a:srgbClr val="000000"/>
                </a:solidFill>
                <a:latin typeface="Times New Roman"/>
              </a:rPr>
              <a:t>Soft Voting Classifier</a:t>
            </a:r>
          </a:p>
        </p:txBody>
      </p:sp>
      <p:sp>
        <p:nvSpPr>
          <p:cNvPr id="3" name="TextBox 2">
            <a:extLst>
              <a:ext uri="{FF2B5EF4-FFF2-40B4-BE49-F238E27FC236}">
                <a16:creationId xmlns:a16="http://schemas.microsoft.com/office/drawing/2014/main" id="{79F620C9-EFDE-23E5-FBAE-11C8D06E1D2A}"/>
              </a:ext>
            </a:extLst>
          </p:cNvPr>
          <p:cNvSpPr txBox="1"/>
          <p:nvPr/>
        </p:nvSpPr>
        <p:spPr>
          <a:xfrm>
            <a:off x="1280160" y="2103120"/>
            <a:ext cx="100584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 voting is particularly effective when individual models complement each other's strengths and weaknesses.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Complementary Nature: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 complexity is balanced by random forests' robustness.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Random forests mitigate overfitting, enhancing logistic regression's interpretability.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Logistic regression provides simplicity, adding diversity to the ensemble.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344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2">
            <a:extLst>
              <a:ext uri="{FF2B5EF4-FFF2-40B4-BE49-F238E27FC236}">
                <a16:creationId xmlns:a16="http://schemas.microsoft.com/office/drawing/2014/main" id="{0C13EA65-D40F-843E-FF58-7333106DF7A2}"/>
              </a:ext>
            </a:extLst>
          </p:cNvPr>
          <p:cNvSpPr txBox="1"/>
          <p:nvPr/>
        </p:nvSpPr>
        <p:spPr>
          <a:xfrm>
            <a:off x="0" y="173355"/>
            <a:ext cx="12431613" cy="56502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039"/>
              </a:lnSpc>
            </a:pPr>
            <a:r>
              <a:rPr lang="en-US" sz="2800" b="1" dirty="0">
                <a:solidFill>
                  <a:srgbClr val="000000"/>
                </a:solidFill>
                <a:latin typeface="Times New Roman"/>
              </a:rPr>
              <a:t>Confusion  Matrix for Voting Classifier on Down Sampled Data</a:t>
            </a:r>
          </a:p>
        </p:txBody>
      </p:sp>
      <p:sp>
        <p:nvSpPr>
          <p:cNvPr id="3" name="Freeform 20">
            <a:extLst>
              <a:ext uri="{FF2B5EF4-FFF2-40B4-BE49-F238E27FC236}">
                <a16:creationId xmlns:a16="http://schemas.microsoft.com/office/drawing/2014/main" id="{72C8C5DD-412E-2F8E-F6CE-88447FE12F3F}"/>
              </a:ext>
            </a:extLst>
          </p:cNvPr>
          <p:cNvSpPr/>
          <p:nvPr/>
        </p:nvSpPr>
        <p:spPr>
          <a:xfrm>
            <a:off x="726845" y="1234440"/>
            <a:ext cx="4683355" cy="4147560"/>
          </a:xfrm>
          <a:custGeom>
            <a:avLst/>
            <a:gdLst/>
            <a:ahLst/>
            <a:cxnLst/>
            <a:rect l="l" t="t" r="r" b="b"/>
            <a:pathLst>
              <a:path w="8117030" h="6679680">
                <a:moveTo>
                  <a:pt x="0" y="0"/>
                </a:moveTo>
                <a:lnTo>
                  <a:pt x="8117030" y="0"/>
                </a:lnTo>
                <a:lnTo>
                  <a:pt x="8117030" y="6679680"/>
                </a:lnTo>
                <a:lnTo>
                  <a:pt x="0" y="6679680"/>
                </a:lnTo>
                <a:lnTo>
                  <a:pt x="0" y="0"/>
                </a:lnTo>
                <a:close/>
              </a:path>
            </a:pathLst>
          </a:custGeom>
          <a:blipFill>
            <a:blip r:embed="rId2"/>
            <a:stretch>
              <a:fillRect t="-846"/>
            </a:stretch>
          </a:blipFill>
        </p:spPr>
        <p:txBody>
          <a:bodyPr/>
          <a:lstStyle/>
          <a:p>
            <a:endParaRPr lang="en-IN"/>
          </a:p>
        </p:txBody>
      </p:sp>
      <p:sp>
        <p:nvSpPr>
          <p:cNvPr id="4" name="TextBox 3">
            <a:extLst>
              <a:ext uri="{FF2B5EF4-FFF2-40B4-BE49-F238E27FC236}">
                <a16:creationId xmlns:a16="http://schemas.microsoft.com/office/drawing/2014/main" id="{9157BAE5-E31F-3C0C-E698-8E08C7C1C41F}"/>
              </a:ext>
            </a:extLst>
          </p:cNvPr>
          <p:cNvSpPr txBox="1"/>
          <p:nvPr/>
        </p:nvSpPr>
        <p:spPr>
          <a:xfrm>
            <a:off x="6215806" y="1447800"/>
            <a:ext cx="513799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Class 0, precision is 0.94, recall is 0.95, and F1-score is 0.94 with a support of 116.</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Class 1, precision is 0.95, recall is 0.95, and F1-score is 0.95 with a support of 130.</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34434D1-5DAF-650E-7C04-CE538D142D50}"/>
              </a:ext>
            </a:extLst>
          </p:cNvPr>
          <p:cNvSpPr/>
          <p:nvPr/>
        </p:nvSpPr>
        <p:spPr>
          <a:xfrm>
            <a:off x="326571" y="1234440"/>
            <a:ext cx="5346441" cy="42448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8665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1">
            <a:extLst>
              <a:ext uri="{FF2B5EF4-FFF2-40B4-BE49-F238E27FC236}">
                <a16:creationId xmlns:a16="http://schemas.microsoft.com/office/drawing/2014/main" id="{4783A109-4627-2808-086D-1848A08498C1}"/>
              </a:ext>
            </a:extLst>
          </p:cNvPr>
          <p:cNvSpPr txBox="1"/>
          <p:nvPr/>
        </p:nvSpPr>
        <p:spPr>
          <a:xfrm>
            <a:off x="169515" y="223837"/>
            <a:ext cx="11852970" cy="49770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320"/>
              </a:lnSpc>
              <a:spcBef>
                <a:spcPct val="0"/>
              </a:spcBef>
            </a:pPr>
            <a:r>
              <a:rPr lang="en-US" sz="2800" b="1" dirty="0">
                <a:solidFill>
                  <a:srgbClr val="000000"/>
                </a:solidFill>
                <a:latin typeface="Times New Roman"/>
              </a:rPr>
              <a:t>Confusion  Matrix for Voting Classifier on Up Sampled Data</a:t>
            </a:r>
          </a:p>
        </p:txBody>
      </p:sp>
      <p:sp>
        <p:nvSpPr>
          <p:cNvPr id="3" name="Freeform 20">
            <a:extLst>
              <a:ext uri="{FF2B5EF4-FFF2-40B4-BE49-F238E27FC236}">
                <a16:creationId xmlns:a16="http://schemas.microsoft.com/office/drawing/2014/main" id="{D9A60A06-59F1-D0E6-0EA2-44974ABC2C75}"/>
              </a:ext>
            </a:extLst>
          </p:cNvPr>
          <p:cNvSpPr/>
          <p:nvPr/>
        </p:nvSpPr>
        <p:spPr>
          <a:xfrm>
            <a:off x="555129" y="1112520"/>
            <a:ext cx="5845672" cy="4632960"/>
          </a:xfrm>
          <a:custGeom>
            <a:avLst/>
            <a:gdLst/>
            <a:ahLst/>
            <a:cxnLst/>
            <a:rect l="l" t="t" r="r" b="b"/>
            <a:pathLst>
              <a:path w="8094703" h="6492889">
                <a:moveTo>
                  <a:pt x="0" y="0"/>
                </a:moveTo>
                <a:lnTo>
                  <a:pt x="8094704" y="0"/>
                </a:lnTo>
                <a:lnTo>
                  <a:pt x="8094704" y="6492889"/>
                </a:lnTo>
                <a:lnTo>
                  <a:pt x="0" y="6492889"/>
                </a:lnTo>
                <a:lnTo>
                  <a:pt x="0" y="0"/>
                </a:lnTo>
                <a:close/>
              </a:path>
            </a:pathLst>
          </a:custGeom>
          <a:blipFill>
            <a:blip r:embed="rId2"/>
            <a:stretch>
              <a:fillRect l="-38647"/>
            </a:stretch>
          </a:blipFill>
        </p:spPr>
        <p:txBody>
          <a:bodyPr/>
          <a:lstStyle/>
          <a:p>
            <a:endParaRPr lang="en-IN"/>
          </a:p>
        </p:txBody>
      </p:sp>
      <p:sp>
        <p:nvSpPr>
          <p:cNvPr id="5" name="TextBox 4">
            <a:extLst>
              <a:ext uri="{FF2B5EF4-FFF2-40B4-BE49-F238E27FC236}">
                <a16:creationId xmlns:a16="http://schemas.microsoft.com/office/drawing/2014/main" id="{955B56F9-8CCE-0936-6FEA-D1883F097286}"/>
              </a:ext>
            </a:extLst>
          </p:cNvPr>
          <p:cNvSpPr txBox="1"/>
          <p:nvPr/>
        </p:nvSpPr>
        <p:spPr>
          <a:xfrm>
            <a:off x="6964680" y="2052143"/>
            <a:ext cx="448056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Class 0, precision, recall, and F1-score are approximately 1.00, with a support of 56,980.</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Class 1, precision, recall, and F1-score are approximately 1.00, with a support of 56,746.</a:t>
            </a:r>
            <a:endParaRPr lang="en-IN"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0E41973-97F9-C9B1-1C2D-03E6122DCF35}"/>
              </a:ext>
            </a:extLst>
          </p:cNvPr>
          <p:cNvSpPr/>
          <p:nvPr/>
        </p:nvSpPr>
        <p:spPr>
          <a:xfrm>
            <a:off x="326571" y="1035698"/>
            <a:ext cx="6382140" cy="48239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3589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107924-D96F-8015-CF65-CF202C6A639C}"/>
              </a:ext>
            </a:extLst>
          </p:cNvPr>
          <p:cNvSpPr txBox="1"/>
          <p:nvPr/>
        </p:nvSpPr>
        <p:spPr>
          <a:xfrm>
            <a:off x="4655976" y="233265"/>
            <a:ext cx="5299787"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RESULTS</a:t>
            </a:r>
          </a:p>
        </p:txBody>
      </p:sp>
      <p:sp>
        <p:nvSpPr>
          <p:cNvPr id="4" name="Freeform 20">
            <a:extLst>
              <a:ext uri="{FF2B5EF4-FFF2-40B4-BE49-F238E27FC236}">
                <a16:creationId xmlns:a16="http://schemas.microsoft.com/office/drawing/2014/main" id="{F22B4434-73F3-B2D7-1DC6-C11EFAA18A79}"/>
              </a:ext>
            </a:extLst>
          </p:cNvPr>
          <p:cNvSpPr/>
          <p:nvPr/>
        </p:nvSpPr>
        <p:spPr>
          <a:xfrm>
            <a:off x="610817" y="1204141"/>
            <a:ext cx="11008312" cy="5420594"/>
          </a:xfrm>
          <a:custGeom>
            <a:avLst/>
            <a:gdLst/>
            <a:ahLst/>
            <a:cxnLst/>
            <a:rect l="l" t="t" r="r" b="b"/>
            <a:pathLst>
              <a:path w="13085984" h="7806879">
                <a:moveTo>
                  <a:pt x="0" y="0"/>
                </a:moveTo>
                <a:lnTo>
                  <a:pt x="13085983" y="0"/>
                </a:lnTo>
                <a:lnTo>
                  <a:pt x="13085983" y="7806879"/>
                </a:lnTo>
                <a:lnTo>
                  <a:pt x="0" y="7806879"/>
                </a:lnTo>
                <a:lnTo>
                  <a:pt x="0" y="0"/>
                </a:lnTo>
                <a:close/>
              </a:path>
            </a:pathLst>
          </a:custGeom>
          <a:blipFill>
            <a:blip r:embed="rId2"/>
            <a:stretch>
              <a:fillRect l="-1459" t="-2583" r="-1459" b="-8199"/>
            </a:stretch>
          </a:blipFill>
        </p:spPr>
        <p:txBody>
          <a:bodyPr/>
          <a:lstStyle/>
          <a:p>
            <a:endParaRPr lang="en-IN"/>
          </a:p>
        </p:txBody>
      </p:sp>
      <p:sp>
        <p:nvSpPr>
          <p:cNvPr id="5" name="Rectangle 4">
            <a:extLst>
              <a:ext uri="{FF2B5EF4-FFF2-40B4-BE49-F238E27FC236}">
                <a16:creationId xmlns:a16="http://schemas.microsoft.com/office/drawing/2014/main" id="{1E99B75C-9D14-7A9B-FEAB-C04B7821294E}"/>
              </a:ext>
            </a:extLst>
          </p:cNvPr>
          <p:cNvSpPr/>
          <p:nvPr/>
        </p:nvSpPr>
        <p:spPr>
          <a:xfrm>
            <a:off x="610817" y="1204141"/>
            <a:ext cx="11008312" cy="54205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6B3243C-5E24-A44C-CFFF-008A17012BBB}"/>
              </a:ext>
            </a:extLst>
          </p:cNvPr>
          <p:cNvSpPr/>
          <p:nvPr/>
        </p:nvSpPr>
        <p:spPr>
          <a:xfrm>
            <a:off x="1147665" y="6326155"/>
            <a:ext cx="214604" cy="158621"/>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475591-F8BA-6C00-0BA9-0EE071639B20}"/>
              </a:ext>
            </a:extLst>
          </p:cNvPr>
          <p:cNvSpPr/>
          <p:nvPr/>
        </p:nvSpPr>
        <p:spPr>
          <a:xfrm>
            <a:off x="5271796" y="6326155"/>
            <a:ext cx="214604" cy="158621"/>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2729210-DCA8-D10E-6AFE-801FF5B29D63}"/>
              </a:ext>
            </a:extLst>
          </p:cNvPr>
          <p:cNvSpPr txBox="1"/>
          <p:nvPr/>
        </p:nvSpPr>
        <p:spPr>
          <a:xfrm>
            <a:off x="1362269" y="6266965"/>
            <a:ext cx="278052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Up Sampling Accuracy</a:t>
            </a:r>
          </a:p>
        </p:txBody>
      </p:sp>
      <p:sp>
        <p:nvSpPr>
          <p:cNvPr id="16" name="TextBox 15">
            <a:extLst>
              <a:ext uri="{FF2B5EF4-FFF2-40B4-BE49-F238E27FC236}">
                <a16:creationId xmlns:a16="http://schemas.microsoft.com/office/drawing/2014/main" id="{A2104EC9-4078-2DBA-5F64-22E0A294D6E3}"/>
              </a:ext>
            </a:extLst>
          </p:cNvPr>
          <p:cNvSpPr txBox="1"/>
          <p:nvPr/>
        </p:nvSpPr>
        <p:spPr>
          <a:xfrm>
            <a:off x="5486400" y="6266964"/>
            <a:ext cx="278052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Down Sampling Accuracy</a:t>
            </a:r>
          </a:p>
        </p:txBody>
      </p:sp>
    </p:spTree>
    <p:extLst>
      <p:ext uri="{BB962C8B-B14F-4D97-AF65-F5344CB8AC3E}">
        <p14:creationId xmlns:p14="http://schemas.microsoft.com/office/powerpoint/2010/main" val="2209738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B2230-3FDF-7833-0056-F30309F76F0B}"/>
              </a:ext>
            </a:extLst>
          </p:cNvPr>
          <p:cNvSpPr txBox="1"/>
          <p:nvPr/>
        </p:nvSpPr>
        <p:spPr>
          <a:xfrm>
            <a:off x="4655976" y="233265"/>
            <a:ext cx="5299787"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RESULTS</a:t>
            </a:r>
          </a:p>
        </p:txBody>
      </p:sp>
      <p:graphicFrame>
        <p:nvGraphicFramePr>
          <p:cNvPr id="4" name="Chart 3">
            <a:extLst>
              <a:ext uri="{FF2B5EF4-FFF2-40B4-BE49-F238E27FC236}">
                <a16:creationId xmlns:a16="http://schemas.microsoft.com/office/drawing/2014/main" id="{BECE9619-CBE7-8CEF-29C2-46D0EFA70291}"/>
              </a:ext>
            </a:extLst>
          </p:cNvPr>
          <p:cNvGraphicFramePr/>
          <p:nvPr>
            <p:extLst>
              <p:ext uri="{D42A27DB-BD31-4B8C-83A1-F6EECF244321}">
                <p14:modId xmlns:p14="http://schemas.microsoft.com/office/powerpoint/2010/main" val="1407619876"/>
              </p:ext>
            </p:extLst>
          </p:nvPr>
        </p:nvGraphicFramePr>
        <p:xfrm>
          <a:off x="746449" y="1192762"/>
          <a:ext cx="11038113" cy="50494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4576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F6C5B-53CF-3429-8874-AEA625FE576C}"/>
              </a:ext>
            </a:extLst>
          </p:cNvPr>
          <p:cNvSpPr txBox="1"/>
          <p:nvPr/>
        </p:nvSpPr>
        <p:spPr>
          <a:xfrm>
            <a:off x="4655976" y="233265"/>
            <a:ext cx="5299787"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RESULTS</a:t>
            </a:r>
          </a:p>
        </p:txBody>
      </p:sp>
      <p:sp>
        <p:nvSpPr>
          <p:cNvPr id="4" name="TextBox 3">
            <a:extLst>
              <a:ext uri="{FF2B5EF4-FFF2-40B4-BE49-F238E27FC236}">
                <a16:creationId xmlns:a16="http://schemas.microsoft.com/office/drawing/2014/main" id="{B8BF7E1E-D273-8218-AB4E-396DB797F5C8}"/>
              </a:ext>
            </a:extLst>
          </p:cNvPr>
          <p:cNvSpPr txBox="1"/>
          <p:nvPr/>
        </p:nvSpPr>
        <p:spPr>
          <a:xfrm>
            <a:off x="1315616" y="1324947"/>
            <a:ext cx="8117633" cy="6463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Excluding Logistic Regression and Gradient Boosting,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Chart 4">
            <a:extLst>
              <a:ext uri="{FF2B5EF4-FFF2-40B4-BE49-F238E27FC236}">
                <a16:creationId xmlns:a16="http://schemas.microsoft.com/office/drawing/2014/main" id="{7B99C01C-D4D4-EADE-2709-478F3C14F085}"/>
              </a:ext>
            </a:extLst>
          </p:cNvPr>
          <p:cNvGraphicFramePr/>
          <p:nvPr>
            <p:extLst>
              <p:ext uri="{D42A27DB-BD31-4B8C-83A1-F6EECF244321}">
                <p14:modId xmlns:p14="http://schemas.microsoft.com/office/powerpoint/2010/main" val="1661919172"/>
              </p:ext>
            </p:extLst>
          </p:nvPr>
        </p:nvGraphicFramePr>
        <p:xfrm>
          <a:off x="1183432" y="2083245"/>
          <a:ext cx="9825135" cy="42149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7480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F9E931-6E83-5645-DDC2-A9DE76D7594E}"/>
              </a:ext>
            </a:extLst>
          </p:cNvPr>
          <p:cNvSpPr txBox="1"/>
          <p:nvPr/>
        </p:nvSpPr>
        <p:spPr>
          <a:xfrm>
            <a:off x="4655976" y="233265"/>
            <a:ext cx="5299787"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RESULTS</a:t>
            </a:r>
          </a:p>
        </p:txBody>
      </p:sp>
      <p:graphicFrame>
        <p:nvGraphicFramePr>
          <p:cNvPr id="4" name="Chart 3">
            <a:extLst>
              <a:ext uri="{FF2B5EF4-FFF2-40B4-BE49-F238E27FC236}">
                <a16:creationId xmlns:a16="http://schemas.microsoft.com/office/drawing/2014/main" id="{264E1A02-CCEF-6850-317A-EE4CFF364003}"/>
              </a:ext>
            </a:extLst>
          </p:cNvPr>
          <p:cNvGraphicFramePr/>
          <p:nvPr>
            <p:extLst>
              <p:ext uri="{D42A27DB-BD31-4B8C-83A1-F6EECF244321}">
                <p14:modId xmlns:p14="http://schemas.microsoft.com/office/powerpoint/2010/main" val="1958695008"/>
              </p:ext>
            </p:extLst>
          </p:nvPr>
        </p:nvGraphicFramePr>
        <p:xfrm>
          <a:off x="923002" y="1321059"/>
          <a:ext cx="10345996" cy="51543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7453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C90F0-AABC-8911-4415-CC35C5AE8F57}"/>
              </a:ext>
            </a:extLst>
          </p:cNvPr>
          <p:cNvSpPr txBox="1"/>
          <p:nvPr/>
        </p:nvSpPr>
        <p:spPr>
          <a:xfrm>
            <a:off x="2152650" y="181625"/>
            <a:ext cx="7479030" cy="645369"/>
          </a:xfrm>
          <a:prstGeom prst="rect">
            <a:avLst/>
          </a:prstGeom>
          <a:noFill/>
        </p:spPr>
        <p:txBody>
          <a:bodyPr wrap="square">
            <a:spAutoFit/>
          </a:bodyPr>
          <a:lstStyle/>
          <a:p>
            <a:pPr algn="ctr">
              <a:lnSpc>
                <a:spcPts val="5040"/>
              </a:lnSpc>
            </a:pPr>
            <a:r>
              <a:rPr lang="en-US" sz="2400" b="1" dirty="0">
                <a:solidFill>
                  <a:srgbClr val="000000"/>
                </a:solidFill>
                <a:latin typeface="Times New Roman" panose="02020603050405020304" pitchFamily="18" charset="0"/>
                <a:cs typeface="Times New Roman" panose="02020603050405020304" pitchFamily="18" charset="0"/>
              </a:rPr>
              <a:t>Comparing Accuracy between different models</a:t>
            </a:r>
          </a:p>
        </p:txBody>
      </p:sp>
      <p:sp>
        <p:nvSpPr>
          <p:cNvPr id="4" name="TextBox 3">
            <a:extLst>
              <a:ext uri="{FF2B5EF4-FFF2-40B4-BE49-F238E27FC236}">
                <a16:creationId xmlns:a16="http://schemas.microsoft.com/office/drawing/2014/main" id="{FC730D57-922A-9036-6B1C-10591E93BE33}"/>
              </a:ext>
            </a:extLst>
          </p:cNvPr>
          <p:cNvSpPr txBox="1"/>
          <p:nvPr/>
        </p:nvSpPr>
        <p:spPr>
          <a:xfrm>
            <a:off x="1447800" y="1036320"/>
            <a:ext cx="9540240" cy="6001643"/>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XGBoost</a:t>
            </a:r>
          </a:p>
          <a:p>
            <a:pPr marL="342900" indent="-34290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Down sampling: 94.72% accuracy, 13 wrong predictions.</a:t>
            </a:r>
          </a:p>
          <a:p>
            <a:pPr marL="342900" indent="-34290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Up sampling: 99.99% accuracy, 7 wrong predictions.</a:t>
            </a:r>
          </a:p>
          <a:p>
            <a:endParaRPr lang="en-IN" sz="2400"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Voting Classifier</a:t>
            </a:r>
          </a:p>
          <a:p>
            <a:pPr marL="342900" indent="-34290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Down sampling: 94.72% accuracy, 13 wrong predictions.</a:t>
            </a:r>
          </a:p>
          <a:p>
            <a:pPr marL="342900" indent="-34290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Up sampling: 99.99% accuracy, 11 wrong predictions.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 Gradient Boosting (GBM)</a:t>
            </a:r>
          </a:p>
          <a:p>
            <a:pPr marL="285750" indent="-28575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Down sampling: 96.74% accuracy, 8 wrong predictions.</a:t>
            </a:r>
          </a:p>
          <a:p>
            <a:pPr marL="285750" indent="-28575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Up sampling: 99.32% accuracy, 767 wrong predictions.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LightGBM</a:t>
            </a:r>
          </a:p>
          <a:p>
            <a:pPr marL="285750" indent="-28575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Down sampling: 96.74% accuracy, 8 wrong predictions.</a:t>
            </a:r>
          </a:p>
          <a:p>
            <a:pPr marL="285750" indent="-285750" algn="ct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Up sampling: 99.99% accuracy, 22 wrong predictions.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38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F2CF4-77F0-33E1-D7B8-AF5489A14030}"/>
              </a:ext>
            </a:extLst>
          </p:cNvPr>
          <p:cNvSpPr txBox="1"/>
          <p:nvPr/>
        </p:nvSpPr>
        <p:spPr>
          <a:xfrm>
            <a:off x="3063240" y="320040"/>
            <a:ext cx="5791200"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INTRODUCTION</a:t>
            </a:r>
          </a:p>
          <a:p>
            <a:pPr algn="ctr"/>
            <a:endParaRPr lang="en-IN" sz="4000" dirty="0"/>
          </a:p>
        </p:txBody>
      </p:sp>
      <p:sp>
        <p:nvSpPr>
          <p:cNvPr id="3" name="TextBox 2">
            <a:extLst>
              <a:ext uri="{FF2B5EF4-FFF2-40B4-BE49-F238E27FC236}">
                <a16:creationId xmlns:a16="http://schemas.microsoft.com/office/drawing/2014/main" id="{DB08BCCE-95C1-27BF-E7D6-485F410579A7}"/>
              </a:ext>
            </a:extLst>
          </p:cNvPr>
          <p:cNvSpPr txBox="1"/>
          <p:nvPr/>
        </p:nvSpPr>
        <p:spPr>
          <a:xfrm>
            <a:off x="822960" y="1615440"/>
            <a:ext cx="10698480"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a landscape where financial security is paramount, the detection and prevention of credit card fraud stand as pivotal challenges.</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Given the impact of fraudulent activities on individuals and financial institutions, the ability to accurately forecast and mitigate such risks is of utmost importance.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Our objective is to leverage machine learning techniques to provide robust solutions for credit card fraud detection.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NumPy, Pandas, Matplotlib, Sklearn and many more form the foundation of our project. These libraries empowered us to manipulate data, build models and visualize results effectively.</a:t>
            </a:r>
          </a:p>
        </p:txBody>
      </p:sp>
    </p:spTree>
    <p:extLst>
      <p:ext uri="{BB962C8B-B14F-4D97-AF65-F5344CB8AC3E}">
        <p14:creationId xmlns:p14="http://schemas.microsoft.com/office/powerpoint/2010/main" val="1166554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40F779-FC14-C4E4-B419-4D71695AF231}"/>
              </a:ext>
            </a:extLst>
          </p:cNvPr>
          <p:cNvSpPr txBox="1"/>
          <p:nvPr/>
        </p:nvSpPr>
        <p:spPr>
          <a:xfrm>
            <a:off x="1371600" y="685800"/>
            <a:ext cx="9814560" cy="5355312"/>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CONCLUSION</a:t>
            </a:r>
          </a:p>
          <a:p>
            <a:pPr algn="ctr"/>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four models demonstrate strong performance in credit card fraud detection.</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Across both down sampling and up sampling techniques, the models consistently achieve high levels of accuracy, ranging from 94.72% to 99.99%.</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All models effectively identify fraudulent transactions with minimal errors.</a:t>
            </a:r>
          </a:p>
          <a:p>
            <a:pPr marL="457200" indent="-4572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Overall, the results indicate the effectiveness of machine learning algorithms in detecting credit card fraud, with potential applications in enhancing financial security measures.</a:t>
            </a:r>
          </a:p>
        </p:txBody>
      </p:sp>
    </p:spTree>
    <p:extLst>
      <p:ext uri="{BB962C8B-B14F-4D97-AF65-F5344CB8AC3E}">
        <p14:creationId xmlns:p14="http://schemas.microsoft.com/office/powerpoint/2010/main" val="554568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0C6A11-F017-5174-BB06-AEF33DCBA9EB}"/>
              </a:ext>
            </a:extLst>
          </p:cNvPr>
          <p:cNvSpPr txBox="1"/>
          <p:nvPr/>
        </p:nvSpPr>
        <p:spPr>
          <a:xfrm>
            <a:off x="2713220" y="464695"/>
            <a:ext cx="7555043"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SCOPE FOR FUTURE WORK</a:t>
            </a:r>
          </a:p>
        </p:txBody>
      </p:sp>
      <p:sp>
        <p:nvSpPr>
          <p:cNvPr id="3" name="TextBox 2">
            <a:extLst>
              <a:ext uri="{FF2B5EF4-FFF2-40B4-BE49-F238E27FC236}">
                <a16:creationId xmlns:a16="http://schemas.microsoft.com/office/drawing/2014/main" id="{9EFEAC6F-CDDA-F2D3-9135-F9E499DE471A}"/>
              </a:ext>
            </a:extLst>
          </p:cNvPr>
          <p:cNvSpPr txBox="1"/>
          <p:nvPr/>
        </p:nvSpPr>
        <p:spPr>
          <a:xfrm>
            <a:off x="929390" y="1997839"/>
            <a:ext cx="10163331" cy="3108543"/>
          </a:xfrm>
          <a:prstGeom prst="rect">
            <a:avLst/>
          </a:prstGeom>
          <a:noFill/>
        </p:spPr>
        <p:txBody>
          <a:bodyPr wrap="square" rtlCol="0">
            <a:spAutoFit/>
          </a:bodyPr>
          <a:lstStyle/>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Real-Time Monitoring Systems: Developing real-time monitoring systems to detect fraud promptly and prevent financial losses.</a:t>
            </a:r>
          </a:p>
          <a:p>
            <a:pPr marL="285750" indent="-285750"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User-Friendly Interface: Design an intuitive user interface to facilitate easy interaction with the model, making it accessible for users without technical expertise.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04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CE008-F876-6636-2393-8CC368EC9267}"/>
              </a:ext>
            </a:extLst>
          </p:cNvPr>
          <p:cNvSpPr txBox="1"/>
          <p:nvPr/>
        </p:nvSpPr>
        <p:spPr>
          <a:xfrm>
            <a:off x="4251960" y="457200"/>
            <a:ext cx="611124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7A74ABD5-3C71-497C-C15E-462AC88650B8}"/>
              </a:ext>
            </a:extLst>
          </p:cNvPr>
          <p:cNvSpPr txBox="1"/>
          <p:nvPr/>
        </p:nvSpPr>
        <p:spPr>
          <a:xfrm>
            <a:off x="1203960" y="1630680"/>
            <a:ext cx="9982200"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Credit Card Fraud Detection using Machine Learning Algorithms by Vaishnavi Nath Dornadula et. Al. (2019)</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Enhanced Credit Card Fraud Detection based on attention mechanism and LSTM deep model by Ibtissam Benchaji et. Al. (2021)</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Credit Card Fraud Detection using hierarchical behavior-knowledge space model by Asoke K. Nandi et. Al. (2022)</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Credit Card Fraud Detection by Munira Ansari et. Al. (2021)</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Dataset Used – Credit Card Fraud Detection: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u="sng" dirty="0">
                <a:effectLst/>
                <a:latin typeface="Times New Roman" panose="02020603050405020304" pitchFamily="18" charset="0"/>
                <a:ea typeface="Calibri" panose="020F0502020204030204" pitchFamily="34" charset="0"/>
              </a:rPr>
              <a:t>https://www.kaggle.com/datasets/mlg-ulb/creditcardfraud</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860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01FBC-D352-C568-C463-4FDDCAEC70FD}"/>
              </a:ext>
            </a:extLst>
          </p:cNvPr>
          <p:cNvSpPr txBox="1"/>
          <p:nvPr/>
        </p:nvSpPr>
        <p:spPr>
          <a:xfrm>
            <a:off x="3390900" y="2514600"/>
            <a:ext cx="5410200" cy="1938992"/>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THANK</a:t>
            </a:r>
          </a:p>
          <a:p>
            <a:pPr algn="ctr"/>
            <a:endParaRPr lang="en-IN" sz="1200" b="1" dirty="0">
              <a:latin typeface="Times New Roman" panose="02020603050405020304" pitchFamily="18" charset="0"/>
              <a:cs typeface="Times New Roman" panose="02020603050405020304" pitchFamily="18" charset="0"/>
            </a:endParaRPr>
          </a:p>
          <a:p>
            <a:pPr algn="ctr"/>
            <a:r>
              <a:rPr lang="en-IN" sz="54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28004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4E2844FF-E545-3078-D5C0-DFF5239C4A12}"/>
              </a:ext>
            </a:extLst>
          </p:cNvPr>
          <p:cNvSpPr txBox="1"/>
          <p:nvPr/>
        </p:nvSpPr>
        <p:spPr>
          <a:xfrm>
            <a:off x="4419987" y="251460"/>
            <a:ext cx="5150346" cy="956993"/>
          </a:xfrm>
          <a:prstGeom prst="rect">
            <a:avLst/>
          </a:prstGeom>
        </p:spPr>
        <p:txBody>
          <a:bodyPr lIns="0" tIns="0" rIns="0" bIns="0" rtlCol="0" anchor="t">
            <a:spAutoFit/>
          </a:bodyPr>
          <a:lstStyle/>
          <a:p>
            <a:pPr>
              <a:lnSpc>
                <a:spcPts val="8707"/>
              </a:lnSpc>
            </a:pPr>
            <a:r>
              <a:rPr lang="en-US" sz="4000" dirty="0">
                <a:latin typeface="Times New Roman" panose="02020603050405020304" pitchFamily="18" charset="0"/>
                <a:cs typeface="Times New Roman" panose="02020603050405020304" pitchFamily="18" charset="0"/>
              </a:rPr>
              <a:t>OBJECTIVES </a:t>
            </a:r>
          </a:p>
        </p:txBody>
      </p:sp>
      <p:sp>
        <p:nvSpPr>
          <p:cNvPr id="3" name="TextBox 2">
            <a:extLst>
              <a:ext uri="{FF2B5EF4-FFF2-40B4-BE49-F238E27FC236}">
                <a16:creationId xmlns:a16="http://schemas.microsoft.com/office/drawing/2014/main" id="{72519EC5-41A8-D008-F166-4FABBD1A60C3}"/>
              </a:ext>
            </a:extLst>
          </p:cNvPr>
          <p:cNvSpPr txBox="1"/>
          <p:nvPr/>
        </p:nvSpPr>
        <p:spPr>
          <a:xfrm>
            <a:off x="449580" y="2209800"/>
            <a:ext cx="1129284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Collection and Preprocessing: Collect comprehensive datasets containing historical credit card transaction data from reputable sources.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Selection: Identify pertinent features within the transactional data that may serve as indicators of fraudulent activity.</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Model Selection and Implementation: Evaluate a range of machine learning algorithms tailored for fraud detection tasks.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Visualization: Utilize visualization tools to present the findings of the project in a clear and comprehensible manner.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26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EC3335-2387-07D2-5967-13BD19B88727}"/>
              </a:ext>
            </a:extLst>
          </p:cNvPr>
          <p:cNvSpPr txBox="1"/>
          <p:nvPr/>
        </p:nvSpPr>
        <p:spPr>
          <a:xfrm>
            <a:off x="4450080" y="365760"/>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DATASET</a:t>
            </a:r>
          </a:p>
        </p:txBody>
      </p:sp>
      <p:sp>
        <p:nvSpPr>
          <p:cNvPr id="3" name="TextBox 2">
            <a:extLst>
              <a:ext uri="{FF2B5EF4-FFF2-40B4-BE49-F238E27FC236}">
                <a16:creationId xmlns:a16="http://schemas.microsoft.com/office/drawing/2014/main" id="{5FA763B7-E9D6-9F41-F589-CBA869B68AB1}"/>
              </a:ext>
            </a:extLst>
          </p:cNvPr>
          <p:cNvSpPr txBox="1"/>
          <p:nvPr/>
        </p:nvSpPr>
        <p:spPr>
          <a:xfrm>
            <a:off x="899160" y="1844040"/>
            <a:ext cx="10668000"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data of credit card transactions made by European Card Holders was used for the model training.</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was accessed from </a:t>
            </a:r>
            <a:r>
              <a:rPr lang="en-IN" sz="2400" u="sng" dirty="0">
                <a:latin typeface="Times New Roman" panose="02020603050405020304" pitchFamily="18" charset="0"/>
                <a:ea typeface="Calibri" panose="020F0502020204030204" pitchFamily="34" charset="0"/>
                <a:cs typeface="Times New Roman" panose="02020603050405020304" pitchFamily="18" charset="0"/>
              </a:rPr>
              <a:t>https://www.kaggle.com/datasets/mlg-ulb/creditcardfraud</a:t>
            </a:r>
            <a:endParaRPr lang="en-IN" sz="24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dataset presents transactions that occurred in two days, where we have 492 fraud out of 2,84,807 transactions.</a:t>
            </a:r>
            <a:endParaRPr lang="en-US" sz="2400" b="0" i="0" dirty="0">
              <a:solidFill>
                <a:srgbClr val="3C404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rgbClr val="3C4043"/>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rgbClr val="3C4043"/>
                </a:solidFill>
                <a:effectLst/>
                <a:latin typeface="Times New Roman" panose="02020603050405020304" pitchFamily="18" charset="0"/>
                <a:ea typeface="Calibri" panose="020F0502020204030204" pitchFamily="34" charset="0"/>
                <a:cs typeface="Times New Roman" panose="02020603050405020304" pitchFamily="18" charset="0"/>
              </a:rPr>
              <a:t>It contains features like Time, Amount of Transaction, Class, v1, v2, …, v28.</a:t>
            </a:r>
          </a:p>
          <a:p>
            <a:pPr marL="285750" indent="-285750">
              <a:buFont typeface="Arial" panose="020B0604020202020204" pitchFamily="34" charset="0"/>
              <a:buChar char="•"/>
            </a:pPr>
            <a:endParaRPr lang="en-US" sz="2400" dirty="0">
              <a:solidFill>
                <a:srgbClr val="3C4043"/>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rgbClr val="3C4043"/>
                </a:solidFill>
                <a:effectLst/>
                <a:latin typeface="Times New Roman" panose="02020603050405020304" pitchFamily="18" charset="0"/>
                <a:ea typeface="Calibri" panose="020F0502020204030204" pitchFamily="34" charset="0"/>
                <a:cs typeface="Times New Roman" panose="02020603050405020304" pitchFamily="18" charset="0"/>
              </a:rPr>
              <a:t>It contains only numerical input variables which are the result of PCA transformation.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64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58A40-B6E9-A971-30F0-0CEF4EB8A4BF}"/>
              </a:ext>
            </a:extLst>
          </p:cNvPr>
          <p:cNvSpPr txBox="1"/>
          <p:nvPr/>
        </p:nvSpPr>
        <p:spPr>
          <a:xfrm>
            <a:off x="951722" y="578498"/>
            <a:ext cx="10254343"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Since the dataset is unbalanced, down sampling and up sampling of data is done.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Down Sampling: </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Up Sampling:</a:t>
            </a:r>
          </a:p>
        </p:txBody>
      </p:sp>
      <p:pic>
        <p:nvPicPr>
          <p:cNvPr id="4" name="Picture 3">
            <a:extLst>
              <a:ext uri="{FF2B5EF4-FFF2-40B4-BE49-F238E27FC236}">
                <a16:creationId xmlns:a16="http://schemas.microsoft.com/office/drawing/2014/main" id="{CBF2930C-BF68-7449-2CEB-4C1A1B8292FA}"/>
              </a:ext>
            </a:extLst>
          </p:cNvPr>
          <p:cNvPicPr>
            <a:picLocks noChangeAspect="1"/>
          </p:cNvPicPr>
          <p:nvPr/>
        </p:nvPicPr>
        <p:blipFill>
          <a:blip r:embed="rId2"/>
          <a:stretch>
            <a:fillRect/>
          </a:stretch>
        </p:blipFill>
        <p:spPr>
          <a:xfrm>
            <a:off x="1284298" y="4364150"/>
            <a:ext cx="10044030" cy="2088061"/>
          </a:xfrm>
          <a:prstGeom prst="rect">
            <a:avLst/>
          </a:prstGeom>
        </p:spPr>
      </p:pic>
      <p:pic>
        <p:nvPicPr>
          <p:cNvPr id="8" name="Picture 7">
            <a:extLst>
              <a:ext uri="{FF2B5EF4-FFF2-40B4-BE49-F238E27FC236}">
                <a16:creationId xmlns:a16="http://schemas.microsoft.com/office/drawing/2014/main" id="{EE817AD1-0201-F669-A2AC-3DF2B32EDEC2}"/>
              </a:ext>
            </a:extLst>
          </p:cNvPr>
          <p:cNvPicPr>
            <a:picLocks noChangeAspect="1"/>
          </p:cNvPicPr>
          <p:nvPr/>
        </p:nvPicPr>
        <p:blipFill>
          <a:blip r:embed="rId3"/>
          <a:stretch>
            <a:fillRect/>
          </a:stretch>
        </p:blipFill>
        <p:spPr>
          <a:xfrm>
            <a:off x="1337310" y="2155218"/>
            <a:ext cx="9991018" cy="1745131"/>
          </a:xfrm>
          <a:prstGeom prst="rect">
            <a:avLst/>
          </a:prstGeom>
        </p:spPr>
      </p:pic>
    </p:spTree>
    <p:extLst>
      <p:ext uri="{BB962C8B-B14F-4D97-AF65-F5344CB8AC3E}">
        <p14:creationId xmlns:p14="http://schemas.microsoft.com/office/powerpoint/2010/main" val="121773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003B6-4424-8513-1E97-3487E6797A87}"/>
              </a:ext>
            </a:extLst>
          </p:cNvPr>
          <p:cNvSpPr txBox="1"/>
          <p:nvPr/>
        </p:nvSpPr>
        <p:spPr>
          <a:xfrm>
            <a:off x="3563671" y="309776"/>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ALGORITHMS USED</a:t>
            </a:r>
          </a:p>
        </p:txBody>
      </p:sp>
      <p:sp>
        <p:nvSpPr>
          <p:cNvPr id="3" name="TextBox 2">
            <a:extLst>
              <a:ext uri="{FF2B5EF4-FFF2-40B4-BE49-F238E27FC236}">
                <a16:creationId xmlns:a16="http://schemas.microsoft.com/office/drawing/2014/main" id="{60310E70-D529-8BC2-2CD8-7F4A0B2F9D36}"/>
              </a:ext>
            </a:extLst>
          </p:cNvPr>
          <p:cNvSpPr txBox="1"/>
          <p:nvPr/>
        </p:nvSpPr>
        <p:spPr>
          <a:xfrm>
            <a:off x="899160" y="1844040"/>
            <a:ext cx="10668000"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Three algorithms were applied on the data set:-</a:t>
            </a:r>
          </a:p>
          <a:p>
            <a:pPr marL="285750" indent="-285750">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K-Nearest Neighbours (KNN)</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Gradient Boosting</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XGBoost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LightGBM</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Voting Classifier</a:t>
            </a:r>
          </a:p>
          <a:p>
            <a:pPr marL="742950" lvl="1" indent="-285750">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Each algorithms were applied on the up sampled and down sampled data.</a:t>
            </a:r>
          </a:p>
        </p:txBody>
      </p:sp>
    </p:spTree>
    <p:extLst>
      <p:ext uri="{BB962C8B-B14F-4D97-AF65-F5344CB8AC3E}">
        <p14:creationId xmlns:p14="http://schemas.microsoft.com/office/powerpoint/2010/main" val="61427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CBBC9-CDF8-75E4-DD89-EA965892444C}"/>
              </a:ext>
            </a:extLst>
          </p:cNvPr>
          <p:cNvSpPr txBox="1"/>
          <p:nvPr/>
        </p:nvSpPr>
        <p:spPr>
          <a:xfrm>
            <a:off x="3675639" y="291115"/>
            <a:ext cx="6355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Logistic Regression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32E3C58-B176-5A33-7548-B95290C63047}"/>
                  </a:ext>
                </a:extLst>
              </p:cNvPr>
              <p:cNvSpPr txBox="1"/>
              <p:nvPr/>
            </p:nvSpPr>
            <p:spPr>
              <a:xfrm>
                <a:off x="899160" y="1844040"/>
                <a:ext cx="10668000" cy="448571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Logistic Function maps any number to a value between 0 and 1. It uses the sigmoid function: </a:t>
                </a:r>
                <a:endParaRPr lang="en-IN" sz="1800" i="1" dirty="0">
                  <a:effectLst/>
                  <a:latin typeface="Cambria Math" panose="02040503050406030204" pitchFamily="18" charset="0"/>
                  <a:ea typeface="Calibri" panose="020F0502020204030204" pitchFamily="34" charset="0"/>
                  <a:cs typeface="Times New Roman" panose="02020603050405020304" pitchFamily="18" charset="0"/>
                </a:endParaRPr>
              </a:p>
              <a:p>
                <a:pPr lvl="2"/>
                <a14:m>
                  <m:oMathPara xmlns:m="http://schemas.openxmlformats.org/officeDocument/2006/math">
                    <m:oMathParaPr>
                      <m:jc m:val="centerGroup"/>
                    </m:oMathParaPr>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𝜎</m:t>
                      </m:r>
                      <m:d>
                        <m:d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𝑥</m:t>
                          </m:r>
                        </m:e>
                      </m:d>
                      <m:r>
                        <a:rPr lang="en-IN" sz="2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2400" i="1">
                              <a:effectLst/>
                              <a:latin typeface="Cambria Math" panose="02040503050406030204" pitchFamily="18" charset="0"/>
                              <a:ea typeface="Calibri" panose="020F0502020204030204" pitchFamily="34" charset="0"/>
                              <a:cs typeface="Times New Roman" panose="02020603050405020304" pitchFamily="18" charset="0"/>
                            </a:rPr>
                            <m:t>1+ </m:t>
                          </m:r>
                          <m:sSup>
                            <m:s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𝑧</m:t>
                              </m:r>
                            </m:sup>
                          </m:sSup>
                        </m:den>
                      </m:f>
                    </m:oMath>
                  </m:oMathPara>
                </a14:m>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Input layer of the model consists of input features v1,v2,…,v28, Amount.</a:t>
                </a:r>
                <a:endParaRPr lang="en-IN" sz="24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Output layer comprises of single neuron that gives the probability of the transaction being fraudulent.</a:t>
                </a:r>
              </a:p>
              <a:p>
                <a:pPr marL="285750" indent="-285750">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Training Data set was 75% and testing Data</a:t>
                </a:r>
                <a:r>
                  <a:rPr lang="en-IN" sz="2400" dirty="0">
                    <a:latin typeface="Times New Roman" panose="02020603050405020304" pitchFamily="18" charset="0"/>
                    <a:ea typeface="Calibri" panose="020F0502020204030204" pitchFamily="34" charset="0"/>
                    <a:cs typeface="Times New Roman" panose="02020603050405020304" pitchFamily="18" charset="0"/>
                  </a:rPr>
                  <a:t> set was 25% of the data set.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832E3C58-B176-5A33-7548-B95290C63047}"/>
                  </a:ext>
                </a:extLst>
              </p:cNvPr>
              <p:cNvSpPr txBox="1">
                <a:spLocks noRot="1" noChangeAspect="1" noMove="1" noResize="1" noEditPoints="1" noAdjustHandles="1" noChangeArrowheads="1" noChangeShapeType="1" noTextEdit="1"/>
              </p:cNvSpPr>
              <p:nvPr/>
            </p:nvSpPr>
            <p:spPr>
              <a:xfrm>
                <a:off x="899160" y="1844040"/>
                <a:ext cx="10668000" cy="4485715"/>
              </a:xfrm>
              <a:prstGeom prst="rect">
                <a:avLst/>
              </a:prstGeom>
              <a:blipFill>
                <a:blip r:embed="rId2"/>
                <a:stretch>
                  <a:fillRect l="-800" t="-1088" r="-1543" b="-2177"/>
                </a:stretch>
              </a:blipFill>
            </p:spPr>
            <p:txBody>
              <a:bodyPr/>
              <a:lstStyle/>
              <a:p>
                <a:r>
                  <a:rPr lang="en-IN">
                    <a:noFill/>
                  </a:rPr>
                  <a:t> </a:t>
                </a:r>
              </a:p>
            </p:txBody>
          </p:sp>
        </mc:Fallback>
      </mc:AlternateContent>
    </p:spTree>
    <p:extLst>
      <p:ext uri="{BB962C8B-B14F-4D97-AF65-F5344CB8AC3E}">
        <p14:creationId xmlns:p14="http://schemas.microsoft.com/office/powerpoint/2010/main" val="3270888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381</TotalTime>
  <Words>2230</Words>
  <Application>Microsoft Office PowerPoint</Application>
  <PresentationFormat>Widescreen</PresentationFormat>
  <Paragraphs>354</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Cambria Math</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ANKESH ..</dc:creator>
  <cp:lastModifiedBy>ANKESH ..</cp:lastModifiedBy>
  <cp:revision>76</cp:revision>
  <dcterms:created xsi:type="dcterms:W3CDTF">2023-11-21T20:50:53Z</dcterms:created>
  <dcterms:modified xsi:type="dcterms:W3CDTF">2024-05-01T19:31:18Z</dcterms:modified>
</cp:coreProperties>
</file>