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79" r:id="rId8"/>
    <p:sldId id="280" r:id="rId9"/>
    <p:sldId id="281" r:id="rId10"/>
    <p:sldId id="282" r:id="rId11"/>
    <p:sldId id="283" r:id="rId12"/>
    <p:sldId id="284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Down Sampled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Logistic Regression</c:v>
                </c:pt>
                <c:pt idx="1">
                  <c:v>KNN</c:v>
                </c:pt>
                <c:pt idx="2">
                  <c:v>Decision Tree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95.93</c:v>
                </c:pt>
                <c:pt idx="1">
                  <c:v>91.06</c:v>
                </c:pt>
                <c:pt idx="2">
                  <c:v>88.32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22-438F-B590-3032CAAEDE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Up Sampled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Logistic Regression</c:v>
                </c:pt>
                <c:pt idx="1">
                  <c:v>KNN</c:v>
                </c:pt>
                <c:pt idx="2">
                  <c:v>Decision Tree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94.98</c:v>
                </c:pt>
                <c:pt idx="1">
                  <c:v>99.96</c:v>
                </c:pt>
                <c:pt idx="2">
                  <c:v>99.97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22-438F-B590-3032CAAED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178207199"/>
        <c:axId val="178207679"/>
      </c:barChart>
      <c:catAx>
        <c:axId val="178207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207679"/>
        <c:crosses val="autoZero"/>
        <c:auto val="1"/>
        <c:lblAlgn val="ctr"/>
        <c:lblOffset val="100"/>
        <c:noMultiLvlLbl val="0"/>
      </c:catAx>
      <c:valAx>
        <c:axId val="178207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207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314A-1AB6-4E93-970F-B9E71EF32B24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E058-8F62-46DD-A783-3EF0F34BC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59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314A-1AB6-4E93-970F-B9E71EF32B24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E058-8F62-46DD-A783-3EF0F34BC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0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314A-1AB6-4E93-970F-B9E71EF32B24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E058-8F62-46DD-A783-3EF0F34BC06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5891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314A-1AB6-4E93-970F-B9E71EF32B24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E058-8F62-46DD-A783-3EF0F34BC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250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314A-1AB6-4E93-970F-B9E71EF32B24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E058-8F62-46DD-A783-3EF0F34BC06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945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314A-1AB6-4E93-970F-B9E71EF32B24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E058-8F62-46DD-A783-3EF0F34BC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4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314A-1AB6-4E93-970F-B9E71EF32B24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E058-8F62-46DD-A783-3EF0F34BC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358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314A-1AB6-4E93-970F-B9E71EF32B24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E058-8F62-46DD-A783-3EF0F34BC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58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314A-1AB6-4E93-970F-B9E71EF32B24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E058-8F62-46DD-A783-3EF0F34BC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56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314A-1AB6-4E93-970F-B9E71EF32B24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E058-8F62-46DD-A783-3EF0F34BC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27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314A-1AB6-4E93-970F-B9E71EF32B24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E058-8F62-46DD-A783-3EF0F34BC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55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314A-1AB6-4E93-970F-B9E71EF32B24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E058-8F62-46DD-A783-3EF0F34BC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65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314A-1AB6-4E93-970F-B9E71EF32B24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E058-8F62-46DD-A783-3EF0F34BC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70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314A-1AB6-4E93-970F-B9E71EF32B24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E058-8F62-46DD-A783-3EF0F34BC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88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314A-1AB6-4E93-970F-B9E71EF32B24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E058-8F62-46DD-A783-3EF0F34BC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69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E058-8F62-46DD-A783-3EF0F34BC067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314A-1AB6-4E93-970F-B9E71EF32B24}" type="datetimeFigureOut">
              <a:rPr lang="en-IN" smtClean="0"/>
              <a:t>03-04-2024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18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F314A-1AB6-4E93-970F-B9E71EF32B24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43E058-8F62-46DD-A783-3EF0F34BC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58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278F890B-63FE-B5A4-9384-505EF174C5C3}"/>
              </a:ext>
            </a:extLst>
          </p:cNvPr>
          <p:cNvSpPr txBox="1"/>
          <p:nvPr/>
        </p:nvSpPr>
        <p:spPr>
          <a:xfrm>
            <a:off x="2139039" y="3163780"/>
            <a:ext cx="7913921" cy="445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80"/>
              </a:lnSpc>
              <a:spcBef>
                <a:spcPct val="0"/>
              </a:spcBef>
            </a:pPr>
            <a:r>
              <a:rPr lang="en-US" sz="2992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 : Dr. R. R. Suman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508919ED-D244-6A5E-A050-3E7B0BC5133B}"/>
              </a:ext>
            </a:extLst>
          </p:cNvPr>
          <p:cNvSpPr txBox="1"/>
          <p:nvPr/>
        </p:nvSpPr>
        <p:spPr>
          <a:xfrm>
            <a:off x="182880" y="200354"/>
            <a:ext cx="12164352" cy="19155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68"/>
              </a:lnSpc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CARD FRAUD DETECTION</a:t>
            </a:r>
          </a:p>
          <a:p>
            <a:pPr algn="ctr">
              <a:lnSpc>
                <a:spcPts val="7968"/>
              </a:lnSpc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LEARNING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C1ED3EE-5D6F-3E14-3C9C-6F9F96B6C6D1}"/>
              </a:ext>
            </a:extLst>
          </p:cNvPr>
          <p:cNvSpPr txBox="1"/>
          <p:nvPr/>
        </p:nvSpPr>
        <p:spPr>
          <a:xfrm>
            <a:off x="3331938" y="5200725"/>
            <a:ext cx="7913921" cy="445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80"/>
              </a:lnSpc>
              <a:spcBef>
                <a:spcPct val="0"/>
              </a:spcBef>
            </a:pPr>
            <a:r>
              <a:rPr lang="en-US" sz="2992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Ankesh                   2021UGCS058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4F65BB37-DA79-598F-745B-F8E1B157EC4B}"/>
              </a:ext>
            </a:extLst>
          </p:cNvPr>
          <p:cNvSpPr txBox="1"/>
          <p:nvPr/>
        </p:nvSpPr>
        <p:spPr>
          <a:xfrm>
            <a:off x="3331937" y="5602253"/>
            <a:ext cx="7913921" cy="445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80"/>
              </a:lnSpc>
              <a:spcBef>
                <a:spcPct val="0"/>
              </a:spcBef>
            </a:pPr>
            <a:r>
              <a:rPr lang="en-US" sz="2992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Betha Sushma        2021UGCS120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B7D44DD1-4DDA-B766-45D7-C3043F8FD46F}"/>
              </a:ext>
            </a:extLst>
          </p:cNvPr>
          <p:cNvSpPr txBox="1"/>
          <p:nvPr/>
        </p:nvSpPr>
        <p:spPr>
          <a:xfrm>
            <a:off x="4662668" y="3794531"/>
            <a:ext cx="7913921" cy="445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80"/>
              </a:lnSpc>
              <a:spcBef>
                <a:spcPct val="0"/>
              </a:spcBef>
            </a:pPr>
            <a:r>
              <a:rPr lang="en-US" sz="2992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No.: 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716F68-5791-BF13-B187-E365E31D4A7D}"/>
              </a:ext>
            </a:extLst>
          </p:cNvPr>
          <p:cNvSpPr txBox="1"/>
          <p:nvPr/>
        </p:nvSpPr>
        <p:spPr>
          <a:xfrm>
            <a:off x="3190747" y="4572801"/>
            <a:ext cx="5036576" cy="55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</a:t>
            </a:r>
          </a:p>
        </p:txBody>
      </p:sp>
    </p:spTree>
    <p:extLst>
      <p:ext uri="{BB962C8B-B14F-4D97-AF65-F5344CB8AC3E}">
        <p14:creationId xmlns:p14="http://schemas.microsoft.com/office/powerpoint/2010/main" val="393626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F77F22-C49B-6385-BA98-DA219FD0D3B6}"/>
              </a:ext>
            </a:extLst>
          </p:cNvPr>
          <p:cNvSpPr txBox="1"/>
          <p:nvPr/>
        </p:nvSpPr>
        <p:spPr>
          <a:xfrm>
            <a:off x="3675639" y="309777"/>
            <a:ext cx="6355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7FDE44-64BC-D296-073A-B59E9966B9DE}"/>
              </a:ext>
            </a:extLst>
          </p:cNvPr>
          <p:cNvSpPr txBox="1"/>
          <p:nvPr/>
        </p:nvSpPr>
        <p:spPr>
          <a:xfrm>
            <a:off x="542925" y="1017664"/>
            <a:ext cx="11024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was applied on the Down Sampled Data. It’s results are:-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BF486-C280-9D67-3847-DA46FAB43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589981"/>
            <a:ext cx="6129337" cy="51547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149332-7D64-C5DE-0650-7C5AD96D87CE}"/>
              </a:ext>
            </a:extLst>
          </p:cNvPr>
          <p:cNvSpPr txBox="1"/>
          <p:nvPr/>
        </p:nvSpPr>
        <p:spPr>
          <a:xfrm>
            <a:off x="6929438" y="2061775"/>
            <a:ext cx="46377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Correct Predictions : 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236</a:t>
            </a:r>
          </a:p>
          <a:p>
            <a:pPr lvl="1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Wrong Predictions :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10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: 95.93%</a:t>
            </a:r>
          </a:p>
        </p:txBody>
      </p:sp>
    </p:spTree>
    <p:extLst>
      <p:ext uri="{BB962C8B-B14F-4D97-AF65-F5344CB8AC3E}">
        <p14:creationId xmlns:p14="http://schemas.microsoft.com/office/powerpoint/2010/main" val="515742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8E8199-D586-34F7-28BA-63B44F034DE6}"/>
              </a:ext>
            </a:extLst>
          </p:cNvPr>
          <p:cNvSpPr txBox="1"/>
          <p:nvPr/>
        </p:nvSpPr>
        <p:spPr>
          <a:xfrm>
            <a:off x="3675639" y="291115"/>
            <a:ext cx="6355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796E8-0830-61F3-F77F-41AEDFF9D50C}"/>
              </a:ext>
            </a:extLst>
          </p:cNvPr>
          <p:cNvSpPr txBox="1"/>
          <p:nvPr/>
        </p:nvSpPr>
        <p:spPr>
          <a:xfrm>
            <a:off x="542925" y="999002"/>
            <a:ext cx="11024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was applied on the Up Sampled Data. It’s results are:-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DEC22-A6E0-2FAB-C1BC-82F294EFC210}"/>
              </a:ext>
            </a:extLst>
          </p:cNvPr>
          <p:cNvSpPr txBox="1"/>
          <p:nvPr/>
        </p:nvSpPr>
        <p:spPr>
          <a:xfrm>
            <a:off x="6929438" y="2043113"/>
            <a:ext cx="46377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Correct Predictions : 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1,08,026</a:t>
            </a:r>
          </a:p>
          <a:p>
            <a:pPr lvl="1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Wrong Predictions :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5700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: 94.98%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17919A-4853-DED7-C1A3-E81FB7F65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60667"/>
            <a:ext cx="6453188" cy="52688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0852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72D8A2-4875-FDFF-7331-6627D10C9F2F}"/>
              </a:ext>
            </a:extLst>
          </p:cNvPr>
          <p:cNvSpPr txBox="1"/>
          <p:nvPr/>
        </p:nvSpPr>
        <p:spPr>
          <a:xfrm>
            <a:off x="3375601" y="291115"/>
            <a:ext cx="6355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Neighbour (KNN)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299499-A053-6656-DEAB-79C4B921A4EB}"/>
              </a:ext>
            </a:extLst>
          </p:cNvPr>
          <p:cNvSpPr txBox="1"/>
          <p:nvPr/>
        </p:nvSpPr>
        <p:spPr>
          <a:xfrm>
            <a:off x="657225" y="999001"/>
            <a:ext cx="110871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relies on the similarities between data points in a feature space. It operates by selecting the k nearest neighbours of a given data point based on the computed distances.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layer of the model consists of input features v1,v2,…,v28, Amount.</a:t>
            </a: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 layer comprises of single neuron that gives the probability of the transaction being fraudulent.</a:t>
            </a: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 Data set was 75% and testing Data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set was 25% of the data set.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K-Nearest Neighbor (KNN) Explained | Machine Learning Archive">
            <a:extLst>
              <a:ext uri="{FF2B5EF4-FFF2-40B4-BE49-F238E27FC236}">
                <a16:creationId xmlns:a16="http://schemas.microsoft.com/office/drawing/2014/main" id="{840811C1-DA5F-6EBF-E3E6-3FB4E7798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080" y="2184548"/>
            <a:ext cx="4623839" cy="26436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2153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78D66A-5BDA-50C8-C0B0-639DD66CED7A}"/>
              </a:ext>
            </a:extLst>
          </p:cNvPr>
          <p:cNvSpPr txBox="1"/>
          <p:nvPr/>
        </p:nvSpPr>
        <p:spPr>
          <a:xfrm>
            <a:off x="3675639" y="281784"/>
            <a:ext cx="6355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Neighbour (KNN)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9C9DCE-FB67-EAC0-E077-499C5F8E8AC8}"/>
              </a:ext>
            </a:extLst>
          </p:cNvPr>
          <p:cNvSpPr txBox="1"/>
          <p:nvPr/>
        </p:nvSpPr>
        <p:spPr>
          <a:xfrm>
            <a:off x="542925" y="989671"/>
            <a:ext cx="11024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was applied on the Down Sampled Data. It’s results are:-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0C92F-F278-DBB7-5386-8EE3629273EF}"/>
              </a:ext>
            </a:extLst>
          </p:cNvPr>
          <p:cNvSpPr txBox="1"/>
          <p:nvPr/>
        </p:nvSpPr>
        <p:spPr>
          <a:xfrm>
            <a:off x="6929438" y="2033782"/>
            <a:ext cx="46377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Correct Predictions : 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224</a:t>
            </a:r>
          </a:p>
          <a:p>
            <a:pPr lvl="1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Wrong Predictions :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22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: 91.06%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809F83-6314-3ECC-3358-DB8B14502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8" y="1476077"/>
            <a:ext cx="6257925" cy="52628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5455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F24393-DE31-C868-F1F2-75422B18C1A3}"/>
              </a:ext>
            </a:extLst>
          </p:cNvPr>
          <p:cNvSpPr txBox="1"/>
          <p:nvPr/>
        </p:nvSpPr>
        <p:spPr>
          <a:xfrm>
            <a:off x="3675639" y="281784"/>
            <a:ext cx="6355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Neighbour (KNN)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08CA8B-B65E-24D9-DD9E-2FC17B4F4BE5}"/>
              </a:ext>
            </a:extLst>
          </p:cNvPr>
          <p:cNvSpPr txBox="1"/>
          <p:nvPr/>
        </p:nvSpPr>
        <p:spPr>
          <a:xfrm>
            <a:off x="542925" y="989671"/>
            <a:ext cx="11024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was applied on the Up Sampled Data. It’s results are:-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75BBB8-84F2-DD67-A1E6-F7A9EDC667A9}"/>
              </a:ext>
            </a:extLst>
          </p:cNvPr>
          <p:cNvSpPr txBox="1"/>
          <p:nvPr/>
        </p:nvSpPr>
        <p:spPr>
          <a:xfrm>
            <a:off x="6929438" y="2033782"/>
            <a:ext cx="46377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Correct Predictions : 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1,13,689</a:t>
            </a:r>
          </a:p>
          <a:p>
            <a:pPr lvl="1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Wrong Predictions :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37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: 99.96%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C6EE64-4E48-82C2-452F-76DC98DF5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451336"/>
            <a:ext cx="6538913" cy="53388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6403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CF9515-20D2-90C1-994D-6BA369AB10C9}"/>
              </a:ext>
            </a:extLst>
          </p:cNvPr>
          <p:cNvSpPr txBox="1"/>
          <p:nvPr/>
        </p:nvSpPr>
        <p:spPr>
          <a:xfrm>
            <a:off x="4504314" y="345053"/>
            <a:ext cx="6355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BBD410-5AF8-DB8E-025D-983B4F2710A1}"/>
                  </a:ext>
                </a:extLst>
              </p:cNvPr>
              <p:cNvSpPr txBox="1"/>
              <p:nvPr/>
            </p:nvSpPr>
            <p:spPr>
              <a:xfrm>
                <a:off x="899160" y="1844040"/>
                <a:ext cx="10668000" cy="4668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 Tree uses splitting criteria such as entropy to determine the optimal feature.</a:t>
                </a:r>
                <a:endParaRPr lang="en-IN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/>
                        <m:t>𝐸</m:t>
                      </m:r>
                      <m:d>
                        <m:dPr>
                          <m:ctrlPr>
                            <a:rPr lang="en-IN" sz="2000" i="1"/>
                          </m:ctrlPr>
                        </m:dPr>
                        <m:e>
                          <m:r>
                            <a:rPr lang="en-IN" sz="2000" i="1"/>
                            <m:t>𝑠</m:t>
                          </m:r>
                        </m:e>
                      </m:d>
                      <m:r>
                        <a:rPr lang="en-IN" sz="2000" i="1"/>
                        <m:t>= −</m:t>
                      </m:r>
                      <m:sSub>
                        <m:sSubPr>
                          <m:ctrlPr>
                            <a:rPr lang="en-IN" sz="2000" i="1"/>
                          </m:ctrlPr>
                        </m:sSubPr>
                        <m:e>
                          <m:r>
                            <a:rPr lang="en-IN" sz="2000" i="1"/>
                            <m:t>𝑃</m:t>
                          </m:r>
                        </m:e>
                        <m:sub>
                          <m:d>
                            <m:dPr>
                              <m:ctrlPr>
                                <a:rPr lang="en-IN" sz="2000" i="1"/>
                              </m:ctrlPr>
                            </m:d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IN" sz="2000" i="1"/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2000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000"/>
                                <m:t>log</m:t>
                              </m:r>
                            </m:e>
                            <m:sub>
                              <m:r>
                                <a:rPr lang="en-IN" sz="2000" i="1"/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IN" sz="2000" i="1"/>
                              </m:ctrlPr>
                            </m:sSubPr>
                            <m:e>
                              <m:r>
                                <a:rPr lang="en-IN" sz="2000" i="1"/>
                                <m:t>𝑃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IN" sz="2000" i="1"/>
                                  </m:ctrlPr>
                                </m:d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b>
                          </m:sSub>
                        </m:e>
                      </m:func>
                      <m:r>
                        <a:rPr lang="en-IN" sz="2000" i="1"/>
                        <m:t>−</m:t>
                      </m:r>
                      <m:sSub>
                        <m:sSubPr>
                          <m:ctrlPr>
                            <a:rPr lang="en-IN" sz="2000" i="1"/>
                          </m:ctrlPr>
                        </m:sSubPr>
                        <m:e>
                          <m:r>
                            <a:rPr lang="en-IN" sz="2000" i="1"/>
                            <m:t>𝑃</m:t>
                          </m:r>
                        </m:e>
                        <m:sub>
                          <m:d>
                            <m:dPr>
                              <m:ctrlPr>
                                <a:rPr lang="en-IN" sz="2000" i="1"/>
                              </m:ctrlPr>
                            </m:d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IN" sz="2000" i="1"/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2000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000"/>
                                <m:t>log</m:t>
                              </m:r>
                            </m:e>
                            <m:sub>
                              <m:r>
                                <a:rPr lang="en-IN" sz="2000" i="1"/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IN" sz="2000" i="1"/>
                              </m:ctrlPr>
                            </m:sSubPr>
                            <m:e>
                              <m:r>
                                <a:rPr lang="en-IN" sz="2000" i="1"/>
                                <m:t>𝑃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IN" sz="2000" i="1"/>
                                  </m:ctrlPr>
                                </m:d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b>
                          </m:sSub>
                        </m:e>
                      </m:func>
                    </m:oMath>
                  </m:oMathPara>
                </a14:m>
                <a:endParaRPr lang="en-IN" sz="2000" dirty="0"/>
              </a:p>
              <a:p>
                <a:endParaRPr lang="en-IN" sz="2000" dirty="0"/>
              </a:p>
              <a:p>
                <a:r>
                  <a:rPr lang="en-IN" sz="2000" dirty="0"/>
                  <a:t>							</a:t>
                </a:r>
                <a14:m>
                  <m:oMath xmlns:m="http://schemas.openxmlformats.org/officeDocument/2006/math">
                    <m:r>
                      <a:rPr lang="en-IN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IN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IN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IN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 =</m:t>
                    </m:r>
                    <m:r>
                      <a:rPr lang="en-IN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𝑊𝑒𝑖𝑔h𝑡𝑒𝑑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𝑎𝑣𝑔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  ∗  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𝑒𝑎𝑐h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𝑓𝑒𝑎𝑡𝑢𝑟𝑒</m:t>
                        </m:r>
                      </m:e>
                    </m:d>
                  </m:oMath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Input layer of the model consists of input features v1,v2,…,v28, Amount.</a:t>
                </a:r>
                <a:endParaRPr lang="en-IN" sz="2400" u="sng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Decision Nodes represent the decision points where feature space is partitioned.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Leaf Node represent the terminal nodes where predictions are made. Each leaf node corresponds to a predicted value or class label.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Training Data set was 75% and testing Data</a:t>
                </a:r>
                <a:r>
                  <a:rPr lang="en-IN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set was 25% of the data set.</a:t>
                </a:r>
                <a:endParaRPr lang="en-IN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BBD410-5AF8-DB8E-025D-983B4F271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60" y="1844040"/>
                <a:ext cx="10668000" cy="4668907"/>
              </a:xfrm>
              <a:prstGeom prst="rect">
                <a:avLst/>
              </a:prstGeom>
              <a:blipFill>
                <a:blip r:embed="rId2"/>
                <a:stretch>
                  <a:fillRect l="-800" t="-1046" b="-20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2FF5A66-20A9-BC6E-7D76-2BAA5A9945B9}"/>
              </a:ext>
            </a:extLst>
          </p:cNvPr>
          <p:cNvSpPr/>
          <p:nvPr/>
        </p:nvSpPr>
        <p:spPr>
          <a:xfrm>
            <a:off x="4105469" y="2551926"/>
            <a:ext cx="4338735" cy="4991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0F4D2C-67BF-C6B3-E8AD-D39FDD04DA20}"/>
              </a:ext>
            </a:extLst>
          </p:cNvPr>
          <p:cNvSpPr/>
          <p:nvPr/>
        </p:nvSpPr>
        <p:spPr>
          <a:xfrm>
            <a:off x="4105469" y="3181739"/>
            <a:ext cx="5038531" cy="4991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389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AD279F-D822-7282-1A24-7703D1B435CE}"/>
              </a:ext>
            </a:extLst>
          </p:cNvPr>
          <p:cNvSpPr txBox="1"/>
          <p:nvPr/>
        </p:nvSpPr>
        <p:spPr>
          <a:xfrm>
            <a:off x="4632902" y="207600"/>
            <a:ext cx="6355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70D589-E580-C2E8-3DFF-32BFA4BA7E2A}"/>
              </a:ext>
            </a:extLst>
          </p:cNvPr>
          <p:cNvSpPr txBox="1"/>
          <p:nvPr/>
        </p:nvSpPr>
        <p:spPr>
          <a:xfrm>
            <a:off x="542925" y="989671"/>
            <a:ext cx="11024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was applied on the Down Sampled Data. It’s results are:-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2DF345-DEE5-8658-89EA-63C85A562EC1}"/>
              </a:ext>
            </a:extLst>
          </p:cNvPr>
          <p:cNvSpPr txBox="1"/>
          <p:nvPr/>
        </p:nvSpPr>
        <p:spPr>
          <a:xfrm>
            <a:off x="6929438" y="2033782"/>
            <a:ext cx="46377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Correct Predictions : 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174</a:t>
            </a:r>
          </a:p>
          <a:p>
            <a:pPr lvl="1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Wrong Predictions :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23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: 88.32%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C6C2AD-C3F3-0BC3-E35D-BC531EA7B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6" y="1451336"/>
            <a:ext cx="4881564" cy="51990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7808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AD0E43-1596-38A6-2AC6-B033E3444B32}"/>
              </a:ext>
            </a:extLst>
          </p:cNvPr>
          <p:cNvSpPr txBox="1"/>
          <p:nvPr/>
        </p:nvSpPr>
        <p:spPr>
          <a:xfrm>
            <a:off x="4632902" y="207600"/>
            <a:ext cx="6355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075A9-4EB6-91BE-2014-A93077C38919}"/>
              </a:ext>
            </a:extLst>
          </p:cNvPr>
          <p:cNvSpPr txBox="1"/>
          <p:nvPr/>
        </p:nvSpPr>
        <p:spPr>
          <a:xfrm>
            <a:off x="542925" y="989671"/>
            <a:ext cx="11024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was applied on the Up Sampled Data. It’s results are:-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37782-91A1-2AD4-6316-AC1B977C09CB}"/>
              </a:ext>
            </a:extLst>
          </p:cNvPr>
          <p:cNvSpPr txBox="1"/>
          <p:nvPr/>
        </p:nvSpPr>
        <p:spPr>
          <a:xfrm>
            <a:off x="6929438" y="2033782"/>
            <a:ext cx="46377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Correct Predictions : 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1,13,703</a:t>
            </a:r>
          </a:p>
          <a:p>
            <a:pPr lvl="1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Wrong Predictions :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23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: 99.97%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84ACB7-56EB-F176-AF07-7890DE87A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927" y="1557583"/>
            <a:ext cx="5118735" cy="50928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7811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3BD1E6-3022-D8E0-C8D2-46660EF0E148}"/>
              </a:ext>
            </a:extLst>
          </p:cNvPr>
          <p:cNvSpPr txBox="1"/>
          <p:nvPr/>
        </p:nvSpPr>
        <p:spPr>
          <a:xfrm>
            <a:off x="4632902" y="207600"/>
            <a:ext cx="6355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B0CB4-E9A4-21DD-0E9D-804EB4E55548}"/>
              </a:ext>
            </a:extLst>
          </p:cNvPr>
          <p:cNvSpPr txBox="1"/>
          <p:nvPr/>
        </p:nvSpPr>
        <p:spPr>
          <a:xfrm>
            <a:off x="542925" y="989671"/>
            <a:ext cx="11024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was applied on selecting 400 random samples from both classes randomly. 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was trained using 640 data points and tested on 160 data points. 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It’s results are:-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47422-DA1E-9E98-D213-9E6B0FB0D832}"/>
              </a:ext>
            </a:extLst>
          </p:cNvPr>
          <p:cNvSpPr txBox="1"/>
          <p:nvPr/>
        </p:nvSpPr>
        <p:spPr>
          <a:xfrm>
            <a:off x="6929438" y="2033782"/>
            <a:ext cx="46377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Correct Predictions : 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147</a:t>
            </a:r>
          </a:p>
          <a:p>
            <a:pPr lvl="1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Wrong Predictions :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13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: 91.88%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B6FCE1-C5EA-AA1E-C832-39DFBE2C8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513" y="2033782"/>
            <a:ext cx="4144386" cy="44139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2751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107924-D96F-8015-CF65-CF202C6A639C}"/>
              </a:ext>
            </a:extLst>
          </p:cNvPr>
          <p:cNvSpPr txBox="1"/>
          <p:nvPr/>
        </p:nvSpPr>
        <p:spPr>
          <a:xfrm>
            <a:off x="4655976" y="233265"/>
            <a:ext cx="5299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A2F14-D81D-7E7D-F752-53A9B6AD5FE9}"/>
              </a:ext>
            </a:extLst>
          </p:cNvPr>
          <p:cNvSpPr txBox="1"/>
          <p:nvPr/>
        </p:nvSpPr>
        <p:spPr>
          <a:xfrm>
            <a:off x="4779178" y="5822302"/>
            <a:ext cx="288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Used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97281A-1B87-5450-04FD-426719B1CC15}"/>
              </a:ext>
            </a:extLst>
          </p:cNvPr>
          <p:cNvSpPr txBox="1"/>
          <p:nvPr/>
        </p:nvSpPr>
        <p:spPr>
          <a:xfrm rot="16200000">
            <a:off x="622041" y="3862874"/>
            <a:ext cx="155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B2BA56-7D29-8BDF-B07A-BFA6D1FAB392}"/>
              </a:ext>
            </a:extLst>
          </p:cNvPr>
          <p:cNvCxnSpPr/>
          <p:nvPr/>
        </p:nvCxnSpPr>
        <p:spPr>
          <a:xfrm flipV="1">
            <a:off x="1401147" y="2780522"/>
            <a:ext cx="0" cy="85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B0C303-C9AE-4809-2E1B-67A3983DFAA6}"/>
              </a:ext>
            </a:extLst>
          </p:cNvPr>
          <p:cNvCxnSpPr>
            <a:endCxn id="10" idx="3"/>
          </p:cNvCxnSpPr>
          <p:nvPr/>
        </p:nvCxnSpPr>
        <p:spPr>
          <a:xfrm flipV="1">
            <a:off x="6690049" y="6006968"/>
            <a:ext cx="972288" cy="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C1B7A471-F42B-962D-CEB9-B1AC35C8A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4505628"/>
              </p:ext>
            </p:extLst>
          </p:nvPr>
        </p:nvGraphicFramePr>
        <p:xfrm>
          <a:off x="1648756" y="1896833"/>
          <a:ext cx="9258727" cy="3822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973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DEF805-4237-B11B-77C0-31F707761079}"/>
              </a:ext>
            </a:extLst>
          </p:cNvPr>
          <p:cNvSpPr txBox="1"/>
          <p:nvPr/>
        </p:nvSpPr>
        <p:spPr>
          <a:xfrm>
            <a:off x="393539" y="2963119"/>
            <a:ext cx="671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F3A68-9724-298D-9B13-C9685EC16CA7}"/>
              </a:ext>
            </a:extLst>
          </p:cNvPr>
          <p:cNvSpPr txBox="1"/>
          <p:nvPr/>
        </p:nvSpPr>
        <p:spPr>
          <a:xfrm>
            <a:off x="5891514" y="519404"/>
            <a:ext cx="590694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Title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Objectives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Algorithm Used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Logistic Regression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K-Nearest Neighbour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Decision Tree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Future Work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References</a:t>
            </a:r>
          </a:p>
        </p:txBody>
      </p:sp>
    </p:spTree>
    <p:extLst>
      <p:ext uri="{BB962C8B-B14F-4D97-AF65-F5344CB8AC3E}">
        <p14:creationId xmlns:p14="http://schemas.microsoft.com/office/powerpoint/2010/main" val="3236085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0C6A11-F017-5174-BB06-AEF33DCBA9EB}"/>
              </a:ext>
            </a:extLst>
          </p:cNvPr>
          <p:cNvSpPr txBox="1"/>
          <p:nvPr/>
        </p:nvSpPr>
        <p:spPr>
          <a:xfrm>
            <a:off x="2713220" y="464695"/>
            <a:ext cx="7555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FOR FUTURE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EAC6F-CDDA-F2D3-9135-F9E499DE471A}"/>
              </a:ext>
            </a:extLst>
          </p:cNvPr>
          <p:cNvSpPr txBox="1"/>
          <p:nvPr/>
        </p:nvSpPr>
        <p:spPr>
          <a:xfrm>
            <a:off x="929390" y="1997839"/>
            <a:ext cx="101633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in Accuracy and lowering of wrong predictions are required for enhancement.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of Artificial Neural Networks and Deep Learning can be applied to increase the performance of the model.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Refinements in model architecture, coupled with a comprehensive analysis of unexplored factors, could further fortify its predictive capacity.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04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8CE008-F876-6636-2393-8CC368EC9267}"/>
              </a:ext>
            </a:extLst>
          </p:cNvPr>
          <p:cNvSpPr txBox="1"/>
          <p:nvPr/>
        </p:nvSpPr>
        <p:spPr>
          <a:xfrm>
            <a:off x="4251960" y="457200"/>
            <a:ext cx="6111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74ABD5-3C71-497C-C15E-462AC88650B8}"/>
              </a:ext>
            </a:extLst>
          </p:cNvPr>
          <p:cNvSpPr txBox="1"/>
          <p:nvPr/>
        </p:nvSpPr>
        <p:spPr>
          <a:xfrm>
            <a:off x="1203960" y="1630680"/>
            <a:ext cx="9982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Card Fraud Detection using Machine Learning Algorithms by Vaishnavi Nath Dornadula et. Al. (2019)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Credit Card Fraud Detection based on attention mechanism and LSTM deep model by Ibtissam Benchaji et. Al. (2021)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Card Fraud Detection using hierarchical behavior-knowledge space model by Asoke K. Nandi et. Al. (2022)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Card Fraud Detection by Munira Ansari et. Al. (2021)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Used – Credit Card Fraud Detection: 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20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https://www.kaggle.com/datasets/mlg-ulb/creditcardfraud</a:t>
            </a:r>
            <a:endParaRPr lang="en-I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860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601FBC-D352-C568-C463-4FDDCAEC70FD}"/>
              </a:ext>
            </a:extLst>
          </p:cNvPr>
          <p:cNvSpPr txBox="1"/>
          <p:nvPr/>
        </p:nvSpPr>
        <p:spPr>
          <a:xfrm>
            <a:off x="3390900" y="2514600"/>
            <a:ext cx="5410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</a:p>
          <a:p>
            <a:pPr algn="ctr"/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28004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2D216E-F8C2-40B9-3F87-48F3C61068B6}"/>
              </a:ext>
            </a:extLst>
          </p:cNvPr>
          <p:cNvSpPr txBox="1"/>
          <p:nvPr/>
        </p:nvSpPr>
        <p:spPr>
          <a:xfrm>
            <a:off x="2590800" y="624840"/>
            <a:ext cx="6949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STATEMEMNT</a:t>
            </a:r>
          </a:p>
          <a:p>
            <a:pPr algn="ctr"/>
            <a:endParaRPr lang="en-IN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706422-D036-6270-5247-BD15F63A5724}"/>
              </a:ext>
            </a:extLst>
          </p:cNvPr>
          <p:cNvSpPr txBox="1"/>
          <p:nvPr/>
        </p:nvSpPr>
        <p:spPr>
          <a:xfrm>
            <a:off x="1310640" y="3111401"/>
            <a:ext cx="9875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3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machine learning model which should be capable of effectively detecting fraudulent transactions within credit card systems </a:t>
            </a:r>
          </a:p>
          <a:p>
            <a:pPr algn="ctr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2398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BF2CF4-77F0-33E1-D7B8-AF5489A14030}"/>
              </a:ext>
            </a:extLst>
          </p:cNvPr>
          <p:cNvSpPr txBox="1"/>
          <p:nvPr/>
        </p:nvSpPr>
        <p:spPr>
          <a:xfrm>
            <a:off x="3063240" y="320040"/>
            <a:ext cx="579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ctr"/>
            <a:endParaRPr lang="en-IN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08BCCE-95C1-27BF-E7D6-485F410579A7}"/>
              </a:ext>
            </a:extLst>
          </p:cNvPr>
          <p:cNvSpPr txBox="1"/>
          <p:nvPr/>
        </p:nvSpPr>
        <p:spPr>
          <a:xfrm>
            <a:off x="822960" y="1615440"/>
            <a:ext cx="10698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landscape where financial security is paramount, the detection and prevention of credit card fraud stand as pivotal challenges.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impact of fraudulent activities on individuals and financial institutions, the ability to accurately forecast and mitigate such risks is of utmost importance.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objective is to leverage machine learning techniques to provide robust solutions for credit card fraud detection.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NumPy, Pandas, Matplotlib, Sklearn and many more form the foundation of our project. These libraries empowered us to manipulate data, build models and visualize results effectively.</a:t>
            </a:r>
          </a:p>
        </p:txBody>
      </p:sp>
    </p:spTree>
    <p:extLst>
      <p:ext uri="{BB962C8B-B14F-4D97-AF65-F5344CB8AC3E}">
        <p14:creationId xmlns:p14="http://schemas.microsoft.com/office/powerpoint/2010/main" val="116655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4E2844FF-E545-3078-D5C0-DFF5239C4A12}"/>
              </a:ext>
            </a:extLst>
          </p:cNvPr>
          <p:cNvSpPr txBox="1"/>
          <p:nvPr/>
        </p:nvSpPr>
        <p:spPr>
          <a:xfrm>
            <a:off x="4419987" y="251460"/>
            <a:ext cx="5150346" cy="956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07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19EC5-41A8-D008-F166-4FABBD1A60C3}"/>
              </a:ext>
            </a:extLst>
          </p:cNvPr>
          <p:cNvSpPr txBox="1"/>
          <p:nvPr/>
        </p:nvSpPr>
        <p:spPr>
          <a:xfrm>
            <a:off x="449580" y="2209800"/>
            <a:ext cx="112928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Preprocessing: Collect comprehensive datasets containing historical credit card transaction data from reputable 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 Identify pertinent features within the transactional data that may serve as indicators of fraudulent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and Implementation: Evaluate a range of machine learning algorithms tailored for fraud detection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Utilize visualization tools to present the findings of the project in a clear and comprehensible manner.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26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EC3335-2387-07D2-5967-13BD19B88727}"/>
              </a:ext>
            </a:extLst>
          </p:cNvPr>
          <p:cNvSpPr txBox="1"/>
          <p:nvPr/>
        </p:nvSpPr>
        <p:spPr>
          <a:xfrm>
            <a:off x="4450080" y="365760"/>
            <a:ext cx="6355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A763B7-E9D6-9F41-F589-CBA869B68AB1}"/>
              </a:ext>
            </a:extLst>
          </p:cNvPr>
          <p:cNvSpPr txBox="1"/>
          <p:nvPr/>
        </p:nvSpPr>
        <p:spPr>
          <a:xfrm>
            <a:off x="899160" y="1844040"/>
            <a:ext cx="10668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of credit card transactions made by European Card Holders was used for the model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accessed from </a:t>
            </a:r>
            <a:r>
              <a:rPr lang="en-IN" sz="24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https://www.kaggle.com/datasets/mlg-ulb/creditcardfraud</a:t>
            </a:r>
            <a:endParaRPr lang="en-IN" sz="2400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dataset presents transactions that occurred in two days, where we have 492 fraud out of 2,84,807 transactions.</a:t>
            </a:r>
            <a:endParaRPr lang="en-US" sz="2400" b="0" i="0" dirty="0">
              <a:solidFill>
                <a:srgbClr val="3C40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C4043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contains features like Time, Amount of Transaction, Class, v1, v2, …, v28.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C4043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contains only numerical input variables which are the result of PCA transformation.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42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58A40-B6E9-A971-30F0-0CEF4EB8A4BF}"/>
              </a:ext>
            </a:extLst>
          </p:cNvPr>
          <p:cNvSpPr txBox="1"/>
          <p:nvPr/>
        </p:nvSpPr>
        <p:spPr>
          <a:xfrm>
            <a:off x="951722" y="578498"/>
            <a:ext cx="102543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dataset is unbalanced, down sampling and up sampling of data is done.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 Sampling: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Sampling: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F2930C-BF68-7449-2CEB-4C1A1B829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98" y="4364150"/>
            <a:ext cx="10044030" cy="20880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817AD1-0201-F669-A2AC-3DF2B32ED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310" y="2155218"/>
            <a:ext cx="9991018" cy="17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38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5003B6-4424-8513-1E97-3487E6797A87}"/>
              </a:ext>
            </a:extLst>
          </p:cNvPr>
          <p:cNvSpPr txBox="1"/>
          <p:nvPr/>
        </p:nvSpPr>
        <p:spPr>
          <a:xfrm>
            <a:off x="3563671" y="309776"/>
            <a:ext cx="6355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310E70-D529-8BC2-2CD8-7F4A0B2F9D36}"/>
              </a:ext>
            </a:extLst>
          </p:cNvPr>
          <p:cNvSpPr txBox="1"/>
          <p:nvPr/>
        </p:nvSpPr>
        <p:spPr>
          <a:xfrm>
            <a:off x="899160" y="1844040"/>
            <a:ext cx="10668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Three algorithms were applied on the data set:-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K-Nearest Neighbours (KNN)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 algorithms were applied on the up sampled and down sampled data.</a:t>
            </a:r>
          </a:p>
        </p:txBody>
      </p:sp>
    </p:spTree>
    <p:extLst>
      <p:ext uri="{BB962C8B-B14F-4D97-AF65-F5344CB8AC3E}">
        <p14:creationId xmlns:p14="http://schemas.microsoft.com/office/powerpoint/2010/main" val="61427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2CBBC9-CDF8-75E4-DD89-EA965892444C}"/>
              </a:ext>
            </a:extLst>
          </p:cNvPr>
          <p:cNvSpPr txBox="1"/>
          <p:nvPr/>
        </p:nvSpPr>
        <p:spPr>
          <a:xfrm>
            <a:off x="3675639" y="291115"/>
            <a:ext cx="6355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2E3C58-B176-5A33-7548-B95290C63047}"/>
                  </a:ext>
                </a:extLst>
              </p:cNvPr>
              <p:cNvSpPr txBox="1"/>
              <p:nvPr/>
            </p:nvSpPr>
            <p:spPr>
              <a:xfrm>
                <a:off x="899160" y="1844040"/>
                <a:ext cx="10668000" cy="4485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Logistic Function maps any number to a value between 0 and 1. It uses the sigmoid function: </a:t>
                </a:r>
                <a:endParaRPr lang="en-IN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𝜎</m:t>
                      </m:r>
                      <m:d>
                        <m:dPr>
                          <m:ctrlP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Input layer of the model consists of input features v1,v2,…,v28, Amount.</a:t>
                </a:r>
                <a:endParaRPr lang="en-IN" sz="2400" u="sng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Output layer comprises of single neuron that gives the probability of the transaction being fraudulent.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Training Data set was 75% and testing Data</a:t>
                </a:r>
                <a:r>
                  <a:rPr lang="en-IN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set was 25% of the data set.</a:t>
                </a:r>
                <a:endParaRPr lang="en-IN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2E3C58-B176-5A33-7548-B95290C63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60" y="1844040"/>
                <a:ext cx="10668000" cy="4485715"/>
              </a:xfrm>
              <a:prstGeom prst="rect">
                <a:avLst/>
              </a:prstGeom>
              <a:blipFill>
                <a:blip r:embed="rId2"/>
                <a:stretch>
                  <a:fillRect l="-800" t="-1088" r="-1543" b="-21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8888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287</TotalTime>
  <Words>1110</Words>
  <Application>Microsoft Office PowerPoint</Application>
  <PresentationFormat>Widescreen</PresentationFormat>
  <Paragraphs>190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ANKESH ..</dc:creator>
  <cp:lastModifiedBy>ANKESH ..</cp:lastModifiedBy>
  <cp:revision>42</cp:revision>
  <dcterms:created xsi:type="dcterms:W3CDTF">2023-11-21T20:50:53Z</dcterms:created>
  <dcterms:modified xsi:type="dcterms:W3CDTF">2024-04-03T20:09:00Z</dcterms:modified>
</cp:coreProperties>
</file>