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64" r:id="rId5"/>
    <p:sldId id="259" r:id="rId6"/>
    <p:sldId id="265" r:id="rId7"/>
    <p:sldId id="260" r:id="rId8"/>
    <p:sldId id="268" r:id="rId9"/>
    <p:sldId id="261" r:id="rId10"/>
    <p:sldId id="27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67884" autoAdjust="0"/>
  </p:normalViewPr>
  <p:slideViewPr>
    <p:cSldViewPr snapToGrid="0" showGuides="1">
      <p:cViewPr varScale="1">
        <p:scale>
          <a:sx n="37" d="100"/>
          <a:sy n="37" d="100"/>
        </p:scale>
        <p:origin x="1320" y="38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由于报名表需要手工填写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有些学生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填写不全或者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字迹潦草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就会导致管理人员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录入信息的时候出错。</a:t>
            </a: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把信息录入系统后，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为了保证准确性，还要反复检查核对。学生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规模越大，管理人员的工作量就越大，出错几率也随之增高。</a:t>
            </a: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以往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像这种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报名总人数、各项目报名人数、交费情况都要通过管理人员手工统计完成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，这种方式已经跟不上时代发展的步伐。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做出这个系统主要是方便学生，可以随时随地报名，减轻工作人员的负担，便于查看比赛的实时数据，信息的准确性也高。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3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这是一个功能模块图，主要有三大功能，登录，管理，和比赛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首先是登录模块，它允许全部用户进行相应的操作，</a:t>
            </a:r>
            <a:r>
              <a:rPr lang="zh-CN" altLang="zh-CN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如果是</a:t>
            </a:r>
            <a:r>
              <a:rPr lang="zh-CN" altLang="en-US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管理员或</a:t>
            </a:r>
            <a:r>
              <a:rPr lang="zh-CN" altLang="zh-CN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老师</a:t>
            </a:r>
            <a:r>
              <a:rPr lang="zh-CN" altLang="en-US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可以进行全部操作</a:t>
            </a:r>
            <a:r>
              <a:rPr lang="zh-CN" altLang="en-US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如果是学生</a:t>
            </a:r>
            <a:r>
              <a:rPr lang="zh-CN" altLang="en-US" sz="12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呢，评审功能就不能使用。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其次是管理模块，它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只允许管理员或老师进行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相应的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操作，管理员可以进行全部操作；老师仅能发布比赛和统计数据。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最后是比赛模块，它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全部用户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进行操作，学生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和管理员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可以进行全部操作。老师仅能查询排名、查看评语和修改评语。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6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1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5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.vsd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57239" y="2240290"/>
            <a:ext cx="9277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基于</a:t>
            </a:r>
            <a:r>
              <a:rPr lang="en-US" altLang="zh-CN" sz="2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Web</a:t>
            </a:r>
            <a:r>
              <a:rPr lang="zh-CN" altLang="en-US" sz="2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的大学生计算机设计大赛报名网站的设计与实现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80702" y="4595686"/>
            <a:ext cx="513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汇报人：张恣豪   汇报时间：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315332" y="3738717"/>
            <a:ext cx="180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74671" y="2965468"/>
            <a:ext cx="684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C4885"/>
                </a:solidFill>
                <a:cs typeface="+mn-ea"/>
                <a:sym typeface="+mn-lt"/>
              </a:rPr>
              <a:t>Design and implementation of college student computer Design Contest registration website based on Web</a:t>
            </a:r>
            <a:endParaRPr lang="zh-CN" altLang="en-US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时间安排规划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Schedule planning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51058" y="4512375"/>
            <a:ext cx="2135052" cy="1063896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90000"/>
              </a:lnSpc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完成毕业设计以及论文的撰写</a:t>
            </a:r>
          </a:p>
        </p:txBody>
      </p:sp>
      <p:sp>
        <p:nvSpPr>
          <p:cNvPr id="9" name="矩形 8"/>
          <p:cNvSpPr/>
          <p:nvPr/>
        </p:nvSpPr>
        <p:spPr>
          <a:xfrm>
            <a:off x="7551058" y="1920970"/>
            <a:ext cx="2135052" cy="1051984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设计前端页面，根据所学的知识设计出前端页面</a:t>
            </a:r>
            <a:endParaRPr lang="zh-CN" altLang="en-US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7908" y="4733959"/>
            <a:ext cx="2135052" cy="1052286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lt"/>
              </a:rPr>
              <a:t>完成整个网站的代码编写任务并测试以及修复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lt"/>
              </a:rPr>
              <a:t>bug</a:t>
            </a:r>
            <a:endParaRPr lang="zh-CN" altLang="en-US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97908" y="2102035"/>
            <a:ext cx="2135052" cy="1031845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PMingLiU" panose="020B0604030504040204" pitchFamily="18" charset="-120"/>
              </a:rPr>
              <a:t>查阅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S UI Gothic" panose="020B0600070205080204" pitchFamily="34" charset="-128"/>
              </a:rPr>
              <a:t>相关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PMingLiU" panose="020B0604030504040204" pitchFamily="18" charset="-120"/>
              </a:rPr>
              <a:t>资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S UI Gothic" panose="020B0600070205080204" pitchFamily="34" charset="-128"/>
              </a:rPr>
              <a:t>料，完成外文翻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PMingLiU" panose="020B0604030504040204" pitchFamily="18" charset="-120"/>
              </a:rPr>
              <a:t>译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S UI Gothic" panose="020B0600070205080204" pitchFamily="34" charset="-128"/>
              </a:rPr>
              <a:t>，文献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PMingLiU" panose="020B0604030504040204" pitchFamily="18" charset="-120"/>
              </a:rPr>
              <a:t>综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S UI Gothic" panose="020B0600070205080204" pitchFamily="34" charset="-128"/>
              </a:rPr>
              <a:t>述，开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PMingLiU" panose="020B0604030504040204" pitchFamily="18" charset="-120"/>
              </a:rPr>
              <a:t>题报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S UI Gothic" panose="020B0600070205080204" pitchFamily="34" charset="-128"/>
              </a:rPr>
              <a:t>告。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096000" y="1724664"/>
            <a:ext cx="0" cy="425268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943600" y="1724664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43600" y="5672550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43600" y="3040626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36343" y="4356588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482668" y="1652092"/>
            <a:ext cx="2264230" cy="449943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2021-12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494279" y="4284016"/>
            <a:ext cx="2264230" cy="449943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2022-02</a:t>
            </a:r>
            <a:r>
              <a:rPr lang="zh-CN" altLang="en-US" dirty="0">
                <a:cs typeface="+mn-ea"/>
                <a:sym typeface="+mn-lt"/>
              </a:rPr>
              <a:t>至</a:t>
            </a:r>
            <a:r>
              <a:rPr lang="en-US" altLang="zh-CN" dirty="0">
                <a:cs typeface="+mn-ea"/>
                <a:sym typeface="+mn-lt"/>
              </a:rPr>
              <a:t>2022-03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 rot="10800000" flipV="1">
            <a:off x="7437120" y="2972953"/>
            <a:ext cx="2264230" cy="440146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2022-01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 flipV="1">
            <a:off x="7421880" y="5576270"/>
            <a:ext cx="2264230" cy="440146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2022-04</a:t>
            </a:r>
            <a:r>
              <a:rPr lang="zh-CN" altLang="en-US" dirty="0">
                <a:cs typeface="+mn-ea"/>
                <a:sym typeface="+mn-lt"/>
              </a:rPr>
              <a:t>至</a:t>
            </a:r>
            <a:r>
              <a:rPr lang="en-US" altLang="zh-CN" dirty="0">
                <a:cs typeface="+mn-ea"/>
                <a:sym typeface="+mn-lt"/>
              </a:rPr>
              <a:t>2022-05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21" name="直接连接符 20"/>
          <p:cNvCxnSpPr>
            <a:endCxn id="13" idx="2"/>
          </p:cNvCxnSpPr>
          <p:nvPr/>
        </p:nvCxnSpPr>
        <p:spPr>
          <a:xfrm>
            <a:off x="4731658" y="1877064"/>
            <a:ext cx="1211942" cy="0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282510" y="3185891"/>
            <a:ext cx="1166222" cy="1523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297749" y="5778625"/>
            <a:ext cx="1166222" cy="1523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2"/>
          </p:cNvCxnSpPr>
          <p:nvPr/>
        </p:nvCxnSpPr>
        <p:spPr>
          <a:xfrm flipV="1">
            <a:off x="4743269" y="4508988"/>
            <a:ext cx="1193074" cy="1523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背景及意义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Background and significance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457203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背景及意义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340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Background and significance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177683" y="1666134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297560" y="1769806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97560" y="3182723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97560" y="4595640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77683" y="3078968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7683" y="4497549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417439" y="197302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17439" y="3403967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7439" y="480081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449827" y="2083383"/>
            <a:ext cx="325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学生到报名点填写报名表，同时交费、照相。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540050" y="3496300"/>
            <a:ext cx="315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管理人员逐一输入学生信息并检查核对。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32776" y="4909217"/>
            <a:ext cx="316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分类统计各种报名信息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965" y="1682311"/>
            <a:ext cx="4742436" cy="40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3586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92398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1210" y="1860717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0022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3586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5534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方便学生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15534" y="3700396"/>
            <a:ext cx="1944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方便大学生，实现随时随地报名，突破了时间和空间的限制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18648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92398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4346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减轻负担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44346" y="3700396"/>
            <a:ext cx="1944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大大减轻了报名过程中管理人员的工作负担，节约了考试组织的成本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947460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21210" y="1951404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73158" y="3156169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动态数据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73158" y="3710707"/>
            <a:ext cx="1944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便于动态管理各种比赛信息，及时统计相关数据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476272" y="3596705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750022" y="1932218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01970" y="3136983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高准确性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01970" y="3691521"/>
            <a:ext cx="1944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信息准确性高，所有信息是由学生输入并核对确认过的。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9005084" y="3577519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7346" y="2197634"/>
            <a:ext cx="762348" cy="7623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8534" y="2197634"/>
            <a:ext cx="762348" cy="76234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722" y="2197634"/>
            <a:ext cx="762348" cy="76234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910" y="2197634"/>
            <a:ext cx="762348" cy="76234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93D792F-13BF-49D4-90A9-F0723E35281C}"/>
              </a:ext>
            </a:extLst>
          </p:cNvPr>
          <p:cNvSpPr txBox="1"/>
          <p:nvPr/>
        </p:nvSpPr>
        <p:spPr>
          <a:xfrm>
            <a:off x="904649" y="457203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背景及意义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D3FF564-FAA6-4015-A3A9-DC51086C7B91}"/>
              </a:ext>
            </a:extLst>
          </p:cNvPr>
          <p:cNvSpPr txBox="1"/>
          <p:nvPr/>
        </p:nvSpPr>
        <p:spPr>
          <a:xfrm>
            <a:off x="904649" y="840662"/>
            <a:ext cx="340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Background and significance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8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研究基本内容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Basic research contents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80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研究基本内容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53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Basic research contents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E0C35590-D765-4452-B8ED-B56233CB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F8D2F8F-C46F-4E27-A341-40C8F1E650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923937"/>
              </p:ext>
            </p:extLst>
          </p:nvPr>
        </p:nvGraphicFramePr>
        <p:xfrm>
          <a:off x="569843" y="1390349"/>
          <a:ext cx="10534252" cy="486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9001447" imgH="4162806" progId="Visio.Drawing.15">
                  <p:embed/>
                </p:oleObj>
              </mc:Choice>
              <mc:Fallback>
                <p:oleObj name="Visio" r:id="rId4" imgW="9001447" imgH="41628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43" y="1390349"/>
                        <a:ext cx="10534252" cy="4868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技术路线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technology roadmap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技术路线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technology roadmap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7">
            <a:extLst>
              <a:ext uri="{FF2B5EF4-FFF2-40B4-BE49-F238E27FC236}">
                <a16:creationId xmlns:a16="http://schemas.microsoft.com/office/drawing/2014/main" id="{5D8FA02F-F01E-4BEA-B82B-E4C873E22B2C}"/>
              </a:ext>
            </a:extLst>
          </p:cNvPr>
          <p:cNvSpPr/>
          <p:nvPr/>
        </p:nvSpPr>
        <p:spPr>
          <a:xfrm>
            <a:off x="5219772" y="3733798"/>
            <a:ext cx="1752456" cy="1754999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8">
            <a:extLst>
              <a:ext uri="{FF2B5EF4-FFF2-40B4-BE49-F238E27FC236}">
                <a16:creationId xmlns:a16="http://schemas.microsoft.com/office/drawing/2014/main" id="{311A7E60-A7DD-4A5A-8492-F7287F1AE63F}"/>
              </a:ext>
            </a:extLst>
          </p:cNvPr>
          <p:cNvSpPr/>
          <p:nvPr/>
        </p:nvSpPr>
        <p:spPr>
          <a:xfrm>
            <a:off x="5219772" y="3148799"/>
            <a:ext cx="1752456" cy="1754999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圆角矩形 9">
            <a:extLst>
              <a:ext uri="{FF2B5EF4-FFF2-40B4-BE49-F238E27FC236}">
                <a16:creationId xmlns:a16="http://schemas.microsoft.com/office/drawing/2014/main" id="{F738EF22-520D-4575-877F-E6C07C3AD451}"/>
              </a:ext>
            </a:extLst>
          </p:cNvPr>
          <p:cNvSpPr/>
          <p:nvPr/>
        </p:nvSpPr>
        <p:spPr>
          <a:xfrm>
            <a:off x="5219772" y="2563799"/>
            <a:ext cx="1752456" cy="1754999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圆角矩形 10">
            <a:extLst>
              <a:ext uri="{FF2B5EF4-FFF2-40B4-BE49-F238E27FC236}">
                <a16:creationId xmlns:a16="http://schemas.microsoft.com/office/drawing/2014/main" id="{D5835714-8A92-4222-82AE-E8CC0A43326F}"/>
              </a:ext>
            </a:extLst>
          </p:cNvPr>
          <p:cNvSpPr/>
          <p:nvPr/>
        </p:nvSpPr>
        <p:spPr>
          <a:xfrm>
            <a:off x="5219772" y="1978799"/>
            <a:ext cx="1752456" cy="1754999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F635D1-03AC-4765-B93E-F8383890C207}"/>
              </a:ext>
            </a:extLst>
          </p:cNvPr>
          <p:cNvSpPr/>
          <p:nvPr/>
        </p:nvSpPr>
        <p:spPr>
          <a:xfrm>
            <a:off x="3753850" y="2165682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D49554-56D0-4598-8DC9-84415537C8D2}"/>
              </a:ext>
            </a:extLst>
          </p:cNvPr>
          <p:cNvSpPr/>
          <p:nvPr/>
        </p:nvSpPr>
        <p:spPr>
          <a:xfrm>
            <a:off x="3753850" y="4318798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7A84F2A-4350-4A79-835E-321D65592E8B}"/>
              </a:ext>
            </a:extLst>
          </p:cNvPr>
          <p:cNvSpPr/>
          <p:nvPr/>
        </p:nvSpPr>
        <p:spPr>
          <a:xfrm>
            <a:off x="7684172" y="4318798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4E86714-AC25-493B-A189-CBBC7007A8B4}"/>
              </a:ext>
            </a:extLst>
          </p:cNvPr>
          <p:cNvSpPr/>
          <p:nvPr/>
        </p:nvSpPr>
        <p:spPr>
          <a:xfrm>
            <a:off x="7684172" y="2165682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4539EA-81A4-4AE8-A3C5-653E7E7EE440}"/>
              </a:ext>
            </a:extLst>
          </p:cNvPr>
          <p:cNvSpPr txBox="1"/>
          <p:nvPr/>
        </p:nvSpPr>
        <p:spPr>
          <a:xfrm>
            <a:off x="1412523" y="207465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Spring Boot</a:t>
            </a:r>
            <a:r>
              <a:rPr lang="zh-CN" altLang="en-US" dirty="0"/>
              <a:t>框架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E2EF72-DB64-4F35-89B5-E280826485AA}"/>
              </a:ext>
            </a:extLst>
          </p:cNvPr>
          <p:cNvSpPr txBox="1"/>
          <p:nvPr/>
        </p:nvSpPr>
        <p:spPr>
          <a:xfrm>
            <a:off x="772443" y="2413204"/>
            <a:ext cx="286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/>
              <a:t>它是一个基于</a:t>
            </a:r>
            <a:r>
              <a:rPr lang="en-US" altLang="zh-CN" sz="1400" dirty="0"/>
              <a:t>Java</a:t>
            </a:r>
            <a:r>
              <a:rPr lang="zh-CN" altLang="en-US" sz="1400" dirty="0"/>
              <a:t>的开源框架，简单易部署，提高生产力、配置要求低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B6CE89-8D63-40AB-B99C-2E8415D3B07C}"/>
              </a:ext>
            </a:extLst>
          </p:cNvPr>
          <p:cNvSpPr txBox="1"/>
          <p:nvPr/>
        </p:nvSpPr>
        <p:spPr>
          <a:xfrm>
            <a:off x="1428565" y="4198432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Intellij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 IDEA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工具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B7B1E1-B292-4C2A-BD8E-31D081D8A9AD}"/>
              </a:ext>
            </a:extLst>
          </p:cNvPr>
          <p:cNvSpPr txBox="1"/>
          <p:nvPr/>
        </p:nvSpPr>
        <p:spPr>
          <a:xfrm>
            <a:off x="788485" y="4536986"/>
            <a:ext cx="286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最好的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java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开发工具之一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F482117-A65C-4B71-A74C-740DAC43372E}"/>
              </a:ext>
            </a:extLst>
          </p:cNvPr>
          <p:cNvSpPr txBox="1"/>
          <p:nvPr/>
        </p:nvSpPr>
        <p:spPr>
          <a:xfrm>
            <a:off x="8399126" y="2074352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Mariadb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58A9770-EC97-4011-9436-46BEB603771E}"/>
              </a:ext>
            </a:extLst>
          </p:cNvPr>
          <p:cNvSpPr txBox="1"/>
          <p:nvPr/>
        </p:nvSpPr>
        <p:spPr>
          <a:xfrm>
            <a:off x="8399126" y="2429792"/>
            <a:ext cx="286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它是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MySQL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的一个分支，且完全兼容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MySQL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。它的数据特性、性能都超越的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MySQL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CB28BC-8E23-466F-96CC-2636C38AA1A0}"/>
              </a:ext>
            </a:extLst>
          </p:cNvPr>
          <p:cNvSpPr txBox="1"/>
          <p:nvPr/>
        </p:nvSpPr>
        <p:spPr>
          <a:xfrm>
            <a:off x="8444816" y="4260953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 latinLnBrk="1"/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Tomcat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服务器</a:t>
            </a:r>
            <a:endParaRPr lang="en-US" altLang="zh-CN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4C651E-F836-4601-BA12-A458AB3712B8}"/>
              </a:ext>
            </a:extLst>
          </p:cNvPr>
          <p:cNvSpPr txBox="1"/>
          <p:nvPr/>
        </p:nvSpPr>
        <p:spPr>
          <a:xfrm>
            <a:off x="8444816" y="4616393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占用资源少，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扩展性好，支持负载均衡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839D8EA-A43A-4045-B32D-7EFD6EA427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2992" y="2283624"/>
            <a:ext cx="381216" cy="38121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71A9B6A-28EA-4CE5-A1CA-13B63B3FA0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2703" y="4415028"/>
            <a:ext cx="392538" cy="39253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BFFBABE-75DE-47EF-95B6-3A8660AAA2F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752" y="4415028"/>
            <a:ext cx="392538" cy="39253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CBB190D-A139-47EB-B84E-6F7FC596C55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070" y="2283624"/>
            <a:ext cx="392538" cy="3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时间安排规划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630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Schedule planning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574</Words>
  <Application>Microsoft Office PowerPoint</Application>
  <PresentationFormat>宽屏</PresentationFormat>
  <Paragraphs>78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Helvetica Neue</vt:lpstr>
      <vt:lpstr>PingFang SC</vt:lpstr>
      <vt:lpstr>等线</vt:lpstr>
      <vt:lpstr>汉仪大宋简</vt:lpstr>
      <vt:lpstr>Arial</vt:lpstr>
      <vt:lpstr>Calibri</vt:lpstr>
      <vt:lpstr>Times New Roman</vt:lpstr>
      <vt:lpstr>第一PPT，www.1ppt.com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>PPT</dc:subject>
  <dc:creator>administrator</dc:creator>
  <cp:keywords>PPT</cp:keywords>
  <dc:description>PPT</dc:description>
  <cp:lastModifiedBy>李婉怡</cp:lastModifiedBy>
  <cp:revision>19</cp:revision>
  <dcterms:created xsi:type="dcterms:W3CDTF">2018-02-27T12:12:58Z</dcterms:created>
  <dcterms:modified xsi:type="dcterms:W3CDTF">2021-12-02T12:18:05Z</dcterms:modified>
  <cp:category>PPT</cp:category>
</cp:coreProperties>
</file>