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8" r:id="rId4"/>
    <p:sldId id="259" r:id="rId5"/>
    <p:sldId id="263" r:id="rId6"/>
    <p:sldId id="264" r:id="rId7"/>
    <p:sldId id="260" r:id="rId8"/>
    <p:sldId id="266" r:id="rId9"/>
    <p:sldId id="265" r:id="rId10"/>
    <p:sldId id="261" r:id="rId11"/>
    <p:sldId id="267" r:id="rId12"/>
    <p:sldId id="25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7C30670-0467-43D4-8D9B-B1FEA05C4D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EF397-7B04-4189-AF7B-6DE8F2E0E06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30670-0467-43D4-8D9B-B1FEA05C4D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EF397-7B04-4189-AF7B-6DE8F2E0E06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6" name="文本框 5"/>
          <p:cNvSpPr txBox="1"/>
          <p:nvPr/>
        </p:nvSpPr>
        <p:spPr>
          <a:xfrm>
            <a:off x="3178810" y="2373630"/>
            <a:ext cx="6222365" cy="706755"/>
          </a:xfrm>
          <a:prstGeom prst="rect">
            <a:avLst/>
          </a:prstGeom>
          <a:noFill/>
        </p:spPr>
        <p:txBody>
          <a:bodyPr wrap="square" rtlCol="0">
            <a:spAutoFit/>
          </a:bodyPr>
          <a:lstStyle/>
          <a:p>
            <a:pPr algn="ctr"/>
            <a:r>
              <a:rPr lang="zh-CN" altLang="en-US" sz="4000" dirty="0">
                <a:latin typeface="微软雅黑" panose="020B0503020204020204" pitchFamily="34" charset="-122"/>
                <a:ea typeface="微软雅黑" panose="020B0503020204020204" pitchFamily="34" charset="-122"/>
              </a:rPr>
              <a:t>基于</a:t>
            </a:r>
            <a:r>
              <a:rPr lang="en-US" altLang="zh-CN" sz="4000" dirty="0">
                <a:latin typeface="微软雅黑" panose="020B0503020204020204" pitchFamily="34" charset="-122"/>
                <a:ea typeface="微软雅黑" panose="020B0503020204020204" pitchFamily="34" charset="-122"/>
              </a:rPr>
              <a:t>web</a:t>
            </a:r>
            <a:r>
              <a:rPr lang="zh-CN" altLang="en-US" sz="4000" dirty="0">
                <a:latin typeface="微软雅黑" panose="020B0503020204020204" pitchFamily="34" charset="-122"/>
                <a:ea typeface="微软雅黑" panose="020B0503020204020204" pitchFamily="34" charset="-122"/>
              </a:rPr>
              <a:t>的</a:t>
            </a:r>
            <a:r>
              <a:rPr lang="en-US" altLang="zh-CN" sz="4000" dirty="0">
                <a:latin typeface="微软雅黑" panose="020B0503020204020204" pitchFamily="34" charset="-122"/>
                <a:ea typeface="微软雅黑" panose="020B0503020204020204" pitchFamily="34" charset="-122"/>
              </a:rPr>
              <a:t> </a:t>
            </a:r>
            <a:r>
              <a:rPr lang="zh-CN" altLang="en-US" sz="4000" dirty="0">
                <a:latin typeface="微软雅黑" panose="020B0503020204020204" pitchFamily="34" charset="-122"/>
                <a:ea typeface="微软雅黑" panose="020B0503020204020204" pitchFamily="34" charset="-122"/>
              </a:rPr>
              <a:t>诗词鉴赏系统</a:t>
            </a:r>
            <a:endParaRPr lang="zh-CN" altLang="en-US" sz="4000" dirty="0">
              <a:latin typeface="微软雅黑" panose="020B0503020204020204" pitchFamily="34" charset="-122"/>
              <a:ea typeface="微软雅黑" panose="020B0503020204020204" pitchFamily="34" charset="-122"/>
            </a:endParaRPr>
          </a:p>
        </p:txBody>
      </p:sp>
      <p:sp>
        <p:nvSpPr>
          <p:cNvPr id="8" name="矩形: 圆角 7"/>
          <p:cNvSpPr/>
          <p:nvPr/>
        </p:nvSpPr>
        <p:spPr>
          <a:xfrm>
            <a:off x="3658491" y="4291809"/>
            <a:ext cx="2268000" cy="408148"/>
          </a:xfrm>
          <a:prstGeom prst="roundRect">
            <a:avLst/>
          </a:prstGeom>
          <a:ln>
            <a:noFill/>
          </a:ln>
        </p:spPr>
        <p:txBody>
          <a:bodyPr wrap="square">
            <a:sp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答辩人：</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杨宇晨</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a:off x="6591519" y="4291809"/>
            <a:ext cx="2268000" cy="438100"/>
          </a:xfrm>
          <a:prstGeom prst="roundRect">
            <a:avLst/>
          </a:prstGeom>
          <a:ln>
            <a:noFill/>
          </a:ln>
        </p:spPr>
        <p:txBody>
          <a:bodyPr wrap="square">
            <a:sp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指导老师：</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章程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
            <a:ext cx="12192001" cy="6850177"/>
            <a:chOff x="0" y="-1"/>
            <a:chExt cx="12192001" cy="6850177"/>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2" name="矩形 1"/>
            <p:cNvSpPr/>
            <p:nvPr/>
          </p:nvSpPr>
          <p:spPr>
            <a:xfrm>
              <a:off x="424071" y="410818"/>
              <a:ext cx="11396868" cy="597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是一种服务器端脚本编写环境，可以用来创建和运行动态网页或Web应用程序。ASP网页可以包含HTML标记、普通文本、脚本命令以及组件等。利用ASP可以向网页中添加交互式内容（如在线表单），也可以创建使用HTML网页作为用户界面的Web应用程序。</a:t>
              </a:r>
              <a:endParaRPr lang="zh-CN" altLang="en-US" dirty="0"/>
            </a:p>
          </p:txBody>
        </p:sp>
      </p:grpSp>
      <p:sp>
        <p:nvSpPr>
          <p:cNvPr id="10" name="椭圆 9"/>
          <p:cNvSpPr/>
          <p:nvPr/>
        </p:nvSpPr>
        <p:spPr>
          <a:xfrm>
            <a:off x="528824" y="470452"/>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3</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427896" y="470452"/>
            <a:ext cx="2621280" cy="460375"/>
          </a:xfrm>
          <a:prstGeom prst="rect">
            <a:avLst/>
          </a:prstGeom>
          <a:noFill/>
        </p:spPr>
        <p:txBody>
          <a:bodyPr wrap="none" rtlCol="0">
            <a:spAutoFit/>
          </a:bodyPr>
          <a:lstStyle/>
          <a:p>
            <a:pPr algn="l"/>
            <a:r>
              <a:rPr lang="zh-CN" altLang="en-US" sz="2400" b="1" dirty="0">
                <a:solidFill>
                  <a:srgbClr val="4B4B4B"/>
                </a:solidFill>
                <a:latin typeface="微软雅黑" panose="020B0503020204020204" pitchFamily="34" charset="-122"/>
                <a:ea typeface="微软雅黑" panose="020B0503020204020204" pitchFamily="34" charset="-122"/>
                <a:sym typeface="+mn-ea"/>
              </a:rPr>
              <a:t>使用的技术和平台</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575697" y="1939053"/>
            <a:ext cx="9040606" cy="699135"/>
            <a:chOff x="1575697" y="1974565"/>
            <a:chExt cx="9040606" cy="699135"/>
          </a:xfrm>
        </p:grpSpPr>
        <p:grpSp>
          <p:nvGrpSpPr>
            <p:cNvPr id="9" name="组合 8"/>
            <p:cNvGrpSpPr/>
            <p:nvPr/>
          </p:nvGrpSpPr>
          <p:grpSpPr>
            <a:xfrm>
              <a:off x="1575697" y="2032003"/>
              <a:ext cx="1934626" cy="361945"/>
              <a:chOff x="796763" y="1397003"/>
              <a:chExt cx="1934626" cy="361945"/>
            </a:xfrm>
            <a:solidFill>
              <a:schemeClr val="accent5">
                <a:lumMod val="50000"/>
              </a:schemeClr>
            </a:solidFill>
          </p:grpSpPr>
          <p:sp>
            <p:nvSpPr>
              <p:cNvPr id="14" name="圆角矩形 21"/>
              <p:cNvSpPr/>
              <p:nvPr/>
            </p:nvSpPr>
            <p:spPr>
              <a:xfrm>
                <a:off x="1939890" y="1631953"/>
                <a:ext cx="791499" cy="69554"/>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20"/>
              <p:cNvSpPr/>
              <p:nvPr/>
            </p:nvSpPr>
            <p:spPr>
              <a:xfrm>
                <a:off x="796763" y="1495724"/>
                <a:ext cx="791499" cy="69554"/>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圆角矩形 8"/>
              <p:cNvSpPr/>
              <p:nvPr/>
            </p:nvSpPr>
            <p:spPr>
              <a:xfrm>
                <a:off x="1103376" y="1397003"/>
                <a:ext cx="1296000" cy="361945"/>
              </a:xfrm>
              <a:prstGeom prst="roundRect">
                <a:avLst/>
              </a:prstGeom>
              <a:solidFill>
                <a:srgbClr val="FFC000"/>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ASP</a:t>
                </a:r>
                <a:r>
                  <a:rPr lang="zh-CN" altLang="en-US" sz="1400" b="1" dirty="0">
                    <a:latin typeface="微软雅黑" panose="020B0503020204020204" pitchFamily="34" charset="-122"/>
                    <a:ea typeface="微软雅黑" panose="020B0503020204020204" pitchFamily="34" charset="-122"/>
                  </a:rPr>
                  <a:t>技术</a:t>
                </a:r>
                <a:endParaRPr lang="zh-CN" altLang="en-US" sz="1400" b="1" dirty="0">
                  <a:latin typeface="微软雅黑" panose="020B0503020204020204" pitchFamily="34" charset="-122"/>
                  <a:ea typeface="微软雅黑" panose="020B0503020204020204" pitchFamily="34" charset="-122"/>
                </a:endParaRPr>
              </a:p>
            </p:txBody>
          </p:sp>
        </p:grpSp>
        <p:sp>
          <p:nvSpPr>
            <p:cNvPr id="13" name="矩形 12"/>
            <p:cNvSpPr/>
            <p:nvPr/>
          </p:nvSpPr>
          <p:spPr>
            <a:xfrm>
              <a:off x="4223430" y="1974565"/>
              <a:ext cx="6392873" cy="699135"/>
            </a:xfrm>
            <a:prstGeom prst="rect">
              <a:avLst/>
            </a:prstGeom>
          </p:spPr>
          <p:txBody>
            <a:bodyPr wrap="square">
              <a:spAutoFit/>
            </a:bodyPr>
            <a:lstStyle/>
            <a:p>
              <a:pPr>
                <a:lnSpc>
                  <a:spcPct val="120000"/>
                </a:lnSpc>
              </a:pPr>
              <a:r>
                <a:rPr lang="en-US" altLang="zh-CN" sz="1100" dirty="0">
                  <a:latin typeface="微软雅黑" panose="020B0503020204020204" pitchFamily="34" charset="-122"/>
                  <a:ea typeface="微软雅黑" panose="020B0503020204020204" pitchFamily="34" charset="-122"/>
                </a:rPr>
                <a:t>ASP是一种服务器端脚本编写环境，可以用来创建和运行动态网页或Web应用程序。ASP网页可以包含HTML标记、普通文本、脚本命令以及组件等。利用ASP可以向网页中添加交互式内容（如在线表单），也可以创建使用HTML网页作为用户界面的Web应用程序。</a:t>
              </a:r>
              <a:endParaRPr lang="en-US" altLang="zh-CN" sz="1100"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575697" y="3023186"/>
            <a:ext cx="9040606" cy="496570"/>
            <a:chOff x="1575697" y="1974565"/>
            <a:chExt cx="9040606" cy="496570"/>
          </a:xfrm>
        </p:grpSpPr>
        <p:grpSp>
          <p:nvGrpSpPr>
            <p:cNvPr id="18" name="组合 17"/>
            <p:cNvGrpSpPr/>
            <p:nvPr/>
          </p:nvGrpSpPr>
          <p:grpSpPr>
            <a:xfrm>
              <a:off x="1575697" y="2032003"/>
              <a:ext cx="1934626" cy="361945"/>
              <a:chOff x="796763" y="1397003"/>
              <a:chExt cx="1934626" cy="361945"/>
            </a:xfrm>
            <a:solidFill>
              <a:schemeClr val="accent5">
                <a:lumMod val="50000"/>
              </a:schemeClr>
            </a:solidFill>
          </p:grpSpPr>
          <p:sp>
            <p:nvSpPr>
              <p:cNvPr id="20" name="圆角矩形 21"/>
              <p:cNvSpPr/>
              <p:nvPr/>
            </p:nvSpPr>
            <p:spPr>
              <a:xfrm>
                <a:off x="1939890" y="1631953"/>
                <a:ext cx="791499" cy="69554"/>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796763" y="1495724"/>
                <a:ext cx="791499" cy="69554"/>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8"/>
              <p:cNvSpPr/>
              <p:nvPr/>
            </p:nvSpPr>
            <p:spPr>
              <a:xfrm>
                <a:off x="1103376" y="1397003"/>
                <a:ext cx="1296000" cy="361945"/>
              </a:xfrm>
              <a:prstGeom prst="roundRect">
                <a:avLst/>
              </a:prstGeom>
              <a:solidFill>
                <a:schemeClr val="bg1">
                  <a:lumMod val="65000"/>
                </a:schemeClr>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数据库</a:t>
                </a:r>
                <a:r>
                  <a:rPr lang="en-US" altLang="zh-CN" sz="1400" b="1" dirty="0">
                    <a:latin typeface="微软雅黑" panose="020B0503020204020204" pitchFamily="34" charset="-122"/>
                    <a:ea typeface="微软雅黑" panose="020B0503020204020204" pitchFamily="34" charset="-122"/>
                  </a:rPr>
                  <a:t>ACCESS</a:t>
                </a:r>
                <a:endParaRPr lang="en-US" altLang="zh-CN" sz="1400" b="1" dirty="0">
                  <a:latin typeface="微软雅黑" panose="020B0503020204020204" pitchFamily="34" charset="-122"/>
                  <a:ea typeface="微软雅黑" panose="020B0503020204020204" pitchFamily="34" charset="-122"/>
                </a:endParaRPr>
              </a:p>
            </p:txBody>
          </p:sp>
        </p:grpSp>
        <p:sp>
          <p:nvSpPr>
            <p:cNvPr id="19" name="矩形 18"/>
            <p:cNvSpPr/>
            <p:nvPr/>
          </p:nvSpPr>
          <p:spPr>
            <a:xfrm>
              <a:off x="4223430" y="1974565"/>
              <a:ext cx="6392873" cy="496570"/>
            </a:xfrm>
            <a:prstGeom prst="rect">
              <a:avLst/>
            </a:prstGeom>
          </p:spPr>
          <p:txBody>
            <a:bodyPr wrap="square">
              <a:spAutoFit/>
            </a:bodyPr>
            <a:lstStyle/>
            <a:p>
              <a:pPr>
                <a:lnSpc>
                  <a:spcPct val="120000"/>
                </a:lnSpc>
              </a:pPr>
              <a:r>
                <a:rPr lang="zh-CN" altLang="en-US" sz="1100" dirty="0">
                  <a:latin typeface="微软雅黑" panose="020B0503020204020204" pitchFamily="34" charset="-122"/>
                  <a:ea typeface="微软雅黑" panose="020B0503020204020204" pitchFamily="34" charset="-122"/>
                </a:rPr>
                <a:t>ACCESS是一个小型关系型数据库管理系统。由于其体积小、速度快， 总体拥有成本低，操作简单等特点，故本次设计采用ACCESS数据库系统。</a:t>
              </a:r>
              <a:endParaRPr lang="zh-CN" altLang="en-US" sz="1100"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575697" y="4107320"/>
            <a:ext cx="9040606" cy="419383"/>
            <a:chOff x="1575697" y="1974565"/>
            <a:chExt cx="9040606" cy="419383"/>
          </a:xfrm>
        </p:grpSpPr>
        <p:grpSp>
          <p:nvGrpSpPr>
            <p:cNvPr id="24" name="组合 23"/>
            <p:cNvGrpSpPr/>
            <p:nvPr/>
          </p:nvGrpSpPr>
          <p:grpSpPr>
            <a:xfrm>
              <a:off x="1575697" y="2032003"/>
              <a:ext cx="1934626" cy="361945"/>
              <a:chOff x="796763" y="1397003"/>
              <a:chExt cx="1934626" cy="361945"/>
            </a:xfrm>
            <a:solidFill>
              <a:schemeClr val="accent5">
                <a:lumMod val="50000"/>
              </a:schemeClr>
            </a:solidFill>
          </p:grpSpPr>
          <p:sp>
            <p:nvSpPr>
              <p:cNvPr id="26" name="圆角矩形 21"/>
              <p:cNvSpPr/>
              <p:nvPr/>
            </p:nvSpPr>
            <p:spPr>
              <a:xfrm>
                <a:off x="1939890" y="1631953"/>
                <a:ext cx="791499" cy="69554"/>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0"/>
              <p:cNvSpPr/>
              <p:nvPr/>
            </p:nvSpPr>
            <p:spPr>
              <a:xfrm>
                <a:off x="796763" y="1495724"/>
                <a:ext cx="791499" cy="69554"/>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8"/>
              <p:cNvSpPr/>
              <p:nvPr/>
            </p:nvSpPr>
            <p:spPr>
              <a:xfrm>
                <a:off x="1103376" y="1397003"/>
                <a:ext cx="1296000" cy="361945"/>
              </a:xfrm>
              <a:prstGeom prst="roundRect">
                <a:avLst/>
              </a:prstGeom>
              <a:solidFill>
                <a:srgbClr val="FFC000"/>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编程工具</a:t>
                </a:r>
                <a:endParaRPr lang="zh-CN" altLang="en-US" sz="1400" b="1" dirty="0">
                  <a:latin typeface="微软雅黑" panose="020B0503020204020204" pitchFamily="34" charset="-122"/>
                  <a:ea typeface="微软雅黑" panose="020B0503020204020204" pitchFamily="34" charset="-122"/>
                </a:endParaRPr>
              </a:p>
            </p:txBody>
          </p:sp>
        </p:grpSp>
        <p:sp>
          <p:nvSpPr>
            <p:cNvPr id="25" name="矩形 24"/>
            <p:cNvSpPr/>
            <p:nvPr/>
          </p:nvSpPr>
          <p:spPr>
            <a:xfrm>
              <a:off x="4223430" y="1974565"/>
              <a:ext cx="6392873" cy="294005"/>
            </a:xfrm>
            <a:prstGeom prst="rect">
              <a:avLst/>
            </a:prstGeom>
          </p:spPr>
          <p:txBody>
            <a:bodyPr wrap="square">
              <a:spAutoFit/>
            </a:bodyPr>
            <a:lstStyle/>
            <a:p>
              <a:pPr>
                <a:lnSpc>
                  <a:spcPct val="120000"/>
                </a:lnSpc>
              </a:pPr>
              <a:r>
                <a:rPr lang="zh-CN" altLang="en-US" sz="1100" dirty="0">
                  <a:latin typeface="微软雅黑" panose="020B0503020204020204" pitchFamily="34" charset="-122"/>
                  <a:ea typeface="微软雅黑" panose="020B0503020204020204" pitchFamily="34" charset="-122"/>
                </a:rPr>
                <a:t>开发环境为</a:t>
              </a:r>
              <a:r>
                <a:rPr lang="en-US" altLang="zh-CN" sz="1100" dirty="0">
                  <a:latin typeface="微软雅黑" panose="020B0503020204020204" pitchFamily="34" charset="-122"/>
                  <a:ea typeface="微软雅黑" panose="020B0503020204020204" pitchFamily="34" charset="-122"/>
                </a:rPr>
                <a:t>Dreamweveaver</a:t>
              </a:r>
              <a:endParaRPr lang="en-US" altLang="zh-CN" sz="1100" dirty="0">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75697" y="5191453"/>
            <a:ext cx="9040606" cy="419383"/>
            <a:chOff x="1575697" y="1974565"/>
            <a:chExt cx="9040606" cy="419383"/>
          </a:xfrm>
        </p:grpSpPr>
        <p:grpSp>
          <p:nvGrpSpPr>
            <p:cNvPr id="30" name="组合 29"/>
            <p:cNvGrpSpPr/>
            <p:nvPr/>
          </p:nvGrpSpPr>
          <p:grpSpPr>
            <a:xfrm>
              <a:off x="1575697" y="2032003"/>
              <a:ext cx="1934626" cy="361945"/>
              <a:chOff x="796763" y="1397003"/>
              <a:chExt cx="1934626" cy="361945"/>
            </a:xfrm>
            <a:solidFill>
              <a:schemeClr val="accent5">
                <a:lumMod val="50000"/>
              </a:schemeClr>
            </a:solidFill>
          </p:grpSpPr>
          <p:sp>
            <p:nvSpPr>
              <p:cNvPr id="32" name="圆角矩形 21"/>
              <p:cNvSpPr/>
              <p:nvPr/>
            </p:nvSpPr>
            <p:spPr>
              <a:xfrm>
                <a:off x="1939890" y="1631953"/>
                <a:ext cx="791499" cy="69554"/>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20"/>
              <p:cNvSpPr/>
              <p:nvPr/>
            </p:nvSpPr>
            <p:spPr>
              <a:xfrm>
                <a:off x="796763" y="1495724"/>
                <a:ext cx="791499" cy="69554"/>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圆角矩形 8"/>
              <p:cNvSpPr/>
              <p:nvPr/>
            </p:nvSpPr>
            <p:spPr>
              <a:xfrm>
                <a:off x="1103376" y="1397003"/>
                <a:ext cx="1296000" cy="361945"/>
              </a:xfrm>
              <a:prstGeom prst="roundRect">
                <a:avLst/>
              </a:prstGeom>
              <a:solidFill>
                <a:schemeClr val="bg1">
                  <a:lumMod val="65000"/>
                </a:schemeClr>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web</a:t>
                </a:r>
                <a:r>
                  <a:rPr lang="zh-CN" altLang="en-US" sz="1400" b="1" dirty="0">
                    <a:latin typeface="微软雅黑" panose="020B0503020204020204" pitchFamily="34" charset="-122"/>
                    <a:ea typeface="微软雅黑" panose="020B0503020204020204" pitchFamily="34" charset="-122"/>
                  </a:rPr>
                  <a:t>服务器</a:t>
                </a:r>
                <a:endParaRPr lang="zh-CN" altLang="en-US" sz="1400" b="1" dirty="0">
                  <a:latin typeface="微软雅黑" panose="020B0503020204020204" pitchFamily="34" charset="-122"/>
                  <a:ea typeface="微软雅黑" panose="020B0503020204020204" pitchFamily="34" charset="-122"/>
                </a:endParaRPr>
              </a:p>
            </p:txBody>
          </p:sp>
        </p:grpSp>
        <p:sp>
          <p:nvSpPr>
            <p:cNvPr id="31" name="矩形 30"/>
            <p:cNvSpPr/>
            <p:nvPr/>
          </p:nvSpPr>
          <p:spPr>
            <a:xfrm>
              <a:off x="4223430" y="1974565"/>
              <a:ext cx="6392873" cy="294005"/>
            </a:xfrm>
            <a:prstGeom prst="rect">
              <a:avLst/>
            </a:prstGeom>
          </p:spPr>
          <p:txBody>
            <a:bodyPr wrap="square">
              <a:spAutoFit/>
            </a:bodyPr>
            <a:lstStyle/>
            <a:p>
              <a:pPr>
                <a:lnSpc>
                  <a:spcPct val="120000"/>
                </a:lnSpc>
              </a:pPr>
              <a:r>
                <a:rPr lang="zh-CN" altLang="en-US" sz="1100" dirty="0">
                  <a:latin typeface="微软雅黑" panose="020B0503020204020204" pitchFamily="34" charset="-122"/>
                  <a:ea typeface="微软雅黑" panose="020B0503020204020204" pitchFamily="34" charset="-122"/>
                </a:rPr>
                <a:t>IIS 服务器是一个免费的开放源代码的Web 应用服务器，本网站我们选用IIS作为Web服务器。</a:t>
              </a:r>
              <a:endParaRPr lang="zh-CN" altLang="en-US" sz="1100"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6" name="文本框 5"/>
          <p:cNvSpPr txBox="1"/>
          <p:nvPr/>
        </p:nvSpPr>
        <p:spPr>
          <a:xfrm>
            <a:off x="3332479" y="2229706"/>
            <a:ext cx="5527043" cy="707886"/>
          </a:xfrm>
          <a:prstGeom prst="rect">
            <a:avLst/>
          </a:prstGeom>
          <a:noFill/>
        </p:spPr>
        <p:txBody>
          <a:bodyPr wrap="square" rtlCol="0">
            <a:spAutoFit/>
          </a:bodyPr>
          <a:lstStyle/>
          <a:p>
            <a:pPr algn="dist"/>
            <a:r>
              <a:rPr lang="zh-CN" altLang="en-US" sz="4000" dirty="0">
                <a:latin typeface="微软雅黑" panose="020B0503020204020204" pitchFamily="34" charset="-122"/>
                <a:ea typeface="微软雅黑" panose="020B0503020204020204" pitchFamily="34" charset="-122"/>
              </a:rPr>
              <a:t>感谢观赏</a:t>
            </a:r>
            <a:endParaRPr lang="zh-CN" altLang="en-US" sz="4000" dirty="0">
              <a:latin typeface="微软雅黑" panose="020B0503020204020204" pitchFamily="34" charset="-122"/>
              <a:ea typeface="微软雅黑" panose="020B0503020204020204" pitchFamily="34" charset="-122"/>
            </a:endParaRPr>
          </a:p>
        </p:txBody>
      </p:sp>
      <p:sp>
        <p:nvSpPr>
          <p:cNvPr id="8" name="矩形: 圆角 7"/>
          <p:cNvSpPr/>
          <p:nvPr/>
        </p:nvSpPr>
        <p:spPr>
          <a:xfrm>
            <a:off x="3658491" y="4291809"/>
            <a:ext cx="2268000" cy="408148"/>
          </a:xfrm>
          <a:prstGeom prst="roundRect">
            <a:avLst/>
          </a:prstGeom>
          <a:ln>
            <a:noFill/>
          </a:ln>
        </p:spPr>
        <p:txBody>
          <a:bodyPr wrap="square">
            <a:sp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答辩人：</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杨宇晨</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a:off x="6591519" y="4291809"/>
            <a:ext cx="2268000" cy="438100"/>
          </a:xfrm>
          <a:prstGeom prst="roundRect">
            <a:avLst/>
          </a:prstGeom>
          <a:ln>
            <a:noFill/>
          </a:ln>
        </p:spPr>
        <p:txBody>
          <a:bodyPr wrap="square">
            <a:sp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指导老师：</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章程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85517" y="-2670913"/>
            <a:ext cx="6850177" cy="12192001"/>
          </a:xfrm>
          <a:prstGeom prst="rect">
            <a:avLst/>
          </a:prstGeom>
        </p:spPr>
      </p:pic>
      <p:sp>
        <p:nvSpPr>
          <p:cNvPr id="10" name="椭圆 9"/>
          <p:cNvSpPr/>
          <p:nvPr/>
        </p:nvSpPr>
        <p:spPr>
          <a:xfrm>
            <a:off x="1933554" y="2494820"/>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1</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832626" y="2494820"/>
            <a:ext cx="2350323" cy="46166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选题背景及意义</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529334" y="2494820"/>
            <a:ext cx="2011680" cy="46037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主要功能</a:t>
            </a:r>
            <a:r>
              <a:rPr lang="zh-CN" altLang="en-US" sz="2400" b="1" dirty="0">
                <a:solidFill>
                  <a:srgbClr val="4B4B4B"/>
                </a:solidFill>
                <a:latin typeface="微软雅黑" panose="020B0503020204020204" pitchFamily="34" charset="-122"/>
                <a:ea typeface="微软雅黑" panose="020B0503020204020204" pitchFamily="34" charset="-122"/>
              </a:rPr>
              <a:t>模块</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832626" y="4229658"/>
            <a:ext cx="2621280" cy="46037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使用的技术和</a:t>
            </a:r>
            <a:r>
              <a:rPr lang="zh-CN" altLang="en-US" sz="2400" b="1" dirty="0">
                <a:solidFill>
                  <a:srgbClr val="4B4B4B"/>
                </a:solidFill>
                <a:latin typeface="微软雅黑" panose="020B0503020204020204" pitchFamily="34" charset="-122"/>
                <a:ea typeface="微软雅黑" panose="020B0503020204020204" pitchFamily="34" charset="-122"/>
              </a:rPr>
              <a:t>平台</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529334" y="4229658"/>
            <a:ext cx="309880" cy="460375"/>
          </a:xfrm>
          <a:prstGeom prst="rect">
            <a:avLst/>
          </a:prstGeom>
          <a:noFill/>
        </p:spPr>
        <p:txBody>
          <a:bodyPr wrap="none" rtlCol="0">
            <a:spAutoFit/>
          </a:bodyPr>
          <a:lstStyle/>
          <a:p>
            <a:endParaRPr lang="zh-CN" altLang="en-US" sz="2400" b="1" dirty="0">
              <a:solidFill>
                <a:srgbClr val="4B4B4B"/>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503656" y="1073908"/>
            <a:ext cx="1213794" cy="707886"/>
          </a:xfrm>
          <a:prstGeom prst="rect">
            <a:avLst/>
          </a:prstGeom>
          <a:noFill/>
        </p:spPr>
        <p:txBody>
          <a:bodyPr wrap="none" rtlCol="0">
            <a:spAutoFit/>
          </a:bodyPr>
          <a:lstStyle/>
          <a:p>
            <a:pPr algn="ctr"/>
            <a:r>
              <a:rPr lang="zh-CN" altLang="en-US" sz="4000" b="1" dirty="0">
                <a:solidFill>
                  <a:srgbClr val="4B4B4B"/>
                </a:solidFill>
                <a:latin typeface="微软雅黑" panose="020B0503020204020204" pitchFamily="34" charset="-122"/>
                <a:ea typeface="微软雅黑" panose="020B0503020204020204" pitchFamily="34" charset="-122"/>
              </a:rPr>
              <a:t>目录</a:t>
            </a:r>
            <a:endParaRPr lang="en-US" altLang="zh-CN" sz="4000" b="1" dirty="0">
              <a:solidFill>
                <a:srgbClr val="4B4B4B"/>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4668615" y="1781794"/>
            <a:ext cx="28838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740455" y="2504182"/>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2</a:t>
            </a:r>
            <a:endParaRPr lang="zh-CN" altLang="en-US" sz="3200" dirty="0">
              <a:latin typeface="微软雅黑" panose="020B0503020204020204" pitchFamily="34" charset="-122"/>
              <a:ea typeface="微软雅黑" panose="020B0503020204020204" pitchFamily="34" charset="-122"/>
            </a:endParaRPr>
          </a:p>
        </p:txBody>
      </p:sp>
      <p:sp>
        <p:nvSpPr>
          <p:cNvPr id="22" name="椭圆 21"/>
          <p:cNvSpPr/>
          <p:nvPr/>
        </p:nvSpPr>
        <p:spPr>
          <a:xfrm>
            <a:off x="1933554" y="4252273"/>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3</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24" name="椭圆 23"/>
          <p:cNvSpPr/>
          <p:nvPr/>
        </p:nvSpPr>
        <p:spPr>
          <a:xfrm>
            <a:off x="4186424" y="2773116"/>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1</a:t>
            </a:r>
            <a:endParaRPr lang="zh-CN" altLang="en-US" sz="32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085496" y="2773116"/>
            <a:ext cx="2350323" cy="46166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选题背景及意义</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
            <a:ext cx="12192001" cy="6850177"/>
            <a:chOff x="0" y="-1"/>
            <a:chExt cx="12192001" cy="6850177"/>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2" name="矩形 1"/>
            <p:cNvSpPr/>
            <p:nvPr/>
          </p:nvSpPr>
          <p:spPr>
            <a:xfrm>
              <a:off x="424071" y="410818"/>
              <a:ext cx="11396868" cy="597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 name="椭圆 9"/>
          <p:cNvSpPr/>
          <p:nvPr/>
        </p:nvSpPr>
        <p:spPr>
          <a:xfrm>
            <a:off x="528824" y="470452"/>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1</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427896" y="470452"/>
            <a:ext cx="2350323" cy="46166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选题背景及意义</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
        <p:nvSpPr>
          <p:cNvPr id="13" name="Oval 6"/>
          <p:cNvSpPr>
            <a:spLocks noChangeArrowheads="1"/>
          </p:cNvSpPr>
          <p:nvPr/>
        </p:nvSpPr>
        <p:spPr bwMode="auto">
          <a:xfrm flipH="1">
            <a:off x="3139331" y="3061043"/>
            <a:ext cx="1712683" cy="1711910"/>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pPr fontAlgn="base">
              <a:spcBef>
                <a:spcPct val="0"/>
              </a:spcBef>
              <a:spcAft>
                <a:spcPct val="0"/>
              </a:spcAft>
              <a:buFont typeface="Arial" panose="020B0604020202020204" pitchFamily="34" charset="0"/>
              <a:buNone/>
              <a:defRPr/>
            </a:pPr>
            <a:endParaRPr lang="zh-CN" altLang="en-US" sz="2400" kern="0">
              <a:solidFill>
                <a:prstClr val="white">
                  <a:lumMod val="85000"/>
                </a:prstClr>
              </a:solidFill>
              <a:latin typeface="Arial" panose="020B0604020202020204" pitchFamily="34" charset="0"/>
            </a:endParaRPr>
          </a:p>
        </p:txBody>
      </p:sp>
      <p:sp>
        <p:nvSpPr>
          <p:cNvPr id="14" name="Freeform 7"/>
          <p:cNvSpPr/>
          <p:nvPr/>
        </p:nvSpPr>
        <p:spPr bwMode="auto">
          <a:xfrm flipH="1">
            <a:off x="5888990" y="1958259"/>
            <a:ext cx="1219284" cy="3848868"/>
          </a:xfrm>
          <a:custGeom>
            <a:avLst/>
            <a:gdLst>
              <a:gd name="T0" fmla="*/ 2147483647 w 1750"/>
              <a:gd name="T1" fmla="*/ 2147483647 h 5527"/>
              <a:gd name="T2" fmla="*/ 2147483647 w 1750"/>
              <a:gd name="T3" fmla="*/ 2147483647 h 5527"/>
              <a:gd name="T4" fmla="*/ 2147483647 w 1750"/>
              <a:gd name="T5" fmla="*/ 2147483647 h 5527"/>
              <a:gd name="T6" fmla="*/ 2147483647 w 1750"/>
              <a:gd name="T7" fmla="*/ 2147483647 h 5527"/>
              <a:gd name="T8" fmla="*/ 0 w 1750"/>
              <a:gd name="T9" fmla="*/ 2147483647 h 5527"/>
              <a:gd name="T10" fmla="*/ 2147483647 w 1750"/>
              <a:gd name="T11" fmla="*/ 0 h 5527"/>
              <a:gd name="T12" fmla="*/ 2147483647 w 1750"/>
              <a:gd name="T13" fmla="*/ 2147483647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lumMod val="85000"/>
            </a:schemeClr>
          </a:solidFill>
          <a:ln>
            <a:noFill/>
          </a:ln>
        </p:spPr>
        <p:txBody>
          <a:bodyPr lIns="68571" tIns="34285" rIns="68571" bIns="34285"/>
          <a:lstStyle/>
          <a:p>
            <a:pPr fontAlgn="base">
              <a:spcBef>
                <a:spcPct val="0"/>
              </a:spcBef>
              <a:spcAft>
                <a:spcPct val="0"/>
              </a:spcAft>
              <a:buFont typeface="Arial" panose="020B0604020202020204" pitchFamily="34" charset="0"/>
              <a:buNone/>
              <a:defRPr/>
            </a:pPr>
            <a:endParaRPr lang="zh-CN" altLang="en-US" sz="2400" kern="0">
              <a:solidFill>
                <a:prstClr val="white">
                  <a:lumMod val="85000"/>
                </a:prstClr>
              </a:solidFill>
              <a:latin typeface="Arial" panose="020B0604020202020204" pitchFamily="34" charset="0"/>
            </a:endParaRPr>
          </a:p>
        </p:txBody>
      </p:sp>
      <p:sp>
        <p:nvSpPr>
          <p:cNvPr id="15" name="Oval 8"/>
          <p:cNvSpPr>
            <a:spLocks noChangeArrowheads="1"/>
          </p:cNvSpPr>
          <p:nvPr/>
        </p:nvSpPr>
        <p:spPr bwMode="auto">
          <a:xfrm flipH="1">
            <a:off x="5596297" y="1559985"/>
            <a:ext cx="1118930" cy="1121192"/>
          </a:xfrm>
          <a:prstGeom prst="ellipse">
            <a:avLst/>
          </a:prstGeom>
          <a:solidFill>
            <a:srgbClr val="FFC000"/>
          </a:solidFill>
          <a:ln>
            <a:noFill/>
          </a:ln>
        </p:spPr>
        <p:txBody>
          <a:bodyPr lIns="68571" tIns="34285" rIns="68571" bIns="34285" anchor="ctr"/>
          <a:lstStyle/>
          <a:p>
            <a:pPr algn="ctr" fontAlgn="base">
              <a:spcBef>
                <a:spcPct val="0"/>
              </a:spcBef>
              <a:spcAft>
                <a:spcPct val="0"/>
              </a:spcAft>
              <a:buFont typeface="Arial" panose="020B0604020202020204" pitchFamily="34" charset="0"/>
              <a:buNone/>
            </a:pPr>
            <a:r>
              <a:rPr lang="en-US" altLang="zh-CN" sz="2400" dirty="0">
                <a:solidFill>
                  <a:schemeClr val="bg1"/>
                </a:solidFill>
                <a:latin typeface="Arial" panose="020B0604020202020204" pitchFamily="34" charset="0"/>
              </a:rPr>
              <a:t>01</a:t>
            </a:r>
            <a:endParaRPr lang="zh-CN" altLang="en-US" sz="2400" dirty="0">
              <a:solidFill>
                <a:schemeClr val="bg1"/>
              </a:solidFill>
              <a:latin typeface="Arial" panose="020B0604020202020204" pitchFamily="34" charset="0"/>
            </a:endParaRPr>
          </a:p>
        </p:txBody>
      </p:sp>
      <p:sp>
        <p:nvSpPr>
          <p:cNvPr id="16" name="Oval 9"/>
          <p:cNvSpPr>
            <a:spLocks noChangeArrowheads="1"/>
          </p:cNvSpPr>
          <p:nvPr/>
        </p:nvSpPr>
        <p:spPr bwMode="auto">
          <a:xfrm flipH="1">
            <a:off x="6420859" y="3313730"/>
            <a:ext cx="1120603" cy="1119518"/>
          </a:xfrm>
          <a:prstGeom prst="ellipse">
            <a:avLst/>
          </a:prstGeom>
          <a:solidFill>
            <a:srgbClr val="FFC000"/>
          </a:solidFill>
          <a:ln>
            <a:noFill/>
          </a:ln>
        </p:spPr>
        <p:txBody>
          <a:bodyPr lIns="68571" tIns="34285" rIns="68571" bIns="34285" anchor="ctr"/>
          <a:lstStyle/>
          <a:p>
            <a:pPr algn="ctr" fontAlgn="base">
              <a:spcBef>
                <a:spcPct val="0"/>
              </a:spcBef>
              <a:spcAft>
                <a:spcPct val="0"/>
              </a:spcAft>
              <a:buFont typeface="Arial" panose="020B0604020202020204" pitchFamily="34" charset="0"/>
              <a:buNone/>
            </a:pPr>
            <a:r>
              <a:rPr lang="en-US" altLang="zh-CN" sz="2400" dirty="0">
                <a:solidFill>
                  <a:schemeClr val="bg1"/>
                </a:solidFill>
                <a:latin typeface="Arial" panose="020B0604020202020204" pitchFamily="34" charset="0"/>
              </a:rPr>
              <a:t>02</a:t>
            </a:r>
            <a:endParaRPr lang="zh-CN" altLang="en-US" sz="2400" dirty="0">
              <a:solidFill>
                <a:schemeClr val="bg1"/>
              </a:solidFill>
              <a:latin typeface="Arial" panose="020B0604020202020204" pitchFamily="34" charset="0"/>
            </a:endParaRPr>
          </a:p>
        </p:txBody>
      </p:sp>
      <p:sp>
        <p:nvSpPr>
          <p:cNvPr id="17" name="Oval 10"/>
          <p:cNvSpPr>
            <a:spLocks noChangeArrowheads="1"/>
          </p:cNvSpPr>
          <p:nvPr/>
        </p:nvSpPr>
        <p:spPr bwMode="auto">
          <a:xfrm flipH="1">
            <a:off x="5531067" y="5064128"/>
            <a:ext cx="1120603" cy="1119518"/>
          </a:xfrm>
          <a:prstGeom prst="ellipse">
            <a:avLst/>
          </a:prstGeom>
          <a:solidFill>
            <a:srgbClr val="FFC000"/>
          </a:solidFill>
          <a:ln>
            <a:noFill/>
          </a:ln>
        </p:spPr>
        <p:txBody>
          <a:bodyPr lIns="68571" tIns="34285" rIns="68571" bIns="34285" anchor="ctr"/>
          <a:lstStyle/>
          <a:p>
            <a:pPr algn="ctr" fontAlgn="base">
              <a:spcBef>
                <a:spcPct val="0"/>
              </a:spcBef>
              <a:spcAft>
                <a:spcPct val="0"/>
              </a:spcAft>
              <a:buFont typeface="Arial" panose="020B0604020202020204" pitchFamily="34" charset="0"/>
              <a:buNone/>
            </a:pPr>
            <a:r>
              <a:rPr lang="en-US" altLang="zh-CN" sz="2400" dirty="0">
                <a:solidFill>
                  <a:schemeClr val="bg1"/>
                </a:solidFill>
                <a:latin typeface="Arial" panose="020B0604020202020204" pitchFamily="34" charset="0"/>
              </a:rPr>
              <a:t>03</a:t>
            </a:r>
            <a:endParaRPr lang="zh-CN" altLang="en-US" sz="2400" dirty="0">
              <a:solidFill>
                <a:schemeClr val="bg1"/>
              </a:solidFill>
              <a:latin typeface="Arial" panose="020B0604020202020204" pitchFamily="34" charset="0"/>
            </a:endParaRPr>
          </a:p>
        </p:txBody>
      </p:sp>
      <p:sp>
        <p:nvSpPr>
          <p:cNvPr id="18" name="Line 11"/>
          <p:cNvSpPr>
            <a:spLocks noChangeShapeType="1"/>
          </p:cNvSpPr>
          <p:nvPr/>
        </p:nvSpPr>
        <p:spPr bwMode="auto">
          <a:xfrm flipH="1">
            <a:off x="4738282" y="2426817"/>
            <a:ext cx="894811" cy="868505"/>
          </a:xfrm>
          <a:prstGeom prst="line">
            <a:avLst/>
          </a:prstGeom>
          <a:noFill/>
          <a:ln w="12700">
            <a:solidFill>
              <a:schemeClr val="bg1">
                <a:lumMod val="75000"/>
              </a:schemeClr>
            </a:solidFill>
            <a:round/>
            <a:headEnd type="triangle" w="med" len="med"/>
          </a:ln>
          <a:extLst>
            <a:ext uri="{909E8E84-426E-40DD-AFC4-6F175D3DCCD1}">
              <a14:hiddenFill xmlns:a14="http://schemas.microsoft.com/office/drawing/2010/main">
                <a:noFill/>
              </a14:hiddenFill>
            </a:ext>
          </a:extLst>
        </p:spPr>
        <p:txBody>
          <a:bodyPr lIns="68571" tIns="34285" rIns="68571" bIns="34285"/>
          <a:lstStyle/>
          <a:p>
            <a:pPr fontAlgn="base">
              <a:spcBef>
                <a:spcPct val="0"/>
              </a:spcBef>
              <a:spcAft>
                <a:spcPct val="0"/>
              </a:spcAft>
              <a:buFont typeface="Arial" panose="020B0604020202020204" pitchFamily="34" charset="0"/>
              <a:buNone/>
            </a:pPr>
            <a:endParaRPr lang="zh-CN" altLang="en-US" sz="2400">
              <a:solidFill>
                <a:prstClr val="white">
                  <a:lumMod val="85000"/>
                </a:prstClr>
              </a:solidFill>
              <a:latin typeface="Arial" panose="020B0604020202020204" pitchFamily="34" charset="0"/>
            </a:endParaRPr>
          </a:p>
        </p:txBody>
      </p:sp>
      <p:sp>
        <p:nvSpPr>
          <p:cNvPr id="19" name="Line 12"/>
          <p:cNvSpPr>
            <a:spLocks noChangeShapeType="1"/>
          </p:cNvSpPr>
          <p:nvPr/>
        </p:nvSpPr>
        <p:spPr bwMode="auto">
          <a:xfrm flipH="1" flipV="1">
            <a:off x="4788459" y="4560428"/>
            <a:ext cx="787767" cy="763080"/>
          </a:xfrm>
          <a:prstGeom prst="line">
            <a:avLst/>
          </a:prstGeom>
          <a:noFill/>
          <a:ln w="12700">
            <a:solidFill>
              <a:schemeClr val="bg1">
                <a:lumMod val="75000"/>
              </a:schemeClr>
            </a:solidFill>
            <a:round/>
            <a:headEnd type="triangle" w="med" len="med"/>
          </a:ln>
          <a:extLst>
            <a:ext uri="{909E8E84-426E-40DD-AFC4-6F175D3DCCD1}">
              <a14:hiddenFill xmlns:a14="http://schemas.microsoft.com/office/drawing/2010/main">
                <a:noFill/>
              </a14:hiddenFill>
            </a:ext>
          </a:extLst>
        </p:spPr>
        <p:txBody>
          <a:bodyPr lIns="68571" tIns="34285" rIns="68571" bIns="34285"/>
          <a:lstStyle/>
          <a:p>
            <a:pPr fontAlgn="base">
              <a:spcBef>
                <a:spcPct val="0"/>
              </a:spcBef>
              <a:spcAft>
                <a:spcPct val="0"/>
              </a:spcAft>
              <a:buFont typeface="Arial" panose="020B0604020202020204" pitchFamily="34" charset="0"/>
              <a:buNone/>
            </a:pPr>
            <a:endParaRPr lang="zh-CN" altLang="en-US" sz="2400">
              <a:solidFill>
                <a:prstClr val="white">
                  <a:lumMod val="85000"/>
                </a:prstClr>
              </a:solidFill>
              <a:latin typeface="Arial" panose="020B0604020202020204" pitchFamily="34" charset="0"/>
            </a:endParaRPr>
          </a:p>
        </p:txBody>
      </p:sp>
      <p:sp>
        <p:nvSpPr>
          <p:cNvPr id="20" name="Line 13"/>
          <p:cNvSpPr>
            <a:spLocks noChangeShapeType="1"/>
          </p:cNvSpPr>
          <p:nvPr/>
        </p:nvSpPr>
        <p:spPr bwMode="auto">
          <a:xfrm flipH="1">
            <a:off x="5051048" y="3857591"/>
            <a:ext cx="1262769" cy="0"/>
          </a:xfrm>
          <a:prstGeom prst="line">
            <a:avLst/>
          </a:prstGeom>
          <a:noFill/>
          <a:ln w="12700">
            <a:solidFill>
              <a:schemeClr val="bg1">
                <a:lumMod val="75000"/>
              </a:schemeClr>
            </a:solidFill>
            <a:round/>
            <a:headEnd type="triangle" w="med" len="med"/>
          </a:ln>
          <a:extLst>
            <a:ext uri="{909E8E84-426E-40DD-AFC4-6F175D3DCCD1}">
              <a14:hiddenFill xmlns:a14="http://schemas.microsoft.com/office/drawing/2010/main">
                <a:noFill/>
              </a14:hiddenFill>
            </a:ext>
          </a:extLst>
        </p:spPr>
        <p:txBody>
          <a:bodyPr lIns="68571" tIns="34285" rIns="68571" bIns="34285"/>
          <a:lstStyle/>
          <a:p>
            <a:pPr fontAlgn="base">
              <a:spcBef>
                <a:spcPct val="0"/>
              </a:spcBef>
              <a:spcAft>
                <a:spcPct val="0"/>
              </a:spcAft>
              <a:buFont typeface="Arial" panose="020B0604020202020204" pitchFamily="34" charset="0"/>
              <a:buNone/>
            </a:pPr>
            <a:endParaRPr lang="zh-CN" altLang="en-US" sz="2400">
              <a:solidFill>
                <a:prstClr val="white">
                  <a:lumMod val="85000"/>
                </a:prstClr>
              </a:solidFill>
              <a:latin typeface="Arial" panose="020B0604020202020204" pitchFamily="34" charset="0"/>
            </a:endParaRPr>
          </a:p>
        </p:txBody>
      </p:sp>
      <p:sp>
        <p:nvSpPr>
          <p:cNvPr id="21" name="Oval 14"/>
          <p:cNvSpPr>
            <a:spLocks noChangeArrowheads="1"/>
          </p:cNvSpPr>
          <p:nvPr/>
        </p:nvSpPr>
        <p:spPr bwMode="auto">
          <a:xfrm flipH="1">
            <a:off x="3296551" y="3216672"/>
            <a:ext cx="1399917" cy="1400652"/>
          </a:xfrm>
          <a:prstGeom prst="ellipse">
            <a:avLst/>
          </a:prstGeom>
          <a:solidFill>
            <a:srgbClr val="FFC000"/>
          </a:solidFill>
          <a:ln>
            <a:noFill/>
          </a:ln>
        </p:spPr>
        <p:txBody>
          <a:bodyPr lIns="68571" tIns="34285" rIns="68571" bIns="34285" anchor="ctr"/>
          <a:lstStyle/>
          <a:p>
            <a:pPr algn="ctr" fontAlgn="base">
              <a:spcBef>
                <a:spcPct val="0"/>
              </a:spcBef>
              <a:spcAft>
                <a:spcPct val="0"/>
              </a:spcAft>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方便大家</a:t>
            </a:r>
            <a:r>
              <a:rPr lang="zh-CN" altLang="en-US" sz="2000" dirty="0">
                <a:solidFill>
                  <a:schemeClr val="bg1"/>
                </a:solidFill>
                <a:latin typeface="微软雅黑" panose="020B0503020204020204" pitchFamily="34" charset="-122"/>
                <a:ea typeface="微软雅黑" panose="020B0503020204020204" pitchFamily="34" charset="-122"/>
              </a:rPr>
              <a:t>鉴赏诗词</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Oval 6"/>
          <p:cNvSpPr>
            <a:spLocks noChangeArrowheads="1"/>
          </p:cNvSpPr>
          <p:nvPr/>
        </p:nvSpPr>
        <p:spPr bwMode="auto">
          <a:xfrm flipH="1">
            <a:off x="978409" y="3233406"/>
            <a:ext cx="1369812" cy="136885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pPr fontAlgn="base">
              <a:spcBef>
                <a:spcPct val="0"/>
              </a:spcBef>
              <a:spcAft>
                <a:spcPct val="0"/>
              </a:spcAft>
              <a:buFont typeface="Arial" panose="020B0604020202020204" pitchFamily="34" charset="0"/>
              <a:buNone/>
              <a:defRPr/>
            </a:pPr>
            <a:endParaRPr lang="zh-CN" altLang="en-US" sz="2400" kern="0">
              <a:solidFill>
                <a:prstClr val="white">
                  <a:lumMod val="85000"/>
                </a:prstClr>
              </a:solidFill>
              <a:latin typeface="Arial" panose="020B0604020202020204" pitchFamily="34" charset="0"/>
            </a:endParaRPr>
          </a:p>
        </p:txBody>
      </p:sp>
      <p:sp>
        <p:nvSpPr>
          <p:cNvPr id="23" name="Oval 14"/>
          <p:cNvSpPr>
            <a:spLocks noChangeArrowheads="1"/>
          </p:cNvSpPr>
          <p:nvPr/>
        </p:nvSpPr>
        <p:spPr bwMode="auto">
          <a:xfrm flipH="1">
            <a:off x="1103850" y="3357239"/>
            <a:ext cx="1118930" cy="1119518"/>
          </a:xfrm>
          <a:prstGeom prst="ellipse">
            <a:avLst/>
          </a:prstGeom>
          <a:solidFill>
            <a:srgbClr val="FFC000"/>
          </a:solidFill>
          <a:ln>
            <a:noFill/>
          </a:ln>
        </p:spPr>
        <p:txBody>
          <a:bodyPr lIns="68571" tIns="34285" rIns="68571" bIns="34285" anchor="ctr"/>
          <a:lstStyle/>
          <a:p>
            <a:pPr algn="ctr" fontAlgn="base">
              <a:spcBef>
                <a:spcPct val="0"/>
              </a:spcBef>
              <a:spcAft>
                <a:spcPct val="0"/>
              </a:spcAft>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rPr>
              <a:t>诗词鉴赏系统</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4" name="右箭头 23"/>
          <p:cNvSpPr>
            <a:spLocks noChangeArrowheads="1"/>
          </p:cNvSpPr>
          <p:nvPr/>
        </p:nvSpPr>
        <p:spPr bwMode="auto">
          <a:xfrm>
            <a:off x="2585722" y="3706983"/>
            <a:ext cx="391375" cy="326318"/>
          </a:xfrm>
          <a:prstGeom prst="rightArrow">
            <a:avLst>
              <a:gd name="adj1" fmla="val 50000"/>
              <a:gd name="adj2" fmla="val 50267"/>
            </a:avLst>
          </a:prstGeom>
          <a:solidFill>
            <a:schemeClr val="bg1">
              <a:lumMod val="75000"/>
            </a:schemeClr>
          </a:solidFill>
          <a:ln>
            <a:noFill/>
          </a:ln>
        </p:spPr>
        <p:txBody>
          <a:bodyPr lIns="68571" tIns="34285" rIns="68571" bIns="34285"/>
          <a:lstStyle/>
          <a:p>
            <a:pPr fontAlgn="base">
              <a:spcBef>
                <a:spcPct val="0"/>
              </a:spcBef>
              <a:spcAft>
                <a:spcPct val="0"/>
              </a:spcAft>
              <a:buFont typeface="Arial" panose="020B0604020202020204" pitchFamily="34" charset="0"/>
              <a:buNone/>
            </a:pPr>
            <a:endParaRPr lang="zh-CN" altLang="en-US" sz="2400">
              <a:solidFill>
                <a:prstClr val="white">
                  <a:lumMod val="85000"/>
                </a:prstClr>
              </a:solidFill>
              <a:latin typeface="Arial" panose="020B0604020202020204" pitchFamily="34" charset="0"/>
            </a:endParaRPr>
          </a:p>
        </p:txBody>
      </p:sp>
      <p:sp>
        <p:nvSpPr>
          <p:cNvPr id="25" name="文本框 24"/>
          <p:cNvSpPr txBox="1"/>
          <p:nvPr/>
        </p:nvSpPr>
        <p:spPr>
          <a:xfrm>
            <a:off x="6971124" y="1828193"/>
            <a:ext cx="3791900" cy="386080"/>
          </a:xfrm>
          <a:prstGeom prst="rect">
            <a:avLst/>
          </a:prstGeom>
          <a:noFill/>
          <a:effectLst/>
        </p:spPr>
        <p:txBody>
          <a:bodyPr wrap="square" rtlCol="0">
            <a:spAutoFit/>
          </a:bodyPr>
          <a:lstStyle/>
          <a:p>
            <a:pPr algn="ctr" defTabSz="1216660">
              <a:lnSpc>
                <a:spcPct val="120000"/>
              </a:lnSpc>
              <a:spcBef>
                <a:spcPct val="20000"/>
              </a:spcBef>
            </a:pPr>
            <a:r>
              <a:rPr lang="zh-CN" altLang="en-US" sz="1600" dirty="0">
                <a:latin typeface="微软雅黑" panose="020B0503020204020204" pitchFamily="34" charset="-122"/>
                <a:ea typeface="微软雅黑" panose="020B0503020204020204" pitchFamily="34" charset="-122"/>
              </a:rPr>
              <a:t>方便用户</a:t>
            </a:r>
            <a:r>
              <a:rPr lang="zh-CN" altLang="en-US" sz="1600" dirty="0">
                <a:latin typeface="微软雅黑" panose="020B0503020204020204" pitchFamily="34" charset="-122"/>
                <a:ea typeface="微软雅黑" panose="020B0503020204020204" pitchFamily="34" charset="-122"/>
              </a:rPr>
              <a:t>浏览大量诗词</a:t>
            </a:r>
            <a:endParaRPr lang="zh-CN" altLang="en-US" sz="16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648503" y="3565203"/>
            <a:ext cx="3655603" cy="386080"/>
          </a:xfrm>
          <a:prstGeom prst="rect">
            <a:avLst/>
          </a:prstGeom>
          <a:noFill/>
          <a:effectLst/>
        </p:spPr>
        <p:txBody>
          <a:bodyPr wrap="square" rtlCol="0">
            <a:spAutoFit/>
          </a:bodyPr>
          <a:lstStyle/>
          <a:p>
            <a:pPr defTabSz="1216660">
              <a:lnSpc>
                <a:spcPct val="120000"/>
              </a:lnSpc>
              <a:spcBef>
                <a:spcPct val="20000"/>
              </a:spcBef>
            </a:pPr>
            <a:r>
              <a:rPr lang="zh-CN" altLang="en-US" sz="1600" dirty="0">
                <a:latin typeface="微软雅黑" panose="020B0503020204020204" pitchFamily="34" charset="-122"/>
                <a:ea typeface="微软雅黑" panose="020B0503020204020204" pitchFamily="34" charset="-122"/>
              </a:rPr>
              <a:t>节约传播成本，增大</a:t>
            </a:r>
            <a:r>
              <a:rPr lang="zh-CN" altLang="en-US" sz="1600" dirty="0">
                <a:latin typeface="微软雅黑" panose="020B0503020204020204" pitchFamily="34" charset="-122"/>
                <a:ea typeface="微软雅黑" panose="020B0503020204020204" pitchFamily="34" charset="-122"/>
              </a:rPr>
              <a:t>诗词传播范围</a:t>
            </a:r>
            <a:endParaRPr lang="zh-CN" altLang="en-US" sz="16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6971124" y="5332593"/>
            <a:ext cx="3791900" cy="386080"/>
          </a:xfrm>
          <a:prstGeom prst="rect">
            <a:avLst/>
          </a:prstGeom>
          <a:noFill/>
          <a:effectLst/>
        </p:spPr>
        <p:txBody>
          <a:bodyPr wrap="square" rtlCol="0">
            <a:spAutoFit/>
          </a:bodyPr>
          <a:lstStyle/>
          <a:p>
            <a:pPr algn="ctr" defTabSz="1216660">
              <a:lnSpc>
                <a:spcPct val="120000"/>
              </a:lnSpc>
              <a:spcBef>
                <a:spcPct val="20000"/>
              </a:spcBef>
            </a:pPr>
            <a:r>
              <a:rPr lang="zh-CN" altLang="en-US" sz="1600" dirty="0">
                <a:latin typeface="微软雅黑" panose="020B0503020204020204" pitchFamily="34" charset="-122"/>
                <a:ea typeface="微软雅黑" panose="020B0503020204020204" pitchFamily="34" charset="-122"/>
              </a:rPr>
              <a:t>适应人们快节奏</a:t>
            </a:r>
            <a:r>
              <a:rPr lang="zh-CN" altLang="en-US" sz="1600" dirty="0">
                <a:latin typeface="微软雅黑" panose="020B0503020204020204" pitchFamily="34" charset="-122"/>
                <a:ea typeface="微软雅黑" panose="020B0503020204020204" pitchFamily="34" charset="-122"/>
              </a:rPr>
              <a:t>生活</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
            <a:ext cx="12192001" cy="6850177"/>
            <a:chOff x="0" y="-1"/>
            <a:chExt cx="12192001" cy="6850177"/>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2" name="矩形 1"/>
            <p:cNvSpPr/>
            <p:nvPr/>
          </p:nvSpPr>
          <p:spPr>
            <a:xfrm>
              <a:off x="424071" y="410818"/>
              <a:ext cx="11396868" cy="597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 name="椭圆 9"/>
          <p:cNvSpPr/>
          <p:nvPr/>
        </p:nvSpPr>
        <p:spPr>
          <a:xfrm>
            <a:off x="528824" y="470452"/>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1</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427896" y="470452"/>
            <a:ext cx="2350323" cy="46166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选题背景及意义</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
        <p:nvSpPr>
          <p:cNvPr id="9" name="Freeform 19"/>
          <p:cNvSpPr/>
          <p:nvPr/>
        </p:nvSpPr>
        <p:spPr>
          <a:xfrm rot="16200000">
            <a:off x="4777988" y="4775683"/>
            <a:ext cx="1313643" cy="1313645"/>
          </a:xfrm>
          <a:custGeom>
            <a:avLst/>
            <a:gdLst>
              <a:gd name="connsiteX0" fmla="*/ 0 w 1374771"/>
              <a:gd name="connsiteY0" fmla="*/ 1374773 h 1374773"/>
              <a:gd name="connsiteX1" fmla="*/ 6892 w 1374771"/>
              <a:gd name="connsiteY1" fmla="*/ 1238291 h 1374773"/>
              <a:gd name="connsiteX2" fmla="*/ 1238291 w 1374771"/>
              <a:gd name="connsiteY2" fmla="*/ 6892 h 1374773"/>
              <a:gd name="connsiteX3" fmla="*/ 1374771 w 1374771"/>
              <a:gd name="connsiteY3" fmla="*/ 0 h 1374773"/>
              <a:gd name="connsiteX4" fmla="*/ 1374771 w 1374771"/>
              <a:gd name="connsiteY4" fmla="*/ 785622 h 1374773"/>
              <a:gd name="connsiteX5" fmla="*/ 1259595 w 1374771"/>
              <a:gd name="connsiteY5" fmla="*/ 797233 h 1374773"/>
              <a:gd name="connsiteX6" fmla="*/ 797233 w 1374771"/>
              <a:gd name="connsiteY6" fmla="*/ 1259595 h 1374773"/>
              <a:gd name="connsiteX7" fmla="*/ 785622 w 1374771"/>
              <a:gd name="connsiteY7" fmla="*/ 1374773 h 1374773"/>
              <a:gd name="connsiteX8" fmla="*/ 0 w 1374771"/>
              <a:gd name="connsiteY8" fmla="*/ 1374773 h 13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1" h="1374773">
                <a:moveTo>
                  <a:pt x="0" y="1374773"/>
                </a:moveTo>
                <a:lnTo>
                  <a:pt x="6892" y="1238291"/>
                </a:lnTo>
                <a:cubicBezTo>
                  <a:pt x="72830" y="589009"/>
                  <a:pt x="589009" y="72830"/>
                  <a:pt x="1238291" y="6892"/>
                </a:cubicBezTo>
                <a:lnTo>
                  <a:pt x="1374771" y="0"/>
                </a:lnTo>
                <a:lnTo>
                  <a:pt x="1374771" y="785622"/>
                </a:lnTo>
                <a:lnTo>
                  <a:pt x="1259595" y="797233"/>
                </a:lnTo>
                <a:cubicBezTo>
                  <a:pt x="1027516" y="844723"/>
                  <a:pt x="844723" y="1027516"/>
                  <a:pt x="797233" y="1259595"/>
                </a:cubicBezTo>
                <a:lnTo>
                  <a:pt x="785622" y="1374773"/>
                </a:lnTo>
                <a:lnTo>
                  <a:pt x="0" y="137477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3" name="Freeform 18"/>
          <p:cNvSpPr/>
          <p:nvPr/>
        </p:nvSpPr>
        <p:spPr>
          <a:xfrm rot="16200000">
            <a:off x="6096002" y="4771316"/>
            <a:ext cx="1313643" cy="1322380"/>
          </a:xfrm>
          <a:custGeom>
            <a:avLst/>
            <a:gdLst>
              <a:gd name="connsiteX0" fmla="*/ 0 w 1374771"/>
              <a:gd name="connsiteY0" fmla="*/ 0 h 1374771"/>
              <a:gd name="connsiteX1" fmla="*/ 785622 w 1374771"/>
              <a:gd name="connsiteY1" fmla="*/ 0 h 1374771"/>
              <a:gd name="connsiteX2" fmla="*/ 797233 w 1374771"/>
              <a:gd name="connsiteY2" fmla="*/ 115176 h 1374771"/>
              <a:gd name="connsiteX3" fmla="*/ 1259595 w 1374771"/>
              <a:gd name="connsiteY3" fmla="*/ 577538 h 1374771"/>
              <a:gd name="connsiteX4" fmla="*/ 1374771 w 1374771"/>
              <a:gd name="connsiteY4" fmla="*/ 589149 h 1374771"/>
              <a:gd name="connsiteX5" fmla="*/ 1374771 w 1374771"/>
              <a:gd name="connsiteY5" fmla="*/ 1374771 h 1374771"/>
              <a:gd name="connsiteX6" fmla="*/ 1238291 w 1374771"/>
              <a:gd name="connsiteY6" fmla="*/ 1367879 h 1374771"/>
              <a:gd name="connsiteX7" fmla="*/ 6892 w 1374771"/>
              <a:gd name="connsiteY7" fmla="*/ 136480 h 1374771"/>
              <a:gd name="connsiteX8" fmla="*/ 0 w 1374771"/>
              <a:gd name="connsiteY8" fmla="*/ 0 h 137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1" h="1374771">
                <a:moveTo>
                  <a:pt x="0" y="0"/>
                </a:moveTo>
                <a:lnTo>
                  <a:pt x="785622" y="0"/>
                </a:lnTo>
                <a:lnTo>
                  <a:pt x="797233" y="115176"/>
                </a:lnTo>
                <a:cubicBezTo>
                  <a:pt x="844723" y="347255"/>
                  <a:pt x="1027516" y="530048"/>
                  <a:pt x="1259595" y="577538"/>
                </a:cubicBezTo>
                <a:lnTo>
                  <a:pt x="1374771" y="589149"/>
                </a:lnTo>
                <a:lnTo>
                  <a:pt x="1374771" y="1374771"/>
                </a:lnTo>
                <a:lnTo>
                  <a:pt x="1238291" y="1367879"/>
                </a:lnTo>
                <a:cubicBezTo>
                  <a:pt x="589009" y="1301941"/>
                  <a:pt x="72830" y="785762"/>
                  <a:pt x="6892" y="136480"/>
                </a:cubicBez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4" name="Freeform 12"/>
          <p:cNvSpPr/>
          <p:nvPr/>
        </p:nvSpPr>
        <p:spPr>
          <a:xfrm rot="16200000">
            <a:off x="6100368" y="3463463"/>
            <a:ext cx="1313645" cy="1313643"/>
          </a:xfrm>
          <a:custGeom>
            <a:avLst/>
            <a:gdLst>
              <a:gd name="connsiteX0" fmla="*/ 0 w 1374773"/>
              <a:gd name="connsiteY0" fmla="*/ 1374771 h 1374771"/>
              <a:gd name="connsiteX1" fmla="*/ 0 w 1374773"/>
              <a:gd name="connsiteY1" fmla="*/ 589149 h 1374771"/>
              <a:gd name="connsiteX2" fmla="*/ 115178 w 1374773"/>
              <a:gd name="connsiteY2" fmla="*/ 577538 h 1374771"/>
              <a:gd name="connsiteX3" fmla="*/ 577540 w 1374773"/>
              <a:gd name="connsiteY3" fmla="*/ 115176 h 1374771"/>
              <a:gd name="connsiteX4" fmla="*/ 589151 w 1374773"/>
              <a:gd name="connsiteY4" fmla="*/ 0 h 1374771"/>
              <a:gd name="connsiteX5" fmla="*/ 1374773 w 1374773"/>
              <a:gd name="connsiteY5" fmla="*/ 0 h 1374771"/>
              <a:gd name="connsiteX6" fmla="*/ 1367881 w 1374773"/>
              <a:gd name="connsiteY6" fmla="*/ 136480 h 1374771"/>
              <a:gd name="connsiteX7" fmla="*/ 136482 w 1374773"/>
              <a:gd name="connsiteY7" fmla="*/ 1367879 h 1374771"/>
              <a:gd name="connsiteX8" fmla="*/ 0 w 1374773"/>
              <a:gd name="connsiteY8" fmla="*/ 1374771 h 137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3" h="1374771">
                <a:moveTo>
                  <a:pt x="0" y="1374771"/>
                </a:moveTo>
                <a:lnTo>
                  <a:pt x="0" y="589149"/>
                </a:lnTo>
                <a:lnTo>
                  <a:pt x="115178" y="577538"/>
                </a:lnTo>
                <a:cubicBezTo>
                  <a:pt x="347257" y="530048"/>
                  <a:pt x="530050" y="347255"/>
                  <a:pt x="577540" y="115176"/>
                </a:cubicBezTo>
                <a:lnTo>
                  <a:pt x="589151" y="0"/>
                </a:lnTo>
                <a:lnTo>
                  <a:pt x="1374773" y="0"/>
                </a:lnTo>
                <a:lnTo>
                  <a:pt x="1367881" y="136480"/>
                </a:lnTo>
                <a:cubicBezTo>
                  <a:pt x="1301943" y="785762"/>
                  <a:pt x="785764" y="1301941"/>
                  <a:pt x="136482" y="1367879"/>
                </a:cubicBezTo>
                <a:lnTo>
                  <a:pt x="0" y="137477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5" name="Freeform 30"/>
          <p:cNvSpPr/>
          <p:nvPr/>
        </p:nvSpPr>
        <p:spPr>
          <a:xfrm rot="16200000">
            <a:off x="4777988" y="2900512"/>
            <a:ext cx="1313643" cy="1313645"/>
          </a:xfrm>
          <a:custGeom>
            <a:avLst/>
            <a:gdLst>
              <a:gd name="connsiteX0" fmla="*/ 0 w 1374771"/>
              <a:gd name="connsiteY0" fmla="*/ 1374773 h 1374773"/>
              <a:gd name="connsiteX1" fmla="*/ 6892 w 1374771"/>
              <a:gd name="connsiteY1" fmla="*/ 1238291 h 1374773"/>
              <a:gd name="connsiteX2" fmla="*/ 1238291 w 1374771"/>
              <a:gd name="connsiteY2" fmla="*/ 6892 h 1374773"/>
              <a:gd name="connsiteX3" fmla="*/ 1374771 w 1374771"/>
              <a:gd name="connsiteY3" fmla="*/ 0 h 1374773"/>
              <a:gd name="connsiteX4" fmla="*/ 1374771 w 1374771"/>
              <a:gd name="connsiteY4" fmla="*/ 785622 h 1374773"/>
              <a:gd name="connsiteX5" fmla="*/ 1259595 w 1374771"/>
              <a:gd name="connsiteY5" fmla="*/ 797233 h 1374773"/>
              <a:gd name="connsiteX6" fmla="*/ 797233 w 1374771"/>
              <a:gd name="connsiteY6" fmla="*/ 1259595 h 1374773"/>
              <a:gd name="connsiteX7" fmla="*/ 785622 w 1374771"/>
              <a:gd name="connsiteY7" fmla="*/ 1374773 h 1374773"/>
              <a:gd name="connsiteX8" fmla="*/ 0 w 1374771"/>
              <a:gd name="connsiteY8" fmla="*/ 1374773 h 13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1" h="1374773">
                <a:moveTo>
                  <a:pt x="0" y="1374773"/>
                </a:moveTo>
                <a:lnTo>
                  <a:pt x="6892" y="1238291"/>
                </a:lnTo>
                <a:cubicBezTo>
                  <a:pt x="72830" y="589009"/>
                  <a:pt x="589009" y="72830"/>
                  <a:pt x="1238291" y="6892"/>
                </a:cubicBezTo>
                <a:lnTo>
                  <a:pt x="1374771" y="0"/>
                </a:lnTo>
                <a:lnTo>
                  <a:pt x="1374771" y="785622"/>
                </a:lnTo>
                <a:lnTo>
                  <a:pt x="1259595" y="797233"/>
                </a:lnTo>
                <a:cubicBezTo>
                  <a:pt x="1027516" y="844723"/>
                  <a:pt x="844723" y="1027516"/>
                  <a:pt x="797233" y="1259595"/>
                </a:cubicBezTo>
                <a:lnTo>
                  <a:pt x="785622" y="1374773"/>
                </a:lnTo>
                <a:lnTo>
                  <a:pt x="0" y="137477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6" name="Freeform 10"/>
          <p:cNvSpPr/>
          <p:nvPr/>
        </p:nvSpPr>
        <p:spPr>
          <a:xfrm rot="16200000">
            <a:off x="4777987" y="3463462"/>
            <a:ext cx="1313645" cy="1313645"/>
          </a:xfrm>
          <a:custGeom>
            <a:avLst/>
            <a:gdLst>
              <a:gd name="connsiteX0" fmla="*/ 0 w 1374773"/>
              <a:gd name="connsiteY0" fmla="*/ 785622 h 1374773"/>
              <a:gd name="connsiteX1" fmla="*/ 0 w 1374773"/>
              <a:gd name="connsiteY1" fmla="*/ 0 h 1374773"/>
              <a:gd name="connsiteX2" fmla="*/ 136482 w 1374773"/>
              <a:gd name="connsiteY2" fmla="*/ 6892 h 1374773"/>
              <a:gd name="connsiteX3" fmla="*/ 1367881 w 1374773"/>
              <a:gd name="connsiteY3" fmla="*/ 1238291 h 1374773"/>
              <a:gd name="connsiteX4" fmla="*/ 1374773 w 1374773"/>
              <a:gd name="connsiteY4" fmla="*/ 1374773 h 1374773"/>
              <a:gd name="connsiteX5" fmla="*/ 589151 w 1374773"/>
              <a:gd name="connsiteY5" fmla="*/ 1374773 h 1374773"/>
              <a:gd name="connsiteX6" fmla="*/ 577540 w 1374773"/>
              <a:gd name="connsiteY6" fmla="*/ 1259595 h 1374773"/>
              <a:gd name="connsiteX7" fmla="*/ 115178 w 1374773"/>
              <a:gd name="connsiteY7" fmla="*/ 797233 h 1374773"/>
              <a:gd name="connsiteX8" fmla="*/ 0 w 1374773"/>
              <a:gd name="connsiteY8" fmla="*/ 785622 h 13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3" h="1374773">
                <a:moveTo>
                  <a:pt x="0" y="785622"/>
                </a:moveTo>
                <a:lnTo>
                  <a:pt x="0" y="0"/>
                </a:lnTo>
                <a:lnTo>
                  <a:pt x="136482" y="6892"/>
                </a:lnTo>
                <a:cubicBezTo>
                  <a:pt x="785764" y="72830"/>
                  <a:pt x="1301943" y="589009"/>
                  <a:pt x="1367881" y="1238291"/>
                </a:cubicBezTo>
                <a:lnTo>
                  <a:pt x="1374773" y="1374773"/>
                </a:lnTo>
                <a:lnTo>
                  <a:pt x="589151" y="1374773"/>
                </a:lnTo>
                <a:lnTo>
                  <a:pt x="577540" y="1259595"/>
                </a:lnTo>
                <a:cubicBezTo>
                  <a:pt x="530050" y="1027516"/>
                  <a:pt x="347257" y="844723"/>
                  <a:pt x="115178" y="797233"/>
                </a:cubicBezTo>
                <a:lnTo>
                  <a:pt x="0" y="78562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7" name="Freeform 31"/>
          <p:cNvSpPr/>
          <p:nvPr/>
        </p:nvSpPr>
        <p:spPr>
          <a:xfrm rot="16200000">
            <a:off x="6090209" y="2900513"/>
            <a:ext cx="1313643" cy="1313643"/>
          </a:xfrm>
          <a:custGeom>
            <a:avLst/>
            <a:gdLst>
              <a:gd name="connsiteX0" fmla="*/ 0 w 1374771"/>
              <a:gd name="connsiteY0" fmla="*/ 0 h 1374771"/>
              <a:gd name="connsiteX1" fmla="*/ 785622 w 1374771"/>
              <a:gd name="connsiteY1" fmla="*/ 0 h 1374771"/>
              <a:gd name="connsiteX2" fmla="*/ 797233 w 1374771"/>
              <a:gd name="connsiteY2" fmla="*/ 115176 h 1374771"/>
              <a:gd name="connsiteX3" fmla="*/ 1259595 w 1374771"/>
              <a:gd name="connsiteY3" fmla="*/ 577538 h 1374771"/>
              <a:gd name="connsiteX4" fmla="*/ 1374771 w 1374771"/>
              <a:gd name="connsiteY4" fmla="*/ 589149 h 1374771"/>
              <a:gd name="connsiteX5" fmla="*/ 1374771 w 1374771"/>
              <a:gd name="connsiteY5" fmla="*/ 1374771 h 1374771"/>
              <a:gd name="connsiteX6" fmla="*/ 1238291 w 1374771"/>
              <a:gd name="connsiteY6" fmla="*/ 1367879 h 1374771"/>
              <a:gd name="connsiteX7" fmla="*/ 6892 w 1374771"/>
              <a:gd name="connsiteY7" fmla="*/ 136480 h 1374771"/>
              <a:gd name="connsiteX8" fmla="*/ 0 w 1374771"/>
              <a:gd name="connsiteY8" fmla="*/ 0 h 137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1" h="1374771">
                <a:moveTo>
                  <a:pt x="0" y="0"/>
                </a:moveTo>
                <a:lnTo>
                  <a:pt x="785622" y="0"/>
                </a:lnTo>
                <a:lnTo>
                  <a:pt x="797233" y="115176"/>
                </a:lnTo>
                <a:cubicBezTo>
                  <a:pt x="844723" y="347255"/>
                  <a:pt x="1027516" y="530048"/>
                  <a:pt x="1259595" y="577538"/>
                </a:cubicBezTo>
                <a:lnTo>
                  <a:pt x="1374771" y="589149"/>
                </a:lnTo>
                <a:lnTo>
                  <a:pt x="1374771" y="1374771"/>
                </a:lnTo>
                <a:lnTo>
                  <a:pt x="1238291" y="1367879"/>
                </a:lnTo>
                <a:cubicBezTo>
                  <a:pt x="589009" y="1301941"/>
                  <a:pt x="72830" y="785762"/>
                  <a:pt x="6892" y="136480"/>
                </a:cubicBez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8" name="Freeform 32"/>
          <p:cNvSpPr/>
          <p:nvPr/>
        </p:nvSpPr>
        <p:spPr>
          <a:xfrm rot="16200000">
            <a:off x="6090208" y="1588292"/>
            <a:ext cx="1313645" cy="1313643"/>
          </a:xfrm>
          <a:custGeom>
            <a:avLst/>
            <a:gdLst>
              <a:gd name="connsiteX0" fmla="*/ 0 w 1374773"/>
              <a:gd name="connsiteY0" fmla="*/ 1374771 h 1374771"/>
              <a:gd name="connsiteX1" fmla="*/ 0 w 1374773"/>
              <a:gd name="connsiteY1" fmla="*/ 589149 h 1374771"/>
              <a:gd name="connsiteX2" fmla="*/ 115178 w 1374773"/>
              <a:gd name="connsiteY2" fmla="*/ 577538 h 1374771"/>
              <a:gd name="connsiteX3" fmla="*/ 577540 w 1374773"/>
              <a:gd name="connsiteY3" fmla="*/ 115176 h 1374771"/>
              <a:gd name="connsiteX4" fmla="*/ 589151 w 1374773"/>
              <a:gd name="connsiteY4" fmla="*/ 0 h 1374771"/>
              <a:gd name="connsiteX5" fmla="*/ 1374773 w 1374773"/>
              <a:gd name="connsiteY5" fmla="*/ 0 h 1374771"/>
              <a:gd name="connsiteX6" fmla="*/ 1367881 w 1374773"/>
              <a:gd name="connsiteY6" fmla="*/ 136480 h 1374771"/>
              <a:gd name="connsiteX7" fmla="*/ 136482 w 1374773"/>
              <a:gd name="connsiteY7" fmla="*/ 1367879 h 1374771"/>
              <a:gd name="connsiteX8" fmla="*/ 0 w 1374773"/>
              <a:gd name="connsiteY8" fmla="*/ 1374771 h 137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3" h="1374771">
                <a:moveTo>
                  <a:pt x="0" y="1374771"/>
                </a:moveTo>
                <a:lnTo>
                  <a:pt x="0" y="589149"/>
                </a:lnTo>
                <a:lnTo>
                  <a:pt x="115178" y="577538"/>
                </a:lnTo>
                <a:cubicBezTo>
                  <a:pt x="347257" y="530048"/>
                  <a:pt x="530050" y="347255"/>
                  <a:pt x="577540" y="115176"/>
                </a:cubicBezTo>
                <a:lnTo>
                  <a:pt x="589151" y="0"/>
                </a:lnTo>
                <a:lnTo>
                  <a:pt x="1374773" y="0"/>
                </a:lnTo>
                <a:lnTo>
                  <a:pt x="1367881" y="136480"/>
                </a:lnTo>
                <a:cubicBezTo>
                  <a:pt x="1301943" y="785762"/>
                  <a:pt x="785764" y="1301941"/>
                  <a:pt x="136482" y="1367879"/>
                </a:cubicBezTo>
                <a:lnTo>
                  <a:pt x="0" y="137477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9" name="Freeform 33"/>
          <p:cNvSpPr/>
          <p:nvPr/>
        </p:nvSpPr>
        <p:spPr>
          <a:xfrm rot="16200000">
            <a:off x="4777987" y="1588291"/>
            <a:ext cx="1313645" cy="1313645"/>
          </a:xfrm>
          <a:custGeom>
            <a:avLst/>
            <a:gdLst>
              <a:gd name="connsiteX0" fmla="*/ 0 w 1374773"/>
              <a:gd name="connsiteY0" fmla="*/ 785622 h 1374773"/>
              <a:gd name="connsiteX1" fmla="*/ 0 w 1374773"/>
              <a:gd name="connsiteY1" fmla="*/ 0 h 1374773"/>
              <a:gd name="connsiteX2" fmla="*/ 136482 w 1374773"/>
              <a:gd name="connsiteY2" fmla="*/ 6892 h 1374773"/>
              <a:gd name="connsiteX3" fmla="*/ 1367881 w 1374773"/>
              <a:gd name="connsiteY3" fmla="*/ 1238291 h 1374773"/>
              <a:gd name="connsiteX4" fmla="*/ 1374773 w 1374773"/>
              <a:gd name="connsiteY4" fmla="*/ 1374773 h 1374773"/>
              <a:gd name="connsiteX5" fmla="*/ 589151 w 1374773"/>
              <a:gd name="connsiteY5" fmla="*/ 1374773 h 1374773"/>
              <a:gd name="connsiteX6" fmla="*/ 577540 w 1374773"/>
              <a:gd name="connsiteY6" fmla="*/ 1259595 h 1374773"/>
              <a:gd name="connsiteX7" fmla="*/ 115178 w 1374773"/>
              <a:gd name="connsiteY7" fmla="*/ 797233 h 1374773"/>
              <a:gd name="connsiteX8" fmla="*/ 0 w 1374773"/>
              <a:gd name="connsiteY8" fmla="*/ 785622 h 13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3" h="1374773">
                <a:moveTo>
                  <a:pt x="0" y="785622"/>
                </a:moveTo>
                <a:lnTo>
                  <a:pt x="0" y="0"/>
                </a:lnTo>
                <a:lnTo>
                  <a:pt x="136482" y="6892"/>
                </a:lnTo>
                <a:cubicBezTo>
                  <a:pt x="785764" y="72830"/>
                  <a:pt x="1301943" y="589009"/>
                  <a:pt x="1367881" y="1238291"/>
                </a:cubicBezTo>
                <a:lnTo>
                  <a:pt x="1374773" y="1374773"/>
                </a:lnTo>
                <a:lnTo>
                  <a:pt x="589151" y="1374773"/>
                </a:lnTo>
                <a:lnTo>
                  <a:pt x="577540" y="1259595"/>
                </a:lnTo>
                <a:cubicBezTo>
                  <a:pt x="530050" y="1027516"/>
                  <a:pt x="347257" y="844723"/>
                  <a:pt x="115178" y="797233"/>
                </a:cubicBezTo>
                <a:lnTo>
                  <a:pt x="0" y="785622"/>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TextBox 36"/>
          <p:cNvSpPr txBox="1"/>
          <p:nvPr/>
        </p:nvSpPr>
        <p:spPr>
          <a:xfrm>
            <a:off x="4986540" y="2500401"/>
            <a:ext cx="373820" cy="461665"/>
          </a:xfrm>
          <a:prstGeom prst="rect">
            <a:avLst/>
          </a:prstGeom>
          <a:noFill/>
        </p:spPr>
        <p:txBody>
          <a:bodyPr wrap="none" rtlCol="0">
            <a:spAutoFit/>
          </a:bodyPr>
          <a:lstStyle/>
          <a:p>
            <a:r>
              <a:rPr lang="en-US" altLang="zh-CN" sz="2400" b="1" dirty="0">
                <a:solidFill>
                  <a:schemeClr val="bg1"/>
                </a:solidFill>
                <a:cs typeface="+mn-ea"/>
                <a:sym typeface="+mn-lt"/>
              </a:rPr>
              <a:t>1</a:t>
            </a:r>
            <a:endParaRPr lang="en-US" sz="2400" b="1" dirty="0">
              <a:solidFill>
                <a:schemeClr val="bg1"/>
              </a:solidFill>
              <a:cs typeface="+mn-ea"/>
              <a:sym typeface="+mn-lt"/>
            </a:endParaRPr>
          </a:p>
        </p:txBody>
      </p:sp>
      <p:sp>
        <p:nvSpPr>
          <p:cNvPr id="21" name="TextBox 37"/>
          <p:cNvSpPr txBox="1"/>
          <p:nvPr/>
        </p:nvSpPr>
        <p:spPr>
          <a:xfrm>
            <a:off x="6757190" y="2944622"/>
            <a:ext cx="373820" cy="461665"/>
          </a:xfrm>
          <a:prstGeom prst="rect">
            <a:avLst/>
          </a:prstGeom>
          <a:noFill/>
        </p:spPr>
        <p:txBody>
          <a:bodyPr wrap="none" rtlCol="0">
            <a:spAutoFit/>
          </a:bodyPr>
          <a:lstStyle/>
          <a:p>
            <a:r>
              <a:rPr lang="en-US" altLang="zh-CN" sz="2400" b="1" dirty="0">
                <a:solidFill>
                  <a:schemeClr val="bg1"/>
                </a:solidFill>
                <a:cs typeface="+mn-ea"/>
                <a:sym typeface="+mn-lt"/>
              </a:rPr>
              <a:t>2</a:t>
            </a:r>
            <a:endParaRPr lang="en-US" sz="2400" b="1" dirty="0">
              <a:solidFill>
                <a:schemeClr val="bg1"/>
              </a:solidFill>
              <a:cs typeface="+mn-ea"/>
              <a:sym typeface="+mn-lt"/>
            </a:endParaRPr>
          </a:p>
        </p:txBody>
      </p:sp>
      <p:sp>
        <p:nvSpPr>
          <p:cNvPr id="22" name="TextBox 38"/>
          <p:cNvSpPr txBox="1"/>
          <p:nvPr/>
        </p:nvSpPr>
        <p:spPr>
          <a:xfrm>
            <a:off x="6757190" y="4362989"/>
            <a:ext cx="373820" cy="461665"/>
          </a:xfrm>
          <a:prstGeom prst="rect">
            <a:avLst/>
          </a:prstGeom>
          <a:noFill/>
        </p:spPr>
        <p:txBody>
          <a:bodyPr wrap="none" rtlCol="0">
            <a:spAutoFit/>
          </a:bodyPr>
          <a:lstStyle/>
          <a:p>
            <a:r>
              <a:rPr lang="en-US" altLang="zh-CN" sz="2400" b="1" dirty="0">
                <a:solidFill>
                  <a:schemeClr val="bg1"/>
                </a:solidFill>
                <a:cs typeface="+mn-ea"/>
                <a:sym typeface="+mn-lt"/>
              </a:rPr>
              <a:t>3</a:t>
            </a:r>
            <a:endParaRPr lang="en-US" sz="2400" b="1" dirty="0">
              <a:solidFill>
                <a:schemeClr val="bg1"/>
              </a:solidFill>
              <a:cs typeface="+mn-ea"/>
              <a:sym typeface="+mn-lt"/>
            </a:endParaRPr>
          </a:p>
        </p:txBody>
      </p:sp>
      <p:sp>
        <p:nvSpPr>
          <p:cNvPr id="23" name="TextBox 39"/>
          <p:cNvSpPr txBox="1"/>
          <p:nvPr/>
        </p:nvSpPr>
        <p:spPr>
          <a:xfrm>
            <a:off x="4986540" y="4798450"/>
            <a:ext cx="373820" cy="461665"/>
          </a:xfrm>
          <a:prstGeom prst="rect">
            <a:avLst/>
          </a:prstGeom>
          <a:noFill/>
        </p:spPr>
        <p:txBody>
          <a:bodyPr wrap="none" rtlCol="0">
            <a:spAutoFit/>
          </a:bodyPr>
          <a:lstStyle/>
          <a:p>
            <a:r>
              <a:rPr lang="en-US" altLang="zh-CN" sz="2400" b="1" dirty="0">
                <a:solidFill>
                  <a:schemeClr val="bg1"/>
                </a:solidFill>
                <a:cs typeface="+mn-ea"/>
                <a:sym typeface="+mn-lt"/>
              </a:rPr>
              <a:t>4</a:t>
            </a:r>
            <a:endParaRPr lang="en-US" sz="2400" b="1" dirty="0">
              <a:solidFill>
                <a:schemeClr val="bg1"/>
              </a:solidFill>
              <a:cs typeface="+mn-ea"/>
              <a:sym typeface="+mn-lt"/>
            </a:endParaRPr>
          </a:p>
        </p:txBody>
      </p:sp>
      <p:sp>
        <p:nvSpPr>
          <p:cNvPr id="24" name="Oval 41"/>
          <p:cNvSpPr/>
          <p:nvPr/>
        </p:nvSpPr>
        <p:spPr>
          <a:xfrm>
            <a:off x="3995797" y="2489043"/>
            <a:ext cx="392048" cy="3920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5" name="Oval 43"/>
          <p:cNvSpPr/>
          <p:nvPr/>
        </p:nvSpPr>
        <p:spPr>
          <a:xfrm>
            <a:off x="3995797" y="4787092"/>
            <a:ext cx="392048" cy="3920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6" name="Oval 45"/>
          <p:cNvSpPr/>
          <p:nvPr/>
        </p:nvSpPr>
        <p:spPr>
          <a:xfrm>
            <a:off x="7837707" y="2933264"/>
            <a:ext cx="392048" cy="3920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7" name="Oval 47"/>
          <p:cNvSpPr/>
          <p:nvPr/>
        </p:nvSpPr>
        <p:spPr>
          <a:xfrm>
            <a:off x="7837707" y="4362989"/>
            <a:ext cx="392048" cy="3920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8" name="TextBox 14"/>
          <p:cNvSpPr txBox="1"/>
          <p:nvPr/>
        </p:nvSpPr>
        <p:spPr>
          <a:xfrm>
            <a:off x="8333567" y="2836900"/>
            <a:ext cx="2557974" cy="306705"/>
          </a:xfrm>
          <a:prstGeom prst="rect">
            <a:avLst/>
          </a:prstGeom>
          <a:noFill/>
        </p:spPr>
        <p:txBody>
          <a:bodyPr wrap="square" rtlCol="0">
            <a:spAutoFit/>
          </a:bodyPr>
          <a:lstStyle/>
          <a:p>
            <a:pPr algn="ctr" fontAlgn="base">
              <a:spcBef>
                <a:spcPct val="0"/>
              </a:spcBef>
              <a:spcAft>
                <a:spcPct val="0"/>
              </a:spcAft>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为喜欢诗词的人提供</a:t>
            </a:r>
            <a:r>
              <a:rPr lang="zh-CN" altLang="en-US" sz="1400" dirty="0">
                <a:latin typeface="微软雅黑" panose="020B0503020204020204" pitchFamily="34" charset="-122"/>
                <a:ea typeface="微软雅黑" panose="020B0503020204020204" pitchFamily="34" charset="-122"/>
              </a:rPr>
              <a:t>帮助</a:t>
            </a:r>
            <a:endParaRPr lang="zh-CN" altLang="en-US" sz="1400" dirty="0">
              <a:latin typeface="微软雅黑" panose="020B0503020204020204" pitchFamily="34" charset="-122"/>
              <a:ea typeface="微软雅黑" panose="020B0503020204020204" pitchFamily="34" charset="-122"/>
            </a:endParaRPr>
          </a:p>
        </p:txBody>
      </p:sp>
      <p:sp>
        <p:nvSpPr>
          <p:cNvPr id="29" name="TextBox 14"/>
          <p:cNvSpPr txBox="1"/>
          <p:nvPr/>
        </p:nvSpPr>
        <p:spPr>
          <a:xfrm>
            <a:off x="8333567" y="4266625"/>
            <a:ext cx="2557974" cy="306705"/>
          </a:xfrm>
          <a:prstGeom prst="rect">
            <a:avLst/>
          </a:prstGeom>
          <a:noFill/>
        </p:spPr>
        <p:txBody>
          <a:bodyPr wrap="square" rtlCol="0">
            <a:spAutoFit/>
          </a:bodyPr>
          <a:lstStyle/>
          <a:p>
            <a:pPr algn="ctr" fontAlgn="base">
              <a:spcBef>
                <a:spcPct val="0"/>
              </a:spcBef>
              <a:spcAft>
                <a:spcPct val="0"/>
              </a:spcAft>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使中小学生学习诗词更加</a:t>
            </a:r>
            <a:r>
              <a:rPr lang="zh-CN" altLang="en-US" sz="1400" dirty="0">
                <a:latin typeface="微软雅黑" panose="020B0503020204020204" pitchFamily="34" charset="-122"/>
                <a:ea typeface="微软雅黑" panose="020B0503020204020204" pitchFamily="34" charset="-122"/>
              </a:rPr>
              <a:t>方便</a:t>
            </a:r>
            <a:endParaRPr lang="zh-CN" altLang="en-US" sz="1400" dirty="0">
              <a:latin typeface="微软雅黑" panose="020B0503020204020204" pitchFamily="34" charset="-122"/>
              <a:ea typeface="微软雅黑" panose="020B0503020204020204" pitchFamily="34" charset="-122"/>
            </a:endParaRPr>
          </a:p>
        </p:txBody>
      </p:sp>
      <p:sp>
        <p:nvSpPr>
          <p:cNvPr id="30" name="TextBox 14"/>
          <p:cNvSpPr txBox="1"/>
          <p:nvPr/>
        </p:nvSpPr>
        <p:spPr>
          <a:xfrm>
            <a:off x="1300459" y="2392679"/>
            <a:ext cx="2557974" cy="306705"/>
          </a:xfrm>
          <a:prstGeom prst="rect">
            <a:avLst/>
          </a:prstGeom>
          <a:noFill/>
        </p:spPr>
        <p:txBody>
          <a:bodyPr wrap="square" rtlCol="0">
            <a:spAutoFit/>
          </a:bodyPr>
          <a:lstStyle/>
          <a:p>
            <a:pPr algn="ctr" fontAlgn="base">
              <a:spcBef>
                <a:spcPct val="0"/>
              </a:spcBef>
              <a:spcAft>
                <a:spcPct val="0"/>
              </a:spcAft>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将大量诗词</a:t>
            </a:r>
            <a:r>
              <a:rPr lang="zh-CN" altLang="en-US" sz="1400" dirty="0">
                <a:latin typeface="微软雅黑" panose="020B0503020204020204" pitchFamily="34" charset="-122"/>
                <a:ea typeface="微软雅黑" panose="020B0503020204020204" pitchFamily="34" charset="-122"/>
              </a:rPr>
              <a:t>融为一体</a:t>
            </a:r>
            <a:endParaRPr lang="zh-CN" altLang="en-US" sz="1400" dirty="0">
              <a:latin typeface="微软雅黑" panose="020B0503020204020204" pitchFamily="34" charset="-122"/>
              <a:ea typeface="微软雅黑" panose="020B0503020204020204" pitchFamily="34" charset="-122"/>
            </a:endParaRPr>
          </a:p>
        </p:txBody>
      </p:sp>
      <p:sp>
        <p:nvSpPr>
          <p:cNvPr id="31" name="TextBox 14"/>
          <p:cNvSpPr txBox="1"/>
          <p:nvPr/>
        </p:nvSpPr>
        <p:spPr>
          <a:xfrm>
            <a:off x="1300458" y="4690728"/>
            <a:ext cx="2557974" cy="306705"/>
          </a:xfrm>
          <a:prstGeom prst="rect">
            <a:avLst/>
          </a:prstGeom>
          <a:noFill/>
        </p:spPr>
        <p:txBody>
          <a:bodyPr wrap="square" rtlCol="0">
            <a:spAutoFit/>
          </a:bodyPr>
          <a:lstStyle/>
          <a:p>
            <a:pPr algn="ctr" fontAlgn="base">
              <a:spcBef>
                <a:spcPct val="0"/>
              </a:spcBef>
              <a:spcAft>
                <a:spcPct val="0"/>
              </a:spcAft>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诗词将更广泛的</a:t>
            </a:r>
            <a:r>
              <a:rPr lang="zh-CN" altLang="en-US" sz="1400" dirty="0">
                <a:latin typeface="微软雅黑" panose="020B0503020204020204" pitchFamily="34" charset="-122"/>
                <a:ea typeface="微软雅黑" panose="020B0503020204020204" pitchFamily="34" charset="-122"/>
              </a:rPr>
              <a:t>流传</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24" name="椭圆 23"/>
          <p:cNvSpPr/>
          <p:nvPr/>
        </p:nvSpPr>
        <p:spPr>
          <a:xfrm>
            <a:off x="4186424" y="2773116"/>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2</a:t>
            </a:r>
            <a:endParaRPr lang="zh-CN" altLang="en-US" sz="32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085496" y="2773116"/>
            <a:ext cx="2011680" cy="46037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主要功能模块</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
            <a:ext cx="12192001" cy="6850177"/>
            <a:chOff x="0" y="-1"/>
            <a:chExt cx="12192001" cy="6850177"/>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2" name="矩形 1"/>
            <p:cNvSpPr/>
            <p:nvPr/>
          </p:nvSpPr>
          <p:spPr>
            <a:xfrm>
              <a:off x="424071" y="410818"/>
              <a:ext cx="11396868" cy="597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 name="椭圆 9"/>
          <p:cNvSpPr/>
          <p:nvPr/>
        </p:nvSpPr>
        <p:spPr>
          <a:xfrm>
            <a:off x="528824" y="470452"/>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2</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427896" y="470452"/>
            <a:ext cx="2011680" cy="46037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主要功能模块</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
        <p:nvSpPr>
          <p:cNvPr id="8" name="Oval 25"/>
          <p:cNvSpPr/>
          <p:nvPr/>
        </p:nvSpPr>
        <p:spPr>
          <a:xfrm>
            <a:off x="1453008" y="1948951"/>
            <a:ext cx="1881899" cy="1881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9" name="Freeform 224"/>
          <p:cNvSpPr>
            <a:spLocks noEditPoints="1" noChangeArrowheads="1"/>
          </p:cNvSpPr>
          <p:nvPr/>
        </p:nvSpPr>
        <p:spPr bwMode="auto">
          <a:xfrm>
            <a:off x="2043817" y="2573519"/>
            <a:ext cx="700281" cy="70022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cs typeface="+mn-ea"/>
              <a:sym typeface="+mn-lt"/>
            </a:endParaRPr>
          </a:p>
        </p:txBody>
      </p:sp>
      <p:sp>
        <p:nvSpPr>
          <p:cNvPr id="13" name="Oval 21"/>
          <p:cNvSpPr/>
          <p:nvPr/>
        </p:nvSpPr>
        <p:spPr>
          <a:xfrm>
            <a:off x="3948342" y="1982937"/>
            <a:ext cx="1881899" cy="18818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5400" b="0" i="0" u="none" strike="noStrike" kern="1200" cap="none" spc="0" normalizeH="0" baseline="0" noProof="0" dirty="0">
              <a:ln>
                <a:noFill/>
              </a:ln>
              <a:solidFill>
                <a:schemeClr val="tx1"/>
              </a:solidFill>
              <a:effectLst/>
              <a:uLnTx/>
              <a:uFillTx/>
              <a:cs typeface="+mn-ea"/>
              <a:sym typeface="+mn-lt"/>
            </a:endParaRPr>
          </a:p>
        </p:txBody>
      </p:sp>
      <p:grpSp>
        <p:nvGrpSpPr>
          <p:cNvPr id="14" name="Group 8"/>
          <p:cNvGrpSpPr/>
          <p:nvPr/>
        </p:nvGrpSpPr>
        <p:grpSpPr>
          <a:xfrm>
            <a:off x="4554277" y="2506132"/>
            <a:ext cx="617959" cy="841402"/>
            <a:chOff x="2767013" y="609600"/>
            <a:chExt cx="561975" cy="765176"/>
          </a:xfrm>
          <a:solidFill>
            <a:schemeClr val="bg1"/>
          </a:solidFill>
        </p:grpSpPr>
        <p:sp>
          <p:nvSpPr>
            <p:cNvPr id="15"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6" name="Freeform 6"/>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sp>
        <p:nvSpPr>
          <p:cNvPr id="17" name="Oval 25"/>
          <p:cNvSpPr/>
          <p:nvPr/>
        </p:nvSpPr>
        <p:spPr>
          <a:xfrm>
            <a:off x="6390336" y="1948951"/>
            <a:ext cx="1881899" cy="1881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18" name="Freeform 201"/>
          <p:cNvSpPr>
            <a:spLocks noChangeArrowheads="1"/>
          </p:cNvSpPr>
          <p:nvPr/>
        </p:nvSpPr>
        <p:spPr bwMode="auto">
          <a:xfrm>
            <a:off x="6870740" y="2478034"/>
            <a:ext cx="918550" cy="891189"/>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60"/>
              <a:gd name="T41" fmla="*/ 62 w 62"/>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rgbClr val="FFFFFF"/>
          </a:solidFill>
          <a:ln>
            <a:noFill/>
          </a:ln>
        </p:spPr>
        <p:txBody>
          <a:bodyPr/>
          <a:lstStyle/>
          <a:p>
            <a:endParaRPr lang="zh-CN" altLang="zh-CN">
              <a:cs typeface="+mn-ea"/>
              <a:sym typeface="+mn-lt"/>
            </a:endParaRPr>
          </a:p>
        </p:txBody>
      </p:sp>
      <p:sp>
        <p:nvSpPr>
          <p:cNvPr id="19" name="Oval 25"/>
          <p:cNvSpPr/>
          <p:nvPr/>
        </p:nvSpPr>
        <p:spPr>
          <a:xfrm>
            <a:off x="8857095" y="1948951"/>
            <a:ext cx="1881899" cy="18818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0" name="任意多边形 33"/>
          <p:cNvSpPr/>
          <p:nvPr/>
        </p:nvSpPr>
        <p:spPr>
          <a:xfrm>
            <a:off x="9382217" y="2506059"/>
            <a:ext cx="831655" cy="76768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altLang="zh-CN" sz="4800" dirty="0">
              <a:cs typeface="+mn-ea"/>
              <a:sym typeface="+mn-lt"/>
            </a:endParaRPr>
          </a:p>
        </p:txBody>
      </p:sp>
      <p:sp>
        <p:nvSpPr>
          <p:cNvPr id="21" name="文本框 20"/>
          <p:cNvSpPr txBox="1"/>
          <p:nvPr/>
        </p:nvSpPr>
        <p:spPr>
          <a:xfrm>
            <a:off x="1175995" y="4805514"/>
            <a:ext cx="2259932" cy="1565910"/>
          </a:xfrm>
          <a:prstGeom prst="rect">
            <a:avLst/>
          </a:prstGeom>
          <a:noFill/>
        </p:spPr>
        <p:txBody>
          <a:bodyPr wrap="square" rtlCol="0">
            <a:spAutoFit/>
          </a:bodyPr>
          <a:lstStyle/>
          <a:p>
            <a:pPr algn="ctr" defTabSz="1216660">
              <a:lnSpc>
                <a:spcPct val="120000"/>
              </a:lnSpc>
              <a:spcBef>
                <a:spcPct val="20000"/>
              </a:spcBef>
            </a:pPr>
            <a:r>
              <a:rPr lang="zh-CN" altLang="en-US" sz="1600" dirty="0">
                <a:latin typeface="微软雅黑" panose="020B0503020204020204" pitchFamily="34" charset="-122"/>
                <a:ea typeface="微软雅黑" panose="020B0503020204020204" pitchFamily="34" charset="-122"/>
              </a:rPr>
              <a:t>当用户点击诗词连接就进入到该诗词的详细页面，所在纪录的诗、 内容、 赏析呈现给用户。</a:t>
            </a:r>
            <a:endParaRPr lang="zh-CN" altLang="en-US" sz="16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1037728" y="4183657"/>
            <a:ext cx="2784387"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诗词赏析模块</a:t>
            </a:r>
            <a:endParaRPr lang="zh-CN" altLang="en-US"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3889566" y="4820136"/>
            <a:ext cx="2115894" cy="1271270"/>
          </a:xfrm>
          <a:prstGeom prst="rect">
            <a:avLst/>
          </a:prstGeom>
          <a:noFill/>
        </p:spPr>
        <p:txBody>
          <a:bodyPr wrap="square" rtlCol="0">
            <a:spAutoFit/>
          </a:bodyPr>
          <a:lstStyle/>
          <a:p>
            <a:pPr algn="ctr" defTabSz="1216660">
              <a:lnSpc>
                <a:spcPct val="120000"/>
              </a:lnSpc>
              <a:spcBef>
                <a:spcPct val="20000"/>
              </a:spcBef>
            </a:pPr>
            <a:r>
              <a:rPr lang="zh-CN" altLang="en-US" sz="1600" dirty="0">
                <a:latin typeface="微软雅黑" panose="020B0503020204020204" pitchFamily="34" charset="-122"/>
                <a:ea typeface="微软雅黑" panose="020B0503020204020204" pitchFamily="34" charset="-122"/>
              </a:rPr>
              <a:t>当用户想查询相应的诗词或诗人用户可以从主页上点击搜索连接进入搜索页面。</a:t>
            </a:r>
            <a:endParaRPr lang="zh-CN" altLang="en-US" sz="16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3617596" y="4176243"/>
            <a:ext cx="2541270"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查询模块</a:t>
            </a:r>
            <a:endParaRPr lang="zh-CN" altLang="en-US"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6347858" y="4835752"/>
            <a:ext cx="2091216" cy="681355"/>
          </a:xfrm>
          <a:prstGeom prst="rect">
            <a:avLst/>
          </a:prstGeom>
          <a:noFill/>
        </p:spPr>
        <p:txBody>
          <a:bodyPr wrap="square" rtlCol="0">
            <a:spAutoFit/>
          </a:bodyPr>
          <a:lstStyle/>
          <a:p>
            <a:pPr algn="ctr" defTabSz="1216660">
              <a:lnSpc>
                <a:spcPct val="120000"/>
              </a:lnSpc>
              <a:spcBef>
                <a:spcPct val="20000"/>
              </a:spcBef>
            </a:pPr>
            <a:r>
              <a:rPr lang="zh-CN" altLang="en-US" sz="1600" dirty="0">
                <a:latin typeface="微软雅黑" panose="020B0503020204020204" pitchFamily="34" charset="-122"/>
                <a:ea typeface="微软雅黑" panose="020B0503020204020204" pitchFamily="34" charset="-122"/>
              </a:rPr>
              <a:t>管理员登陆账号密码，有效的管理网站。</a:t>
            </a:r>
            <a:endParaRPr lang="zh-CN" altLang="en-US" sz="16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6122831" y="4174916"/>
            <a:ext cx="2541270"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登录模块</a:t>
            </a:r>
            <a:endParaRPr lang="zh-CN" altLang="en-US"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8782107" y="4830729"/>
            <a:ext cx="2233898" cy="583565"/>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管理员添加，删除，修改</a:t>
            </a:r>
            <a:r>
              <a:rPr lang="zh-CN" altLang="en-US" sz="1600" dirty="0">
                <a:latin typeface="微软雅黑" panose="020B0503020204020204" pitchFamily="34" charset="-122"/>
                <a:ea typeface="微软雅黑" panose="020B0503020204020204" pitchFamily="34" charset="-122"/>
              </a:rPr>
              <a:t>诗词内容</a:t>
            </a:r>
            <a:endParaRPr lang="zh-CN" altLang="en-US" sz="16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8628066" y="4174916"/>
            <a:ext cx="2541270"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管理模块</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linds(horizont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linds(horizontal)">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bldLvl="0" animBg="1"/>
      <p:bldP spid="17" grpId="0" animBg="1"/>
      <p:bldP spid="19" grpId="0" animBg="1"/>
      <p:bldP spid="21" grpId="0"/>
      <p:bldP spid="22" grpId="0"/>
      <p:bldP spid="23" grpId="0"/>
      <p:bldP spid="24" grpId="0"/>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
            <a:ext cx="12192001" cy="6850177"/>
            <a:chOff x="0" y="-1"/>
            <a:chExt cx="12192001" cy="6850177"/>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2" name="矩形 1"/>
            <p:cNvSpPr/>
            <p:nvPr/>
          </p:nvSpPr>
          <p:spPr>
            <a:xfrm>
              <a:off x="464711" y="470508"/>
              <a:ext cx="11396868" cy="597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 name="椭圆 9"/>
          <p:cNvSpPr/>
          <p:nvPr/>
        </p:nvSpPr>
        <p:spPr>
          <a:xfrm>
            <a:off x="528824" y="470452"/>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2</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427896" y="470452"/>
            <a:ext cx="2011680" cy="46037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主要功能</a:t>
            </a:r>
            <a:r>
              <a:rPr lang="zh-CN" altLang="en-US" sz="2400" b="1" dirty="0">
                <a:solidFill>
                  <a:srgbClr val="4B4B4B"/>
                </a:solidFill>
                <a:latin typeface="微软雅黑" panose="020B0503020204020204" pitchFamily="34" charset="-122"/>
                <a:ea typeface="微软雅黑" panose="020B0503020204020204" pitchFamily="34" charset="-122"/>
              </a:rPr>
              <a:t>模块</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
        <p:nvSpPr>
          <p:cNvPr id="13" name="矩形 12"/>
          <p:cNvSpPr/>
          <p:nvPr/>
        </p:nvSpPr>
        <p:spPr>
          <a:xfrm>
            <a:off x="1458612" y="2650537"/>
            <a:ext cx="5329955"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在这里添加相应的文字内容在这里添加相应的文字内容</a:t>
            </a:r>
            <a:endParaRPr lang="zh-CN" altLang="en-US" sz="1600" dirty="0">
              <a:solidFill>
                <a:schemeClr val="bg1"/>
              </a:solidFill>
            </a:endParaRPr>
          </a:p>
        </p:txBody>
      </p:sp>
      <p:grpSp>
        <p:nvGrpSpPr>
          <p:cNvPr id="14" name="组合 13"/>
          <p:cNvGrpSpPr/>
          <p:nvPr/>
        </p:nvGrpSpPr>
        <p:grpSpPr>
          <a:xfrm>
            <a:off x="1543715" y="3088578"/>
            <a:ext cx="4747594" cy="1596522"/>
            <a:chOff x="7442791" y="3668391"/>
            <a:chExt cx="4747594" cy="1596522"/>
          </a:xfrm>
        </p:grpSpPr>
        <p:grpSp>
          <p:nvGrpSpPr>
            <p:cNvPr id="15" name="组合 14"/>
            <p:cNvGrpSpPr/>
            <p:nvPr/>
          </p:nvGrpSpPr>
          <p:grpSpPr>
            <a:xfrm>
              <a:off x="7442791" y="3668391"/>
              <a:ext cx="4747594" cy="738344"/>
              <a:chOff x="7442791" y="3668391"/>
              <a:chExt cx="4747594" cy="738344"/>
            </a:xfrm>
          </p:grpSpPr>
          <p:sp>
            <p:nvSpPr>
              <p:cNvPr id="19" name="Oval 15"/>
              <p:cNvSpPr/>
              <p:nvPr/>
            </p:nvSpPr>
            <p:spPr>
              <a:xfrm>
                <a:off x="7442791" y="3752568"/>
                <a:ext cx="393404" cy="393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75000"/>
                      <a:lumOff val="25000"/>
                    </a:schemeClr>
                  </a:solidFill>
                  <a:cs typeface="+mn-ea"/>
                  <a:sym typeface="+mn-lt"/>
                </a:endParaRPr>
              </a:p>
            </p:txBody>
          </p:sp>
          <p:sp>
            <p:nvSpPr>
              <p:cNvPr id="20" name="矩形 19"/>
              <p:cNvSpPr/>
              <p:nvPr/>
            </p:nvSpPr>
            <p:spPr>
              <a:xfrm>
                <a:off x="7836195" y="3668391"/>
                <a:ext cx="4354190" cy="738344"/>
              </a:xfrm>
              <a:prstGeom prst="rect">
                <a:avLst/>
              </a:prstGeom>
            </p:spPr>
            <p:txBody>
              <a:bodyPr wrap="square">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无论是否脱稿，都要注意用自己的目光要时常望一下答辩老师和其他现场同学，这是你用目光与听众进行心灵的交流，使听众对你的论题产生兴趣的一种方式</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7442791" y="4526569"/>
              <a:ext cx="4747594" cy="738344"/>
              <a:chOff x="7442791" y="3875450"/>
              <a:chExt cx="4747594" cy="738344"/>
            </a:xfrm>
          </p:grpSpPr>
          <p:sp>
            <p:nvSpPr>
              <p:cNvPr id="17" name="Oval 15"/>
              <p:cNvSpPr/>
              <p:nvPr/>
            </p:nvSpPr>
            <p:spPr>
              <a:xfrm>
                <a:off x="7442791" y="3895969"/>
                <a:ext cx="393404" cy="393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75000"/>
                      <a:lumOff val="25000"/>
                    </a:schemeClr>
                  </a:solidFill>
                  <a:cs typeface="+mn-ea"/>
                  <a:sym typeface="+mn-lt"/>
                </a:endParaRPr>
              </a:p>
            </p:txBody>
          </p:sp>
          <p:sp>
            <p:nvSpPr>
              <p:cNvPr id="18" name="矩形 17"/>
              <p:cNvSpPr/>
              <p:nvPr/>
            </p:nvSpPr>
            <p:spPr>
              <a:xfrm>
                <a:off x="7836195" y="3875450"/>
                <a:ext cx="4354190" cy="738344"/>
              </a:xfrm>
              <a:prstGeom prst="rect">
                <a:avLst/>
              </a:prstGeom>
            </p:spPr>
            <p:txBody>
              <a:bodyPr wrap="square">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无论是否脱稿，都要注意用自己的目光要时常望一下答辩老师和其他现场同学，这是你用目光与听众进行心灵的交流，使听众对你的论题产生兴趣的一种方式</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sp>
        <p:nvSpPr>
          <p:cNvPr id="21" name="文本框 13"/>
          <p:cNvSpPr txBox="1">
            <a:spLocks noChangeArrowheads="1"/>
          </p:cNvSpPr>
          <p:nvPr/>
        </p:nvSpPr>
        <p:spPr bwMode="auto">
          <a:xfrm>
            <a:off x="1458613" y="2056176"/>
            <a:ext cx="338055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dirty="0">
                <a:solidFill>
                  <a:schemeClr val="bg1"/>
                </a:solidFill>
                <a:latin typeface="微软雅黑" panose="020B0503020204020204" pitchFamily="34" charset="-122"/>
                <a:ea typeface="微软雅黑" panose="020B0503020204020204" pitchFamily="34" charset="-122"/>
              </a:rPr>
              <a:t>请输入您的标题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 name="图片 3" descr="QQ图片20211125224112"/>
          <p:cNvPicPr>
            <a:picLocks noChangeAspect="1"/>
          </p:cNvPicPr>
          <p:nvPr/>
        </p:nvPicPr>
        <p:blipFill>
          <a:blip r:embed="rId2"/>
          <a:stretch>
            <a:fillRect/>
          </a:stretch>
        </p:blipFill>
        <p:spPr>
          <a:xfrm>
            <a:off x="2576830" y="1135380"/>
            <a:ext cx="6821805" cy="4579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70912" y="-2670913"/>
            <a:ext cx="6850177" cy="12192001"/>
          </a:xfrm>
          <a:prstGeom prst="rect">
            <a:avLst/>
          </a:prstGeom>
        </p:spPr>
      </p:pic>
      <p:sp>
        <p:nvSpPr>
          <p:cNvPr id="24" name="椭圆 23"/>
          <p:cNvSpPr/>
          <p:nvPr/>
        </p:nvSpPr>
        <p:spPr>
          <a:xfrm>
            <a:off x="4186424" y="2773116"/>
            <a:ext cx="769441" cy="7694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3</a:t>
            </a:r>
            <a:endParaRPr lang="zh-CN" altLang="en-US" sz="32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085496" y="2773116"/>
            <a:ext cx="2621280" cy="460375"/>
          </a:xfrm>
          <a:prstGeom prst="rect">
            <a:avLst/>
          </a:prstGeom>
          <a:noFill/>
        </p:spPr>
        <p:txBody>
          <a:bodyPr wrap="none" rtlCol="0">
            <a:spAutoFit/>
          </a:bodyPr>
          <a:lstStyle/>
          <a:p>
            <a:r>
              <a:rPr lang="zh-CN" altLang="en-US" sz="2400" b="1" dirty="0">
                <a:solidFill>
                  <a:srgbClr val="4B4B4B"/>
                </a:solidFill>
                <a:latin typeface="微软雅黑" panose="020B0503020204020204" pitchFamily="34" charset="-122"/>
                <a:ea typeface="微软雅黑" panose="020B0503020204020204" pitchFamily="34" charset="-122"/>
              </a:rPr>
              <a:t>使用的技术和</a:t>
            </a:r>
            <a:r>
              <a:rPr lang="zh-CN" altLang="en-US" sz="2400" b="1" dirty="0">
                <a:solidFill>
                  <a:srgbClr val="4B4B4B"/>
                </a:solidFill>
                <a:latin typeface="微软雅黑" panose="020B0503020204020204" pitchFamily="34" charset="-122"/>
                <a:ea typeface="微软雅黑" panose="020B0503020204020204" pitchFamily="34" charset="-122"/>
              </a:rPr>
              <a:t>平台</a:t>
            </a:r>
            <a:endParaRPr lang="zh-CN" altLang="en-US" sz="2400" b="1" dirty="0">
              <a:solidFill>
                <a:srgbClr val="4B4B4B"/>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935</Words>
  <Application>WPS 演示</Application>
  <PresentationFormat>宽屏</PresentationFormat>
  <Paragraphs>132</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微软雅黑</vt:lpstr>
      <vt:lpstr>Calibri</vt:lpstr>
      <vt:lpstr>Open Sans</vt:lpstr>
      <vt:lpstr>Segoe Print</vt:lpstr>
      <vt:lpstr>Century Gothic</vt:lpstr>
      <vt:lpstr>等线 Light</vt:lpstr>
      <vt:lpstr>等线</vt:lpstr>
      <vt:lpstr>Arial Unicode MS</vt:lpstr>
      <vt:lpstr>Lucida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杨宇晨</cp:lastModifiedBy>
  <cp:revision>3</cp:revision>
  <dcterms:created xsi:type="dcterms:W3CDTF">2018-12-25T10:44:00Z</dcterms:created>
  <dcterms:modified xsi:type="dcterms:W3CDTF">2021-11-25T15:09:34Z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KSOTemplateUUID">
    <vt:lpwstr>v1.0_mb_rXO4AFAoqHoCgwGCdD9Xyw==</vt:lpwstr>
  </property>
  <property fmtid="{D5CDD505-2E9C-101B-9397-08002B2CF9AE}" pid="4" name="ICV">
    <vt:lpwstr>5EAB511610644AD4B55EA3B38F5D24D6</vt:lpwstr>
  </property>
</Properties>
</file>