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notesSlides/notesSlide1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256" r:id="rId2"/>
    <p:sldId id="345" r:id="rId3"/>
    <p:sldId id="304" r:id="rId4"/>
    <p:sldId id="339" r:id="rId5"/>
    <p:sldId id="340" r:id="rId6"/>
    <p:sldId id="305" r:id="rId7"/>
    <p:sldId id="341" r:id="rId8"/>
    <p:sldId id="306" r:id="rId9"/>
    <p:sldId id="287" r:id="rId10"/>
    <p:sldId id="342" r:id="rId11"/>
    <p:sldId id="343" r:id="rId12"/>
    <p:sldId id="344" r:id="rId13"/>
    <p:sldId id="300" r:id="rId14"/>
    <p:sldId id="346" r:id="rId15"/>
    <p:sldId id="347" r:id="rId16"/>
    <p:sldId id="348" r:id="rId17"/>
    <p:sldId id="349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1CA"/>
    <a:srgbClr val="EF4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6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551A3-59C8-4052-B151-5554EBD2C511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AE6A8-91E2-4CE8-BA94-D254F6A0D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88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40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76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46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61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433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454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543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39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1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381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0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22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93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674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01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2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299" y="-112144"/>
            <a:ext cx="12192000" cy="685800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038600" y="5515136"/>
            <a:ext cx="3927896" cy="404959"/>
          </a:xfrm>
          <a:prstGeom prst="roundRect">
            <a:avLst>
              <a:gd name="adj" fmla="val 50000"/>
            </a:avLst>
          </a:prstGeom>
          <a:solidFill>
            <a:srgbClr val="FFFFFF">
              <a:alpha val="69804"/>
            </a:srgbClr>
          </a:solidFill>
          <a:ln>
            <a:solidFill>
              <a:schemeClr val="accent1"/>
            </a:solidFill>
          </a:ln>
        </p:spPr>
        <p:txBody>
          <a:bodyPr vert="horz" anchor="ctr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587260" y="4664686"/>
            <a:ext cx="9086493" cy="723900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3200" b="1" kern="1000" baseline="0">
                <a:solidFill>
                  <a:srgbClr val="00C1CD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  <p:extLst>
      <p:ext uri="{BB962C8B-B14F-4D97-AF65-F5344CB8AC3E}">
        <p14:creationId xmlns:p14="http://schemas.microsoft.com/office/powerpoint/2010/main" val="285484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extLst>
    <p:ext uri="{DCECCB84-F9BA-43D5-87BE-67443E8EF086}">
      <p15:sldGuideLst xmlns:p15="http://schemas.microsoft.com/office/powerpoint/2012/main">
        <p15:guide id="0" orient="horz" pos="2160">
          <p15:clr>
            <a:srgbClr val="FBAE40"/>
          </p15:clr>
        </p15:guide>
        <p15:guide id="1" pos="4967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7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1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76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37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800" b="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0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1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50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87948" y="651025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466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66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1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F5F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516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5160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516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64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5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SzPct val="70000"/>
        <a:buFont typeface="Webdings" panose="05030102010509060703" pitchFamily="18" charset="2"/>
        <a:buChar char=""/>
        <a:defRPr lang="zh-CN" altLang="en-US" sz="2400" b="1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b="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5.jp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hyperlink" Target="http://115.29.204.107:8080/yibolemanagesystem/dist/index.html#/login" TargetMode="External"/><Relationship Id="rId5" Type="http://schemas.openxmlformats.org/officeDocument/2006/relationships/hyperlink" Target="http://115.29.204.107:8080/yibolefrontview/dist/index.html" TargetMode="Externa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8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slideLayout" Target="../slideLayouts/slideLayout8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hyperlink" Target="https://gitee.com/hnucm/dashboard/programs/140463" TargetMode="Externa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FD47394-5B53-41E8-A595-6E9251BF7320}"/>
              </a:ext>
            </a:extLst>
          </p:cNvPr>
          <p:cNvSpPr txBox="1"/>
          <p:nvPr/>
        </p:nvSpPr>
        <p:spPr>
          <a:xfrm>
            <a:off x="2893451" y="2770865"/>
            <a:ext cx="8397437" cy="1065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b="1" dirty="0">
                <a:latin typeface="Arial" panose="020B0604020202020204" pitchFamily="34" charset="0"/>
                <a:ea typeface="微软雅黑" panose="020B0503020204020204" pitchFamily="34" charset="-122"/>
              </a:rPr>
              <a:t>医伯乐课设设计汇报</a:t>
            </a:r>
            <a:endParaRPr lang="en-US" altLang="zh-CN" sz="5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D8986A0-FDFC-45D2-BD25-02001B0191FB}"/>
              </a:ext>
            </a:extLst>
          </p:cNvPr>
          <p:cNvGrpSpPr/>
          <p:nvPr/>
        </p:nvGrpSpPr>
        <p:grpSpPr>
          <a:xfrm>
            <a:off x="3421252" y="3915052"/>
            <a:ext cx="7341833" cy="45719"/>
            <a:chOff x="5788325" y="2958860"/>
            <a:chExt cx="5348376" cy="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45CC5AC-DF42-4A0C-B9B6-60E68F5CFFE0}"/>
                </a:ext>
              </a:extLst>
            </p:cNvPr>
            <p:cNvCxnSpPr/>
            <p:nvPr/>
          </p:nvCxnSpPr>
          <p:spPr>
            <a:xfrm>
              <a:off x="5788325" y="2958860"/>
              <a:ext cx="26741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C9AADF4-7DE5-4513-9486-52DEE2A629F6}"/>
                </a:ext>
              </a:extLst>
            </p:cNvPr>
            <p:cNvCxnSpPr/>
            <p:nvPr/>
          </p:nvCxnSpPr>
          <p:spPr>
            <a:xfrm>
              <a:off x="8462513" y="2958860"/>
              <a:ext cx="2674188" cy="0"/>
            </a:xfrm>
            <a:prstGeom prst="line">
              <a:avLst/>
            </a:prstGeom>
            <a:ln w="25400">
              <a:solidFill>
                <a:srgbClr val="EF4A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1F18845A-064B-4EAD-BD29-3BD9EE6BC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34" y="2111822"/>
            <a:ext cx="2634355" cy="26343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37508C5-B6FC-45EB-85DB-2EE47862E215}"/>
              </a:ext>
            </a:extLst>
          </p:cNvPr>
          <p:cNvSpPr txBox="1"/>
          <p:nvPr/>
        </p:nvSpPr>
        <p:spPr>
          <a:xfrm>
            <a:off x="9456414" y="5646197"/>
            <a:ext cx="2613344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+mj-ea"/>
                <a:ea typeface="+mj-ea"/>
              </a:rPr>
              <a:t>hello world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479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MH_Entry_1">
            <a:extLst>
              <a:ext uri="{FF2B5EF4-FFF2-40B4-BE49-F238E27FC236}">
                <a16:creationId xmlns:a16="http://schemas.microsoft.com/office/drawing/2014/main" id="{7D6B3328-CF2A-425B-8DF5-3E9BD1D7E97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02030" y="181553"/>
            <a:ext cx="5685855" cy="540000"/>
          </a:xfrm>
          <a:prstGeom prst="rect">
            <a:avLst/>
          </a:prstGeom>
          <a:noFill/>
        </p:spPr>
        <p:txBody>
          <a:bodyPr wrap="square" lIns="180000" anchor="ctr" anchorCtr="0">
            <a:noAutofit/>
          </a:bodyPr>
          <a:lstStyle/>
          <a:p>
            <a:pPr>
              <a:defRPr/>
            </a:pPr>
            <a:r>
              <a:rPr lang="zh-CN" altLang="en-US" sz="2800" kern="0" spc="100" dirty="0">
                <a:latin typeface="+mj-ea"/>
                <a:ea typeface="+mj-ea"/>
              </a:rPr>
              <a:t>项目特色</a:t>
            </a:r>
            <a:endParaRPr lang="en-US" altLang="zh-CN" sz="2800" kern="0" spc="100" dirty="0">
              <a:latin typeface="+mj-ea"/>
              <a:ea typeface="+mj-ea"/>
            </a:endParaRPr>
          </a:p>
        </p:txBody>
      </p:sp>
      <p:sp>
        <p:nvSpPr>
          <p:cNvPr id="945" name="MH_Number_1">
            <a:extLst>
              <a:ext uri="{FF2B5EF4-FFF2-40B4-BE49-F238E27FC236}">
                <a16:creationId xmlns:a16="http://schemas.microsoft.com/office/drawing/2014/main" id="{B92C4E2D-D28B-4DB9-B429-3DE2D50794C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52862" y="228939"/>
            <a:ext cx="397248" cy="46026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EF4A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2400" kern="0" dirty="0">
                <a:solidFill>
                  <a:srgbClr val="FFFFFF"/>
                </a:solidFill>
                <a:ea typeface="幼圆"/>
              </a:rPr>
              <a:t>3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5" name="AutoShape 44">
            <a:extLst>
              <a:ext uri="{FF2B5EF4-FFF2-40B4-BE49-F238E27FC236}">
                <a16:creationId xmlns:a16="http://schemas.microsoft.com/office/drawing/2014/main" id="{F9DAD61B-34D0-4FD8-AC0E-16FF638BFCFF}"/>
              </a:ext>
            </a:extLst>
          </p:cNvPr>
          <p:cNvSpPr>
            <a:spLocks/>
          </p:cNvSpPr>
          <p:nvPr/>
        </p:nvSpPr>
        <p:spPr bwMode="auto">
          <a:xfrm>
            <a:off x="1408302" y="1224313"/>
            <a:ext cx="422717" cy="4243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EF4A6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lvl="0" algn="ctr" defTabSz="292065">
              <a:lnSpc>
                <a:spcPct val="120000"/>
              </a:lnSpc>
              <a:defRPr/>
            </a:pPr>
            <a:r>
              <a:rPr lang="es-ES" altLang="zh-C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cs typeface="Gill Sans" charset="0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6" name="AutoShape 44">
            <a:extLst>
              <a:ext uri="{FF2B5EF4-FFF2-40B4-BE49-F238E27FC236}">
                <a16:creationId xmlns:a16="http://schemas.microsoft.com/office/drawing/2014/main" id="{6E1FD117-881A-4F18-84E4-FD6DDBF46846}"/>
              </a:ext>
            </a:extLst>
          </p:cNvPr>
          <p:cNvSpPr>
            <a:spLocks/>
          </p:cNvSpPr>
          <p:nvPr/>
        </p:nvSpPr>
        <p:spPr bwMode="auto">
          <a:xfrm>
            <a:off x="1408304" y="2363265"/>
            <a:ext cx="422717" cy="4243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EF4A6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lvl="0" algn="ctr" defTabSz="292065">
              <a:lnSpc>
                <a:spcPct val="120000"/>
              </a:lnSpc>
              <a:defRPr/>
            </a:pPr>
            <a:r>
              <a:rPr lang="es-ES" altLang="zh-C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cs typeface="Gill Sans" charset="0"/>
                <a:sym typeface="Arial" panose="020B0604020202020204" pitchFamily="34" charset="0"/>
              </a:rPr>
              <a:t>7</a:t>
            </a:r>
          </a:p>
        </p:txBody>
      </p:sp>
      <p:sp>
        <p:nvSpPr>
          <p:cNvPr id="7" name="AutoShape 44">
            <a:extLst>
              <a:ext uri="{FF2B5EF4-FFF2-40B4-BE49-F238E27FC236}">
                <a16:creationId xmlns:a16="http://schemas.microsoft.com/office/drawing/2014/main" id="{31E34905-B027-483E-8459-04B475127721}"/>
              </a:ext>
            </a:extLst>
          </p:cNvPr>
          <p:cNvSpPr>
            <a:spLocks/>
          </p:cNvSpPr>
          <p:nvPr/>
        </p:nvSpPr>
        <p:spPr bwMode="auto">
          <a:xfrm>
            <a:off x="1408303" y="3768542"/>
            <a:ext cx="422717" cy="4243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EF4A6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lvl="0" algn="ctr" defTabSz="292065">
              <a:lnSpc>
                <a:spcPct val="120000"/>
              </a:lnSpc>
              <a:defRPr/>
            </a:pPr>
            <a:r>
              <a:rPr lang="es-ES" altLang="zh-C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cs typeface="Gill Sans" charset="0"/>
                <a:sym typeface="Arial" panose="020B0604020202020204" pitchFamily="34" charset="0"/>
              </a:rPr>
              <a:t>8</a:t>
            </a:r>
          </a:p>
        </p:txBody>
      </p:sp>
      <p:sp>
        <p:nvSpPr>
          <p:cNvPr id="8" name="AutoShape 44">
            <a:extLst>
              <a:ext uri="{FF2B5EF4-FFF2-40B4-BE49-F238E27FC236}">
                <a16:creationId xmlns:a16="http://schemas.microsoft.com/office/drawing/2014/main" id="{690D5739-5148-4E03-9079-B22AB340A50B}"/>
              </a:ext>
            </a:extLst>
          </p:cNvPr>
          <p:cNvSpPr>
            <a:spLocks/>
          </p:cNvSpPr>
          <p:nvPr/>
        </p:nvSpPr>
        <p:spPr bwMode="auto">
          <a:xfrm>
            <a:off x="1408302" y="5280354"/>
            <a:ext cx="422717" cy="4243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EF4A6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lvl="0" algn="ctr" defTabSz="292065">
              <a:lnSpc>
                <a:spcPct val="120000"/>
              </a:lnSpc>
              <a:defRPr/>
            </a:pPr>
            <a:r>
              <a:rPr lang="es-ES" altLang="zh-C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cs typeface="Gill Sans" charset="0"/>
                <a:sym typeface="Arial" panose="020B0604020202020204" pitchFamily="34" charset="0"/>
              </a:rPr>
              <a:t>9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5B517A-BBC4-4DFF-8A54-9581BCCFAE67}"/>
              </a:ext>
            </a:extLst>
          </p:cNvPr>
          <p:cNvSpPr txBox="1"/>
          <p:nvPr/>
        </p:nvSpPr>
        <p:spPr>
          <a:xfrm>
            <a:off x="2096814" y="942777"/>
            <a:ext cx="8565268" cy="9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后台登录时实现获取用户的上次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登录的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，登录时间以及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对应的物理位置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DA7DCB-BEE7-437C-8690-CA61FC35214B}"/>
              </a:ext>
            </a:extLst>
          </p:cNvPr>
          <p:cNvSpPr txBox="1"/>
          <p:nvPr/>
        </p:nvSpPr>
        <p:spPr>
          <a:xfrm>
            <a:off x="2096813" y="2086758"/>
            <a:ext cx="8686882" cy="1005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对每次登录操作均保存到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日志信息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中，保障数据的安全性，防止用户对数据进行非法操作，能够更好的跟踪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02B679-ACCD-426D-9A82-BC1BC30B5850}"/>
              </a:ext>
            </a:extLst>
          </p:cNvPr>
          <p:cNvSpPr txBox="1"/>
          <p:nvPr/>
        </p:nvSpPr>
        <p:spPr>
          <a:xfrm>
            <a:off x="2096813" y="3439553"/>
            <a:ext cx="8751699" cy="1005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后台管理系统对招聘者和管理员开放，但是进行了相应的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权限管理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（具体见演示）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EDCA33-E8A5-495F-9C50-4E305E549A5D}"/>
              </a:ext>
            </a:extLst>
          </p:cNvPr>
          <p:cNvSpPr txBox="1"/>
          <p:nvPr/>
        </p:nvSpPr>
        <p:spPr>
          <a:xfrm>
            <a:off x="2096814" y="4750619"/>
            <a:ext cx="9186704" cy="1485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数据添加与更新时，添加了相关的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前提条件校验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（例如：添加招聘信息时，会验证职位信息是否存在，公司是否存在，招聘者是否存在等），保证了数据之间的逻辑性</a:t>
            </a:r>
          </a:p>
        </p:txBody>
      </p:sp>
    </p:spTree>
    <p:extLst>
      <p:ext uri="{BB962C8B-B14F-4D97-AF65-F5344CB8AC3E}">
        <p14:creationId xmlns:p14="http://schemas.microsoft.com/office/powerpoint/2010/main" val="336507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" grpId="0"/>
      <p:bldP spid="945" grpId="0" animBg="1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MH_Entry_1">
            <a:extLst>
              <a:ext uri="{FF2B5EF4-FFF2-40B4-BE49-F238E27FC236}">
                <a16:creationId xmlns:a16="http://schemas.microsoft.com/office/drawing/2014/main" id="{7D6B3328-CF2A-425B-8DF5-3E9BD1D7E97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02030" y="181553"/>
            <a:ext cx="5685855" cy="540000"/>
          </a:xfrm>
          <a:prstGeom prst="rect">
            <a:avLst/>
          </a:prstGeom>
          <a:noFill/>
        </p:spPr>
        <p:txBody>
          <a:bodyPr wrap="square" lIns="180000" anchor="ctr" anchorCtr="0">
            <a:noAutofit/>
          </a:bodyPr>
          <a:lstStyle/>
          <a:p>
            <a:pPr>
              <a:defRPr/>
            </a:pPr>
            <a:r>
              <a:rPr lang="zh-CN" altLang="en-US" sz="2800" kern="0" spc="100" dirty="0">
                <a:latin typeface="+mj-ea"/>
                <a:ea typeface="+mj-ea"/>
              </a:rPr>
              <a:t>项目特色</a:t>
            </a:r>
            <a:endParaRPr lang="en-US" altLang="zh-CN" sz="2800" kern="0" spc="100" dirty="0">
              <a:latin typeface="+mj-ea"/>
              <a:ea typeface="+mj-ea"/>
            </a:endParaRPr>
          </a:p>
        </p:txBody>
      </p:sp>
      <p:sp>
        <p:nvSpPr>
          <p:cNvPr id="945" name="MH_Number_1">
            <a:extLst>
              <a:ext uri="{FF2B5EF4-FFF2-40B4-BE49-F238E27FC236}">
                <a16:creationId xmlns:a16="http://schemas.microsoft.com/office/drawing/2014/main" id="{B92C4E2D-D28B-4DB9-B429-3DE2D50794C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52862" y="228939"/>
            <a:ext cx="397248" cy="46026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EF4A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2400" kern="0" dirty="0">
                <a:solidFill>
                  <a:srgbClr val="FFFFFF"/>
                </a:solidFill>
                <a:ea typeface="幼圆"/>
              </a:rPr>
              <a:t>3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5" name="AutoShape 44">
            <a:extLst>
              <a:ext uri="{FF2B5EF4-FFF2-40B4-BE49-F238E27FC236}">
                <a16:creationId xmlns:a16="http://schemas.microsoft.com/office/drawing/2014/main" id="{F9DAD61B-34D0-4FD8-AC0E-16FF638BFCFF}"/>
              </a:ext>
            </a:extLst>
          </p:cNvPr>
          <p:cNvSpPr>
            <a:spLocks/>
          </p:cNvSpPr>
          <p:nvPr/>
        </p:nvSpPr>
        <p:spPr bwMode="auto">
          <a:xfrm>
            <a:off x="1408302" y="1224313"/>
            <a:ext cx="422717" cy="4243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EF4A6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lvl="0" algn="ctr" defTabSz="292065">
              <a:lnSpc>
                <a:spcPct val="120000"/>
              </a:lnSpc>
              <a:defRPr/>
            </a:pPr>
            <a:r>
              <a:rPr lang="es-ES" altLang="zh-C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cs typeface="Gill Sans" charset="0"/>
                <a:sym typeface="Arial" panose="020B0604020202020204" pitchFamily="34" charset="0"/>
              </a:rPr>
              <a:t>10</a:t>
            </a:r>
          </a:p>
        </p:txBody>
      </p:sp>
      <p:sp>
        <p:nvSpPr>
          <p:cNvPr id="6" name="AutoShape 44">
            <a:extLst>
              <a:ext uri="{FF2B5EF4-FFF2-40B4-BE49-F238E27FC236}">
                <a16:creationId xmlns:a16="http://schemas.microsoft.com/office/drawing/2014/main" id="{6E1FD117-881A-4F18-84E4-FD6DDBF46846}"/>
              </a:ext>
            </a:extLst>
          </p:cNvPr>
          <p:cNvSpPr>
            <a:spLocks/>
          </p:cNvSpPr>
          <p:nvPr/>
        </p:nvSpPr>
        <p:spPr bwMode="auto">
          <a:xfrm>
            <a:off x="1408304" y="2185709"/>
            <a:ext cx="422717" cy="4243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EF4A6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lvl="0" algn="ctr" defTabSz="292065">
              <a:lnSpc>
                <a:spcPct val="120000"/>
              </a:lnSpc>
              <a:defRPr/>
            </a:pPr>
            <a:r>
              <a:rPr lang="es-ES" altLang="zh-C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cs typeface="Gill Sans" charset="0"/>
                <a:sym typeface="Arial" panose="020B0604020202020204" pitchFamily="34" charset="0"/>
              </a:rPr>
              <a:t>11</a:t>
            </a:r>
          </a:p>
        </p:txBody>
      </p:sp>
      <p:sp>
        <p:nvSpPr>
          <p:cNvPr id="7" name="AutoShape 44">
            <a:extLst>
              <a:ext uri="{FF2B5EF4-FFF2-40B4-BE49-F238E27FC236}">
                <a16:creationId xmlns:a16="http://schemas.microsoft.com/office/drawing/2014/main" id="{31E34905-B027-483E-8459-04B475127721}"/>
              </a:ext>
            </a:extLst>
          </p:cNvPr>
          <p:cNvSpPr>
            <a:spLocks/>
          </p:cNvSpPr>
          <p:nvPr/>
        </p:nvSpPr>
        <p:spPr bwMode="auto">
          <a:xfrm>
            <a:off x="1408303" y="3386797"/>
            <a:ext cx="422717" cy="4243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EF4A6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lvl="0" algn="ctr" defTabSz="292065">
              <a:lnSpc>
                <a:spcPct val="120000"/>
              </a:lnSpc>
              <a:defRPr/>
            </a:pPr>
            <a:r>
              <a:rPr lang="es-ES" altLang="zh-C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cs typeface="Gill Sans" charset="0"/>
                <a:sym typeface="Arial" panose="020B0604020202020204" pitchFamily="34" charset="0"/>
              </a:rPr>
              <a:t>12</a:t>
            </a:r>
          </a:p>
        </p:txBody>
      </p:sp>
      <p:sp>
        <p:nvSpPr>
          <p:cNvPr id="8" name="AutoShape 44">
            <a:extLst>
              <a:ext uri="{FF2B5EF4-FFF2-40B4-BE49-F238E27FC236}">
                <a16:creationId xmlns:a16="http://schemas.microsoft.com/office/drawing/2014/main" id="{690D5739-5148-4E03-9079-B22AB340A50B}"/>
              </a:ext>
            </a:extLst>
          </p:cNvPr>
          <p:cNvSpPr>
            <a:spLocks/>
          </p:cNvSpPr>
          <p:nvPr/>
        </p:nvSpPr>
        <p:spPr bwMode="auto">
          <a:xfrm>
            <a:off x="1408302" y="4507990"/>
            <a:ext cx="422717" cy="4243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EF4A6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lvl="0" algn="ctr" defTabSz="292065">
              <a:lnSpc>
                <a:spcPct val="120000"/>
              </a:lnSpc>
              <a:defRPr/>
            </a:pPr>
            <a:r>
              <a:rPr lang="es-ES" altLang="zh-C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cs typeface="Gill Sans" charset="0"/>
                <a:sym typeface="Arial" panose="020B0604020202020204" pitchFamily="34" charset="0"/>
              </a:rPr>
              <a:t>13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5B517A-BBC4-4DFF-8A54-9581BCCFAE67}"/>
              </a:ext>
            </a:extLst>
          </p:cNvPr>
          <p:cNvSpPr txBox="1"/>
          <p:nvPr/>
        </p:nvSpPr>
        <p:spPr>
          <a:xfrm>
            <a:off x="2096814" y="1138091"/>
            <a:ext cx="8565268" cy="52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简历信息支持以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pdf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文件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打印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，使得招聘者使用更加方便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DA7DCB-BEE7-437C-8690-CA61FC35214B}"/>
              </a:ext>
            </a:extLst>
          </p:cNvPr>
          <p:cNvSpPr txBox="1"/>
          <p:nvPr/>
        </p:nvSpPr>
        <p:spPr>
          <a:xfrm>
            <a:off x="2096813" y="2104517"/>
            <a:ext cx="8686882" cy="52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后台管理支持分页查看，以及以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Excel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文件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格式下载到本地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02B679-ACCD-426D-9A82-BC1BC30B5850}"/>
              </a:ext>
            </a:extLst>
          </p:cNvPr>
          <p:cNvSpPr txBox="1"/>
          <p:nvPr/>
        </p:nvSpPr>
        <p:spPr>
          <a:xfrm>
            <a:off x="2096813" y="3102198"/>
            <a:ext cx="8751699" cy="1005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后台管理使用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Echarts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可视化组件，更加直观的体现数据间的关系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15117E-94FA-433E-842C-E9638297AF55}"/>
              </a:ext>
            </a:extLst>
          </p:cNvPr>
          <p:cNvSpPr txBox="1"/>
          <p:nvPr/>
        </p:nvSpPr>
        <p:spPr>
          <a:xfrm>
            <a:off x="2080537" y="4248902"/>
            <a:ext cx="8751699" cy="1005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周边商城兑换需要积分，于是利用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支付宝沙箱环境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实现购买积分功能</a:t>
            </a:r>
          </a:p>
        </p:txBody>
      </p:sp>
      <p:sp>
        <p:nvSpPr>
          <p:cNvPr id="13" name="AutoShape 44">
            <a:extLst>
              <a:ext uri="{FF2B5EF4-FFF2-40B4-BE49-F238E27FC236}">
                <a16:creationId xmlns:a16="http://schemas.microsoft.com/office/drawing/2014/main" id="{92FC21DD-0925-40FB-9A3A-341D65E65470}"/>
              </a:ext>
            </a:extLst>
          </p:cNvPr>
          <p:cNvSpPr>
            <a:spLocks/>
          </p:cNvSpPr>
          <p:nvPr/>
        </p:nvSpPr>
        <p:spPr bwMode="auto">
          <a:xfrm>
            <a:off x="1392028" y="5486014"/>
            <a:ext cx="422717" cy="4243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EF4A6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lvl="0" algn="ctr" defTabSz="292065">
              <a:lnSpc>
                <a:spcPct val="120000"/>
              </a:lnSpc>
              <a:defRPr/>
            </a:pPr>
            <a:r>
              <a:rPr lang="es-ES" altLang="zh-C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cs typeface="Gill Sans" charset="0"/>
                <a:sym typeface="Arial" panose="020B0604020202020204" pitchFamily="34" charset="0"/>
              </a:rPr>
              <a:t>14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8C194D-44B7-4778-B647-5772CE950B4A}"/>
              </a:ext>
            </a:extLst>
          </p:cNvPr>
          <p:cNvSpPr txBox="1"/>
          <p:nvPr/>
        </p:nvSpPr>
        <p:spPr>
          <a:xfrm>
            <a:off x="2064263" y="5431113"/>
            <a:ext cx="8751699" cy="52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前后端均已部署至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阿里云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服务器，且微信小程序也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上线</a:t>
            </a:r>
          </a:p>
        </p:txBody>
      </p:sp>
    </p:spTree>
    <p:extLst>
      <p:ext uri="{BB962C8B-B14F-4D97-AF65-F5344CB8AC3E}">
        <p14:creationId xmlns:p14="http://schemas.microsoft.com/office/powerpoint/2010/main" val="374581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" grpId="0"/>
      <p:bldP spid="945" grpId="0" animBg="1"/>
      <p:bldP spid="9" grpId="0"/>
      <p:bldP spid="10" grpId="0"/>
      <p:bldP spid="11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F17BFBE1-5B1F-476E-B1CF-79E8D9926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854" y="2063117"/>
            <a:ext cx="2804791" cy="280479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F7AC473-ABE0-4038-A8C3-34566B203D6C}"/>
              </a:ext>
            </a:extLst>
          </p:cNvPr>
          <p:cNvSpPr txBox="1"/>
          <p:nvPr/>
        </p:nvSpPr>
        <p:spPr>
          <a:xfrm>
            <a:off x="4185920" y="2841916"/>
            <a:ext cx="7721600" cy="1282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6600" dirty="0">
                <a:latin typeface="+mj-ea"/>
                <a:ea typeface="+mj-ea"/>
              </a:rPr>
              <a:t>4.</a:t>
            </a:r>
            <a:r>
              <a:rPr lang="zh-CN" altLang="en-US" sz="6600" dirty="0">
                <a:latin typeface="Arial" panose="020B0604020202020204" pitchFamily="34" charset="0"/>
                <a:ea typeface="微软雅黑" panose="020B0503020204020204" pitchFamily="34" charset="-122"/>
              </a:rPr>
              <a:t>功能介绍与演示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327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MH_Entry_1">
            <a:extLst>
              <a:ext uri="{FF2B5EF4-FFF2-40B4-BE49-F238E27FC236}">
                <a16:creationId xmlns:a16="http://schemas.microsoft.com/office/drawing/2014/main" id="{7D6B3328-CF2A-425B-8DF5-3E9BD1D7E97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02030" y="181553"/>
            <a:ext cx="5685855" cy="540000"/>
          </a:xfrm>
          <a:prstGeom prst="rect">
            <a:avLst/>
          </a:prstGeom>
          <a:noFill/>
        </p:spPr>
        <p:txBody>
          <a:bodyPr wrap="square" lIns="180000" anchor="ctr" anchorCtr="0">
            <a:noAutofit/>
          </a:bodyPr>
          <a:lstStyle/>
          <a:p>
            <a:pPr>
              <a:defRPr/>
            </a:pPr>
            <a:r>
              <a:rPr lang="zh-CN" altLang="en-US" sz="2800" kern="0" spc="100" dirty="0">
                <a:latin typeface="+mj-ea"/>
                <a:ea typeface="+mj-ea"/>
              </a:rPr>
              <a:t>功能介绍与演示</a:t>
            </a:r>
            <a:endParaRPr lang="en-US" altLang="zh-CN" sz="2800" kern="0" spc="100" dirty="0">
              <a:latin typeface="+mj-ea"/>
              <a:ea typeface="+mj-ea"/>
            </a:endParaRPr>
          </a:p>
        </p:txBody>
      </p:sp>
      <p:sp>
        <p:nvSpPr>
          <p:cNvPr id="945" name="MH_Number_1">
            <a:extLst>
              <a:ext uri="{FF2B5EF4-FFF2-40B4-BE49-F238E27FC236}">
                <a16:creationId xmlns:a16="http://schemas.microsoft.com/office/drawing/2014/main" id="{B92C4E2D-D28B-4DB9-B429-3DE2D50794C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52862" y="228939"/>
            <a:ext cx="397248" cy="46026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EF4A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kern="0" dirty="0">
                <a:solidFill>
                  <a:srgbClr val="FFFFFF"/>
                </a:solidFill>
                <a:ea typeface="幼圆"/>
              </a:rPr>
              <a:t>4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F785AF-44F9-4D07-869B-705F8125918C}"/>
              </a:ext>
            </a:extLst>
          </p:cNvPr>
          <p:cNvSpPr txBox="1"/>
          <p:nvPr/>
        </p:nvSpPr>
        <p:spPr>
          <a:xfrm>
            <a:off x="1118586" y="914400"/>
            <a:ext cx="8398275" cy="66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hlinkClick r:id="rId5"/>
              </a:rPr>
              <a:t>前端网页</a:t>
            </a:r>
            <a:endParaRPr lang="en-US" altLang="zh-CN" sz="3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DD4A10-77F7-438D-BDAE-5FF6187CEA88}"/>
              </a:ext>
            </a:extLst>
          </p:cNvPr>
          <p:cNvSpPr txBox="1"/>
          <p:nvPr/>
        </p:nvSpPr>
        <p:spPr>
          <a:xfrm>
            <a:off x="1118586" y="2388094"/>
            <a:ext cx="3542191" cy="66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hlinkClick r:id="rId6"/>
              </a:rPr>
              <a:t>后台管理系统</a:t>
            </a:r>
            <a:endParaRPr lang="en-US" altLang="zh-CN" sz="3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67990CD-BB49-43B2-9EFD-2CE8B7C862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740" y="914400"/>
            <a:ext cx="3579542" cy="407901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804A308-EE1F-4240-8ACD-5D8E25C2762E}"/>
              </a:ext>
            </a:extLst>
          </p:cNvPr>
          <p:cNvSpPr txBox="1"/>
          <p:nvPr/>
        </p:nvSpPr>
        <p:spPr>
          <a:xfrm>
            <a:off x="1118585" y="3908605"/>
            <a:ext cx="3542191" cy="66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</a:rPr>
              <a:t>微信小程序</a:t>
            </a:r>
            <a:endParaRPr lang="en-US" altLang="zh-CN" sz="3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49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" grpId="0"/>
      <p:bldP spid="9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F17BFBE1-5B1F-476E-B1CF-79E8D9926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854" y="2063117"/>
            <a:ext cx="2804791" cy="280479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F7AC473-ABE0-4038-A8C3-34566B203D6C}"/>
              </a:ext>
            </a:extLst>
          </p:cNvPr>
          <p:cNvSpPr txBox="1"/>
          <p:nvPr/>
        </p:nvSpPr>
        <p:spPr>
          <a:xfrm>
            <a:off x="4931644" y="2824376"/>
            <a:ext cx="7721600" cy="1282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6600" dirty="0">
                <a:latin typeface="+mj-ea"/>
                <a:ea typeface="+mj-ea"/>
              </a:rPr>
              <a:t>5.</a:t>
            </a:r>
            <a:r>
              <a:rPr lang="zh-CN" altLang="en-US" sz="6600" dirty="0">
                <a:latin typeface="Arial" panose="020B0604020202020204" pitchFamily="34" charset="0"/>
                <a:ea typeface="微软雅黑" panose="020B0503020204020204" pitchFamily="34" charset="-122"/>
              </a:rPr>
              <a:t>有待完善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51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MH_Entry_1">
            <a:extLst>
              <a:ext uri="{FF2B5EF4-FFF2-40B4-BE49-F238E27FC236}">
                <a16:creationId xmlns:a16="http://schemas.microsoft.com/office/drawing/2014/main" id="{7D6B3328-CF2A-425B-8DF5-3E9BD1D7E97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02030" y="181553"/>
            <a:ext cx="5685855" cy="540000"/>
          </a:xfrm>
          <a:prstGeom prst="rect">
            <a:avLst/>
          </a:prstGeom>
          <a:noFill/>
        </p:spPr>
        <p:txBody>
          <a:bodyPr wrap="square" lIns="180000" anchor="ctr" anchorCtr="0">
            <a:noAutofit/>
          </a:bodyPr>
          <a:lstStyle/>
          <a:p>
            <a:pPr>
              <a:defRPr/>
            </a:pPr>
            <a:r>
              <a:rPr lang="zh-CN" altLang="en-US" sz="2800" kern="0" spc="100" dirty="0">
                <a:latin typeface="+mj-ea"/>
                <a:ea typeface="+mj-ea"/>
              </a:rPr>
              <a:t>有待完善</a:t>
            </a:r>
            <a:endParaRPr lang="en-US" altLang="zh-CN" sz="2800" kern="0" spc="100" dirty="0">
              <a:latin typeface="+mj-ea"/>
              <a:ea typeface="+mj-ea"/>
            </a:endParaRPr>
          </a:p>
        </p:txBody>
      </p:sp>
      <p:sp>
        <p:nvSpPr>
          <p:cNvPr id="945" name="MH_Number_1">
            <a:extLst>
              <a:ext uri="{FF2B5EF4-FFF2-40B4-BE49-F238E27FC236}">
                <a16:creationId xmlns:a16="http://schemas.microsoft.com/office/drawing/2014/main" id="{B92C4E2D-D28B-4DB9-B429-3DE2D50794C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52862" y="228939"/>
            <a:ext cx="397248" cy="46026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EF4A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2400" kern="0" dirty="0">
                <a:solidFill>
                  <a:srgbClr val="FFFFFF"/>
                </a:solidFill>
                <a:ea typeface="幼圆"/>
              </a:rPr>
              <a:t>5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5" name="AutoShape 44">
            <a:extLst>
              <a:ext uri="{FF2B5EF4-FFF2-40B4-BE49-F238E27FC236}">
                <a16:creationId xmlns:a16="http://schemas.microsoft.com/office/drawing/2014/main" id="{F9DAD61B-34D0-4FD8-AC0E-16FF638BFCFF}"/>
              </a:ext>
            </a:extLst>
          </p:cNvPr>
          <p:cNvSpPr>
            <a:spLocks/>
          </p:cNvSpPr>
          <p:nvPr/>
        </p:nvSpPr>
        <p:spPr bwMode="auto">
          <a:xfrm>
            <a:off x="1408302" y="1348600"/>
            <a:ext cx="422717" cy="4243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EF4A6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292065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Gill Sans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6" name="AutoShape 44">
            <a:extLst>
              <a:ext uri="{FF2B5EF4-FFF2-40B4-BE49-F238E27FC236}">
                <a16:creationId xmlns:a16="http://schemas.microsoft.com/office/drawing/2014/main" id="{6E1FD117-881A-4F18-84E4-FD6DDBF46846}"/>
              </a:ext>
            </a:extLst>
          </p:cNvPr>
          <p:cNvSpPr>
            <a:spLocks/>
          </p:cNvSpPr>
          <p:nvPr/>
        </p:nvSpPr>
        <p:spPr bwMode="auto">
          <a:xfrm>
            <a:off x="1408304" y="2212343"/>
            <a:ext cx="422717" cy="4243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EF4A6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lvl="0" algn="ctr" defTabSz="292065">
              <a:lnSpc>
                <a:spcPct val="120000"/>
              </a:lnSpc>
              <a:defRPr/>
            </a:pPr>
            <a:r>
              <a:rPr lang="es-ES" altLang="zh-C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cs typeface="Gill Sans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7" name="AutoShape 44">
            <a:extLst>
              <a:ext uri="{FF2B5EF4-FFF2-40B4-BE49-F238E27FC236}">
                <a16:creationId xmlns:a16="http://schemas.microsoft.com/office/drawing/2014/main" id="{31E34905-B027-483E-8459-04B475127721}"/>
              </a:ext>
            </a:extLst>
          </p:cNvPr>
          <p:cNvSpPr>
            <a:spLocks/>
          </p:cNvSpPr>
          <p:nvPr/>
        </p:nvSpPr>
        <p:spPr bwMode="auto">
          <a:xfrm>
            <a:off x="1408303" y="3138229"/>
            <a:ext cx="422717" cy="4243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EF4A6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lvl="0" algn="ctr" defTabSz="292065">
              <a:lnSpc>
                <a:spcPct val="120000"/>
              </a:lnSpc>
              <a:defRPr/>
            </a:pPr>
            <a:r>
              <a:rPr lang="es-ES" altLang="zh-C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cs typeface="Gill Sans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8" name="AutoShape 44">
            <a:extLst>
              <a:ext uri="{FF2B5EF4-FFF2-40B4-BE49-F238E27FC236}">
                <a16:creationId xmlns:a16="http://schemas.microsoft.com/office/drawing/2014/main" id="{690D5739-5148-4E03-9079-B22AB340A50B}"/>
              </a:ext>
            </a:extLst>
          </p:cNvPr>
          <p:cNvSpPr>
            <a:spLocks/>
          </p:cNvSpPr>
          <p:nvPr/>
        </p:nvSpPr>
        <p:spPr bwMode="auto">
          <a:xfrm>
            <a:off x="1408302" y="4188402"/>
            <a:ext cx="422717" cy="4243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EF4A6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lvl="0" algn="ctr" defTabSz="292065">
              <a:lnSpc>
                <a:spcPct val="120000"/>
              </a:lnSpc>
              <a:defRPr/>
            </a:pPr>
            <a:r>
              <a:rPr lang="es-ES" altLang="zh-C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cs typeface="Gill Sans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5B517A-BBC4-4DFF-8A54-9581BCCFAE67}"/>
              </a:ext>
            </a:extLst>
          </p:cNvPr>
          <p:cNvSpPr txBox="1"/>
          <p:nvPr/>
        </p:nvSpPr>
        <p:spPr>
          <a:xfrm>
            <a:off x="2096814" y="1280133"/>
            <a:ext cx="8565268" cy="52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前端页面并没有实现应聘者的职位和公司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收藏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DA7DCB-BEE7-437C-8690-CA61FC35214B}"/>
              </a:ext>
            </a:extLst>
          </p:cNvPr>
          <p:cNvSpPr txBox="1"/>
          <p:nvPr/>
        </p:nvSpPr>
        <p:spPr>
          <a:xfrm>
            <a:off x="2096814" y="2111660"/>
            <a:ext cx="8686882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目前也未实现应聘者针对具体公司职位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投递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相应简历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02B679-ACCD-426D-9A82-BC1BC30B5850}"/>
              </a:ext>
            </a:extLst>
          </p:cNvPr>
          <p:cNvSpPr txBox="1"/>
          <p:nvPr/>
        </p:nvSpPr>
        <p:spPr>
          <a:xfrm>
            <a:off x="2064405" y="3084911"/>
            <a:ext cx="8751699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虽然数据库存在相应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笔面试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信息，但并未实现具体的功能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EDCA33-E8A5-495F-9C50-4E305E549A5D}"/>
              </a:ext>
            </a:extLst>
          </p:cNvPr>
          <p:cNvSpPr txBox="1"/>
          <p:nvPr/>
        </p:nvSpPr>
        <p:spPr>
          <a:xfrm>
            <a:off x="2096814" y="4120306"/>
            <a:ext cx="9186704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个人简历只实现了网页修改，但并未实现以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文件格式上传</a:t>
            </a:r>
          </a:p>
        </p:txBody>
      </p:sp>
    </p:spTree>
    <p:extLst>
      <p:ext uri="{BB962C8B-B14F-4D97-AF65-F5344CB8AC3E}">
        <p14:creationId xmlns:p14="http://schemas.microsoft.com/office/powerpoint/2010/main" val="27780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" grpId="0"/>
      <p:bldP spid="945" grpId="0" animBg="1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MH_Entry_1">
            <a:extLst>
              <a:ext uri="{FF2B5EF4-FFF2-40B4-BE49-F238E27FC236}">
                <a16:creationId xmlns:a16="http://schemas.microsoft.com/office/drawing/2014/main" id="{7D6B3328-CF2A-425B-8DF5-3E9BD1D7E97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02030" y="181553"/>
            <a:ext cx="5685855" cy="540000"/>
          </a:xfrm>
          <a:prstGeom prst="rect">
            <a:avLst/>
          </a:prstGeom>
          <a:noFill/>
        </p:spPr>
        <p:txBody>
          <a:bodyPr wrap="square" lIns="180000" anchor="ctr" anchorCtr="0">
            <a:noAutofit/>
          </a:bodyPr>
          <a:lstStyle/>
          <a:p>
            <a:pPr>
              <a:defRPr/>
            </a:pPr>
            <a:r>
              <a:rPr lang="zh-CN" altLang="en-US" sz="2800" kern="0" spc="100" dirty="0">
                <a:latin typeface="+mj-ea"/>
                <a:ea typeface="+mj-ea"/>
              </a:rPr>
              <a:t>有待完善</a:t>
            </a:r>
            <a:r>
              <a:rPr lang="en-US" altLang="zh-CN" sz="2800" kern="0" spc="100" dirty="0">
                <a:latin typeface="+mj-ea"/>
                <a:ea typeface="+mj-ea"/>
              </a:rPr>
              <a:t>-</a:t>
            </a:r>
            <a:r>
              <a:rPr lang="zh-CN" altLang="en-US" sz="2800" kern="0" spc="100" dirty="0">
                <a:latin typeface="+mj-ea"/>
                <a:ea typeface="+mj-ea"/>
              </a:rPr>
              <a:t>微信小程序</a:t>
            </a:r>
            <a:endParaRPr lang="en-US" altLang="zh-CN" sz="2800" kern="0" spc="100" dirty="0">
              <a:latin typeface="+mj-ea"/>
              <a:ea typeface="+mj-ea"/>
            </a:endParaRPr>
          </a:p>
        </p:txBody>
      </p:sp>
      <p:sp>
        <p:nvSpPr>
          <p:cNvPr id="945" name="MH_Number_1">
            <a:extLst>
              <a:ext uri="{FF2B5EF4-FFF2-40B4-BE49-F238E27FC236}">
                <a16:creationId xmlns:a16="http://schemas.microsoft.com/office/drawing/2014/main" id="{B92C4E2D-D28B-4DB9-B429-3DE2D50794C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52862" y="228939"/>
            <a:ext cx="397248" cy="46026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EF4A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2400" kern="0" dirty="0">
                <a:solidFill>
                  <a:srgbClr val="FFFFFF"/>
                </a:solidFill>
                <a:ea typeface="幼圆"/>
              </a:rPr>
              <a:t>5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5" name="AutoShape 44">
            <a:extLst>
              <a:ext uri="{FF2B5EF4-FFF2-40B4-BE49-F238E27FC236}">
                <a16:creationId xmlns:a16="http://schemas.microsoft.com/office/drawing/2014/main" id="{F9DAD61B-34D0-4FD8-AC0E-16FF638BFCFF}"/>
              </a:ext>
            </a:extLst>
          </p:cNvPr>
          <p:cNvSpPr>
            <a:spLocks/>
          </p:cNvSpPr>
          <p:nvPr/>
        </p:nvSpPr>
        <p:spPr bwMode="auto">
          <a:xfrm>
            <a:off x="1408302" y="1623809"/>
            <a:ext cx="422717" cy="4243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EF4A6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292065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Gill Sans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6" name="AutoShape 44">
            <a:extLst>
              <a:ext uri="{FF2B5EF4-FFF2-40B4-BE49-F238E27FC236}">
                <a16:creationId xmlns:a16="http://schemas.microsoft.com/office/drawing/2014/main" id="{6E1FD117-881A-4F18-84E4-FD6DDBF46846}"/>
              </a:ext>
            </a:extLst>
          </p:cNvPr>
          <p:cNvSpPr>
            <a:spLocks/>
          </p:cNvSpPr>
          <p:nvPr/>
        </p:nvSpPr>
        <p:spPr bwMode="auto">
          <a:xfrm>
            <a:off x="1408304" y="2487552"/>
            <a:ext cx="422717" cy="4243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EF4A6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lvl="0" algn="ctr" defTabSz="292065">
              <a:lnSpc>
                <a:spcPct val="120000"/>
              </a:lnSpc>
              <a:defRPr/>
            </a:pPr>
            <a:r>
              <a:rPr lang="es-ES" altLang="zh-C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cs typeface="Gill Sans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7" name="AutoShape 44">
            <a:extLst>
              <a:ext uri="{FF2B5EF4-FFF2-40B4-BE49-F238E27FC236}">
                <a16:creationId xmlns:a16="http://schemas.microsoft.com/office/drawing/2014/main" id="{31E34905-B027-483E-8459-04B475127721}"/>
              </a:ext>
            </a:extLst>
          </p:cNvPr>
          <p:cNvSpPr>
            <a:spLocks/>
          </p:cNvSpPr>
          <p:nvPr/>
        </p:nvSpPr>
        <p:spPr bwMode="auto">
          <a:xfrm>
            <a:off x="1408303" y="3413438"/>
            <a:ext cx="422717" cy="4243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EF4A6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lvl="0" algn="ctr" defTabSz="292065">
              <a:lnSpc>
                <a:spcPct val="120000"/>
              </a:lnSpc>
              <a:defRPr/>
            </a:pPr>
            <a:r>
              <a:rPr lang="es-ES" altLang="zh-C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cs typeface="Gill Sans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5B517A-BBC4-4DFF-8A54-9581BCCFAE67}"/>
              </a:ext>
            </a:extLst>
          </p:cNvPr>
          <p:cNvSpPr txBox="1"/>
          <p:nvPr/>
        </p:nvSpPr>
        <p:spPr>
          <a:xfrm>
            <a:off x="2096814" y="1555342"/>
            <a:ext cx="8565268" cy="52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目前只能够让用户浏览招聘信息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DA7DCB-BEE7-437C-8690-CA61FC35214B}"/>
              </a:ext>
            </a:extLst>
          </p:cNvPr>
          <p:cNvSpPr txBox="1"/>
          <p:nvPr/>
        </p:nvSpPr>
        <p:spPr>
          <a:xfrm>
            <a:off x="2096814" y="2386869"/>
            <a:ext cx="8686882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不能够对公司进行实际的投递简历和收藏简历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02B679-ACCD-426D-9A82-BC1BC30B5850}"/>
              </a:ext>
            </a:extLst>
          </p:cNvPr>
          <p:cNvSpPr txBox="1"/>
          <p:nvPr/>
        </p:nvSpPr>
        <p:spPr>
          <a:xfrm>
            <a:off x="2064405" y="3360120"/>
            <a:ext cx="8751699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商城的购物模块并没有真正意义实现</a:t>
            </a:r>
          </a:p>
        </p:txBody>
      </p:sp>
    </p:spTree>
    <p:extLst>
      <p:ext uri="{BB962C8B-B14F-4D97-AF65-F5344CB8AC3E}">
        <p14:creationId xmlns:p14="http://schemas.microsoft.com/office/powerpoint/2010/main" val="108375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" grpId="0"/>
      <p:bldP spid="945" grpId="0" animBg="1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FD47394-5B53-41E8-A595-6E9251BF7320}"/>
              </a:ext>
            </a:extLst>
          </p:cNvPr>
          <p:cNvSpPr txBox="1"/>
          <p:nvPr/>
        </p:nvSpPr>
        <p:spPr>
          <a:xfrm>
            <a:off x="2893451" y="2770865"/>
            <a:ext cx="8397437" cy="1065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b="1" dirty="0">
                <a:latin typeface="Arial" panose="020B0604020202020204" pitchFamily="34" charset="0"/>
                <a:ea typeface="微软雅黑" panose="020B0503020204020204" pitchFamily="34" charset="-122"/>
              </a:rPr>
              <a:t>医伯乐课设设计汇报</a:t>
            </a:r>
            <a:endParaRPr lang="en-US" altLang="zh-CN" sz="5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D8986A0-FDFC-45D2-BD25-02001B0191FB}"/>
              </a:ext>
            </a:extLst>
          </p:cNvPr>
          <p:cNvGrpSpPr/>
          <p:nvPr/>
        </p:nvGrpSpPr>
        <p:grpSpPr>
          <a:xfrm>
            <a:off x="3421252" y="3915052"/>
            <a:ext cx="7341833" cy="45719"/>
            <a:chOff x="5788325" y="2958860"/>
            <a:chExt cx="5348376" cy="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45CC5AC-DF42-4A0C-B9B6-60E68F5CFFE0}"/>
                </a:ext>
              </a:extLst>
            </p:cNvPr>
            <p:cNvCxnSpPr/>
            <p:nvPr/>
          </p:nvCxnSpPr>
          <p:spPr>
            <a:xfrm>
              <a:off x="5788325" y="2958860"/>
              <a:ext cx="26741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C9AADF4-7DE5-4513-9486-52DEE2A629F6}"/>
                </a:ext>
              </a:extLst>
            </p:cNvPr>
            <p:cNvCxnSpPr/>
            <p:nvPr/>
          </p:nvCxnSpPr>
          <p:spPr>
            <a:xfrm>
              <a:off x="8462513" y="2958860"/>
              <a:ext cx="2674188" cy="0"/>
            </a:xfrm>
            <a:prstGeom prst="line">
              <a:avLst/>
            </a:prstGeom>
            <a:ln w="25400">
              <a:solidFill>
                <a:srgbClr val="EF4A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1F18845A-064B-4EAD-BD29-3BD9EE6BC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34" y="2111822"/>
            <a:ext cx="2634355" cy="26343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37508C5-B6FC-45EB-85DB-2EE47862E215}"/>
              </a:ext>
            </a:extLst>
          </p:cNvPr>
          <p:cNvSpPr txBox="1"/>
          <p:nvPr/>
        </p:nvSpPr>
        <p:spPr>
          <a:xfrm>
            <a:off x="9456414" y="5646197"/>
            <a:ext cx="2613344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+mj-ea"/>
                <a:ea typeface="+mj-ea"/>
              </a:rPr>
              <a:t>hello world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359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H_Number_1">
            <a:extLst>
              <a:ext uri="{FF2B5EF4-FFF2-40B4-BE49-F238E27FC236}">
                <a16:creationId xmlns:a16="http://schemas.microsoft.com/office/drawing/2014/main" id="{2CFB201C-7F83-4153-8384-25D67A12E77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1253948" y="1839897"/>
            <a:ext cx="2577579" cy="2986483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EF4A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23" name="MH_Number_1">
            <a:extLst>
              <a:ext uri="{FF2B5EF4-FFF2-40B4-BE49-F238E27FC236}">
                <a16:creationId xmlns:a16="http://schemas.microsoft.com/office/drawing/2014/main" id="{6A29D89C-2EEA-4E99-8C04-53AB69637C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78873" y="1580763"/>
            <a:ext cx="2577579" cy="2986483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EF4A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21" name="MH_Number_1">
            <a:extLst>
              <a:ext uri="{FF2B5EF4-FFF2-40B4-BE49-F238E27FC236}">
                <a16:creationId xmlns:a16="http://schemas.microsoft.com/office/drawing/2014/main" id="{2E480982-D999-4E8D-AD5D-B5036181B23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76924" y="2065762"/>
            <a:ext cx="2577579" cy="2986483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EF4A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20" name="MH_Number_1">
            <a:extLst>
              <a:ext uri="{FF2B5EF4-FFF2-40B4-BE49-F238E27FC236}">
                <a16:creationId xmlns:a16="http://schemas.microsoft.com/office/drawing/2014/main" id="{CE9F031A-016A-479D-9F9A-60316D98E6D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76924" y="1803281"/>
            <a:ext cx="2577579" cy="2986483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cxnSp>
        <p:nvCxnSpPr>
          <p:cNvPr id="3074" name="MH_Others_1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5627688" y="1296334"/>
            <a:ext cx="0" cy="4493984"/>
          </a:xfrm>
          <a:prstGeom prst="line">
            <a:avLst/>
          </a:prstGeom>
          <a:noFill/>
          <a:ln w="25400" algn="ctr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MH_Entry_1"/>
          <p:cNvSpPr txBox="1"/>
          <p:nvPr>
            <p:custDataLst>
              <p:tags r:id="rId7"/>
            </p:custDataLst>
          </p:nvPr>
        </p:nvSpPr>
        <p:spPr>
          <a:xfrm>
            <a:off x="6023248" y="1599250"/>
            <a:ext cx="4657122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>
              <a:defRPr/>
            </a:pPr>
            <a:r>
              <a:rPr lang="zh-CN" altLang="en-US" sz="2800" kern="0" spc="100" dirty="0">
                <a:latin typeface="+mj-ea"/>
                <a:ea typeface="+mj-ea"/>
              </a:rPr>
              <a:t>成员介绍与分工</a:t>
            </a:r>
          </a:p>
        </p:txBody>
      </p:sp>
      <p:sp>
        <p:nvSpPr>
          <p:cNvPr id="22" name="MH_Number_1"/>
          <p:cNvSpPr/>
          <p:nvPr>
            <p:custDataLst>
              <p:tags r:id="rId8"/>
            </p:custDataLst>
          </p:nvPr>
        </p:nvSpPr>
        <p:spPr>
          <a:xfrm>
            <a:off x="5429064" y="1639117"/>
            <a:ext cx="397248" cy="46026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2400" kern="0" dirty="0">
                <a:solidFill>
                  <a:srgbClr val="FFFFFF"/>
                </a:solidFill>
                <a:ea typeface="幼圆"/>
              </a:rPr>
              <a:t>1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27" name="MH_Entry_2"/>
          <p:cNvSpPr txBox="1"/>
          <p:nvPr>
            <p:custDataLst>
              <p:tags r:id="rId9"/>
            </p:custDataLst>
          </p:nvPr>
        </p:nvSpPr>
        <p:spPr>
          <a:xfrm>
            <a:off x="6023248" y="2401324"/>
            <a:ext cx="4657122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>
              <a:defRPr/>
            </a:pPr>
            <a:r>
              <a:rPr lang="zh-CN" altLang="en-US" sz="2800" kern="0" spc="100" dirty="0">
                <a:latin typeface="+mj-ea"/>
                <a:ea typeface="+mj-ea"/>
              </a:rPr>
              <a:t>技术架构</a:t>
            </a:r>
          </a:p>
        </p:txBody>
      </p:sp>
      <p:sp>
        <p:nvSpPr>
          <p:cNvPr id="28" name="MH_Number_2"/>
          <p:cNvSpPr/>
          <p:nvPr>
            <p:custDataLst>
              <p:tags r:id="rId10"/>
            </p:custDataLst>
          </p:nvPr>
        </p:nvSpPr>
        <p:spPr>
          <a:xfrm>
            <a:off x="5429064" y="2442167"/>
            <a:ext cx="397248" cy="46026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2400" kern="0" dirty="0">
                <a:solidFill>
                  <a:srgbClr val="FFFFFF"/>
                </a:solidFill>
                <a:ea typeface="幼圆"/>
              </a:rPr>
              <a:t>2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13" name="MH_Others_2"/>
          <p:cNvSpPr txBox="1"/>
          <p:nvPr>
            <p:custDataLst>
              <p:tags r:id="rId11"/>
            </p:custDataLst>
          </p:nvPr>
        </p:nvSpPr>
        <p:spPr>
          <a:xfrm>
            <a:off x="1682384" y="2612043"/>
            <a:ext cx="1766661" cy="785812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zh-CN" altLang="en-US" sz="5400" b="1" kern="0" dirty="0">
                <a:solidFill>
                  <a:schemeClr val="bg1"/>
                </a:solidFill>
                <a:latin typeface="+mj-ea"/>
                <a:ea typeface="+mj-ea"/>
              </a:rPr>
              <a:t>目录</a:t>
            </a:r>
          </a:p>
        </p:txBody>
      </p:sp>
      <p:sp>
        <p:nvSpPr>
          <p:cNvPr id="14" name="MH_Others_3"/>
          <p:cNvSpPr txBox="1"/>
          <p:nvPr>
            <p:custDataLst>
              <p:tags r:id="rId12"/>
            </p:custDataLst>
          </p:nvPr>
        </p:nvSpPr>
        <p:spPr>
          <a:xfrm>
            <a:off x="1682384" y="3346217"/>
            <a:ext cx="1766661" cy="785812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zh-CN" sz="2800" kern="0" spc="3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800" kern="0" spc="3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MH_Entry_1">
            <a:extLst>
              <a:ext uri="{FF2B5EF4-FFF2-40B4-BE49-F238E27FC236}">
                <a16:creationId xmlns:a16="http://schemas.microsoft.com/office/drawing/2014/main" id="{89009549-3850-40EB-AB65-2C28EF2FA49F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023248" y="3187657"/>
            <a:ext cx="4657122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>
              <a:defRPr/>
            </a:pPr>
            <a:r>
              <a:rPr lang="zh-CN" altLang="en-US" sz="2800" kern="0" spc="100" dirty="0">
                <a:latin typeface="+mj-ea"/>
                <a:ea typeface="+mj-ea"/>
              </a:rPr>
              <a:t>项目特色</a:t>
            </a:r>
          </a:p>
        </p:txBody>
      </p:sp>
      <p:sp>
        <p:nvSpPr>
          <p:cNvPr id="16" name="MH_Number_1">
            <a:extLst>
              <a:ext uri="{FF2B5EF4-FFF2-40B4-BE49-F238E27FC236}">
                <a16:creationId xmlns:a16="http://schemas.microsoft.com/office/drawing/2014/main" id="{F16B718C-3225-4CD2-B475-7CA1C9102AC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430752" y="3239764"/>
            <a:ext cx="397248" cy="46026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2400" kern="0" dirty="0">
                <a:solidFill>
                  <a:srgbClr val="FFFFFF"/>
                </a:solidFill>
                <a:ea typeface="幼圆"/>
              </a:rPr>
              <a:t>3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18" name="MH_Entry_2">
            <a:extLst>
              <a:ext uri="{FF2B5EF4-FFF2-40B4-BE49-F238E27FC236}">
                <a16:creationId xmlns:a16="http://schemas.microsoft.com/office/drawing/2014/main" id="{0070A09F-96A2-42BC-A481-D35F618FCC8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023248" y="3957381"/>
            <a:ext cx="4657122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>
              <a:defRPr/>
            </a:pPr>
            <a:r>
              <a:rPr lang="zh-CN" altLang="en-US" sz="2800" kern="0" spc="100" dirty="0">
                <a:latin typeface="+mj-ea"/>
                <a:ea typeface="+mj-ea"/>
              </a:rPr>
              <a:t>功能介绍与演示</a:t>
            </a:r>
          </a:p>
        </p:txBody>
      </p:sp>
      <p:sp>
        <p:nvSpPr>
          <p:cNvPr id="19" name="MH_Number_2">
            <a:extLst>
              <a:ext uri="{FF2B5EF4-FFF2-40B4-BE49-F238E27FC236}">
                <a16:creationId xmlns:a16="http://schemas.microsoft.com/office/drawing/2014/main" id="{924DE854-EAB6-4549-A0F4-E1773D81662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430752" y="4037114"/>
            <a:ext cx="397248" cy="46026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2400" kern="0" dirty="0">
                <a:solidFill>
                  <a:srgbClr val="FFFFFF"/>
                </a:solidFill>
                <a:ea typeface="幼圆"/>
              </a:rPr>
              <a:t>4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25" name="MH_Entry_2">
            <a:extLst>
              <a:ext uri="{FF2B5EF4-FFF2-40B4-BE49-F238E27FC236}">
                <a16:creationId xmlns:a16="http://schemas.microsoft.com/office/drawing/2014/main" id="{268E0303-4136-4AF4-B814-019545DC02C7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6023248" y="4782245"/>
            <a:ext cx="4657122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>
              <a:defRPr/>
            </a:pPr>
            <a:r>
              <a:rPr lang="zh-CN" altLang="en-US" sz="2800" kern="0" spc="100" dirty="0">
                <a:latin typeface="+mj-ea"/>
                <a:ea typeface="+mj-ea"/>
              </a:rPr>
              <a:t>有待完善</a:t>
            </a:r>
          </a:p>
        </p:txBody>
      </p:sp>
      <p:sp>
        <p:nvSpPr>
          <p:cNvPr id="26" name="MH_Number_2">
            <a:extLst>
              <a:ext uri="{FF2B5EF4-FFF2-40B4-BE49-F238E27FC236}">
                <a16:creationId xmlns:a16="http://schemas.microsoft.com/office/drawing/2014/main" id="{3B5F30B6-C063-483E-860C-F017C7CD3E1E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5429064" y="4834464"/>
            <a:ext cx="397248" cy="46026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kern="0" dirty="0">
                <a:solidFill>
                  <a:srgbClr val="FFFFFF"/>
                </a:solidFill>
                <a:ea typeface="幼圆"/>
              </a:rPr>
              <a:t>5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4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1" grpId="0" animBg="1"/>
      <p:bldP spid="20" grpId="0" animBg="1"/>
      <p:bldP spid="17" grpId="0"/>
      <p:bldP spid="22" grpId="0" animBg="1"/>
      <p:bldP spid="27" grpId="0"/>
      <p:bldP spid="28" grpId="0" animBg="1"/>
      <p:bldP spid="13" grpId="0"/>
      <p:bldP spid="14" grpId="0"/>
      <p:bldP spid="15" grpId="0"/>
      <p:bldP spid="16" grpId="0" animBg="1"/>
      <p:bldP spid="18" grpId="0"/>
      <p:bldP spid="19" grpId="0" animBg="1"/>
      <p:bldP spid="25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F17BFBE1-5B1F-476E-B1CF-79E8D9926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854" y="2063117"/>
            <a:ext cx="2804791" cy="280479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F7AC473-ABE0-4038-A8C3-34566B203D6C}"/>
              </a:ext>
            </a:extLst>
          </p:cNvPr>
          <p:cNvSpPr txBox="1"/>
          <p:nvPr/>
        </p:nvSpPr>
        <p:spPr>
          <a:xfrm>
            <a:off x="4185920" y="2841916"/>
            <a:ext cx="7721600" cy="1282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6600" dirty="0">
                <a:latin typeface="+mj-ea"/>
                <a:ea typeface="+mj-ea"/>
              </a:rPr>
              <a:t>1.</a:t>
            </a:r>
            <a:r>
              <a:rPr lang="zh-CN" altLang="en-US" sz="6600" dirty="0">
                <a:latin typeface="Arial" panose="020B0604020202020204" pitchFamily="34" charset="0"/>
                <a:ea typeface="微软雅黑" panose="020B0503020204020204" pitchFamily="34" charset="-122"/>
              </a:rPr>
              <a:t>成员介绍与分工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030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MH_Entry_1">
            <a:extLst>
              <a:ext uri="{FF2B5EF4-FFF2-40B4-BE49-F238E27FC236}">
                <a16:creationId xmlns:a16="http://schemas.microsoft.com/office/drawing/2014/main" id="{7D6B3328-CF2A-425B-8DF5-3E9BD1D7E97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02030" y="181553"/>
            <a:ext cx="5685855" cy="540000"/>
          </a:xfrm>
          <a:prstGeom prst="rect">
            <a:avLst/>
          </a:prstGeom>
          <a:noFill/>
        </p:spPr>
        <p:txBody>
          <a:bodyPr wrap="square" lIns="180000" anchor="ctr" anchorCtr="0">
            <a:noAutofit/>
          </a:bodyPr>
          <a:lstStyle/>
          <a:p>
            <a:pPr>
              <a:defRPr/>
            </a:pPr>
            <a:r>
              <a:rPr lang="zh-CN" altLang="en-US" sz="2800" kern="0" spc="100" dirty="0">
                <a:latin typeface="+mj-ea"/>
                <a:ea typeface="+mj-ea"/>
              </a:rPr>
              <a:t>成员介绍与分工</a:t>
            </a:r>
            <a:endParaRPr lang="en-US" altLang="zh-CN" sz="2800" kern="0" spc="100" dirty="0">
              <a:latin typeface="+mj-ea"/>
              <a:ea typeface="+mj-ea"/>
            </a:endParaRPr>
          </a:p>
        </p:txBody>
      </p:sp>
      <p:sp>
        <p:nvSpPr>
          <p:cNvPr id="945" name="MH_Number_1">
            <a:extLst>
              <a:ext uri="{FF2B5EF4-FFF2-40B4-BE49-F238E27FC236}">
                <a16:creationId xmlns:a16="http://schemas.microsoft.com/office/drawing/2014/main" id="{B92C4E2D-D28B-4DB9-B429-3DE2D50794C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52862" y="228939"/>
            <a:ext cx="397248" cy="46026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EF4A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kern="0" dirty="0">
                <a:solidFill>
                  <a:srgbClr val="FFFFFF"/>
                </a:solidFill>
                <a:ea typeface="幼圆"/>
              </a:rPr>
              <a:t>1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grpSp>
        <p:nvGrpSpPr>
          <p:cNvPr id="898" name="组合 897">
            <a:extLst>
              <a:ext uri="{FF2B5EF4-FFF2-40B4-BE49-F238E27FC236}">
                <a16:creationId xmlns:a16="http://schemas.microsoft.com/office/drawing/2014/main" id="{7B8B305A-9E9C-4CFD-BCCF-5DCCB32C85C6}"/>
              </a:ext>
            </a:extLst>
          </p:cNvPr>
          <p:cNvGrpSpPr/>
          <p:nvPr/>
        </p:nvGrpSpPr>
        <p:grpSpPr>
          <a:xfrm>
            <a:off x="2031364" y="1719410"/>
            <a:ext cx="8154035" cy="4367709"/>
            <a:chOff x="2031364" y="1719410"/>
            <a:chExt cx="8154035" cy="4367709"/>
          </a:xfrm>
        </p:grpSpPr>
        <p:sp>
          <p:nvSpPr>
            <p:cNvPr id="94" name="Rectangle: Rounded Corners 5">
              <a:extLst>
                <a:ext uri="{FF2B5EF4-FFF2-40B4-BE49-F238E27FC236}">
                  <a16:creationId xmlns:a16="http://schemas.microsoft.com/office/drawing/2014/main" id="{E984CCD7-1F97-46DA-BD59-FBB4CC3BE51A}"/>
                </a:ext>
              </a:extLst>
            </p:cNvPr>
            <p:cNvSpPr/>
            <p:nvPr/>
          </p:nvSpPr>
          <p:spPr>
            <a:xfrm>
              <a:off x="2036445" y="2133252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Rectangle: Rounded Corners 9">
              <a:extLst>
                <a:ext uri="{FF2B5EF4-FFF2-40B4-BE49-F238E27FC236}">
                  <a16:creationId xmlns:a16="http://schemas.microsoft.com/office/drawing/2014/main" id="{DAE51428-B76F-45F0-BA7D-5E45DC7BB94E}"/>
                </a:ext>
              </a:extLst>
            </p:cNvPr>
            <p:cNvSpPr/>
            <p:nvPr/>
          </p:nvSpPr>
          <p:spPr>
            <a:xfrm>
              <a:off x="2804160" y="1719410"/>
              <a:ext cx="1285875" cy="80391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sz="2400" b="1" dirty="0"/>
            </a:p>
          </p:txBody>
        </p:sp>
        <p:grpSp>
          <p:nvGrpSpPr>
            <p:cNvPr id="96" name="Group 39">
              <a:extLst>
                <a:ext uri="{FF2B5EF4-FFF2-40B4-BE49-F238E27FC236}">
                  <a16:creationId xmlns:a16="http://schemas.microsoft.com/office/drawing/2014/main" id="{DB22898B-438B-43DA-8889-5A6AB6594CB8}"/>
                </a:ext>
              </a:extLst>
            </p:cNvPr>
            <p:cNvGrpSpPr/>
            <p:nvPr/>
          </p:nvGrpSpPr>
          <p:grpSpPr>
            <a:xfrm>
              <a:off x="2165571" y="2697250"/>
              <a:ext cx="2563521" cy="939604"/>
              <a:chOff x="2145887" y="2386735"/>
              <a:chExt cx="2563521" cy="939604"/>
            </a:xfrm>
          </p:grpSpPr>
          <p:sp>
            <p:nvSpPr>
              <p:cNvPr id="117" name="TextBox 7">
                <a:extLst>
                  <a:ext uri="{FF2B5EF4-FFF2-40B4-BE49-F238E27FC236}">
                    <a16:creationId xmlns:a16="http://schemas.microsoft.com/office/drawing/2014/main" id="{058B64A4-4B29-4898-B86E-FBD0678C71DD}"/>
                  </a:ext>
                </a:extLst>
              </p:cNvPr>
              <p:cNvSpPr txBox="1"/>
              <p:nvPr/>
            </p:nvSpPr>
            <p:spPr>
              <a:xfrm>
                <a:off x="2145887" y="2386735"/>
                <a:ext cx="2563521" cy="246221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1"/>
                    </a:solidFill>
                  </a:rPr>
                  <a:t>组长</a:t>
                </a:r>
              </a:p>
            </p:txBody>
          </p:sp>
          <p:sp>
            <p:nvSpPr>
              <p:cNvPr id="118" name="TextBox 8">
                <a:extLst>
                  <a:ext uri="{FF2B5EF4-FFF2-40B4-BE49-F238E27FC236}">
                    <a16:creationId xmlns:a16="http://schemas.microsoft.com/office/drawing/2014/main" id="{B7A569A0-7F91-4B03-8097-19527BAA108A}"/>
                  </a:ext>
                </a:extLst>
              </p:cNvPr>
              <p:cNvSpPr txBox="1"/>
              <p:nvPr/>
            </p:nvSpPr>
            <p:spPr>
              <a:xfrm>
                <a:off x="2145887" y="2805299"/>
                <a:ext cx="2563521" cy="52104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/>
                  <a:t>整个后端代码编写，以及服务器部署</a:t>
                </a:r>
              </a:p>
            </p:txBody>
          </p:sp>
        </p:grpSp>
        <p:sp>
          <p:nvSpPr>
            <p:cNvPr id="97" name="Rectangle: Rounded Corners 12">
              <a:extLst>
                <a:ext uri="{FF2B5EF4-FFF2-40B4-BE49-F238E27FC236}">
                  <a16:creationId xmlns:a16="http://schemas.microsoft.com/office/drawing/2014/main" id="{BEB16C13-A8B7-4E89-9599-E31C543A061D}"/>
                </a:ext>
              </a:extLst>
            </p:cNvPr>
            <p:cNvSpPr/>
            <p:nvPr/>
          </p:nvSpPr>
          <p:spPr>
            <a:xfrm>
              <a:off x="7357744" y="2133252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Rectangle: Rounded Corners 16">
              <a:extLst>
                <a:ext uri="{FF2B5EF4-FFF2-40B4-BE49-F238E27FC236}">
                  <a16:creationId xmlns:a16="http://schemas.microsoft.com/office/drawing/2014/main" id="{02B41D5D-2838-481F-A561-0B258FE95D78}"/>
                </a:ext>
              </a:extLst>
            </p:cNvPr>
            <p:cNvSpPr/>
            <p:nvPr/>
          </p:nvSpPr>
          <p:spPr>
            <a:xfrm>
              <a:off x="8151495" y="1719410"/>
              <a:ext cx="1232535" cy="80391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sz="2400" b="1" dirty="0"/>
            </a:p>
          </p:txBody>
        </p:sp>
        <p:sp>
          <p:nvSpPr>
            <p:cNvPr id="99" name="Rectangle: Rounded Corners 19">
              <a:extLst>
                <a:ext uri="{FF2B5EF4-FFF2-40B4-BE49-F238E27FC236}">
                  <a16:creationId xmlns:a16="http://schemas.microsoft.com/office/drawing/2014/main" id="{4E6D4C09-DE2C-458D-B1E8-20A98B671853}"/>
                </a:ext>
              </a:extLst>
            </p:cNvPr>
            <p:cNvSpPr/>
            <p:nvPr/>
          </p:nvSpPr>
          <p:spPr>
            <a:xfrm>
              <a:off x="2031364" y="4531012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Rectangle: Rounded Corners 23">
              <a:extLst>
                <a:ext uri="{FF2B5EF4-FFF2-40B4-BE49-F238E27FC236}">
                  <a16:creationId xmlns:a16="http://schemas.microsoft.com/office/drawing/2014/main" id="{65B6C390-3167-4EE4-ADA5-28E2EAEFFAF2}"/>
                </a:ext>
              </a:extLst>
            </p:cNvPr>
            <p:cNvSpPr/>
            <p:nvPr/>
          </p:nvSpPr>
          <p:spPr>
            <a:xfrm>
              <a:off x="2682875" y="4129057"/>
              <a:ext cx="1407160" cy="80391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sz="2400" b="1" dirty="0"/>
            </a:p>
          </p:txBody>
        </p:sp>
        <p:sp>
          <p:nvSpPr>
            <p:cNvPr id="103" name="Rectangle: Rounded Corners 40">
              <a:extLst>
                <a:ext uri="{FF2B5EF4-FFF2-40B4-BE49-F238E27FC236}">
                  <a16:creationId xmlns:a16="http://schemas.microsoft.com/office/drawing/2014/main" id="{99AFC9C4-CB8A-444E-B904-8E8B5C755996}"/>
                </a:ext>
              </a:extLst>
            </p:cNvPr>
            <p:cNvSpPr/>
            <p:nvPr/>
          </p:nvSpPr>
          <p:spPr>
            <a:xfrm>
              <a:off x="7365999" y="4582564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Rectangle: Rounded Corners 44">
              <a:extLst>
                <a:ext uri="{FF2B5EF4-FFF2-40B4-BE49-F238E27FC236}">
                  <a16:creationId xmlns:a16="http://schemas.microsoft.com/office/drawing/2014/main" id="{F3A9B535-D3A5-488A-8701-7CA25A1C16F3}"/>
                </a:ext>
              </a:extLst>
            </p:cNvPr>
            <p:cNvSpPr/>
            <p:nvPr/>
          </p:nvSpPr>
          <p:spPr>
            <a:xfrm>
              <a:off x="8136908" y="4204383"/>
              <a:ext cx="1276985" cy="80391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sz="2400" b="1" dirty="0"/>
            </a:p>
          </p:txBody>
        </p:sp>
        <p:grpSp>
          <p:nvGrpSpPr>
            <p:cNvPr id="105" name="Group 46">
              <a:extLst>
                <a:ext uri="{FF2B5EF4-FFF2-40B4-BE49-F238E27FC236}">
                  <a16:creationId xmlns:a16="http://schemas.microsoft.com/office/drawing/2014/main" id="{3DD6D8F7-DB1C-412B-93C7-8C55A25C2CBE}"/>
                </a:ext>
              </a:extLst>
            </p:cNvPr>
            <p:cNvGrpSpPr/>
            <p:nvPr/>
          </p:nvGrpSpPr>
          <p:grpSpPr>
            <a:xfrm>
              <a:off x="7485683" y="2697250"/>
              <a:ext cx="2571778" cy="884922"/>
              <a:chOff x="4076287" y="2386735"/>
              <a:chExt cx="2571778" cy="884922"/>
            </a:xfrm>
          </p:grpSpPr>
          <p:sp>
            <p:nvSpPr>
              <p:cNvPr id="115" name="TextBox 47">
                <a:extLst>
                  <a:ext uri="{FF2B5EF4-FFF2-40B4-BE49-F238E27FC236}">
                    <a16:creationId xmlns:a16="http://schemas.microsoft.com/office/drawing/2014/main" id="{BC65021E-9347-4BCA-A263-FCE2947456B0}"/>
                  </a:ext>
                </a:extLst>
              </p:cNvPr>
              <p:cNvSpPr txBox="1"/>
              <p:nvPr/>
            </p:nvSpPr>
            <p:spPr>
              <a:xfrm>
                <a:off x="4076287" y="2386735"/>
                <a:ext cx="2563521" cy="246221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lstStyle/>
              <a:p>
                <a:pPr algn="ctr"/>
                <a:r>
                  <a:rPr lang="zh-CN" altLang="en-US" sz="1700" b="1" dirty="0">
                    <a:solidFill>
                      <a:schemeClr val="accent2">
                        <a:lumMod val="100000"/>
                      </a:schemeClr>
                    </a:solidFill>
                  </a:rPr>
                  <a:t>组员</a:t>
                </a:r>
              </a:p>
            </p:txBody>
          </p:sp>
          <p:sp>
            <p:nvSpPr>
              <p:cNvPr id="116" name="TextBox 48">
                <a:extLst>
                  <a:ext uri="{FF2B5EF4-FFF2-40B4-BE49-F238E27FC236}">
                    <a16:creationId xmlns:a16="http://schemas.microsoft.com/office/drawing/2014/main" id="{A40BED46-3DDF-4A99-942D-31CD75B45580}"/>
                  </a:ext>
                </a:extLst>
              </p:cNvPr>
              <p:cNvSpPr txBox="1"/>
              <p:nvPr/>
            </p:nvSpPr>
            <p:spPr>
              <a:xfrm>
                <a:off x="4084544" y="2750617"/>
                <a:ext cx="2563521" cy="52104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/>
                  <a:t>后台管理系统的实现，前端登录、周边商城实现，微信小程序开发</a:t>
                </a:r>
              </a:p>
            </p:txBody>
          </p:sp>
        </p:grpSp>
        <p:grpSp>
          <p:nvGrpSpPr>
            <p:cNvPr id="106" name="Group 49">
              <a:extLst>
                <a:ext uri="{FF2B5EF4-FFF2-40B4-BE49-F238E27FC236}">
                  <a16:creationId xmlns:a16="http://schemas.microsoft.com/office/drawing/2014/main" id="{1E0E0CCF-D515-40E6-8A78-66CDE333B158}"/>
                </a:ext>
              </a:extLst>
            </p:cNvPr>
            <p:cNvGrpSpPr/>
            <p:nvPr/>
          </p:nvGrpSpPr>
          <p:grpSpPr>
            <a:xfrm>
              <a:off x="2159302" y="5095010"/>
              <a:ext cx="2563521" cy="939604"/>
              <a:chOff x="-4640993" y="4784495"/>
              <a:chExt cx="2563521" cy="939604"/>
            </a:xfrm>
          </p:grpSpPr>
          <p:sp>
            <p:nvSpPr>
              <p:cNvPr id="113" name="TextBox 50">
                <a:extLst>
                  <a:ext uri="{FF2B5EF4-FFF2-40B4-BE49-F238E27FC236}">
                    <a16:creationId xmlns:a16="http://schemas.microsoft.com/office/drawing/2014/main" id="{44FB0D78-8C83-4611-AB17-3417A996197F}"/>
                  </a:ext>
                </a:extLst>
              </p:cNvPr>
              <p:cNvSpPr txBox="1"/>
              <p:nvPr/>
            </p:nvSpPr>
            <p:spPr>
              <a:xfrm>
                <a:off x="-4640993" y="4784495"/>
                <a:ext cx="2563521" cy="246221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lstStyle/>
              <a:p>
                <a:pPr algn="ctr"/>
                <a:r>
                  <a:rPr lang="zh-CN" altLang="en-US" sz="1900" b="1" dirty="0">
                    <a:solidFill>
                      <a:schemeClr val="accent3">
                        <a:lumMod val="100000"/>
                      </a:schemeClr>
                    </a:solidFill>
                  </a:rPr>
                  <a:t>组员</a:t>
                </a:r>
              </a:p>
            </p:txBody>
          </p:sp>
          <p:sp>
            <p:nvSpPr>
              <p:cNvPr id="114" name="TextBox 51">
                <a:extLst>
                  <a:ext uri="{FF2B5EF4-FFF2-40B4-BE49-F238E27FC236}">
                    <a16:creationId xmlns:a16="http://schemas.microsoft.com/office/drawing/2014/main" id="{25012634-55E1-4E04-9B62-1A51C315184A}"/>
                  </a:ext>
                </a:extLst>
              </p:cNvPr>
              <p:cNvSpPr txBox="1"/>
              <p:nvPr/>
            </p:nvSpPr>
            <p:spPr>
              <a:xfrm>
                <a:off x="-4640993" y="5203059"/>
                <a:ext cx="2563521" cy="52104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/>
                  <a:t>前端职位信息页面，个人中心，咨询页面实现</a:t>
                </a:r>
              </a:p>
            </p:txBody>
          </p:sp>
        </p:grpSp>
        <p:grpSp>
          <p:nvGrpSpPr>
            <p:cNvPr id="108" name="Group 58">
              <a:extLst>
                <a:ext uri="{FF2B5EF4-FFF2-40B4-BE49-F238E27FC236}">
                  <a16:creationId xmlns:a16="http://schemas.microsoft.com/office/drawing/2014/main" id="{C305AF51-05B5-4F1E-A348-E84CD929AABF}"/>
                </a:ext>
              </a:extLst>
            </p:cNvPr>
            <p:cNvGrpSpPr/>
            <p:nvPr/>
          </p:nvGrpSpPr>
          <p:grpSpPr>
            <a:xfrm>
              <a:off x="7485683" y="5087300"/>
              <a:ext cx="2571778" cy="947314"/>
              <a:chOff x="685389" y="2262515"/>
              <a:chExt cx="2571778" cy="947314"/>
            </a:xfrm>
          </p:grpSpPr>
          <p:sp>
            <p:nvSpPr>
              <p:cNvPr id="109" name="TextBox 59">
                <a:extLst>
                  <a:ext uri="{FF2B5EF4-FFF2-40B4-BE49-F238E27FC236}">
                    <a16:creationId xmlns:a16="http://schemas.microsoft.com/office/drawing/2014/main" id="{51BB8368-2160-4BC9-952A-4B3A7D430325}"/>
                  </a:ext>
                </a:extLst>
              </p:cNvPr>
              <p:cNvSpPr txBox="1"/>
              <p:nvPr/>
            </p:nvSpPr>
            <p:spPr>
              <a:xfrm>
                <a:off x="685389" y="2262515"/>
                <a:ext cx="2563521" cy="246221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组员</a:t>
                </a:r>
              </a:p>
            </p:txBody>
          </p:sp>
          <p:sp>
            <p:nvSpPr>
              <p:cNvPr id="110" name="TextBox 60">
                <a:extLst>
                  <a:ext uri="{FF2B5EF4-FFF2-40B4-BE49-F238E27FC236}">
                    <a16:creationId xmlns:a16="http://schemas.microsoft.com/office/drawing/2014/main" id="{8C8A18BF-577F-46D8-9071-700186AC00C6}"/>
                  </a:ext>
                </a:extLst>
              </p:cNvPr>
              <p:cNvSpPr txBox="1"/>
              <p:nvPr/>
            </p:nvSpPr>
            <p:spPr>
              <a:xfrm>
                <a:off x="693646" y="2688789"/>
                <a:ext cx="2563521" cy="52104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/>
                  <a:t>前端主页以及公司信息页面，简历实现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605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" grpId="0"/>
      <p:bldP spid="9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MH_Entry_1">
            <a:extLst>
              <a:ext uri="{FF2B5EF4-FFF2-40B4-BE49-F238E27FC236}">
                <a16:creationId xmlns:a16="http://schemas.microsoft.com/office/drawing/2014/main" id="{7D6B3328-CF2A-425B-8DF5-3E9BD1D7E97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02030" y="181553"/>
            <a:ext cx="5685855" cy="540000"/>
          </a:xfrm>
          <a:prstGeom prst="rect">
            <a:avLst/>
          </a:prstGeom>
          <a:noFill/>
        </p:spPr>
        <p:txBody>
          <a:bodyPr wrap="square" lIns="180000" anchor="ctr" anchorCtr="0">
            <a:noAutofit/>
          </a:bodyPr>
          <a:lstStyle/>
          <a:p>
            <a:pPr>
              <a:defRPr/>
            </a:pPr>
            <a:r>
              <a:rPr lang="zh-CN" altLang="en-US" sz="2800" kern="0" spc="100" dirty="0">
                <a:latin typeface="+mj-ea"/>
                <a:ea typeface="+mj-ea"/>
              </a:rPr>
              <a:t>成员介绍与分工</a:t>
            </a:r>
            <a:endParaRPr lang="en-US" altLang="zh-CN" sz="2800" kern="0" spc="100" dirty="0">
              <a:latin typeface="+mj-ea"/>
              <a:ea typeface="+mj-ea"/>
            </a:endParaRPr>
          </a:p>
        </p:txBody>
      </p:sp>
      <p:sp>
        <p:nvSpPr>
          <p:cNvPr id="945" name="MH_Number_1">
            <a:extLst>
              <a:ext uri="{FF2B5EF4-FFF2-40B4-BE49-F238E27FC236}">
                <a16:creationId xmlns:a16="http://schemas.microsoft.com/office/drawing/2014/main" id="{B92C4E2D-D28B-4DB9-B429-3DE2D50794C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52862" y="228939"/>
            <a:ext cx="397248" cy="46026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EF4A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kern="0" dirty="0">
                <a:solidFill>
                  <a:srgbClr val="FFFFFF"/>
                </a:solidFill>
                <a:ea typeface="幼圆"/>
              </a:rPr>
              <a:t>1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29B61A-0298-4ADF-A930-E787B3617B53}"/>
              </a:ext>
            </a:extLst>
          </p:cNvPr>
          <p:cNvSpPr txBox="1"/>
          <p:nvPr/>
        </p:nvSpPr>
        <p:spPr>
          <a:xfrm>
            <a:off x="1518560" y="2950118"/>
            <a:ext cx="9081856" cy="957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latin typeface="Arial" panose="020B0604020202020204" pitchFamily="34" charset="0"/>
                <a:ea typeface="微软雅黑" panose="020B0503020204020204" pitchFamily="34" charset="-122"/>
                <a:hlinkClick r:id="rId5"/>
              </a:rPr>
              <a:t>各成员工作情况展示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48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" grpId="0"/>
      <p:bldP spid="9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F17BFBE1-5B1F-476E-B1CF-79E8D9926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854" y="2063117"/>
            <a:ext cx="2804791" cy="280479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F7AC473-ABE0-4038-A8C3-34566B203D6C}"/>
              </a:ext>
            </a:extLst>
          </p:cNvPr>
          <p:cNvSpPr txBox="1"/>
          <p:nvPr/>
        </p:nvSpPr>
        <p:spPr>
          <a:xfrm>
            <a:off x="5486397" y="2841916"/>
            <a:ext cx="5193440" cy="1282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6600" dirty="0">
                <a:latin typeface="+mj-ea"/>
              </a:rPr>
              <a:t>2.</a:t>
            </a:r>
            <a:r>
              <a:rPr lang="zh-CN" altLang="en-US" sz="6600" dirty="0">
                <a:latin typeface="Arial" panose="020B0604020202020204" pitchFamily="34" charset="0"/>
                <a:ea typeface="微软雅黑" panose="020B0503020204020204" pitchFamily="34" charset="-122"/>
              </a:rPr>
              <a:t>技术架构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83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MH_Entry_1">
            <a:extLst>
              <a:ext uri="{FF2B5EF4-FFF2-40B4-BE49-F238E27FC236}">
                <a16:creationId xmlns:a16="http://schemas.microsoft.com/office/drawing/2014/main" id="{7D6B3328-CF2A-425B-8DF5-3E9BD1D7E97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02030" y="181553"/>
            <a:ext cx="5685855" cy="540000"/>
          </a:xfrm>
          <a:prstGeom prst="rect">
            <a:avLst/>
          </a:prstGeom>
          <a:noFill/>
        </p:spPr>
        <p:txBody>
          <a:bodyPr wrap="square" lIns="180000" anchor="ctr" anchorCtr="0">
            <a:noAutofit/>
          </a:bodyPr>
          <a:lstStyle/>
          <a:p>
            <a:pPr>
              <a:defRPr/>
            </a:pPr>
            <a:r>
              <a:rPr lang="zh-CN" altLang="en-US" sz="2800" kern="0" spc="100" dirty="0">
                <a:latin typeface="+mj-ea"/>
                <a:ea typeface="+mj-ea"/>
              </a:rPr>
              <a:t>技术架构</a:t>
            </a:r>
            <a:endParaRPr lang="en-US" altLang="zh-CN" sz="2800" kern="0" spc="100" dirty="0">
              <a:latin typeface="+mj-ea"/>
              <a:ea typeface="+mj-ea"/>
            </a:endParaRPr>
          </a:p>
        </p:txBody>
      </p:sp>
      <p:sp>
        <p:nvSpPr>
          <p:cNvPr id="945" name="MH_Number_1">
            <a:extLst>
              <a:ext uri="{FF2B5EF4-FFF2-40B4-BE49-F238E27FC236}">
                <a16:creationId xmlns:a16="http://schemas.microsoft.com/office/drawing/2014/main" id="{B92C4E2D-D28B-4DB9-B429-3DE2D50794C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52862" y="228939"/>
            <a:ext cx="397248" cy="46026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EF4A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kern="0" dirty="0">
                <a:solidFill>
                  <a:srgbClr val="FFFFFF"/>
                </a:solidFill>
                <a:ea typeface="幼圆"/>
              </a:rPr>
              <a:t>2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04558B-E445-4E82-BD8C-1BC612E48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349"/>
            <a:ext cx="12192000" cy="400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" grpId="0"/>
      <p:bldP spid="9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F17BFBE1-5B1F-476E-B1CF-79E8D9926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854" y="2063117"/>
            <a:ext cx="2804791" cy="280479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F7AC473-ABE0-4038-A8C3-34566B203D6C}"/>
              </a:ext>
            </a:extLst>
          </p:cNvPr>
          <p:cNvSpPr txBox="1"/>
          <p:nvPr/>
        </p:nvSpPr>
        <p:spPr>
          <a:xfrm>
            <a:off x="5486396" y="2841916"/>
            <a:ext cx="6134473" cy="1282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6600" dirty="0">
                <a:latin typeface="+mj-ea"/>
              </a:rPr>
              <a:t>3.</a:t>
            </a:r>
            <a:r>
              <a:rPr lang="zh-CN" altLang="en-US" sz="6600" dirty="0">
                <a:latin typeface="Arial" panose="020B0604020202020204" pitchFamily="34" charset="0"/>
                <a:ea typeface="微软雅黑" panose="020B0503020204020204" pitchFamily="34" charset="-122"/>
              </a:rPr>
              <a:t>项目特色</a:t>
            </a:r>
            <a:endParaRPr lang="en-US" altLang="zh-CN" sz="6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34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MH_Entry_1">
            <a:extLst>
              <a:ext uri="{FF2B5EF4-FFF2-40B4-BE49-F238E27FC236}">
                <a16:creationId xmlns:a16="http://schemas.microsoft.com/office/drawing/2014/main" id="{7D6B3328-CF2A-425B-8DF5-3E9BD1D7E97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02030" y="181553"/>
            <a:ext cx="5685855" cy="540000"/>
          </a:xfrm>
          <a:prstGeom prst="rect">
            <a:avLst/>
          </a:prstGeom>
          <a:noFill/>
        </p:spPr>
        <p:txBody>
          <a:bodyPr wrap="square" lIns="180000" anchor="ctr" anchorCtr="0">
            <a:noAutofit/>
          </a:bodyPr>
          <a:lstStyle/>
          <a:p>
            <a:pPr>
              <a:defRPr/>
            </a:pPr>
            <a:r>
              <a:rPr lang="zh-CN" altLang="en-US" sz="2800" kern="0" spc="100" dirty="0">
                <a:latin typeface="+mj-ea"/>
                <a:ea typeface="+mj-ea"/>
              </a:rPr>
              <a:t>项目特色</a:t>
            </a:r>
            <a:endParaRPr lang="en-US" altLang="zh-CN" sz="2800" kern="0" spc="100" dirty="0">
              <a:latin typeface="+mj-ea"/>
              <a:ea typeface="+mj-ea"/>
            </a:endParaRPr>
          </a:p>
        </p:txBody>
      </p:sp>
      <p:sp>
        <p:nvSpPr>
          <p:cNvPr id="945" name="MH_Number_1">
            <a:extLst>
              <a:ext uri="{FF2B5EF4-FFF2-40B4-BE49-F238E27FC236}">
                <a16:creationId xmlns:a16="http://schemas.microsoft.com/office/drawing/2014/main" id="{B92C4E2D-D28B-4DB9-B429-3DE2D50794C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52862" y="228939"/>
            <a:ext cx="397248" cy="46026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EF4A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2400" kern="0" dirty="0">
                <a:solidFill>
                  <a:srgbClr val="FFFFFF"/>
                </a:solidFill>
                <a:ea typeface="幼圆"/>
              </a:rPr>
              <a:t>3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5" name="AutoShape 44">
            <a:extLst>
              <a:ext uri="{FF2B5EF4-FFF2-40B4-BE49-F238E27FC236}">
                <a16:creationId xmlns:a16="http://schemas.microsoft.com/office/drawing/2014/main" id="{F9DAD61B-34D0-4FD8-AC0E-16FF638BFCFF}"/>
              </a:ext>
            </a:extLst>
          </p:cNvPr>
          <p:cNvSpPr>
            <a:spLocks/>
          </p:cNvSpPr>
          <p:nvPr/>
        </p:nvSpPr>
        <p:spPr bwMode="auto">
          <a:xfrm>
            <a:off x="1408302" y="1162168"/>
            <a:ext cx="422717" cy="4243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EF4A6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292065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Gill Sans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6" name="AutoShape 44">
            <a:extLst>
              <a:ext uri="{FF2B5EF4-FFF2-40B4-BE49-F238E27FC236}">
                <a16:creationId xmlns:a16="http://schemas.microsoft.com/office/drawing/2014/main" id="{6E1FD117-881A-4F18-84E4-FD6DDBF46846}"/>
              </a:ext>
            </a:extLst>
          </p:cNvPr>
          <p:cNvSpPr>
            <a:spLocks/>
          </p:cNvSpPr>
          <p:nvPr/>
        </p:nvSpPr>
        <p:spPr bwMode="auto">
          <a:xfrm>
            <a:off x="1408304" y="2301120"/>
            <a:ext cx="422717" cy="4243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EF4A6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lvl="0" algn="ctr" defTabSz="292065">
              <a:lnSpc>
                <a:spcPct val="120000"/>
              </a:lnSpc>
              <a:defRPr/>
            </a:pPr>
            <a:r>
              <a:rPr lang="es-ES" altLang="zh-C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cs typeface="Gill Sans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7" name="AutoShape 44">
            <a:extLst>
              <a:ext uri="{FF2B5EF4-FFF2-40B4-BE49-F238E27FC236}">
                <a16:creationId xmlns:a16="http://schemas.microsoft.com/office/drawing/2014/main" id="{31E34905-B027-483E-8459-04B475127721}"/>
              </a:ext>
            </a:extLst>
          </p:cNvPr>
          <p:cNvSpPr>
            <a:spLocks/>
          </p:cNvSpPr>
          <p:nvPr/>
        </p:nvSpPr>
        <p:spPr bwMode="auto">
          <a:xfrm>
            <a:off x="1408303" y="3227006"/>
            <a:ext cx="422717" cy="4243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EF4A6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lvl="0" algn="ctr" defTabSz="292065">
              <a:lnSpc>
                <a:spcPct val="120000"/>
              </a:lnSpc>
              <a:defRPr/>
            </a:pPr>
            <a:r>
              <a:rPr lang="es-ES" altLang="zh-C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cs typeface="Gill Sans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8" name="AutoShape 44">
            <a:extLst>
              <a:ext uri="{FF2B5EF4-FFF2-40B4-BE49-F238E27FC236}">
                <a16:creationId xmlns:a16="http://schemas.microsoft.com/office/drawing/2014/main" id="{690D5739-5148-4E03-9079-B22AB340A50B}"/>
              </a:ext>
            </a:extLst>
          </p:cNvPr>
          <p:cNvSpPr>
            <a:spLocks/>
          </p:cNvSpPr>
          <p:nvPr/>
        </p:nvSpPr>
        <p:spPr bwMode="auto">
          <a:xfrm>
            <a:off x="1408302" y="4277179"/>
            <a:ext cx="422717" cy="4243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EF4A6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lvl="0" algn="ctr" defTabSz="292065">
              <a:lnSpc>
                <a:spcPct val="120000"/>
              </a:lnSpc>
              <a:defRPr/>
            </a:pPr>
            <a:r>
              <a:rPr lang="es-ES" altLang="zh-C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cs typeface="Gill Sans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5B517A-BBC4-4DFF-8A54-9581BCCFAE67}"/>
              </a:ext>
            </a:extLst>
          </p:cNvPr>
          <p:cNvSpPr txBox="1"/>
          <p:nvPr/>
        </p:nvSpPr>
        <p:spPr>
          <a:xfrm>
            <a:off x="2096814" y="880632"/>
            <a:ext cx="8565268" cy="1005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数据库表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采用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UUID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存储，避免主键不唯一；数据库密码采用简单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加密算法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实现对密码的加密解密，提高数据安全性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DA7DCB-BEE7-437C-8690-CA61FC35214B}"/>
              </a:ext>
            </a:extLst>
          </p:cNvPr>
          <p:cNvSpPr txBox="1"/>
          <p:nvPr/>
        </p:nvSpPr>
        <p:spPr>
          <a:xfrm>
            <a:off x="2096814" y="2200437"/>
            <a:ext cx="8686882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使用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阿里云短信服务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实现用户通过手机登录注册功能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02B679-ACCD-426D-9A82-BC1BC30B5850}"/>
              </a:ext>
            </a:extLst>
          </p:cNvPr>
          <p:cNvSpPr txBox="1"/>
          <p:nvPr/>
        </p:nvSpPr>
        <p:spPr>
          <a:xfrm>
            <a:off x="2096813" y="2898017"/>
            <a:ext cx="8751699" cy="1005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使用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阿里云营业执照识别与营业执照验证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接口，实现应聘者注册时的公司验证，提高招聘信息的安全可靠性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EDCA33-E8A5-495F-9C50-4E305E549A5D}"/>
              </a:ext>
            </a:extLst>
          </p:cNvPr>
          <p:cNvSpPr txBox="1"/>
          <p:nvPr/>
        </p:nvSpPr>
        <p:spPr>
          <a:xfrm>
            <a:off x="2096814" y="4209083"/>
            <a:ext cx="9186704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前端页面除实现基础功能外，增设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周边商城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，进一步吸引用户使用</a:t>
            </a:r>
          </a:p>
        </p:txBody>
      </p:sp>
      <p:sp>
        <p:nvSpPr>
          <p:cNvPr id="15" name="AutoShape 44">
            <a:extLst>
              <a:ext uri="{FF2B5EF4-FFF2-40B4-BE49-F238E27FC236}">
                <a16:creationId xmlns:a16="http://schemas.microsoft.com/office/drawing/2014/main" id="{455353E9-21BA-4F55-BBE3-C02058C74EDC}"/>
              </a:ext>
            </a:extLst>
          </p:cNvPr>
          <p:cNvSpPr>
            <a:spLocks/>
          </p:cNvSpPr>
          <p:nvPr/>
        </p:nvSpPr>
        <p:spPr bwMode="auto">
          <a:xfrm>
            <a:off x="1409782" y="5201941"/>
            <a:ext cx="422717" cy="42433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EF4A6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lvl="0" algn="ctr" defTabSz="292065">
              <a:lnSpc>
                <a:spcPct val="120000"/>
              </a:lnSpc>
              <a:defRPr/>
            </a:pPr>
            <a:r>
              <a:rPr lang="es-ES" altLang="zh-C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cs typeface="Gill Sans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EA5590-F043-4EAC-9AB0-8B0078834098}"/>
              </a:ext>
            </a:extLst>
          </p:cNvPr>
          <p:cNvSpPr txBox="1"/>
          <p:nvPr/>
        </p:nvSpPr>
        <p:spPr>
          <a:xfrm>
            <a:off x="2098294" y="5133845"/>
            <a:ext cx="9186704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公司页面使用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百度地图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工具，实现对医院具体位置的查看</a:t>
            </a:r>
          </a:p>
        </p:txBody>
      </p:sp>
    </p:spTree>
    <p:extLst>
      <p:ext uri="{BB962C8B-B14F-4D97-AF65-F5344CB8AC3E}">
        <p14:creationId xmlns:p14="http://schemas.microsoft.com/office/powerpoint/2010/main" val="407763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" grpId="0"/>
      <p:bldP spid="945" grpId="0" animBg="1"/>
      <p:bldP spid="9" grpId="0"/>
      <p:bldP spid="10" grpId="0"/>
      <p:bldP spid="11" grpId="0"/>
      <p:bldP spid="12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81"/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OTHERS"/>
  <p:tag name="ID" val="54713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OTHERS"/>
  <p:tag name="ID" val="54713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AUTOCOLOR" val="TRUE"/>
  <p:tag name="MH_TYPE" val="CONTENTS"/>
  <p:tag name="ID" val="5471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AUTOCOLOR" val="TRUE"/>
  <p:tag name="MH_TYPE" val="CONTENTS"/>
  <p:tag name="ID" val="54713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AUTOCOLOR" val="TRUE"/>
  <p:tag name="MH_TYPE" val="CONTENTS"/>
  <p:tag name="ID" val="54713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AUTOCOLOR" val="TRUE"/>
  <p:tag name="MH_TYPE" val="CONTENTS"/>
  <p:tag name="ID" val="54713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AUTOCOLOR" val="TRUE"/>
  <p:tag name="MH_TYPE" val="CONTENTS"/>
  <p:tag name="ID" val="5471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AUTOCOLOR" val="TRUE"/>
  <p:tag name="MH_TYPE" val="CONTENTS"/>
  <p:tag name="ID" val="54713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OTHERS"/>
  <p:tag name="ID" val="5471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自定义 620">
      <a:dk1>
        <a:srgbClr val="55595B"/>
      </a:dk1>
      <a:lt1>
        <a:srgbClr val="FFFFFF"/>
      </a:lt1>
      <a:dk2>
        <a:srgbClr val="55595B"/>
      </a:dk2>
      <a:lt2>
        <a:srgbClr val="FFFFFF"/>
      </a:lt2>
      <a:accent1>
        <a:srgbClr val="00C1CA"/>
      </a:accent1>
      <a:accent2>
        <a:srgbClr val="04AEDA"/>
      </a:accent2>
      <a:accent3>
        <a:srgbClr val="628EE3"/>
      </a:accent3>
      <a:accent4>
        <a:srgbClr val="92D050"/>
      </a:accent4>
      <a:accent5>
        <a:srgbClr val="C00000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A000120150716A04KPBG</Template>
  <TotalTime>915</TotalTime>
  <Words>578</Words>
  <Application>Microsoft Office PowerPoint</Application>
  <PresentationFormat>宽屏</PresentationFormat>
  <Paragraphs>110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华文细黑</vt:lpstr>
      <vt:lpstr>微软雅黑</vt:lpstr>
      <vt:lpstr>幼圆</vt:lpstr>
      <vt:lpstr>Arial</vt:lpstr>
      <vt:lpstr>Calibri</vt:lpstr>
      <vt:lpstr>Webdings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医疗</dc:title>
  <dc:creator>第一PPT</dc:creator>
  <cp:keywords>www.1ppt.com</cp:keywords>
  <dc:description>www.1ppt.com</dc:description>
  <cp:lastModifiedBy>姚 金波</cp:lastModifiedBy>
  <cp:revision>57</cp:revision>
  <dcterms:created xsi:type="dcterms:W3CDTF">2017-07-04T12:03:54Z</dcterms:created>
  <dcterms:modified xsi:type="dcterms:W3CDTF">2021-01-17T10:11:52Z</dcterms:modified>
</cp:coreProperties>
</file>