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60" r:id="rId6"/>
    <p:sldId id="263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1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68E18-7596-4A47-B97D-45F6EC918747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9DA60-B29C-4553-A2A4-230F1AFBD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29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DA60-B29C-4553-A2A4-230F1AFBD7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6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0"/>
          <a:stretch/>
        </p:blipFill>
        <p:spPr bwMode="auto">
          <a:xfrm>
            <a:off x="85800" y="118914"/>
            <a:ext cx="8928992" cy="2329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566986" y="2456578"/>
            <a:ext cx="8013908" cy="285516"/>
            <a:chOff x="539552" y="3288646"/>
            <a:chExt cx="8013908" cy="28551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539552" y="3435846"/>
              <a:ext cx="801390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1979712" y="3333883"/>
              <a:ext cx="194137" cy="19413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79426" y="3289120"/>
              <a:ext cx="8640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赛事介绍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83768" y="3289121"/>
              <a:ext cx="8640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赛程设置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626371" y="3334453"/>
              <a:ext cx="194137" cy="19413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42450" y="3296353"/>
              <a:ext cx="8640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参赛规则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5148064" y="3334453"/>
              <a:ext cx="194137" cy="19413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0112" y="3297163"/>
              <a:ext cx="8640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评审标准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722715" y="3328259"/>
              <a:ext cx="194137" cy="19413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35713" y="3288646"/>
              <a:ext cx="86409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itchFamily="34" charset="-122"/>
                  <a:ea typeface="微软雅黑" pitchFamily="34" charset="-122"/>
                </a:rPr>
                <a:t>赛季亮点</a:t>
              </a:r>
              <a:endParaRPr lang="zh-CN" altLang="en-US" sz="12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2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7494"/>
            <a:ext cx="8064896" cy="62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83568" y="1059582"/>
            <a:ext cx="7632848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“方正集团创新大赛”是由方正集团发起，以“创新驱动发展战略”为导向，以“世界在变，创新不变”的企业文化为宗旨的集团内部创新创业大赛。大赛旨在充分唤起员工的创新热情，激活方正创新基因，通过不断创新实现方正集团愿景“为人们创造更智能、更健康、更富足的生活”。本届大赛所有方正集团在职员工均可报名参赛，赛事将分为技术创新组、管理创新组、运营创新组、商业模式创新组及创业组来评比，最终角逐年度创新大奖及创业基金。 </a:t>
            </a:r>
          </a:p>
        </p:txBody>
      </p:sp>
    </p:spTree>
    <p:extLst>
      <p:ext uri="{BB962C8B-B14F-4D97-AF65-F5344CB8AC3E}">
        <p14:creationId xmlns:p14="http://schemas.microsoft.com/office/powerpoint/2010/main" val="233289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4" y="200168"/>
            <a:ext cx="8244916" cy="61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椭圆 5"/>
          <p:cNvSpPr/>
          <p:nvPr/>
        </p:nvSpPr>
        <p:spPr>
          <a:xfrm>
            <a:off x="732570" y="2160687"/>
            <a:ext cx="870139" cy="87013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4484" y="1255663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创新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初赛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>
            <a:stCxn id="16" idx="6"/>
            <a:endCxn id="17" idx="2"/>
          </p:cNvCxnSpPr>
          <p:nvPr/>
        </p:nvCxnSpPr>
        <p:spPr>
          <a:xfrm>
            <a:off x="3413902" y="1218438"/>
            <a:ext cx="932982" cy="417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7" idx="6"/>
            <a:endCxn id="14" idx="0"/>
          </p:cNvCxnSpPr>
          <p:nvPr/>
        </p:nvCxnSpPr>
        <p:spPr>
          <a:xfrm>
            <a:off x="4520579" y="1222617"/>
            <a:ext cx="3311529" cy="87100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4081824" y="3764640"/>
            <a:ext cx="3126023" cy="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rot="5400000">
            <a:off x="7130957" y="3054730"/>
            <a:ext cx="774131" cy="616437"/>
          </a:xfrm>
          <a:prstGeom prst="bentConnector3">
            <a:avLst>
              <a:gd name="adj1" fmla="val 101973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7579" y="2302375"/>
            <a:ext cx="1080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endParaRPr lang="zh-CN" altLang="en-US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378952" y="2093617"/>
            <a:ext cx="906311" cy="906311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5609" y="2234660"/>
            <a:ext cx="10801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创新</a:t>
            </a:r>
            <a:r>
              <a:rPr lang="en-US" altLang="zh-CN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决赛</a:t>
            </a:r>
            <a:endParaRPr lang="zh-CN" altLang="en-US" sz="11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40207" y="1131590"/>
            <a:ext cx="173695" cy="1736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346884" y="1135769"/>
            <a:ext cx="173695" cy="1736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894604" y="1280633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创新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复赛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575717" y="3677794"/>
            <a:ext cx="173695" cy="1736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737256" y="3677793"/>
            <a:ext cx="173695" cy="1736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22504" y="3141151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创新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初赛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4976" y="315457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创新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复赛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36" y="4067513"/>
            <a:ext cx="1860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季 度 赛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49185" y="2396357"/>
            <a:ext cx="1769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设计大赛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296446" y="2272284"/>
            <a:ext cx="173695" cy="17369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肘形连接符 25"/>
          <p:cNvCxnSpPr>
            <a:stCxn id="25" idx="0"/>
            <a:endCxn id="16" idx="2"/>
          </p:cNvCxnSpPr>
          <p:nvPr/>
        </p:nvCxnSpPr>
        <p:spPr>
          <a:xfrm rot="5400000" flipH="1" flipV="1">
            <a:off x="2284827" y="1316905"/>
            <a:ext cx="1053846" cy="856913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endCxn id="24" idx="2"/>
          </p:cNvCxnSpPr>
          <p:nvPr/>
        </p:nvCxnSpPr>
        <p:spPr>
          <a:xfrm rot="10800000">
            <a:off x="2433864" y="2919578"/>
            <a:ext cx="1647961" cy="845067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700456" y="2579374"/>
            <a:ext cx="47967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右大括号 28"/>
          <p:cNvSpPr/>
          <p:nvPr/>
        </p:nvSpPr>
        <p:spPr>
          <a:xfrm rot="5400000">
            <a:off x="3860493" y="1228754"/>
            <a:ext cx="126646" cy="1193526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393281" y="196464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夏季赛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右大括号 30"/>
          <p:cNvSpPr/>
          <p:nvPr/>
        </p:nvSpPr>
        <p:spPr>
          <a:xfrm rot="5400000">
            <a:off x="6191038" y="3356375"/>
            <a:ext cx="126646" cy="1193526"/>
          </a:xfrm>
          <a:prstGeom prst="rightBrac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723826" y="4092263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季赛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11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5486"/>
            <a:ext cx="8288955" cy="68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4" name="组合 53"/>
          <p:cNvGrpSpPr/>
          <p:nvPr/>
        </p:nvGrpSpPr>
        <p:grpSpPr>
          <a:xfrm>
            <a:off x="4805120" y="792718"/>
            <a:ext cx="3684871" cy="3617867"/>
            <a:chOff x="2039256" y="250027"/>
            <a:chExt cx="5694567" cy="5748760"/>
          </a:xfrm>
        </p:grpSpPr>
        <p:sp>
          <p:nvSpPr>
            <p:cNvPr id="55" name="Freeform 9"/>
            <p:cNvSpPr>
              <a:spLocks/>
            </p:cNvSpPr>
            <p:nvPr/>
          </p:nvSpPr>
          <p:spPr bwMode="auto">
            <a:xfrm rot="3116461">
              <a:off x="1717277" y="1851413"/>
              <a:ext cx="2766481" cy="2122523"/>
            </a:xfrm>
            <a:custGeom>
              <a:avLst/>
              <a:gdLst>
                <a:gd name="T0" fmla="*/ 653 w 6523"/>
                <a:gd name="T1" fmla="*/ 3563 h 5083"/>
                <a:gd name="T2" fmla="*/ 1521 w 6523"/>
                <a:gd name="T3" fmla="*/ 331 h 5083"/>
                <a:gd name="T4" fmla="*/ 2783 w 6523"/>
                <a:gd name="T5" fmla="*/ 15 h 5083"/>
                <a:gd name="T6" fmla="*/ 2783 w 6523"/>
                <a:gd name="T7" fmla="*/ 15 h 5083"/>
                <a:gd name="T8" fmla="*/ 2805 w 6523"/>
                <a:gd name="T9" fmla="*/ 16 h 5083"/>
                <a:gd name="T10" fmla="*/ 2816 w 6523"/>
                <a:gd name="T11" fmla="*/ 17 h 5083"/>
                <a:gd name="T12" fmla="*/ 6523 w 6523"/>
                <a:gd name="T13" fmla="*/ 178 h 5083"/>
                <a:gd name="T14" fmla="*/ 4806 w 6523"/>
                <a:gd name="T15" fmla="*/ 3467 h 5083"/>
                <a:gd name="T16" fmla="*/ 4800 w 6523"/>
                <a:gd name="T17" fmla="*/ 3477 h 5083"/>
                <a:gd name="T18" fmla="*/ 4791 w 6523"/>
                <a:gd name="T19" fmla="*/ 3496 h 5083"/>
                <a:gd name="T20" fmla="*/ 4790 w 6523"/>
                <a:gd name="T21" fmla="*/ 3496 h 5083"/>
                <a:gd name="T22" fmla="*/ 3885 w 6523"/>
                <a:gd name="T23" fmla="*/ 4431 h 5083"/>
                <a:gd name="T24" fmla="*/ 653 w 6523"/>
                <a:gd name="T25" fmla="*/ 3563 h 5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3" h="5083">
                  <a:moveTo>
                    <a:pt x="653" y="3563"/>
                  </a:moveTo>
                  <a:cubicBezTo>
                    <a:pt x="0" y="2431"/>
                    <a:pt x="389" y="983"/>
                    <a:pt x="1521" y="331"/>
                  </a:cubicBezTo>
                  <a:cubicBezTo>
                    <a:pt x="1919" y="101"/>
                    <a:pt x="2356" y="0"/>
                    <a:pt x="2783" y="15"/>
                  </a:cubicBezTo>
                  <a:lnTo>
                    <a:pt x="2783" y="15"/>
                  </a:lnTo>
                  <a:lnTo>
                    <a:pt x="2805" y="16"/>
                  </a:lnTo>
                  <a:lnTo>
                    <a:pt x="2816" y="17"/>
                  </a:lnTo>
                  <a:lnTo>
                    <a:pt x="6523" y="178"/>
                  </a:lnTo>
                  <a:lnTo>
                    <a:pt x="4806" y="3467"/>
                  </a:lnTo>
                  <a:lnTo>
                    <a:pt x="4800" y="3477"/>
                  </a:lnTo>
                  <a:lnTo>
                    <a:pt x="4791" y="3496"/>
                  </a:lnTo>
                  <a:lnTo>
                    <a:pt x="4790" y="3496"/>
                  </a:lnTo>
                  <a:cubicBezTo>
                    <a:pt x="4589" y="3874"/>
                    <a:pt x="4283" y="4201"/>
                    <a:pt x="3885" y="4431"/>
                  </a:cubicBezTo>
                  <a:cubicBezTo>
                    <a:pt x="2753" y="5083"/>
                    <a:pt x="1306" y="4695"/>
                    <a:pt x="653" y="356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68213" tIns="84107" rIns="168213" bIns="8410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9"/>
            <p:cNvSpPr>
              <a:spLocks/>
            </p:cNvSpPr>
            <p:nvPr/>
          </p:nvSpPr>
          <p:spPr bwMode="auto">
            <a:xfrm rot="7267049">
              <a:off x="3257271" y="572006"/>
              <a:ext cx="2766481" cy="2122523"/>
            </a:xfrm>
            <a:custGeom>
              <a:avLst/>
              <a:gdLst>
                <a:gd name="T0" fmla="*/ 653 w 6523"/>
                <a:gd name="T1" fmla="*/ 3563 h 5083"/>
                <a:gd name="T2" fmla="*/ 1521 w 6523"/>
                <a:gd name="T3" fmla="*/ 331 h 5083"/>
                <a:gd name="T4" fmla="*/ 2783 w 6523"/>
                <a:gd name="T5" fmla="*/ 15 h 5083"/>
                <a:gd name="T6" fmla="*/ 2783 w 6523"/>
                <a:gd name="T7" fmla="*/ 15 h 5083"/>
                <a:gd name="T8" fmla="*/ 2805 w 6523"/>
                <a:gd name="T9" fmla="*/ 16 h 5083"/>
                <a:gd name="T10" fmla="*/ 2816 w 6523"/>
                <a:gd name="T11" fmla="*/ 17 h 5083"/>
                <a:gd name="T12" fmla="*/ 6523 w 6523"/>
                <a:gd name="T13" fmla="*/ 178 h 5083"/>
                <a:gd name="T14" fmla="*/ 4806 w 6523"/>
                <a:gd name="T15" fmla="*/ 3467 h 5083"/>
                <a:gd name="T16" fmla="*/ 4800 w 6523"/>
                <a:gd name="T17" fmla="*/ 3477 h 5083"/>
                <a:gd name="T18" fmla="*/ 4791 w 6523"/>
                <a:gd name="T19" fmla="*/ 3496 h 5083"/>
                <a:gd name="T20" fmla="*/ 4790 w 6523"/>
                <a:gd name="T21" fmla="*/ 3496 h 5083"/>
                <a:gd name="T22" fmla="*/ 3885 w 6523"/>
                <a:gd name="T23" fmla="*/ 4431 h 5083"/>
                <a:gd name="T24" fmla="*/ 653 w 6523"/>
                <a:gd name="T25" fmla="*/ 3563 h 5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3" h="5083">
                  <a:moveTo>
                    <a:pt x="653" y="3563"/>
                  </a:moveTo>
                  <a:cubicBezTo>
                    <a:pt x="0" y="2431"/>
                    <a:pt x="389" y="983"/>
                    <a:pt x="1521" y="331"/>
                  </a:cubicBezTo>
                  <a:cubicBezTo>
                    <a:pt x="1919" y="101"/>
                    <a:pt x="2356" y="0"/>
                    <a:pt x="2783" y="15"/>
                  </a:cubicBezTo>
                  <a:lnTo>
                    <a:pt x="2783" y="15"/>
                  </a:lnTo>
                  <a:lnTo>
                    <a:pt x="2805" y="16"/>
                  </a:lnTo>
                  <a:lnTo>
                    <a:pt x="2816" y="17"/>
                  </a:lnTo>
                  <a:lnTo>
                    <a:pt x="6523" y="178"/>
                  </a:lnTo>
                  <a:lnTo>
                    <a:pt x="4806" y="3467"/>
                  </a:lnTo>
                  <a:lnTo>
                    <a:pt x="4800" y="3477"/>
                  </a:lnTo>
                  <a:lnTo>
                    <a:pt x="4791" y="3496"/>
                  </a:lnTo>
                  <a:lnTo>
                    <a:pt x="4790" y="3496"/>
                  </a:lnTo>
                  <a:cubicBezTo>
                    <a:pt x="4589" y="3874"/>
                    <a:pt x="4283" y="4201"/>
                    <a:pt x="3885" y="4431"/>
                  </a:cubicBezTo>
                  <a:cubicBezTo>
                    <a:pt x="2753" y="5083"/>
                    <a:pt x="1306" y="4695"/>
                    <a:pt x="653" y="356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168213" tIns="84107" rIns="168213" bIns="8410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 rot="20163133">
              <a:off x="2510335" y="3807158"/>
              <a:ext cx="2766481" cy="2122523"/>
            </a:xfrm>
            <a:custGeom>
              <a:avLst/>
              <a:gdLst>
                <a:gd name="T0" fmla="*/ 653 w 6523"/>
                <a:gd name="T1" fmla="*/ 3563 h 5083"/>
                <a:gd name="T2" fmla="*/ 1521 w 6523"/>
                <a:gd name="T3" fmla="*/ 331 h 5083"/>
                <a:gd name="T4" fmla="*/ 2783 w 6523"/>
                <a:gd name="T5" fmla="*/ 15 h 5083"/>
                <a:gd name="T6" fmla="*/ 2783 w 6523"/>
                <a:gd name="T7" fmla="*/ 15 h 5083"/>
                <a:gd name="T8" fmla="*/ 2805 w 6523"/>
                <a:gd name="T9" fmla="*/ 16 h 5083"/>
                <a:gd name="T10" fmla="*/ 2816 w 6523"/>
                <a:gd name="T11" fmla="*/ 17 h 5083"/>
                <a:gd name="T12" fmla="*/ 6523 w 6523"/>
                <a:gd name="T13" fmla="*/ 178 h 5083"/>
                <a:gd name="T14" fmla="*/ 4806 w 6523"/>
                <a:gd name="T15" fmla="*/ 3467 h 5083"/>
                <a:gd name="T16" fmla="*/ 4800 w 6523"/>
                <a:gd name="T17" fmla="*/ 3477 h 5083"/>
                <a:gd name="T18" fmla="*/ 4791 w 6523"/>
                <a:gd name="T19" fmla="*/ 3496 h 5083"/>
                <a:gd name="T20" fmla="*/ 4790 w 6523"/>
                <a:gd name="T21" fmla="*/ 3496 h 5083"/>
                <a:gd name="T22" fmla="*/ 3885 w 6523"/>
                <a:gd name="T23" fmla="*/ 4431 h 5083"/>
                <a:gd name="T24" fmla="*/ 653 w 6523"/>
                <a:gd name="T25" fmla="*/ 3563 h 5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3" h="5083">
                  <a:moveTo>
                    <a:pt x="653" y="3563"/>
                  </a:moveTo>
                  <a:cubicBezTo>
                    <a:pt x="0" y="2431"/>
                    <a:pt x="389" y="983"/>
                    <a:pt x="1521" y="331"/>
                  </a:cubicBezTo>
                  <a:cubicBezTo>
                    <a:pt x="1919" y="101"/>
                    <a:pt x="2356" y="0"/>
                    <a:pt x="2783" y="15"/>
                  </a:cubicBezTo>
                  <a:lnTo>
                    <a:pt x="2783" y="15"/>
                  </a:lnTo>
                  <a:lnTo>
                    <a:pt x="2805" y="16"/>
                  </a:lnTo>
                  <a:lnTo>
                    <a:pt x="2816" y="17"/>
                  </a:lnTo>
                  <a:lnTo>
                    <a:pt x="6523" y="178"/>
                  </a:lnTo>
                  <a:lnTo>
                    <a:pt x="4806" y="3467"/>
                  </a:lnTo>
                  <a:lnTo>
                    <a:pt x="4800" y="3477"/>
                  </a:lnTo>
                  <a:lnTo>
                    <a:pt x="4791" y="3496"/>
                  </a:lnTo>
                  <a:lnTo>
                    <a:pt x="4790" y="3496"/>
                  </a:lnTo>
                  <a:cubicBezTo>
                    <a:pt x="4589" y="3874"/>
                    <a:pt x="4283" y="4201"/>
                    <a:pt x="3885" y="4431"/>
                  </a:cubicBezTo>
                  <a:cubicBezTo>
                    <a:pt x="2753" y="5083"/>
                    <a:pt x="1306" y="4695"/>
                    <a:pt x="653" y="356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68213" tIns="84107" rIns="168213" bIns="8410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9"/>
            <p:cNvSpPr>
              <a:spLocks/>
            </p:cNvSpPr>
            <p:nvPr/>
          </p:nvSpPr>
          <p:spPr bwMode="auto">
            <a:xfrm rot="11346446">
              <a:off x="4967342" y="1533169"/>
              <a:ext cx="2766481" cy="2122523"/>
            </a:xfrm>
            <a:custGeom>
              <a:avLst/>
              <a:gdLst>
                <a:gd name="T0" fmla="*/ 653 w 6523"/>
                <a:gd name="T1" fmla="*/ 3563 h 5083"/>
                <a:gd name="T2" fmla="*/ 1521 w 6523"/>
                <a:gd name="T3" fmla="*/ 331 h 5083"/>
                <a:gd name="T4" fmla="*/ 2783 w 6523"/>
                <a:gd name="T5" fmla="*/ 15 h 5083"/>
                <a:gd name="T6" fmla="*/ 2783 w 6523"/>
                <a:gd name="T7" fmla="*/ 15 h 5083"/>
                <a:gd name="T8" fmla="*/ 2805 w 6523"/>
                <a:gd name="T9" fmla="*/ 16 h 5083"/>
                <a:gd name="T10" fmla="*/ 2816 w 6523"/>
                <a:gd name="T11" fmla="*/ 17 h 5083"/>
                <a:gd name="T12" fmla="*/ 6523 w 6523"/>
                <a:gd name="T13" fmla="*/ 178 h 5083"/>
                <a:gd name="T14" fmla="*/ 4806 w 6523"/>
                <a:gd name="T15" fmla="*/ 3467 h 5083"/>
                <a:gd name="T16" fmla="*/ 4800 w 6523"/>
                <a:gd name="T17" fmla="*/ 3477 h 5083"/>
                <a:gd name="T18" fmla="*/ 4791 w 6523"/>
                <a:gd name="T19" fmla="*/ 3496 h 5083"/>
                <a:gd name="T20" fmla="*/ 4790 w 6523"/>
                <a:gd name="T21" fmla="*/ 3496 h 5083"/>
                <a:gd name="T22" fmla="*/ 3885 w 6523"/>
                <a:gd name="T23" fmla="*/ 4431 h 5083"/>
                <a:gd name="T24" fmla="*/ 653 w 6523"/>
                <a:gd name="T25" fmla="*/ 3563 h 5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3" h="5083">
                  <a:moveTo>
                    <a:pt x="653" y="3563"/>
                  </a:moveTo>
                  <a:cubicBezTo>
                    <a:pt x="0" y="2431"/>
                    <a:pt x="389" y="983"/>
                    <a:pt x="1521" y="331"/>
                  </a:cubicBezTo>
                  <a:cubicBezTo>
                    <a:pt x="1919" y="101"/>
                    <a:pt x="2356" y="0"/>
                    <a:pt x="2783" y="15"/>
                  </a:cubicBezTo>
                  <a:lnTo>
                    <a:pt x="2783" y="15"/>
                  </a:lnTo>
                  <a:lnTo>
                    <a:pt x="2805" y="16"/>
                  </a:lnTo>
                  <a:lnTo>
                    <a:pt x="2816" y="17"/>
                  </a:lnTo>
                  <a:lnTo>
                    <a:pt x="6523" y="178"/>
                  </a:lnTo>
                  <a:lnTo>
                    <a:pt x="4806" y="3467"/>
                  </a:lnTo>
                  <a:lnTo>
                    <a:pt x="4800" y="3477"/>
                  </a:lnTo>
                  <a:lnTo>
                    <a:pt x="4791" y="3496"/>
                  </a:lnTo>
                  <a:lnTo>
                    <a:pt x="4790" y="3496"/>
                  </a:lnTo>
                  <a:cubicBezTo>
                    <a:pt x="4589" y="3874"/>
                    <a:pt x="4283" y="4201"/>
                    <a:pt x="3885" y="4431"/>
                  </a:cubicBezTo>
                  <a:cubicBezTo>
                    <a:pt x="2753" y="5083"/>
                    <a:pt x="1306" y="4695"/>
                    <a:pt x="653" y="356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68213" tIns="84107" rIns="168213" bIns="8410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 rot="15669260">
              <a:off x="4572636" y="3554285"/>
              <a:ext cx="2766481" cy="2122523"/>
            </a:xfrm>
            <a:custGeom>
              <a:avLst/>
              <a:gdLst>
                <a:gd name="T0" fmla="*/ 653 w 6523"/>
                <a:gd name="T1" fmla="*/ 3563 h 5083"/>
                <a:gd name="T2" fmla="*/ 1521 w 6523"/>
                <a:gd name="T3" fmla="*/ 331 h 5083"/>
                <a:gd name="T4" fmla="*/ 2783 w 6523"/>
                <a:gd name="T5" fmla="*/ 15 h 5083"/>
                <a:gd name="T6" fmla="*/ 2783 w 6523"/>
                <a:gd name="T7" fmla="*/ 15 h 5083"/>
                <a:gd name="T8" fmla="*/ 2805 w 6523"/>
                <a:gd name="T9" fmla="*/ 16 h 5083"/>
                <a:gd name="T10" fmla="*/ 2816 w 6523"/>
                <a:gd name="T11" fmla="*/ 17 h 5083"/>
                <a:gd name="T12" fmla="*/ 6523 w 6523"/>
                <a:gd name="T13" fmla="*/ 178 h 5083"/>
                <a:gd name="T14" fmla="*/ 4806 w 6523"/>
                <a:gd name="T15" fmla="*/ 3467 h 5083"/>
                <a:gd name="T16" fmla="*/ 4800 w 6523"/>
                <a:gd name="T17" fmla="*/ 3477 h 5083"/>
                <a:gd name="T18" fmla="*/ 4791 w 6523"/>
                <a:gd name="T19" fmla="*/ 3496 h 5083"/>
                <a:gd name="T20" fmla="*/ 4790 w 6523"/>
                <a:gd name="T21" fmla="*/ 3496 h 5083"/>
                <a:gd name="T22" fmla="*/ 3885 w 6523"/>
                <a:gd name="T23" fmla="*/ 4431 h 5083"/>
                <a:gd name="T24" fmla="*/ 653 w 6523"/>
                <a:gd name="T25" fmla="*/ 3563 h 5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523" h="5083">
                  <a:moveTo>
                    <a:pt x="653" y="3563"/>
                  </a:moveTo>
                  <a:cubicBezTo>
                    <a:pt x="0" y="2431"/>
                    <a:pt x="389" y="983"/>
                    <a:pt x="1521" y="331"/>
                  </a:cubicBezTo>
                  <a:cubicBezTo>
                    <a:pt x="1919" y="101"/>
                    <a:pt x="2356" y="0"/>
                    <a:pt x="2783" y="15"/>
                  </a:cubicBezTo>
                  <a:lnTo>
                    <a:pt x="2783" y="15"/>
                  </a:lnTo>
                  <a:lnTo>
                    <a:pt x="2805" y="16"/>
                  </a:lnTo>
                  <a:lnTo>
                    <a:pt x="2816" y="17"/>
                  </a:lnTo>
                  <a:lnTo>
                    <a:pt x="6523" y="178"/>
                  </a:lnTo>
                  <a:lnTo>
                    <a:pt x="4806" y="3467"/>
                  </a:lnTo>
                  <a:lnTo>
                    <a:pt x="4800" y="3477"/>
                  </a:lnTo>
                  <a:lnTo>
                    <a:pt x="4791" y="3496"/>
                  </a:lnTo>
                  <a:lnTo>
                    <a:pt x="4790" y="3496"/>
                  </a:lnTo>
                  <a:cubicBezTo>
                    <a:pt x="4589" y="3874"/>
                    <a:pt x="4283" y="4201"/>
                    <a:pt x="3885" y="4431"/>
                  </a:cubicBezTo>
                  <a:cubicBezTo>
                    <a:pt x="2753" y="5083"/>
                    <a:pt x="1306" y="4695"/>
                    <a:pt x="653" y="3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68213" tIns="84107" rIns="168213" bIns="8410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4064603" y="2663034"/>
              <a:ext cx="1348037" cy="134803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064602" y="969249"/>
              <a:ext cx="1512168" cy="440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技术创新组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261020" y="2170809"/>
              <a:ext cx="1512168" cy="440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运营创新组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782563" y="2170809"/>
              <a:ext cx="1512168" cy="440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管理创新组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38146" y="4393078"/>
              <a:ext cx="1994738" cy="440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创业组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75817" y="4393078"/>
              <a:ext cx="1994738" cy="440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商业模式创新组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966037" y="1369359"/>
              <a:ext cx="1944216" cy="31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（技术、产品、工艺等）</a:t>
              </a:r>
              <a:endParaRPr lang="zh-CN" altLang="en-US" sz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55456" y="2663035"/>
              <a:ext cx="2090118" cy="31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（营销、采购、服务等）</a:t>
              </a:r>
              <a:endParaRPr lang="zh-CN" altLang="en-US" sz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09940" y="2654432"/>
              <a:ext cx="1944216" cy="31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（流程、机制、理念等）</a:t>
              </a:r>
              <a:endParaRPr lang="zh-CN" altLang="en-US" sz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97185" y="4868420"/>
              <a:ext cx="1944216" cy="31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（战略、盈利模式等）</a:t>
              </a:r>
              <a:endParaRPr lang="zh-CN" altLang="en-US" sz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68426" y="4863381"/>
              <a:ext cx="1944216" cy="31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（创业项目）</a:t>
              </a:r>
              <a:endParaRPr lang="zh-CN" altLang="en-US" sz="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4134561" y="2736918"/>
              <a:ext cx="1208119" cy="12081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2" name="Picture 3" descr="C:\Users\caohuiwen.FOUNDER\Desktop\033c2bf6a677f94eb36ebbbc2d55d64b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241" y="2941968"/>
              <a:ext cx="816321" cy="790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" name="矩形 72"/>
          <p:cNvSpPr/>
          <p:nvPr/>
        </p:nvSpPr>
        <p:spPr>
          <a:xfrm>
            <a:off x="536374" y="897915"/>
            <a:ext cx="41044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参赛对象：所有方正集团在职员工均可以个人或团队为单位报名参赛。以团队为单位报名的，团队核心成员不得少于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人。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报名方式：登录大赛官网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www.if.founder.com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，点击大赛首页“参赛报名”，注册个人信息后按照要求填写报名信息。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报名时间：本届大赛报名时间为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月至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月。夏季赛报名截止时间为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月。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月之后提交的项目自动参加秋季赛选拔。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初赛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分组：初赛分为五组进行，分别为：技术创新组、管理创新组、运营创新组、商业模式创新组、创业组。报名参赛的个人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团队需要选择匹配的组别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参加选拔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3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58514" y="1059582"/>
            <a:ext cx="3854925" cy="3168352"/>
            <a:chOff x="1930947" y="563243"/>
            <a:chExt cx="4812336" cy="3947315"/>
          </a:xfrm>
        </p:grpSpPr>
        <p:sp>
          <p:nvSpPr>
            <p:cNvPr id="5" name="矩形 4"/>
            <p:cNvSpPr/>
            <p:nvPr/>
          </p:nvSpPr>
          <p:spPr>
            <a:xfrm>
              <a:off x="1930947" y="563243"/>
              <a:ext cx="2224242" cy="19174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08376" y="578872"/>
              <a:ext cx="2224242" cy="19174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0800000" flipV="1">
              <a:off x="1937166" y="2568998"/>
              <a:ext cx="2224241" cy="191745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flipV="1">
              <a:off x="4519041" y="2593108"/>
              <a:ext cx="2224242" cy="191745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653805" y="1749947"/>
              <a:ext cx="1440160" cy="14401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37165" y="1175770"/>
              <a:ext cx="2224243" cy="67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收益性</a:t>
              </a:r>
              <a:endPara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（财务、运营、客户、成长等）</a:t>
              </a: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37165" y="3117250"/>
              <a:ext cx="2155787" cy="67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独特性</a:t>
              </a:r>
              <a:endPara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（领先程度、知识产权等）</a:t>
              </a: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2788" y="1172854"/>
              <a:ext cx="1863719" cy="67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实现性</a:t>
              </a:r>
              <a:endPara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（技术、团队、资源等）</a:t>
              </a: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95108" y="3115559"/>
              <a:ext cx="1981398" cy="67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一致性</a:t>
              </a:r>
              <a:endPara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（企业战略、集团战略）</a:t>
              </a: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779912" y="1880245"/>
              <a:ext cx="1187207" cy="11872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Picture 3" descr="C:\Users\caohuiwen.FOUNDER\Desktop\033c2bf6a677f94eb36ebbbc2d55d64b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784" y="2015979"/>
              <a:ext cx="882004" cy="882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矩形 15"/>
          <p:cNvSpPr/>
          <p:nvPr/>
        </p:nvSpPr>
        <p:spPr>
          <a:xfrm>
            <a:off x="4716016" y="1088613"/>
            <a:ext cx="38884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收益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性：创新项目可为企业带来的直接财务收益或是运营、客户、成长等方面的间接收益。创业项目预期的市场回报。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实现性：创新项目解决方案的可实现性。创业项目技术及商业模式成熟度、市场前景情况、创始人团队的配合情况。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独特性：创新项目解决方案在行业内的创新程度。创业项目技术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商业模式在行业内的领先程度，知识产权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专利情况。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一致性：创新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创业项目与企业及集团战略的一致性情况。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55729"/>
            <a:ext cx="8193541" cy="665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2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98" y="267494"/>
            <a:ext cx="8352928" cy="62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" name="组合 46"/>
          <p:cNvGrpSpPr/>
          <p:nvPr/>
        </p:nvGrpSpPr>
        <p:grpSpPr>
          <a:xfrm>
            <a:off x="4561362" y="1052400"/>
            <a:ext cx="4006311" cy="3668131"/>
            <a:chOff x="4796924" y="2213236"/>
            <a:chExt cx="6624077" cy="5867533"/>
          </a:xfrm>
        </p:grpSpPr>
        <p:grpSp>
          <p:nvGrpSpPr>
            <p:cNvPr id="48" name="组合 47"/>
            <p:cNvGrpSpPr/>
            <p:nvPr/>
          </p:nvGrpSpPr>
          <p:grpSpPr>
            <a:xfrm>
              <a:off x="5663849" y="2401003"/>
              <a:ext cx="2763361" cy="2727668"/>
              <a:chOff x="8324466" y="4533451"/>
              <a:chExt cx="3948393" cy="3906357"/>
            </a:xfrm>
          </p:grpSpPr>
          <p:sp>
            <p:nvSpPr>
              <p:cNvPr id="88" name="Shape 814"/>
              <p:cNvSpPr/>
              <p:nvPr/>
            </p:nvSpPr>
            <p:spPr>
              <a:xfrm>
                <a:off x="8324466" y="4533451"/>
                <a:ext cx="3948393" cy="39063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33" h="21600" extrusionOk="0">
                    <a:moveTo>
                      <a:pt x="7807" y="14886"/>
                    </a:moveTo>
                    <a:lnTo>
                      <a:pt x="16936" y="13393"/>
                    </a:lnTo>
                    <a:lnTo>
                      <a:pt x="21033" y="5029"/>
                    </a:lnTo>
                    <a:cubicBezTo>
                      <a:pt x="20634" y="4263"/>
                      <a:pt x="18924" y="1282"/>
                      <a:pt x="16060" y="341"/>
                    </a:cubicBezTo>
                    <a:cubicBezTo>
                      <a:pt x="15370" y="115"/>
                      <a:pt x="14643" y="0"/>
                      <a:pt x="13899" y="0"/>
                    </a:cubicBezTo>
                    <a:cubicBezTo>
                      <a:pt x="11494" y="0"/>
                      <a:pt x="9633" y="1170"/>
                      <a:pt x="9404" y="1320"/>
                    </a:cubicBezTo>
                    <a:cubicBezTo>
                      <a:pt x="2900" y="5909"/>
                      <a:pt x="-567" y="13692"/>
                      <a:pt x="77" y="21600"/>
                    </a:cubicBezTo>
                    <a:cubicBezTo>
                      <a:pt x="297" y="20626"/>
                      <a:pt x="689" y="19600"/>
                      <a:pt x="1356" y="18630"/>
                    </a:cubicBezTo>
                    <a:cubicBezTo>
                      <a:pt x="3537" y="15463"/>
                      <a:pt x="7530" y="14920"/>
                      <a:pt x="7807" y="14886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defTabSz="319674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9" name="Shape 818"/>
              <p:cNvSpPr/>
              <p:nvPr/>
            </p:nvSpPr>
            <p:spPr>
              <a:xfrm>
                <a:off x="9783870" y="5171972"/>
                <a:ext cx="1712954" cy="98211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/>
              <a:lstStyle>
                <a:lvl1pPr defTabSz="647700">
                  <a:lnSpc>
                    <a:spcPct val="120000"/>
                  </a:lnSpc>
                  <a:spcBef>
                    <a:spcPts val="1700"/>
                  </a:spcBef>
                  <a:defRPr sz="60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 lvl="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大赛奖金</a:t>
                </a:r>
                <a:endParaRPr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7352236" y="2213236"/>
              <a:ext cx="3204752" cy="2196797"/>
              <a:chOff x="10736897" y="4264547"/>
              <a:chExt cx="4579069" cy="3146084"/>
            </a:xfrm>
            <a:solidFill>
              <a:schemeClr val="accent2"/>
            </a:solidFill>
          </p:grpSpPr>
          <p:sp>
            <p:nvSpPr>
              <p:cNvPr id="86" name="Shape 813"/>
              <p:cNvSpPr/>
              <p:nvPr/>
            </p:nvSpPr>
            <p:spPr>
              <a:xfrm>
                <a:off x="10736897" y="4264547"/>
                <a:ext cx="4579069" cy="31460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0" h="21600" extrusionOk="0">
                    <a:moveTo>
                      <a:pt x="19007" y="5854"/>
                    </a:moveTo>
                    <a:cubicBezTo>
                      <a:pt x="15675" y="2078"/>
                      <a:pt x="11527" y="0"/>
                      <a:pt x="7326" y="0"/>
                    </a:cubicBezTo>
                    <a:cubicBezTo>
                      <a:pt x="5334" y="0"/>
                      <a:pt x="3355" y="459"/>
                      <a:pt x="1443" y="1365"/>
                    </a:cubicBezTo>
                    <a:cubicBezTo>
                      <a:pt x="954" y="1597"/>
                      <a:pt x="473" y="1856"/>
                      <a:pt x="0" y="2143"/>
                    </a:cubicBezTo>
                    <a:cubicBezTo>
                      <a:pt x="197" y="2120"/>
                      <a:pt x="399" y="2108"/>
                      <a:pt x="605" y="2108"/>
                    </a:cubicBezTo>
                    <a:cubicBezTo>
                      <a:pt x="1337" y="2108"/>
                      <a:pt x="2054" y="2267"/>
                      <a:pt x="2735" y="2581"/>
                    </a:cubicBezTo>
                    <a:cubicBezTo>
                      <a:pt x="5939" y="4058"/>
                      <a:pt x="7580" y="8966"/>
                      <a:pt x="7648" y="9174"/>
                    </a:cubicBezTo>
                    <a:lnTo>
                      <a:pt x="11353" y="19788"/>
                    </a:lnTo>
                    <a:lnTo>
                      <a:pt x="19244" y="21600"/>
                    </a:lnTo>
                    <a:cubicBezTo>
                      <a:pt x="19745" y="20775"/>
                      <a:pt x="21600" y="17453"/>
                      <a:pt x="21580" y="13587"/>
                    </a:cubicBezTo>
                    <a:cubicBezTo>
                      <a:pt x="21556" y="9281"/>
                      <a:pt x="19448" y="6408"/>
                      <a:pt x="19007" y="5854"/>
                    </a:cubicBezTo>
                    <a:close/>
                  </a:path>
                </a:pathLst>
              </a:custGeom>
              <a:solidFill>
                <a:srgbClr val="0070C0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defTabSz="319674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Shape 819"/>
              <p:cNvSpPr/>
              <p:nvPr/>
            </p:nvSpPr>
            <p:spPr>
              <a:xfrm>
                <a:off x="13138545" y="5131714"/>
                <a:ext cx="1712952" cy="982109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/>
              <a:lstStyle>
                <a:lvl1pPr defTabSz="647700">
                  <a:lnSpc>
                    <a:spcPct val="120000"/>
                  </a:lnSpc>
                  <a:spcBef>
                    <a:spcPts val="1700"/>
                  </a:spcBef>
                  <a:defRPr sz="60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 lvl="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赛前辅导</a:t>
                </a:r>
                <a:endParaRPr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7198906" y="5872088"/>
              <a:ext cx="3478681" cy="2208681"/>
              <a:chOff x="10517813" y="9504471"/>
              <a:chExt cx="4970469" cy="3163103"/>
            </a:xfrm>
          </p:grpSpPr>
          <p:sp>
            <p:nvSpPr>
              <p:cNvPr id="84" name="Shape 815"/>
              <p:cNvSpPr/>
              <p:nvPr/>
            </p:nvSpPr>
            <p:spPr>
              <a:xfrm>
                <a:off x="10517813" y="9504471"/>
                <a:ext cx="4970469" cy="25536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87" h="21496" extrusionOk="0">
                    <a:moveTo>
                      <a:pt x="13214" y="6652"/>
                    </a:moveTo>
                    <a:lnTo>
                      <a:pt x="6555" y="0"/>
                    </a:lnTo>
                    <a:lnTo>
                      <a:pt x="53" y="6493"/>
                    </a:lnTo>
                    <a:cubicBezTo>
                      <a:pt x="-25" y="7766"/>
                      <a:pt x="-213" y="12704"/>
                      <a:pt x="1220" y="16502"/>
                    </a:cubicBezTo>
                    <a:cubicBezTo>
                      <a:pt x="2931" y="21034"/>
                      <a:pt x="5849" y="21458"/>
                      <a:pt x="6025" y="21480"/>
                    </a:cubicBezTo>
                    <a:cubicBezTo>
                      <a:pt x="8019" y="21600"/>
                      <a:pt x="10010" y="21039"/>
                      <a:pt x="11922" y="19823"/>
                    </a:cubicBezTo>
                    <a:cubicBezTo>
                      <a:pt x="15933" y="17271"/>
                      <a:pt x="19253" y="12077"/>
                      <a:pt x="21387" y="5178"/>
                    </a:cubicBezTo>
                    <a:cubicBezTo>
                      <a:pt x="20798" y="6168"/>
                      <a:pt x="20074" y="7062"/>
                      <a:pt x="19195" y="7635"/>
                    </a:cubicBezTo>
                    <a:cubicBezTo>
                      <a:pt x="18526" y="8071"/>
                      <a:pt x="17798" y="8293"/>
                      <a:pt x="17029" y="8293"/>
                    </a:cubicBezTo>
                    <a:cubicBezTo>
                      <a:pt x="14961" y="8293"/>
                      <a:pt x="13284" y="6719"/>
                      <a:pt x="13214" y="665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defTabSz="319674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Shape 820"/>
              <p:cNvSpPr/>
              <p:nvPr/>
            </p:nvSpPr>
            <p:spPr>
              <a:xfrm>
                <a:off x="11587636" y="10090039"/>
                <a:ext cx="1712952" cy="257753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/>
              <a:lstStyle>
                <a:lvl1pPr defTabSz="647700">
                  <a:lnSpc>
                    <a:spcPct val="120000"/>
                  </a:lnSpc>
                  <a:spcBef>
                    <a:spcPts val="1700"/>
                  </a:spcBef>
                  <a:defRPr sz="60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 lvl="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融资支持</a:t>
                </a:r>
                <a:endParaRPr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5648167" y="4284183"/>
              <a:ext cx="2086686" cy="3245984"/>
              <a:chOff x="8302059" y="7230398"/>
              <a:chExt cx="2981535" cy="4648649"/>
            </a:xfrm>
          </p:grpSpPr>
          <p:sp>
            <p:nvSpPr>
              <p:cNvPr id="82" name="Shape 817"/>
              <p:cNvSpPr/>
              <p:nvPr/>
            </p:nvSpPr>
            <p:spPr>
              <a:xfrm>
                <a:off x="8302059" y="7230398"/>
                <a:ext cx="2981535" cy="46486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08" h="21600" extrusionOk="0">
                    <a:moveTo>
                      <a:pt x="1817" y="2830"/>
                    </a:moveTo>
                    <a:cubicBezTo>
                      <a:pt x="-692" y="5156"/>
                      <a:pt x="66" y="7942"/>
                      <a:pt x="254" y="8503"/>
                    </a:cubicBezTo>
                    <a:cubicBezTo>
                      <a:pt x="362" y="8755"/>
                      <a:pt x="458" y="8965"/>
                      <a:pt x="556" y="9163"/>
                    </a:cubicBezTo>
                    <a:cubicBezTo>
                      <a:pt x="3636" y="15438"/>
                      <a:pt x="11466" y="20104"/>
                      <a:pt x="20908" y="21600"/>
                    </a:cubicBezTo>
                    <a:cubicBezTo>
                      <a:pt x="19843" y="21166"/>
                      <a:pt x="18785" y="20576"/>
                      <a:pt x="17895" y="19777"/>
                    </a:cubicBezTo>
                    <a:cubicBezTo>
                      <a:pt x="14926" y="17113"/>
                      <a:pt x="15796" y="13681"/>
                      <a:pt x="15834" y="13536"/>
                    </a:cubicBezTo>
                    <a:lnTo>
                      <a:pt x="17746" y="5574"/>
                    </a:lnTo>
                    <a:lnTo>
                      <a:pt x="9321" y="0"/>
                    </a:lnTo>
                    <a:cubicBezTo>
                      <a:pt x="8266" y="117"/>
                      <a:pt x="4112" y="703"/>
                      <a:pt x="1817" y="283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defTabSz="319674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24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Shape 821"/>
              <p:cNvSpPr/>
              <p:nvPr/>
            </p:nvSpPr>
            <p:spPr>
              <a:xfrm>
                <a:off x="8939875" y="8226923"/>
                <a:ext cx="1712951" cy="98210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/>
              <a:lstStyle>
                <a:lvl1pPr defTabSz="647700">
                  <a:lnSpc>
                    <a:spcPct val="120000"/>
                  </a:lnSpc>
                  <a:spcBef>
                    <a:spcPts val="1700"/>
                  </a:spcBef>
                  <a:defRPr sz="60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 lvl="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内部投资</a:t>
                </a:r>
                <a:endParaRPr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9256785" y="3124208"/>
              <a:ext cx="1855736" cy="3451022"/>
              <a:chOff x="13458187" y="5569170"/>
              <a:chExt cx="2651545" cy="4942289"/>
            </a:xfrm>
          </p:grpSpPr>
          <p:sp>
            <p:nvSpPr>
              <p:cNvPr id="80" name="Shape 816"/>
              <p:cNvSpPr/>
              <p:nvPr/>
            </p:nvSpPr>
            <p:spPr>
              <a:xfrm>
                <a:off x="13458187" y="5569170"/>
                <a:ext cx="2651545" cy="4942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58" h="21600" extrusionOk="0">
                    <a:moveTo>
                      <a:pt x="8303" y="21600"/>
                    </a:moveTo>
                    <a:lnTo>
                      <a:pt x="8304" y="21600"/>
                    </a:lnTo>
                    <a:cubicBezTo>
                      <a:pt x="9584" y="21600"/>
                      <a:pt x="10793" y="21497"/>
                      <a:pt x="11899" y="21293"/>
                    </a:cubicBezTo>
                    <a:cubicBezTo>
                      <a:pt x="16562" y="20433"/>
                      <a:pt x="18635" y="18018"/>
                      <a:pt x="19018" y="17521"/>
                    </a:cubicBezTo>
                    <a:cubicBezTo>
                      <a:pt x="21477" y="13793"/>
                      <a:pt x="21600" y="9824"/>
                      <a:pt x="19376" y="6042"/>
                    </a:cubicBezTo>
                    <a:cubicBezTo>
                      <a:pt x="18057" y="3801"/>
                      <a:pt x="15973" y="1755"/>
                      <a:pt x="13242" y="0"/>
                    </a:cubicBezTo>
                    <a:cubicBezTo>
                      <a:pt x="13788" y="726"/>
                      <a:pt x="14170" y="1567"/>
                      <a:pt x="14184" y="2507"/>
                    </a:cubicBezTo>
                    <a:cubicBezTo>
                      <a:pt x="14227" y="5617"/>
                      <a:pt x="9902" y="8101"/>
                      <a:pt x="9717" y="8205"/>
                    </a:cubicBezTo>
                    <a:lnTo>
                      <a:pt x="0" y="13570"/>
                    </a:lnTo>
                    <a:lnTo>
                      <a:pt x="2106" y="20885"/>
                    </a:lnTo>
                    <a:cubicBezTo>
                      <a:pt x="2923" y="21076"/>
                      <a:pt x="5421" y="21600"/>
                      <a:pt x="8303" y="216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 defTabSz="319674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Shape 822"/>
              <p:cNvSpPr/>
              <p:nvPr/>
            </p:nvSpPr>
            <p:spPr>
              <a:xfrm>
                <a:off x="14287844" y="8156451"/>
                <a:ext cx="1712952" cy="98211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/>
              <a:lstStyle>
                <a:lvl1pPr defTabSz="647700">
                  <a:lnSpc>
                    <a:spcPct val="120000"/>
                  </a:lnSpc>
                  <a:spcBef>
                    <a:spcPts val="1700"/>
                  </a:spcBef>
                  <a:defRPr sz="6000">
                    <a:solidFill>
                      <a:srgbClr val="FFFFFF"/>
                    </a:solidFill>
                    <a:latin typeface="Lato Light"/>
                    <a:ea typeface="Lato Light"/>
                    <a:cs typeface="Lato Light"/>
                    <a:sym typeface="Lato Light"/>
                  </a:defRPr>
                </a:lvl1pPr>
              </a:lstStyle>
              <a:p>
                <a:pPr lvl="0">
                  <a:lnSpc>
                    <a:spcPct val="100000"/>
                  </a:lnSpc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20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落地奖励</a:t>
                </a:r>
                <a:endParaRPr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7" name="Shape 826"/>
            <p:cNvSpPr/>
            <p:nvPr/>
          </p:nvSpPr>
          <p:spPr>
            <a:xfrm>
              <a:off x="4796924" y="2844988"/>
              <a:ext cx="397545" cy="5751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Shape 834"/>
            <p:cNvSpPr/>
            <p:nvPr/>
          </p:nvSpPr>
          <p:spPr>
            <a:xfrm>
              <a:off x="11036280" y="2401072"/>
              <a:ext cx="384721" cy="5751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Shape 836"/>
            <p:cNvSpPr/>
            <p:nvPr/>
          </p:nvSpPr>
          <p:spPr>
            <a:xfrm>
              <a:off x="10907594" y="6731697"/>
              <a:ext cx="213760" cy="8240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lnSpc>
                  <a:spcPct val="150000"/>
                </a:lnSpc>
                <a:defRPr sz="4000">
                  <a:solidFill>
                    <a:srgbClr val="FFFFFF"/>
                  </a:solidFill>
                  <a:latin typeface="FontAwesome"/>
                  <a:ea typeface="FontAwesome"/>
                  <a:cs typeface="FontAwesome"/>
                  <a:sym typeface="FontAwesome"/>
                </a:defRPr>
              </a:lvl1pPr>
            </a:lstStyle>
            <a:p>
              <a:pPr lvl="0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endParaRPr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526232" y="1173080"/>
            <a:ext cx="4522921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大赛奖金：大赛设人气创新、最佳单项、年度创新三项大奖，奖金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千至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万元不等。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赛前辅导：进入复赛和决赛的参赛个人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团队将由专业导师进行一对一的赛前辅导。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落地奖励：优秀创新项目将由集团专项跟进在企业的落地，成功落地给予项目团队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万元落地奖金。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内部投资：优秀创业项目可获得集团创业基金的投资。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融资支持：集团将协助优秀创业项目进行外部融资。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24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618</Words>
  <Application>Microsoft Office PowerPoint</Application>
  <PresentationFormat>全屏显示(16:9)</PresentationFormat>
  <Paragraphs>69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caohuiwen(曹慧文.集团总部)</dc:creator>
  <cp:lastModifiedBy>caohuiwen(曹慧文.集团总部)</cp:lastModifiedBy>
  <cp:revision>16</cp:revision>
  <dcterms:created xsi:type="dcterms:W3CDTF">2017-03-27T05:44:47Z</dcterms:created>
  <dcterms:modified xsi:type="dcterms:W3CDTF">2017-03-28T02:54:27Z</dcterms:modified>
</cp:coreProperties>
</file>