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3" r:id="rId4"/>
    <p:sldId id="266" r:id="rId5"/>
    <p:sldId id="259" r:id="rId6"/>
    <p:sldId id="278" r:id="rId7"/>
    <p:sldId id="279" r:id="rId8"/>
    <p:sldId id="267" r:id="rId9"/>
    <p:sldId id="277" r:id="rId10"/>
    <p:sldId id="276" r:id="rId11"/>
    <p:sldId id="275" r:id="rId12"/>
    <p:sldId id="280" r:id="rId13"/>
    <p:sldId id="281" r:id="rId14"/>
    <p:sldId id="283" r:id="rId15"/>
    <p:sldId id="282" r:id="rId16"/>
    <p:sldId id="274" r:id="rId17"/>
    <p:sldId id="273" r:id="rId18"/>
    <p:sldId id="272" r:id="rId19"/>
    <p:sldId id="271" r:id="rId20"/>
    <p:sldId id="270" r:id="rId21"/>
    <p:sldId id="269" r:id="rId22"/>
    <p:sldId id="268" r:id="rId23"/>
    <p:sldId id="261" r:id="rId24"/>
    <p:sldId id="262" r:id="rId25"/>
    <p:sldId id="264" r:id="rId26"/>
    <p:sldId id="258" r:id="rId27"/>
    <p:sldId id="265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9"/>
    <p:restoredTop sz="60667"/>
  </p:normalViewPr>
  <p:slideViewPr>
    <p:cSldViewPr snapToGrid="0" snapToObjects="1">
      <p:cViewPr>
        <p:scale>
          <a:sx n="43" d="100"/>
          <a:sy n="43" d="100"/>
        </p:scale>
        <p:origin x="27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FD7B-4E4A-644A-895D-BAD136711207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7439-6527-2E49-BE80-70AD1363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split at Some</a:t>
            </a:r>
            <a:r>
              <a:rPr lang="en-US" baseline="0" dirty="0" smtClean="0"/>
              <a:t> Really Wrong Point to show less information gain.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up which of them is better for what kind of split.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0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6" y="-886968"/>
            <a:ext cx="1034019" cy="11338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520" y="-1559678"/>
            <a:ext cx="1034080" cy="113392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750129" y="1009105"/>
            <a:ext cx="6700157" cy="3979588"/>
            <a:chOff x="3750129" y="1009105"/>
            <a:chExt cx="6700157" cy="39795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129" y="1649185"/>
              <a:ext cx="3805084" cy="27432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401210" y="1009105"/>
              <a:ext cx="502920" cy="640080"/>
              <a:chOff x="1242443" y="-1004266"/>
              <a:chExt cx="502920" cy="64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sz="36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364083" y="4302894"/>
              <a:ext cx="502920" cy="640080"/>
              <a:chOff x="1242443" y="-1004266"/>
              <a:chExt cx="502920" cy="64008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c</a:t>
                </a:r>
                <a:endParaRPr lang="en-US" sz="3600" b="1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346730" y="4348613"/>
              <a:ext cx="502920" cy="640080"/>
              <a:chOff x="1242443" y="-1004266"/>
              <a:chExt cx="502920" cy="64008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sz="3600" b="1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7578071" y="1077685"/>
              <a:ext cx="287221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/>
                <a:t>a</a:t>
              </a:r>
              <a:r>
                <a:rPr lang="en-US" sz="2800" dirty="0" smtClean="0"/>
                <a:t> is the parent node of the child nodes </a:t>
              </a:r>
              <a:r>
                <a:rPr lang="en-US" sz="2800" b="1" dirty="0" smtClean="0"/>
                <a:t>b</a:t>
              </a:r>
              <a:r>
                <a:rPr lang="en-US" sz="2800" dirty="0" smtClean="0"/>
                <a:t> and </a:t>
              </a:r>
              <a:r>
                <a:rPr lang="en-US" sz="2800" b="1" dirty="0" smtClean="0"/>
                <a:t>c</a:t>
              </a:r>
              <a:r>
                <a:rPr lang="en-US" sz="2800" dirty="0" smtClean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94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56125" y="1077685"/>
            <a:ext cx="10951461" cy="1938992"/>
            <a:chOff x="756125" y="1077685"/>
            <a:chExt cx="10951461" cy="19389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25" y="1077685"/>
              <a:ext cx="5803900" cy="1397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6874329" y="1077685"/>
              <a:ext cx="4833257" cy="193899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f: feature split on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p</a:t>
              </a:r>
              <a:r>
                <a:rPr lang="en-US" sz="2000" dirty="0" smtClean="0"/>
                <a:t>: dataset of the parent node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j</a:t>
              </a:r>
              <a:r>
                <a:rPr lang="en-US" sz="2000" dirty="0" smtClean="0"/>
                <a:t>: dataset of the </a:t>
              </a:r>
              <a:r>
                <a:rPr lang="en-US" sz="2000" dirty="0" err="1" smtClean="0"/>
                <a:t>jth</a:t>
              </a:r>
              <a:r>
                <a:rPr lang="en-US" sz="2000" dirty="0" smtClean="0"/>
                <a:t> child node</a:t>
              </a:r>
            </a:p>
            <a:p>
              <a:r>
                <a:rPr lang="en-US" sz="2000" dirty="0" smtClean="0"/>
                <a:t>I: impurity criterion</a:t>
              </a:r>
            </a:p>
            <a:p>
              <a:r>
                <a:rPr lang="en-US" sz="2000" dirty="0" smtClean="0"/>
                <a:t>N: total number of samples</a:t>
              </a:r>
            </a:p>
            <a:p>
              <a:r>
                <a:rPr lang="en-US" sz="2000" dirty="0" err="1" smtClean="0"/>
                <a:t>N</a:t>
              </a:r>
              <a:r>
                <a:rPr lang="en-US" sz="2000" baseline="-25000" dirty="0" err="1"/>
                <a:t>j</a:t>
              </a:r>
              <a:r>
                <a:rPr lang="en-US" sz="2000" dirty="0" smtClean="0"/>
                <a:t>: number of samples at </a:t>
              </a:r>
              <a:r>
                <a:rPr lang="en-US" sz="2000" dirty="0" err="1" smtClean="0"/>
                <a:t>jth</a:t>
              </a:r>
              <a:r>
                <a:rPr lang="en-US" sz="2000" dirty="0" smtClean="0"/>
                <a:t> child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72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1145" y="579573"/>
            <a:ext cx="11240498" cy="5697886"/>
            <a:chOff x="467088" y="2490016"/>
            <a:chExt cx="11240498" cy="5697886"/>
          </a:xfrm>
        </p:grpSpPr>
        <p:grpSp>
          <p:nvGrpSpPr>
            <p:cNvPr id="6" name="Group 5"/>
            <p:cNvGrpSpPr/>
            <p:nvPr/>
          </p:nvGrpSpPr>
          <p:grpSpPr>
            <a:xfrm>
              <a:off x="467088" y="3931557"/>
              <a:ext cx="11240498" cy="4256345"/>
              <a:chOff x="467088" y="3931557"/>
              <a:chExt cx="11240498" cy="42563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67088" y="5633357"/>
                <a:ext cx="11240498" cy="2554545"/>
              </a:xfrm>
              <a:prstGeom prst="rect">
                <a:avLst/>
              </a:prstGeom>
              <a:ln w="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f: feature split on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p</a:t>
                </a:r>
                <a:r>
                  <a:rPr lang="en-US" sz="2000" dirty="0" smtClean="0"/>
                  <a:t>: dataset of the parent node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left</a:t>
                </a:r>
                <a:r>
                  <a:rPr lang="en-US" sz="2000" dirty="0" smtClean="0"/>
                  <a:t>: dataset of the left child node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right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dataset of the </a:t>
                </a:r>
                <a:r>
                  <a:rPr lang="en-US" sz="2000" dirty="0" smtClean="0"/>
                  <a:t>right </a:t>
                </a:r>
                <a:r>
                  <a:rPr lang="en-US" sz="2000" dirty="0"/>
                  <a:t>child </a:t>
                </a:r>
                <a:r>
                  <a:rPr lang="en-US" sz="2000" dirty="0" smtClean="0"/>
                  <a:t>node</a:t>
                </a:r>
              </a:p>
              <a:p>
                <a:r>
                  <a:rPr lang="en-US" sz="2000" dirty="0" smtClean="0"/>
                  <a:t>I: impurity criterion (Gini Index or Entropy)</a:t>
                </a:r>
              </a:p>
              <a:p>
                <a:r>
                  <a:rPr lang="en-US" sz="2000" dirty="0" smtClean="0"/>
                  <a:t>N: total number of samples</a:t>
                </a:r>
              </a:p>
              <a:p>
                <a:r>
                  <a:rPr lang="en-US" sz="2000" dirty="0" err="1" smtClean="0"/>
                  <a:t>N</a:t>
                </a:r>
                <a:r>
                  <a:rPr lang="en-US" sz="2000" baseline="-25000" dirty="0" err="1" smtClean="0"/>
                  <a:t>left</a:t>
                </a:r>
                <a:r>
                  <a:rPr lang="en-US" sz="2000" dirty="0" smtClean="0"/>
                  <a:t>: number of samples at left child node</a:t>
                </a:r>
              </a:p>
              <a:p>
                <a:r>
                  <a:rPr lang="en-US" sz="2000" dirty="0" err="1" smtClean="0"/>
                  <a:t>N</a:t>
                </a:r>
                <a:r>
                  <a:rPr lang="en-US" sz="2000" baseline="-25000" dirty="0" err="1" smtClean="0"/>
                  <a:t>right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number of samples at </a:t>
                </a:r>
                <a:r>
                  <a:rPr lang="en-US" sz="2000" dirty="0" smtClean="0"/>
                  <a:t>right </a:t>
                </a:r>
                <a:r>
                  <a:rPr lang="en-US" sz="2000" dirty="0"/>
                  <a:t>child </a:t>
                </a:r>
                <a:r>
                  <a:rPr lang="en-US" sz="2000" dirty="0" smtClean="0"/>
                  <a:t>node</a:t>
                </a:r>
                <a:endParaRPr lang="en-US" sz="20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088" y="3931557"/>
                <a:ext cx="11240498" cy="1399032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2180103" y="2490016"/>
              <a:ext cx="781446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Information Gain</a:t>
              </a:r>
              <a:endParaRPr lang="en-US" sz="5000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35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58528" y="1738754"/>
            <a:ext cx="9412514" cy="4661588"/>
            <a:chOff x="1442199" y="448798"/>
            <a:chExt cx="9412514" cy="4661588"/>
          </a:xfrm>
        </p:grpSpPr>
        <p:sp>
          <p:nvSpPr>
            <p:cNvPr id="8" name="Rectangle 7"/>
            <p:cNvSpPr/>
            <p:nvPr/>
          </p:nvSpPr>
          <p:spPr>
            <a:xfrm>
              <a:off x="1442199" y="3086138"/>
              <a:ext cx="3925365" cy="646331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dirty="0" smtClean="0"/>
                <a:t>: proportion of the samples that belongs to class c for a particular node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199" y="1440761"/>
              <a:ext cx="3479800" cy="1638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613" y="1440761"/>
              <a:ext cx="4610100" cy="16383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36965" y="448799"/>
              <a:ext cx="269026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Gini Index</a:t>
              </a:r>
              <a:endParaRPr lang="en-US" sz="4000" dirty="0"/>
            </a:p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63473" y="448798"/>
              <a:ext cx="397237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Entropy</a:t>
              </a:r>
              <a:endParaRPr lang="en-US" sz="4000" dirty="0"/>
            </a:p>
            <a:p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4197" y="3079061"/>
              <a:ext cx="4490516" cy="2031325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dirty="0" smtClean="0"/>
                <a:t>: proportion of the samples that belongs to class c for a particular node.</a:t>
              </a:r>
            </a:p>
            <a:p>
              <a:endParaRPr lang="en-US" dirty="0"/>
            </a:p>
            <a:p>
              <a:r>
                <a:rPr lang="en-US" dirty="0" smtClean="0"/>
                <a:t>*This is the the definition of entropy for all non-empty classes (</a:t>
              </a:r>
              <a:r>
                <a:rPr lang="en-US" dirty="0"/>
                <a:t>p ≠ </a:t>
              </a:r>
              <a:r>
                <a:rPr lang="en-US" dirty="0" smtClean="0"/>
                <a:t>0</a:t>
              </a:r>
              <a:r>
                <a:rPr lang="en-US" dirty="0"/>
                <a:t>). The entropy </a:t>
              </a:r>
              <a:r>
                <a:rPr lang="en-US" dirty="0" smtClean="0"/>
                <a:t>is 0 </a:t>
              </a:r>
              <a:r>
                <a:rPr lang="en-US" dirty="0"/>
                <a:t>if all samples at a node belong to the same </a:t>
              </a:r>
              <a:r>
                <a:rPr lang="en-US" dirty="0" smtClean="0"/>
                <a:t>class.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53294" y="599981"/>
            <a:ext cx="78144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Impurity Criterion</a:t>
            </a:r>
            <a:endParaRPr lang="en-US" sz="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7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541309" y="611101"/>
            <a:ext cx="9797541" cy="4651752"/>
            <a:chOff x="-2965532" y="547306"/>
            <a:chExt cx="9797541" cy="465175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52701" y="547306"/>
              <a:ext cx="3805084" cy="2743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509" y="547306"/>
              <a:ext cx="5397500" cy="375920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-2965532" y="4306506"/>
              <a:ext cx="8435829" cy="892552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 smtClean="0"/>
                <a:t>Information Gain</a:t>
              </a:r>
            </a:p>
            <a:p>
              <a:pPr algn="ctr"/>
              <a:r>
                <a:rPr lang="en-US" sz="2600" b="1" dirty="0" smtClean="0"/>
                <a:t>.665 </a:t>
              </a:r>
              <a:r>
                <a:rPr lang="mr-IN" sz="2600" b="1" dirty="0" smtClean="0"/>
                <a:t>–</a:t>
              </a:r>
              <a:r>
                <a:rPr lang="en-US" sz="2600" b="1" dirty="0" smtClean="0"/>
                <a:t> (0.000 + .497)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73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7284720" y="5830670"/>
            <a:ext cx="26517600" cy="54928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11" y="6071920"/>
            <a:ext cx="5340096" cy="5010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4702" y="6647686"/>
            <a:ext cx="5352485" cy="38587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114800" y="10027920"/>
            <a:ext cx="2583941" cy="1143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3" r="7620"/>
          <a:stretch/>
        </p:blipFill>
        <p:spPr>
          <a:xfrm>
            <a:off x="10130449" y="6647686"/>
            <a:ext cx="8462214" cy="38587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28" y="-1727791"/>
            <a:ext cx="5336979" cy="5020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9455" y="-1145978"/>
            <a:ext cx="5349240" cy="38564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4114800" y="2237507"/>
            <a:ext cx="2551285" cy="11316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3" r="7620"/>
          <a:stretch/>
        </p:blipFill>
        <p:spPr>
          <a:xfrm>
            <a:off x="10135580" y="-1145978"/>
            <a:ext cx="8457083" cy="38564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-7137167" y="-332080"/>
            <a:ext cx="4937760" cy="225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Splitting Scenario 1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(Favored)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137167" y="7538160"/>
            <a:ext cx="4937760" cy="225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Splitting Scenario 2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(Note impossible with entropy via </a:t>
            </a:r>
            <a:r>
              <a:rPr lang="en-US" sz="4000" dirty="0" err="1" smtClean="0">
                <a:solidFill>
                  <a:schemeClr val="tx1"/>
                </a:solidFill>
              </a:rPr>
              <a:t>Kullback-leibler</a:t>
            </a:r>
            <a:r>
              <a:rPr lang="en-US" sz="4000" smtClean="0">
                <a:solidFill>
                  <a:schemeClr val="tx1"/>
                </a:solidFill>
              </a:rPr>
              <a:t> divergence)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7284720" y="-1950720"/>
            <a:ext cx="26517600" cy="54928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8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" r="6058" b="8519"/>
          <a:stretch/>
        </p:blipFill>
        <p:spPr>
          <a:xfrm>
            <a:off x="4671389" y="590550"/>
            <a:ext cx="6241774" cy="2509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3805084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5702" y="203835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  <a:r>
              <a:rPr lang="en-US" dirty="0" err="1" smtClean="0"/>
              <a:t>Setosa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6741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6510169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64573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2.45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0" y="122128"/>
            <a:ext cx="1034080" cy="11339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466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Pure Node so no further splitting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294693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70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2397" y="12430912"/>
            <a:ext cx="10750766" cy="3501152"/>
            <a:chOff x="162397" y="122128"/>
            <a:chExt cx="10750766" cy="350115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6" r="6058" b="8519"/>
            <a:stretch/>
          </p:blipFill>
          <p:spPr>
            <a:xfrm>
              <a:off x="4671389" y="590550"/>
              <a:ext cx="6241774" cy="2509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1" y="590550"/>
              <a:ext cx="3805084" cy="2743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55702" y="20383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  <a:r>
                <a:rPr lang="en-US" dirty="0" err="1" smtClean="0"/>
                <a:t>Setosa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6741" y="2038350"/>
              <a:ext cx="2702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</a:p>
            <a:p>
              <a:pPr algn="ctr"/>
              <a:r>
                <a:rPr lang="en-US" dirty="0" err="1" smtClean="0"/>
                <a:t>Virginica</a:t>
              </a:r>
              <a:endParaRPr lang="en-US" dirty="0"/>
            </a:p>
          </p:txBody>
        </p:sp>
        <p:sp>
          <p:nvSpPr>
            <p:cNvPr id="21" name="Triangle 20"/>
            <p:cNvSpPr/>
            <p:nvPr/>
          </p:nvSpPr>
          <p:spPr>
            <a:xfrm flipH="1">
              <a:off x="6510169" y="2838450"/>
              <a:ext cx="180976" cy="247650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64573" y="3100060"/>
              <a:ext cx="127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 Point = 2.45</a:t>
              </a:r>
              <a:endParaRPr lang="en-US" sz="14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97" y="122128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530" y="122128"/>
              <a:ext cx="1034080" cy="1133922"/>
            </a:xfrm>
            <a:prstGeom prst="rect">
              <a:avLst/>
            </a:prstGeom>
          </p:spPr>
        </p:pic>
      </p:grp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8" r="9191"/>
          <a:stretch/>
        </p:blipFill>
        <p:spPr>
          <a:xfrm>
            <a:off x="6195196" y="590550"/>
            <a:ext cx="5784163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5029200" cy="4442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1991" y="2038350"/>
            <a:ext cx="20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Versicolor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76970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9121332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75736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4.95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17" y="122128"/>
            <a:ext cx="1034080" cy="113392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3" t="35957"/>
          <a:stretch/>
        </p:blipFill>
        <p:spPr>
          <a:xfrm>
            <a:off x="1715242" y="2188029"/>
            <a:ext cx="3796394" cy="284527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97807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61" name="TextBox 60"/>
          <p:cNvSpPr txBox="1"/>
          <p:nvPr/>
        </p:nvSpPr>
        <p:spPr>
          <a:xfrm>
            <a:off x="3572079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1714499" y="2188029"/>
            <a:ext cx="3890270" cy="3445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3731772" y="10466017"/>
            <a:ext cx="738954" cy="79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2066198" y="104660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384395" y="11413525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Species counts are: </a:t>
            </a:r>
            <a:r>
              <a:rPr lang="en-US" sz="2200" dirty="0" err="1" smtClean="0"/>
              <a:t>setosa</a:t>
            </a:r>
            <a:r>
              <a:rPr lang="en-US" sz="2200" dirty="0" smtClean="0"/>
              <a:t>=0, versicolor=38, </a:t>
            </a:r>
            <a:r>
              <a:rPr lang="en-US" sz="2200" dirty="0" err="1" smtClean="0"/>
              <a:t>virginica</a:t>
            </a:r>
            <a:r>
              <a:rPr lang="en-US" sz="2200" dirty="0" smtClean="0"/>
              <a:t>=3</a:t>
            </a:r>
          </a:p>
          <a:p>
            <a:pPr algn="ctr"/>
            <a:r>
              <a:rPr lang="en-US" sz="2200" dirty="0" smtClean="0"/>
              <a:t>Prediction is </a:t>
            </a:r>
            <a:r>
              <a:rPr lang="en-US" sz="2200" b="1" dirty="0" smtClean="0"/>
              <a:t>versicolor</a:t>
            </a:r>
            <a:r>
              <a:rPr lang="en-US" sz="2200" dirty="0" smtClean="0"/>
              <a:t> as it is the majority class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893" y="9126427"/>
            <a:ext cx="5857461" cy="4572920"/>
          </a:xfrm>
          <a:prstGeom prst="rect">
            <a:avLst/>
          </a:prstGeom>
          <a:ln w="12700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1179" y="9126427"/>
            <a:ext cx="6341807" cy="4572920"/>
          </a:xfrm>
          <a:prstGeom prst="rect">
            <a:avLst/>
          </a:prstGeom>
          <a:ln w="127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29" y="9126427"/>
            <a:ext cx="5084063" cy="4572920"/>
          </a:xfrm>
          <a:prstGeom prst="rect">
            <a:avLst/>
          </a:prstGeom>
          <a:ln w="12700"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5102026" y="8795508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15105299" y="8479241"/>
            <a:ext cx="155448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14860203" y="8873250"/>
            <a:ext cx="137160" cy="1371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61621" y="8417247"/>
            <a:ext cx="1999102" cy="1057257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214076" y="8044964"/>
            <a:ext cx="3094191" cy="40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4864282" y="9193355"/>
            <a:ext cx="137160" cy="13718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105299" y="9119475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2" name="Rectangle 21"/>
          <p:cNvSpPr/>
          <p:nvPr/>
        </p:nvSpPr>
        <p:spPr>
          <a:xfrm>
            <a:off x="14864282" y="8553146"/>
            <a:ext cx="137160" cy="137188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8260" y="7366895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Depth of Classification Trees</a:t>
            </a:r>
            <a:endParaRPr lang="en-US" sz="5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-2214870" y="13802452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5666" y="13802451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904029" y="13766274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2214870" y="-269777"/>
            <a:ext cx="20328087" cy="6989666"/>
            <a:chOff x="-2628527" y="-438505"/>
            <a:chExt cx="20328087" cy="698966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36" y="1321027"/>
              <a:ext cx="5857461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836" y="1321027"/>
              <a:ext cx="6341807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72" y="1321027"/>
              <a:ext cx="5084063" cy="4572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14688369" y="990108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691642" y="673841"/>
              <a:ext cx="155448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446546" y="1067850"/>
              <a:ext cx="137160" cy="1371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347964" y="611847"/>
              <a:ext cx="1999102" cy="105725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800419" y="239564"/>
              <a:ext cx="3094191" cy="4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50625" y="1387955"/>
              <a:ext cx="137160" cy="13718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91642" y="1314075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450625" y="747746"/>
              <a:ext cx="137160" cy="137188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84603" y="-438505"/>
              <a:ext cx="91440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Depth of Classification Trees</a:t>
              </a:r>
              <a:endParaRPr lang="en-US" sz="50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-2628527" y="5997052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52009" y="5997051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2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90372" y="5960874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949626" y="1006436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14952899" y="690169"/>
            <a:ext cx="155448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14707803" y="1084178"/>
            <a:ext cx="137160" cy="1371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09221" y="628175"/>
            <a:ext cx="1999102" cy="1057257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061676" y="255892"/>
            <a:ext cx="3094191" cy="40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711882" y="1404283"/>
            <a:ext cx="137160" cy="13718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952899" y="1330403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15" name="Rectangle 14"/>
          <p:cNvSpPr/>
          <p:nvPr/>
        </p:nvSpPr>
        <p:spPr>
          <a:xfrm>
            <a:off x="14711882" y="764074"/>
            <a:ext cx="137160" cy="137188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51629" y="5977202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61995" y="-677935"/>
            <a:ext cx="7959383" cy="3841095"/>
            <a:chOff x="761995" y="-677935"/>
            <a:chExt cx="7959383" cy="3841095"/>
          </a:xfrm>
        </p:grpSpPr>
        <p:grpSp>
          <p:nvGrpSpPr>
            <p:cNvPr id="24" name="Group 23"/>
            <p:cNvGrpSpPr/>
            <p:nvPr/>
          </p:nvGrpSpPr>
          <p:grpSpPr>
            <a:xfrm>
              <a:off x="941614" y="-130629"/>
              <a:ext cx="7779764" cy="3293789"/>
              <a:chOff x="941614" y="-130629"/>
              <a:chExt cx="7779764" cy="329378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614" y="-130629"/>
                <a:ext cx="3805084" cy="27432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6294" y="-130629"/>
                <a:ext cx="3805084" cy="274320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03529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</a:t>
                </a:r>
                <a:r>
                  <a:rPr lang="en-US" sz="2000" dirty="0" err="1" smtClean="0"/>
                  <a:t>gini</a:t>
                </a:r>
                <a:r>
                  <a:rPr lang="en-US" sz="2000" dirty="0" smtClean="0"/>
                  <a:t>'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0997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'entropy'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5" y="-677935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330" y="-677935"/>
              <a:ext cx="1034080" cy="113392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202001" y="4695825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4713" y="5372866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84774" y="6112852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7484" y="5231463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19567" y="6531311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840573" y="-1340509"/>
            <a:ext cx="502920" cy="640080"/>
            <a:chOff x="1242443" y="-1004266"/>
            <a:chExt cx="502920" cy="640080"/>
          </a:xfrm>
        </p:grpSpPr>
        <p:sp>
          <p:nvSpPr>
            <p:cNvPr id="29" name="Rectangle 28"/>
            <p:cNvSpPr/>
            <p:nvPr/>
          </p:nvSpPr>
          <p:spPr>
            <a:xfrm>
              <a:off x="1242443" y="-935686"/>
              <a:ext cx="502920" cy="50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5303" y="-1004266"/>
              <a:ext cx="457200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559</Words>
  <Application>Microsoft Macintosh PowerPoint</Application>
  <PresentationFormat>Widescreen</PresentationFormat>
  <Paragraphs>115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117</cp:revision>
  <dcterms:created xsi:type="dcterms:W3CDTF">2018-09-19T04:58:48Z</dcterms:created>
  <dcterms:modified xsi:type="dcterms:W3CDTF">2018-10-20T19:56:34Z</dcterms:modified>
</cp:coreProperties>
</file>