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3" r:id="rId4"/>
    <p:sldId id="266" r:id="rId5"/>
    <p:sldId id="259" r:id="rId6"/>
    <p:sldId id="278" r:id="rId7"/>
    <p:sldId id="279" r:id="rId8"/>
    <p:sldId id="267" r:id="rId9"/>
    <p:sldId id="277" r:id="rId10"/>
    <p:sldId id="276" r:id="rId11"/>
    <p:sldId id="275" r:id="rId12"/>
    <p:sldId id="280" r:id="rId13"/>
    <p:sldId id="274" r:id="rId14"/>
    <p:sldId id="273" r:id="rId15"/>
    <p:sldId id="272" r:id="rId16"/>
    <p:sldId id="271" r:id="rId17"/>
    <p:sldId id="270" r:id="rId18"/>
    <p:sldId id="269" r:id="rId19"/>
    <p:sldId id="268" r:id="rId20"/>
    <p:sldId id="261" r:id="rId21"/>
    <p:sldId id="262" r:id="rId22"/>
    <p:sldId id="264" r:id="rId23"/>
    <p:sldId id="258" r:id="rId24"/>
    <p:sldId id="265" r:id="rId25"/>
    <p:sldId id="26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91E"/>
    <a:srgbClr val="FF8C00"/>
    <a:srgbClr val="FF9300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4"/>
    <p:restoredTop sz="94646"/>
  </p:normalViewPr>
  <p:slideViewPr>
    <p:cSldViewPr snapToGrid="0" snapToObjects="1">
      <p:cViewPr>
        <p:scale>
          <a:sx n="79" d="100"/>
          <a:sy n="79" d="100"/>
        </p:scale>
        <p:origin x="33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7FD7B-4E4A-644A-895D-BAD136711207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B7439-6527-2E49-BE80-70AD1363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8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7439-6527-2E49-BE80-70AD13633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04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7439-6527-2E49-BE80-70AD13633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5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1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4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5E5C-AFE9-2848-A01D-417298715ED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11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8" y="912446"/>
            <a:ext cx="5715000" cy="50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794" y="912446"/>
            <a:ext cx="7468208" cy="50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23" y="839085"/>
            <a:ext cx="1084053" cy="118872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0" y="-2468380"/>
            <a:ext cx="3590163" cy="31912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0" y="-2565439"/>
            <a:ext cx="833887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781" y="-2464824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20" y="-2565439"/>
            <a:ext cx="833887" cy="914400"/>
          </a:xfrm>
          <a:prstGeom prst="rect">
            <a:avLst/>
          </a:prstGeom>
          <a:noFill/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304225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86" y="-886968"/>
            <a:ext cx="1034019" cy="11338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520" y="-1559678"/>
            <a:ext cx="1034080" cy="113392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750129" y="1009105"/>
            <a:ext cx="6700157" cy="3979588"/>
            <a:chOff x="3750129" y="1009105"/>
            <a:chExt cx="6700157" cy="397958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129" y="1649185"/>
              <a:ext cx="3805084" cy="2743200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5401210" y="1009105"/>
              <a:ext cx="502920" cy="640080"/>
              <a:chOff x="1242443" y="-1004266"/>
              <a:chExt cx="502920" cy="640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242443" y="-935686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65303" y="-1004266"/>
                <a:ext cx="457200" cy="64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/>
                  <a:t>a</a:t>
                </a:r>
                <a:endParaRPr lang="en-US" sz="3600" b="1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364083" y="4302894"/>
              <a:ext cx="502920" cy="640080"/>
              <a:chOff x="1242443" y="-1004266"/>
              <a:chExt cx="502920" cy="64008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242443" y="-935686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265303" y="-1004266"/>
                <a:ext cx="457200" cy="64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/>
                  <a:t>c</a:t>
                </a:r>
                <a:endParaRPr lang="en-US" sz="3600" b="1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346730" y="4348613"/>
              <a:ext cx="502920" cy="640080"/>
              <a:chOff x="1242443" y="-1004266"/>
              <a:chExt cx="502920" cy="64008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242443" y="-935686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265303" y="-1004266"/>
                <a:ext cx="457200" cy="64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/>
                  <a:t>b</a:t>
                </a:r>
                <a:endParaRPr lang="en-US" sz="3600" b="1" dirty="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7578071" y="1077685"/>
              <a:ext cx="287221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smtClean="0"/>
                <a:t>a</a:t>
              </a:r>
              <a:r>
                <a:rPr lang="en-US" sz="2800" dirty="0" smtClean="0"/>
                <a:t> is the parent node of the child nodes </a:t>
              </a:r>
              <a:r>
                <a:rPr lang="en-US" sz="2800" b="1" dirty="0" smtClean="0"/>
                <a:t>b</a:t>
              </a:r>
              <a:r>
                <a:rPr lang="en-US" sz="2800" dirty="0" smtClean="0"/>
                <a:t> and </a:t>
              </a:r>
              <a:r>
                <a:rPr lang="en-US" sz="2800" b="1" dirty="0" smtClean="0"/>
                <a:t>c</a:t>
              </a:r>
              <a:r>
                <a:rPr lang="en-US" sz="2800" dirty="0" smtClean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2941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56125" y="1077685"/>
            <a:ext cx="10951461" cy="1938992"/>
            <a:chOff x="756125" y="1077685"/>
            <a:chExt cx="10951461" cy="19389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125" y="1077685"/>
              <a:ext cx="5803900" cy="1397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6874329" y="1077685"/>
              <a:ext cx="4833257" cy="193899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f: feature split on</a:t>
              </a:r>
            </a:p>
            <a:p>
              <a:r>
                <a:rPr lang="en-US" sz="2000" dirty="0" err="1" smtClean="0"/>
                <a:t>D</a:t>
              </a:r>
              <a:r>
                <a:rPr lang="en-US" sz="2000" baseline="-25000" dirty="0" err="1" smtClean="0"/>
                <a:t>p</a:t>
              </a:r>
              <a:r>
                <a:rPr lang="en-US" sz="2000" dirty="0" smtClean="0"/>
                <a:t>: dataset of the parent node</a:t>
              </a:r>
            </a:p>
            <a:p>
              <a:r>
                <a:rPr lang="en-US" sz="2000" dirty="0" err="1" smtClean="0"/>
                <a:t>D</a:t>
              </a:r>
              <a:r>
                <a:rPr lang="en-US" sz="2000" baseline="-25000" dirty="0" err="1" smtClean="0"/>
                <a:t>j</a:t>
              </a:r>
              <a:r>
                <a:rPr lang="en-US" sz="2000" dirty="0" smtClean="0"/>
                <a:t>: dataset of the </a:t>
              </a:r>
              <a:r>
                <a:rPr lang="en-US" sz="2000" dirty="0" err="1" smtClean="0"/>
                <a:t>jth</a:t>
              </a:r>
              <a:r>
                <a:rPr lang="en-US" sz="2000" dirty="0" smtClean="0"/>
                <a:t> child node</a:t>
              </a:r>
            </a:p>
            <a:p>
              <a:r>
                <a:rPr lang="en-US" sz="2000" dirty="0" smtClean="0"/>
                <a:t>I: impurity criterion</a:t>
              </a:r>
            </a:p>
            <a:p>
              <a:r>
                <a:rPr lang="en-US" sz="2000" dirty="0" smtClean="0"/>
                <a:t>N: total number of samples</a:t>
              </a:r>
            </a:p>
            <a:p>
              <a:r>
                <a:rPr lang="en-US" sz="2000" dirty="0" err="1" smtClean="0"/>
                <a:t>N</a:t>
              </a:r>
              <a:r>
                <a:rPr lang="en-US" sz="2000" baseline="-25000" dirty="0" err="1"/>
                <a:t>j</a:t>
              </a:r>
              <a:r>
                <a:rPr lang="en-US" sz="2000" dirty="0" smtClean="0"/>
                <a:t>: number of samples at </a:t>
              </a:r>
              <a:r>
                <a:rPr lang="en-US" sz="2000" dirty="0" err="1" smtClean="0"/>
                <a:t>jth</a:t>
              </a:r>
              <a:r>
                <a:rPr lang="en-US" sz="2000" dirty="0" smtClean="0"/>
                <a:t> child 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726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25" y="1077685"/>
            <a:ext cx="5803900" cy="1397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6" name="Group 5"/>
          <p:cNvGrpSpPr/>
          <p:nvPr/>
        </p:nvGrpSpPr>
        <p:grpSpPr>
          <a:xfrm>
            <a:off x="467088" y="3931557"/>
            <a:ext cx="11240498" cy="4256345"/>
            <a:chOff x="467088" y="3931557"/>
            <a:chExt cx="11240498" cy="4256345"/>
          </a:xfrm>
        </p:grpSpPr>
        <p:sp>
          <p:nvSpPr>
            <p:cNvPr id="8" name="Rectangle 7"/>
            <p:cNvSpPr/>
            <p:nvPr/>
          </p:nvSpPr>
          <p:spPr>
            <a:xfrm>
              <a:off x="467088" y="5633357"/>
              <a:ext cx="11240498" cy="2554545"/>
            </a:xfrm>
            <a:prstGeom prst="rect">
              <a:avLst/>
            </a:prstGeom>
            <a:ln w="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f: feature split on</a:t>
              </a:r>
            </a:p>
            <a:p>
              <a:r>
                <a:rPr lang="en-US" sz="2000" dirty="0" err="1" smtClean="0"/>
                <a:t>D</a:t>
              </a:r>
              <a:r>
                <a:rPr lang="en-US" sz="2000" baseline="-25000" dirty="0" err="1" smtClean="0"/>
                <a:t>p</a:t>
              </a:r>
              <a:r>
                <a:rPr lang="en-US" sz="2000" dirty="0" smtClean="0"/>
                <a:t>: dataset of the parent node</a:t>
              </a:r>
            </a:p>
            <a:p>
              <a:r>
                <a:rPr lang="en-US" sz="2000" dirty="0" err="1" smtClean="0"/>
                <a:t>D</a:t>
              </a:r>
              <a:r>
                <a:rPr lang="en-US" sz="2000" baseline="-25000" dirty="0" err="1" smtClean="0"/>
                <a:t>left</a:t>
              </a:r>
              <a:r>
                <a:rPr lang="en-US" sz="2000" dirty="0" smtClean="0"/>
                <a:t>: dataset of the left child node</a:t>
              </a:r>
            </a:p>
            <a:p>
              <a:r>
                <a:rPr lang="en-US" sz="2000" dirty="0" err="1" smtClean="0"/>
                <a:t>D</a:t>
              </a:r>
              <a:r>
                <a:rPr lang="en-US" sz="2000" baseline="-25000" dirty="0" err="1" smtClean="0"/>
                <a:t>right</a:t>
              </a:r>
              <a:r>
                <a:rPr lang="en-US" sz="2000" dirty="0" smtClean="0"/>
                <a:t>: </a:t>
              </a:r>
              <a:r>
                <a:rPr lang="en-US" sz="2000" dirty="0"/>
                <a:t>dataset of the </a:t>
              </a:r>
              <a:r>
                <a:rPr lang="en-US" sz="2000" dirty="0" smtClean="0"/>
                <a:t>right </a:t>
              </a:r>
              <a:r>
                <a:rPr lang="en-US" sz="2000" dirty="0"/>
                <a:t>child </a:t>
              </a:r>
              <a:r>
                <a:rPr lang="en-US" sz="2000" dirty="0" smtClean="0"/>
                <a:t>node</a:t>
              </a:r>
            </a:p>
            <a:p>
              <a:r>
                <a:rPr lang="en-US" sz="2000" dirty="0" smtClean="0"/>
                <a:t>I: impurity criterion</a:t>
              </a:r>
            </a:p>
            <a:p>
              <a:r>
                <a:rPr lang="en-US" sz="2000" dirty="0" smtClean="0"/>
                <a:t>N: total number of samples</a:t>
              </a:r>
            </a:p>
            <a:p>
              <a:r>
                <a:rPr lang="en-US" sz="2000" dirty="0" err="1" smtClean="0"/>
                <a:t>N</a:t>
              </a:r>
              <a:r>
                <a:rPr lang="en-US" sz="2000" baseline="-25000" dirty="0" err="1" smtClean="0"/>
                <a:t>left</a:t>
              </a:r>
              <a:r>
                <a:rPr lang="en-US" sz="2000" dirty="0" smtClean="0"/>
                <a:t>: number of samples at left child node</a:t>
              </a:r>
            </a:p>
            <a:p>
              <a:r>
                <a:rPr lang="en-US" sz="2000" dirty="0" err="1" smtClean="0"/>
                <a:t>N</a:t>
              </a:r>
              <a:r>
                <a:rPr lang="en-US" sz="2000" baseline="-25000" dirty="0" err="1" smtClean="0"/>
                <a:t>right</a:t>
              </a:r>
              <a:r>
                <a:rPr lang="en-US" sz="2000" dirty="0" smtClean="0"/>
                <a:t>: </a:t>
              </a:r>
              <a:r>
                <a:rPr lang="en-US" sz="2000" dirty="0"/>
                <a:t>number of samples at </a:t>
              </a:r>
              <a:r>
                <a:rPr lang="en-US" sz="2000" dirty="0" smtClean="0"/>
                <a:t>right </a:t>
              </a:r>
              <a:r>
                <a:rPr lang="en-US" sz="2000" dirty="0"/>
                <a:t>child </a:t>
              </a:r>
              <a:r>
                <a:rPr lang="en-US" sz="2000" dirty="0" smtClean="0"/>
                <a:t>node</a:t>
              </a:r>
              <a:endParaRPr lang="en-US" sz="2000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088" y="3931557"/>
              <a:ext cx="11240498" cy="1399032"/>
            </a:xfrm>
            <a:prstGeom prst="rect">
              <a:avLst/>
            </a:prstGeom>
            <a:ln w="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2435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6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68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07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2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4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06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4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463451"/>
            <a:ext cx="3317507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28" y="-463451"/>
            <a:ext cx="3688080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460403"/>
            <a:ext cx="5760015" cy="368503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532515"/>
            <a:ext cx="1000292" cy="1096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18" y="-532515"/>
            <a:ext cx="1000664" cy="109728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532515"/>
            <a:ext cx="1000664" cy="10972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63466" y="4684608"/>
            <a:ext cx="3435858" cy="3825790"/>
            <a:chOff x="4280337" y="6124788"/>
            <a:chExt cx="3435858" cy="382579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0337" y="6124788"/>
              <a:ext cx="3435858" cy="3054096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794500" y="9183174"/>
              <a:ext cx="716036" cy="76687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4280337" y="8085539"/>
              <a:ext cx="712331" cy="7629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422900" y="9182646"/>
              <a:ext cx="717021" cy="76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13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185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2253996" y="1899139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319" y="-3494753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1695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48862" y="3346049"/>
            <a:ext cx="11216054" cy="4176672"/>
            <a:chOff x="1148862" y="3346049"/>
            <a:chExt cx="11216054" cy="417667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716" y="3346049"/>
              <a:ext cx="7315200" cy="2743200"/>
            </a:xfrm>
            <a:prstGeom prst="rect">
              <a:avLst/>
            </a:prstGeom>
          </p:spPr>
        </p:pic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1148862" y="3346049"/>
              <a:ext cx="3900854" cy="4176672"/>
              <a:chOff x="1032608" y="492457"/>
              <a:chExt cx="5753100" cy="615988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608" y="492457"/>
                <a:ext cx="5753100" cy="50800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76"/>
              <a:stretch/>
            </p:blipFill>
            <p:spPr>
              <a:xfrm>
                <a:off x="5342809" y="5591639"/>
                <a:ext cx="990383" cy="1060704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3" r="35004"/>
              <a:stretch/>
            </p:blipFill>
            <p:spPr>
              <a:xfrm>
                <a:off x="1458824" y="3741143"/>
                <a:ext cx="987643" cy="105776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876"/>
              <a:stretch/>
            </p:blipFill>
            <p:spPr>
              <a:xfrm>
                <a:off x="3056809" y="5591639"/>
                <a:ext cx="990383" cy="106070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9750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13100" y="891040"/>
            <a:ext cx="5753100" cy="6159886"/>
            <a:chOff x="3213100" y="703472"/>
            <a:chExt cx="5753100" cy="61598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802654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802654"/>
              <a:ext cx="990383" cy="106070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84403" y="703472"/>
            <a:ext cx="281768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class (species) is a flower with the following feature? </a:t>
            </a:r>
          </a:p>
          <a:p>
            <a:endParaRPr lang="en-US" dirty="0" smtClean="0"/>
          </a:p>
          <a:p>
            <a:r>
              <a:rPr lang="en-US" sz="2200" dirty="0" smtClean="0"/>
              <a:t>petal length (cm): 4.5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15583" y="7197686"/>
            <a:ext cx="71657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The prediction is versicolor</a:t>
            </a:r>
            <a:endParaRPr lang="en-US" sz="2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931" y="-3789886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7933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5419" y="703472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845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1828800"/>
            <a:ext cx="46609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9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889000"/>
            <a:ext cx="57531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0" y="704088"/>
            <a:ext cx="4244059" cy="37947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35824" y="1545051"/>
            <a:ext cx="192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Decision Node </a:t>
            </a:r>
            <a:endParaRPr lang="en-US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7739097" y="1228848"/>
            <a:ext cx="1554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Root Node</a:t>
            </a:r>
            <a:endParaRPr lang="en-US" sz="1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6"/>
          <a:stretch/>
        </p:blipFill>
        <p:spPr>
          <a:xfrm>
            <a:off x="6345855" y="4484317"/>
            <a:ext cx="738954" cy="791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3" r="35004"/>
          <a:stretch/>
        </p:blipFill>
        <p:spPr>
          <a:xfrm>
            <a:off x="3564160" y="3125440"/>
            <a:ext cx="736910" cy="7892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76"/>
          <a:stretch/>
        </p:blipFill>
        <p:spPr>
          <a:xfrm>
            <a:off x="4691570" y="4484318"/>
            <a:ext cx="738954" cy="7914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494001" y="1622778"/>
            <a:ext cx="137160" cy="13716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95419" y="1166867"/>
            <a:ext cx="1999102" cy="1057044"/>
          </a:xfrm>
          <a:prstGeom prst="rect">
            <a:avLst/>
          </a:prstGeom>
          <a:noFill/>
          <a:ln w="6350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47874" y="741457"/>
            <a:ext cx="3094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Type of Node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7498080" y="1942818"/>
            <a:ext cx="137160" cy="13716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739097" y="1868953"/>
            <a:ext cx="192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Leaf/Terminal Node </a:t>
            </a:r>
            <a:endParaRPr lang="en-US" sz="1300" dirty="0"/>
          </a:p>
        </p:txBody>
      </p:sp>
      <p:sp>
        <p:nvSpPr>
          <p:cNvPr id="23" name="Rectangle 22"/>
          <p:cNvSpPr/>
          <p:nvPr/>
        </p:nvSpPr>
        <p:spPr>
          <a:xfrm>
            <a:off x="7498080" y="1302738"/>
            <a:ext cx="137160" cy="137160"/>
          </a:xfrm>
          <a:prstGeom prst="rect">
            <a:avLst/>
          </a:prstGeom>
          <a:solidFill>
            <a:srgbClr val="D269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5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9247" y="703472"/>
            <a:ext cx="9859263" cy="5497794"/>
            <a:chOff x="139247" y="703472"/>
            <a:chExt cx="9859263" cy="549779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6120" y="704088"/>
              <a:ext cx="4244059" cy="379476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379722" y="4484317"/>
              <a:ext cx="738954" cy="79142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564160" y="3125440"/>
              <a:ext cx="736910" cy="78923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4714148" y="4484318"/>
              <a:ext cx="738954" cy="79142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9247" y="703472"/>
              <a:ext cx="2817681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feature? </a:t>
              </a:r>
            </a:p>
            <a:p>
              <a:endParaRPr lang="en-US" dirty="0" smtClean="0"/>
            </a:p>
            <a:p>
              <a:r>
                <a:rPr lang="en-US" sz="2200" dirty="0" smtClean="0"/>
                <a:t>petal length (cm): 4.5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63555" y="5431825"/>
              <a:ext cx="820918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smtClean="0"/>
                <a:t>Species counts are: </a:t>
              </a:r>
              <a:r>
                <a:rPr lang="en-US" sz="2200" dirty="0" err="1" smtClean="0"/>
                <a:t>setosa</a:t>
              </a:r>
              <a:r>
                <a:rPr lang="en-US" sz="2200" dirty="0" smtClean="0"/>
                <a:t>=0, versicolor=38, </a:t>
              </a:r>
              <a:r>
                <a:rPr lang="en-US" sz="2200" dirty="0" err="1" smtClean="0"/>
                <a:t>virginica</a:t>
              </a:r>
              <a:r>
                <a:rPr lang="en-US" sz="2200" dirty="0" smtClean="0"/>
                <a:t>=3</a:t>
              </a:r>
            </a:p>
            <a:p>
              <a:pPr algn="ctr"/>
              <a:r>
                <a:rPr lang="en-US" sz="2200" dirty="0" smtClean="0"/>
                <a:t>Prediction </a:t>
              </a:r>
              <a:r>
                <a:rPr lang="en-US" sz="2200" smtClean="0"/>
                <a:t>is </a:t>
              </a:r>
              <a:r>
                <a:rPr lang="en-US" sz="2200" b="1" smtClean="0"/>
                <a:t>versicolor</a:t>
              </a:r>
              <a:r>
                <a:rPr lang="en-US" sz="2200" smtClean="0"/>
                <a:t> </a:t>
              </a:r>
              <a:r>
                <a:rPr lang="en-US" sz="2200" dirty="0" smtClean="0"/>
                <a:t>as it is the majority class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92269" y="1507859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Decision Node </a:t>
              </a:r>
              <a:endParaRPr lang="en-US" sz="13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95542" y="1191656"/>
              <a:ext cx="15544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Root Node</a:t>
              </a:r>
              <a:endParaRPr lang="en-US" sz="13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50446" y="1585586"/>
              <a:ext cx="137160" cy="13716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51864" y="1129675"/>
              <a:ext cx="1999102" cy="1057044"/>
            </a:xfrm>
            <a:prstGeom prst="rect">
              <a:avLst/>
            </a:prstGeom>
            <a:noFill/>
            <a:ln w="6350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904319" y="703472"/>
              <a:ext cx="30941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Type of Node</a:t>
              </a:r>
              <a:endParaRPr lang="en-US" sz="2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54525" y="1905626"/>
              <a:ext cx="137160" cy="13716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95542" y="1831761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Leaf/Terminal Node </a:t>
              </a:r>
              <a:endParaRPr lang="en-US" sz="13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54525" y="1265546"/>
              <a:ext cx="137160" cy="137160"/>
            </a:xfrm>
            <a:prstGeom prst="rect">
              <a:avLst/>
            </a:prstGeom>
            <a:solidFill>
              <a:srgbClr val="D269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43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6" r="6058" b="8519"/>
          <a:stretch/>
        </p:blipFill>
        <p:spPr>
          <a:xfrm>
            <a:off x="4671389" y="590550"/>
            <a:ext cx="6241774" cy="25095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1" y="590550"/>
            <a:ext cx="3805084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5702" y="2038350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Classified as </a:t>
            </a:r>
            <a:r>
              <a:rPr lang="en-US" dirty="0" err="1" smtClean="0"/>
              <a:t>Setosa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6741" y="2038350"/>
            <a:ext cx="270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Classified as </a:t>
            </a:r>
          </a:p>
          <a:p>
            <a:pPr algn="ctr"/>
            <a:r>
              <a:rPr lang="en-US" dirty="0" err="1" smtClean="0"/>
              <a:t>Virginica</a:t>
            </a:r>
            <a:endParaRPr lang="en-US" dirty="0"/>
          </a:p>
        </p:txBody>
      </p:sp>
      <p:sp>
        <p:nvSpPr>
          <p:cNvPr id="13" name="Triangle 12"/>
          <p:cNvSpPr/>
          <p:nvPr/>
        </p:nvSpPr>
        <p:spPr>
          <a:xfrm flipH="1">
            <a:off x="6510169" y="2838450"/>
            <a:ext cx="180976" cy="247650"/>
          </a:xfrm>
          <a:prstGeom prst="triangle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64573" y="3100060"/>
            <a:ext cx="127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Split Point = 2.45</a:t>
            </a:r>
            <a:endParaRPr 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7" y="122128"/>
            <a:ext cx="1034019" cy="113385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530" y="122128"/>
            <a:ext cx="1034080" cy="11339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0466" y="3271398"/>
            <a:ext cx="2095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Pure Node so no further splitting</a:t>
            </a:r>
            <a:endParaRPr 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2294693" y="3271398"/>
            <a:ext cx="2095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Impure Node so can split further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2707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62397" y="12430912"/>
            <a:ext cx="10750766" cy="3501152"/>
            <a:chOff x="162397" y="122128"/>
            <a:chExt cx="10750766" cy="350115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16" r="6058" b="8519"/>
            <a:stretch/>
          </p:blipFill>
          <p:spPr>
            <a:xfrm>
              <a:off x="4671389" y="590550"/>
              <a:ext cx="6241774" cy="250951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51" y="590550"/>
              <a:ext cx="3805084" cy="27432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055702" y="20383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Classified as </a:t>
              </a:r>
              <a:r>
                <a:rPr lang="en-US" dirty="0" err="1" smtClean="0"/>
                <a:t>Setosa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36741" y="2038350"/>
              <a:ext cx="2702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Classified as </a:t>
              </a:r>
            </a:p>
            <a:p>
              <a:pPr algn="ctr"/>
              <a:r>
                <a:rPr lang="en-US" dirty="0" err="1" smtClean="0"/>
                <a:t>Virginica</a:t>
              </a:r>
              <a:endParaRPr lang="en-US" dirty="0"/>
            </a:p>
          </p:txBody>
        </p:sp>
        <p:sp>
          <p:nvSpPr>
            <p:cNvPr id="21" name="Triangle 20"/>
            <p:cNvSpPr/>
            <p:nvPr/>
          </p:nvSpPr>
          <p:spPr>
            <a:xfrm flipH="1">
              <a:off x="6510169" y="2838450"/>
              <a:ext cx="180976" cy="247650"/>
            </a:xfrm>
            <a:prstGeom prst="triangl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64573" y="3100060"/>
              <a:ext cx="1272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Split Point = 2.45</a:t>
              </a:r>
              <a:endParaRPr lang="en-US" sz="1400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97" y="122128"/>
              <a:ext cx="1034019" cy="1133856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5530" y="122128"/>
              <a:ext cx="1034080" cy="1133922"/>
            </a:xfrm>
            <a:prstGeom prst="rect">
              <a:avLst/>
            </a:prstGeom>
          </p:spPr>
        </p:pic>
      </p:grp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8" r="9191"/>
          <a:stretch/>
        </p:blipFill>
        <p:spPr>
          <a:xfrm>
            <a:off x="6195196" y="590550"/>
            <a:ext cx="5784163" cy="2743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1" y="590550"/>
            <a:ext cx="5029200" cy="44427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51991" y="2038350"/>
            <a:ext cx="209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Classified as Versicolor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76970" y="2038350"/>
            <a:ext cx="270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Classified as </a:t>
            </a:r>
          </a:p>
          <a:p>
            <a:pPr algn="ctr"/>
            <a:r>
              <a:rPr lang="en-US" dirty="0" err="1" smtClean="0"/>
              <a:t>Virginica</a:t>
            </a:r>
            <a:endParaRPr lang="en-US" dirty="0"/>
          </a:p>
        </p:txBody>
      </p:sp>
      <p:sp>
        <p:nvSpPr>
          <p:cNvPr id="13" name="Triangle 12"/>
          <p:cNvSpPr/>
          <p:nvPr/>
        </p:nvSpPr>
        <p:spPr>
          <a:xfrm flipH="1">
            <a:off x="9121332" y="2838450"/>
            <a:ext cx="180976" cy="247650"/>
          </a:xfrm>
          <a:prstGeom prst="triangle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75736" y="3100060"/>
            <a:ext cx="127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Split Point = 4.95</a:t>
            </a:r>
            <a:endParaRPr 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7" y="122128"/>
            <a:ext cx="1034019" cy="113385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117" y="122128"/>
            <a:ext cx="1034080" cy="113392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3" t="35957"/>
          <a:stretch/>
        </p:blipFill>
        <p:spPr>
          <a:xfrm>
            <a:off x="1715242" y="2188029"/>
            <a:ext cx="3796394" cy="2845277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597807" y="4946036"/>
            <a:ext cx="2095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Impure Node so can split further</a:t>
            </a:r>
            <a:endParaRPr lang="en-US" sz="1500" dirty="0"/>
          </a:p>
        </p:txBody>
      </p:sp>
      <p:sp>
        <p:nvSpPr>
          <p:cNvPr id="61" name="TextBox 60"/>
          <p:cNvSpPr txBox="1"/>
          <p:nvPr/>
        </p:nvSpPr>
        <p:spPr>
          <a:xfrm>
            <a:off x="3572079" y="4946036"/>
            <a:ext cx="2095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Impure Node so can split further</a:t>
            </a:r>
            <a:endParaRPr lang="en-US" sz="1500" dirty="0"/>
          </a:p>
        </p:txBody>
      </p:sp>
      <p:sp>
        <p:nvSpPr>
          <p:cNvPr id="10" name="Rectangle 9"/>
          <p:cNvSpPr/>
          <p:nvPr/>
        </p:nvSpPr>
        <p:spPr>
          <a:xfrm>
            <a:off x="1714499" y="2188029"/>
            <a:ext cx="3890270" cy="3445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4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6"/>
          <a:stretch/>
        </p:blipFill>
        <p:spPr>
          <a:xfrm>
            <a:off x="3731772" y="10466017"/>
            <a:ext cx="738954" cy="791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76"/>
          <a:stretch/>
        </p:blipFill>
        <p:spPr>
          <a:xfrm>
            <a:off x="2066198" y="10466018"/>
            <a:ext cx="738954" cy="7914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1384395" y="11413525"/>
            <a:ext cx="82091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Species counts are: </a:t>
            </a:r>
            <a:r>
              <a:rPr lang="en-US" sz="2200" dirty="0" err="1" smtClean="0"/>
              <a:t>setosa</a:t>
            </a:r>
            <a:r>
              <a:rPr lang="en-US" sz="2200" dirty="0" smtClean="0"/>
              <a:t>=0, versicolor=38, </a:t>
            </a:r>
            <a:r>
              <a:rPr lang="en-US" sz="2200" dirty="0" err="1" smtClean="0"/>
              <a:t>virginica</a:t>
            </a:r>
            <a:r>
              <a:rPr lang="en-US" sz="2200" dirty="0" smtClean="0"/>
              <a:t>=3</a:t>
            </a:r>
          </a:p>
          <a:p>
            <a:pPr algn="ctr"/>
            <a:r>
              <a:rPr lang="en-US" sz="2200" dirty="0" smtClean="0"/>
              <a:t>Prediction is </a:t>
            </a:r>
            <a:r>
              <a:rPr lang="en-US" sz="2200" b="1" dirty="0" smtClean="0"/>
              <a:t>versicolor</a:t>
            </a:r>
            <a:r>
              <a:rPr lang="en-US" sz="2200" dirty="0" smtClean="0"/>
              <a:t> as it is the majority class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2367270" y="-422177"/>
            <a:ext cx="20328087" cy="6989666"/>
            <a:chOff x="-2628527" y="-438505"/>
            <a:chExt cx="20328087" cy="698966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6236" y="1321027"/>
              <a:ext cx="5857461" cy="457292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94836" y="1321027"/>
              <a:ext cx="6341807" cy="457292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4572" y="1321027"/>
              <a:ext cx="5084063" cy="457292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14688369" y="990108"/>
              <a:ext cx="192024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Decision Node </a:t>
              </a:r>
              <a:endParaRPr lang="en-US" sz="13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691642" y="673841"/>
              <a:ext cx="155448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Root Node</a:t>
              </a:r>
              <a:endParaRPr lang="en-US" sz="13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446546" y="1067850"/>
              <a:ext cx="137160" cy="137188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347964" y="611847"/>
              <a:ext cx="1999102" cy="1057257"/>
            </a:xfrm>
            <a:prstGeom prst="rect">
              <a:avLst/>
            </a:prstGeom>
            <a:noFill/>
            <a:ln w="6350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800419" y="239564"/>
              <a:ext cx="3094191" cy="4001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Type of Node</a:t>
              </a:r>
              <a:endParaRPr lang="en-US" sz="2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450625" y="1387955"/>
              <a:ext cx="137160" cy="13718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691642" y="1314075"/>
              <a:ext cx="192024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Leaf/Terminal Node </a:t>
              </a:r>
              <a:endParaRPr lang="en-US" sz="13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450625" y="747746"/>
              <a:ext cx="137160" cy="137188"/>
            </a:xfrm>
            <a:prstGeom prst="rect">
              <a:avLst/>
            </a:prstGeom>
            <a:solidFill>
              <a:srgbClr val="D269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84603" y="-438505"/>
              <a:ext cx="9144000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 smtClean="0"/>
                <a:t>Depth of Classification Trees</a:t>
              </a:r>
              <a:endParaRPr lang="en-US" sz="5000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-2628527" y="5997052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52009" y="5997051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490372" y="5960874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35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949626" y="1006436"/>
            <a:ext cx="1920240" cy="29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Decision Node </a:t>
            </a:r>
            <a:endParaRPr 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14952899" y="690169"/>
            <a:ext cx="1554480" cy="29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Root Node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14707803" y="1084178"/>
            <a:ext cx="137160" cy="13718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609221" y="628175"/>
            <a:ext cx="1999102" cy="1057257"/>
          </a:xfrm>
          <a:prstGeom prst="rect">
            <a:avLst/>
          </a:prstGeom>
          <a:noFill/>
          <a:ln w="6350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061676" y="255892"/>
            <a:ext cx="3094191" cy="400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Type of Node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4711882" y="1404283"/>
            <a:ext cx="137160" cy="137188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952899" y="1330403"/>
            <a:ext cx="1920240" cy="29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Leaf/Terminal Node </a:t>
            </a:r>
            <a:endParaRPr lang="en-US" sz="1300" dirty="0"/>
          </a:p>
        </p:txBody>
      </p:sp>
      <p:sp>
        <p:nvSpPr>
          <p:cNvPr id="15" name="Rectangle 14"/>
          <p:cNvSpPr/>
          <p:nvPr/>
        </p:nvSpPr>
        <p:spPr>
          <a:xfrm>
            <a:off x="14711882" y="764074"/>
            <a:ext cx="137160" cy="137188"/>
          </a:xfrm>
          <a:prstGeom prst="rect">
            <a:avLst/>
          </a:prstGeom>
          <a:solidFill>
            <a:srgbClr val="D269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751629" y="5977202"/>
            <a:ext cx="8209188" cy="5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/>
              <a:t>Depth = 3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61995" y="-677935"/>
            <a:ext cx="7959383" cy="3841095"/>
            <a:chOff x="761995" y="-677935"/>
            <a:chExt cx="7959383" cy="3841095"/>
          </a:xfrm>
        </p:grpSpPr>
        <p:grpSp>
          <p:nvGrpSpPr>
            <p:cNvPr id="24" name="Group 23"/>
            <p:cNvGrpSpPr/>
            <p:nvPr/>
          </p:nvGrpSpPr>
          <p:grpSpPr>
            <a:xfrm>
              <a:off x="941614" y="-130629"/>
              <a:ext cx="7779764" cy="3293789"/>
              <a:chOff x="941614" y="-130629"/>
              <a:chExt cx="7779764" cy="329378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614" y="-130629"/>
                <a:ext cx="3805084" cy="274320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6294" y="-130629"/>
                <a:ext cx="3805084" cy="2743200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1035295" y="2763050"/>
                <a:ext cx="361772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criterion</a:t>
                </a:r>
                <a:r>
                  <a:rPr lang="en-US" sz="2000" dirty="0" smtClean="0"/>
                  <a:t>=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'</a:t>
                </a:r>
                <a:r>
                  <a:rPr lang="en-US" sz="2000" dirty="0" err="1" smtClean="0"/>
                  <a:t>gini</a:t>
                </a:r>
                <a:r>
                  <a:rPr lang="en-US" sz="2000" dirty="0" smtClean="0"/>
                  <a:t>'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009975" y="2763050"/>
                <a:ext cx="361772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criterion</a:t>
                </a:r>
                <a:r>
                  <a:rPr lang="en-US" sz="2000" dirty="0" smtClean="0"/>
                  <a:t>=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'entropy'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5" y="-677935"/>
              <a:ext cx="1034019" cy="1133856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8330" y="-677935"/>
              <a:ext cx="1034080" cy="1133922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6202001" y="4695825"/>
            <a:ext cx="1463040" cy="2828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34713" y="5372866"/>
            <a:ext cx="1463040" cy="2828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84774" y="6112852"/>
            <a:ext cx="1463040" cy="2828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7484" y="5231463"/>
            <a:ext cx="1463040" cy="2828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19567" y="6531311"/>
            <a:ext cx="1463040" cy="2828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840573" y="-1340509"/>
            <a:ext cx="502920" cy="640080"/>
            <a:chOff x="1242443" y="-1004266"/>
            <a:chExt cx="502920" cy="640080"/>
          </a:xfrm>
        </p:grpSpPr>
        <p:sp>
          <p:nvSpPr>
            <p:cNvPr id="29" name="Rectangle 28"/>
            <p:cNvSpPr/>
            <p:nvPr/>
          </p:nvSpPr>
          <p:spPr>
            <a:xfrm>
              <a:off x="1242443" y="-935686"/>
              <a:ext cx="502920" cy="502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65303" y="-1004266"/>
              <a:ext cx="457200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401</Words>
  <Application>Microsoft Macintosh PowerPoint</Application>
  <PresentationFormat>Widescreen</PresentationFormat>
  <Paragraphs>87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88</cp:revision>
  <dcterms:created xsi:type="dcterms:W3CDTF">2018-09-19T04:58:48Z</dcterms:created>
  <dcterms:modified xsi:type="dcterms:W3CDTF">2018-10-15T18:35:00Z</dcterms:modified>
</cp:coreProperties>
</file>