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Lst>
  <p:sldIdLst>
    <p:sldId id="256" r:id="rId2"/>
    <p:sldId id="257" r:id="rId3"/>
    <p:sldId id="262" r:id="rId4"/>
    <p:sldId id="258" r:id="rId5"/>
    <p:sldId id="264" r:id="rId6"/>
    <p:sldId id="260" r:id="rId7"/>
    <p:sldId id="259" r:id="rId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229013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5742394-9D72-4AB6-9409-11B7679CB95B}"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295647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2075755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D812981-A3ED-4022-BDAB-2E923DC6717B}" type="slidenum">
              <a:rPr lang="es-GT" smtClean="0"/>
              <a:t>‹Nº›</a:t>
            </a:fld>
            <a:endParaRPr lang="es-G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21394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1825895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742394-9D72-4AB6-9409-11B7679CB95B}" type="datetimeFigureOut">
              <a:rPr lang="es-GT" smtClean="0"/>
              <a:t>30/05/2019</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1503471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742394-9D72-4AB6-9409-11B7679CB95B}" type="datetimeFigureOut">
              <a:rPr lang="es-GT" smtClean="0"/>
              <a:t>30/05/2019</a:t>
            </a:fld>
            <a:endParaRPr lang="es-GT"/>
          </a:p>
        </p:txBody>
      </p:sp>
      <p:sp>
        <p:nvSpPr>
          <p:cNvPr id="4"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3450791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256578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310052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151957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198807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742394-9D72-4AB6-9409-11B7679CB95B}"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173313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5742394-9D72-4AB6-9409-11B7679CB95B}" type="datetimeFigureOut">
              <a:rPr lang="es-GT" smtClean="0"/>
              <a:t>30/05/2019</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297088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3"/>
          <p:cNvSpPr>
            <a:spLocks noGrp="1"/>
          </p:cNvSpPr>
          <p:nvPr>
            <p:ph type="ftr" sz="quarter" idx="11"/>
          </p:nvPr>
        </p:nvSpPr>
        <p:spPr/>
        <p:txBody>
          <a:bodyPr/>
          <a:lstStyle/>
          <a:p>
            <a:endParaRPr lang="es-GT"/>
          </a:p>
        </p:txBody>
      </p:sp>
      <p:sp>
        <p:nvSpPr>
          <p:cNvPr id="6" name="Slide Number Placeholder 4"/>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342182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2"/>
          <p:cNvSpPr>
            <a:spLocks noGrp="1"/>
          </p:cNvSpPr>
          <p:nvPr>
            <p:ph type="ftr" sz="quarter" idx="11"/>
          </p:nvPr>
        </p:nvSpPr>
        <p:spPr/>
        <p:txBody>
          <a:bodyPr/>
          <a:lstStyle/>
          <a:p>
            <a:endParaRPr lang="es-GT"/>
          </a:p>
        </p:txBody>
      </p:sp>
      <p:sp>
        <p:nvSpPr>
          <p:cNvPr id="6" name="Slide Number Placeholder 3"/>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185794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E5742394-9D72-4AB6-9409-11B7679CB95B}" type="datetimeFigureOut">
              <a:rPr lang="es-GT" smtClean="0"/>
              <a:t>30/05/2019</a:t>
            </a:fld>
            <a:endParaRPr lang="es-GT"/>
          </a:p>
        </p:txBody>
      </p:sp>
      <p:sp>
        <p:nvSpPr>
          <p:cNvPr id="5" name="Footer Placeholder 5"/>
          <p:cNvSpPr>
            <a:spLocks noGrp="1"/>
          </p:cNvSpPr>
          <p:nvPr>
            <p:ph type="ftr" sz="quarter" idx="11"/>
          </p:nvPr>
        </p:nvSpPr>
        <p:spPr/>
        <p:txBody>
          <a:bodyPr/>
          <a:lstStyle/>
          <a:p>
            <a:endParaRPr lang="es-GT"/>
          </a:p>
        </p:txBody>
      </p:sp>
      <p:sp>
        <p:nvSpPr>
          <p:cNvPr id="6" name="Slide Number Placeholder 6"/>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2145589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E5742394-9D72-4AB6-9409-11B7679CB95B}" type="datetimeFigureOut">
              <a:rPr lang="es-GT" smtClean="0"/>
              <a:t>30/05/2019</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6D812981-A3ED-4022-BDAB-2E923DC6717B}" type="slidenum">
              <a:rPr lang="es-GT" smtClean="0"/>
              <a:t>‹Nº›</a:t>
            </a:fld>
            <a:endParaRPr lang="es-GT"/>
          </a:p>
        </p:txBody>
      </p:sp>
    </p:spTree>
    <p:extLst>
      <p:ext uri="{BB962C8B-B14F-4D97-AF65-F5344CB8AC3E}">
        <p14:creationId xmlns:p14="http://schemas.microsoft.com/office/powerpoint/2010/main" val="350870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742394-9D72-4AB6-9409-11B7679CB95B}" type="datetimeFigureOut">
              <a:rPr lang="es-GT" smtClean="0"/>
              <a:t>30/05/2019</a:t>
            </a:fld>
            <a:endParaRPr lang="es-G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G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812981-A3ED-4022-BDAB-2E923DC6717B}" type="slidenum">
              <a:rPr lang="es-GT" smtClean="0"/>
              <a:t>‹Nº›</a:t>
            </a:fld>
            <a:endParaRPr lang="es-GT"/>
          </a:p>
        </p:txBody>
      </p:sp>
    </p:spTree>
    <p:extLst>
      <p:ext uri="{BB962C8B-B14F-4D97-AF65-F5344CB8AC3E}">
        <p14:creationId xmlns:p14="http://schemas.microsoft.com/office/powerpoint/2010/main" val="2633973233"/>
      </p:ext>
    </p:extLst>
  </p:cSld>
  <p:clrMap bg1="dk1" tx1="lt1" bg2="dk2" tx2="lt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59" r:id="rId12"/>
    <p:sldLayoutId id="2147484660" r:id="rId13"/>
    <p:sldLayoutId id="2147484661" r:id="rId14"/>
    <p:sldLayoutId id="2147484662" r:id="rId15"/>
    <p:sldLayoutId id="2147484663" r:id="rId16"/>
    <p:sldLayoutId id="21474846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5">
              <a:lumMod val="50000"/>
            </a:schemeClr>
          </a:fgClr>
          <a:bgClr>
            <a:schemeClr val="accent4">
              <a:lumMod val="50000"/>
            </a:schemeClr>
          </a:bgClr>
        </a:patt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012826"/>
            <a:ext cx="8839200" cy="4143375"/>
          </a:xfrm>
        </p:spPr>
        <p:txBody>
          <a:bodyPr>
            <a:normAutofit/>
          </a:bodyPr>
          <a:lstStyle/>
          <a:p>
            <a:pPr algn="ctr"/>
            <a:r>
              <a:rPr lang="es-GT" sz="6600" dirty="0">
                <a:solidFill>
                  <a:schemeClr val="tx1">
                    <a:lumMod val="95000"/>
                  </a:schemeClr>
                </a:solidFill>
                <a:latin typeface="Adobe Caslon Pro Bold" panose="0205070206050A020403" pitchFamily="18" charset="0"/>
              </a:rPr>
              <a:t>Aplicaciones Hibridas </a:t>
            </a:r>
            <a:br>
              <a:rPr lang="es-GT" sz="6600" dirty="0">
                <a:solidFill>
                  <a:schemeClr val="tx1">
                    <a:lumMod val="95000"/>
                  </a:schemeClr>
                </a:solidFill>
                <a:latin typeface="Adobe Caslon Pro Bold" panose="0205070206050A020403" pitchFamily="18" charset="0"/>
              </a:rPr>
            </a:br>
            <a:r>
              <a:rPr lang="es-GT" sz="6600" dirty="0">
                <a:solidFill>
                  <a:schemeClr val="tx1">
                    <a:lumMod val="95000"/>
                  </a:schemeClr>
                </a:solidFill>
                <a:latin typeface="Adobe Caslon Pro Bold" panose="0205070206050A020403" pitchFamily="18" charset="0"/>
              </a:rPr>
              <a:t>y S</a:t>
            </a:r>
            <a:r>
              <a:rPr lang="es-GT" sz="6600" dirty="0" smtClean="0">
                <a:solidFill>
                  <a:schemeClr val="tx1">
                    <a:lumMod val="95000"/>
                  </a:schemeClr>
                </a:solidFill>
                <a:latin typeface="Adobe Caslon Pro Bold" panose="0205070206050A020403" pitchFamily="18" charset="0"/>
              </a:rPr>
              <a:t>itios </a:t>
            </a:r>
            <a:r>
              <a:rPr lang="es-GT" sz="6600" dirty="0">
                <a:solidFill>
                  <a:schemeClr val="tx1">
                    <a:lumMod val="95000"/>
                  </a:schemeClr>
                </a:solidFill>
                <a:latin typeface="Adobe Caslon Pro Bold" panose="0205070206050A020403" pitchFamily="18" charset="0"/>
              </a:rPr>
              <a:t>W</a:t>
            </a:r>
            <a:r>
              <a:rPr lang="es-GT" sz="6600" dirty="0" smtClean="0">
                <a:solidFill>
                  <a:schemeClr val="tx1">
                    <a:lumMod val="95000"/>
                  </a:schemeClr>
                </a:solidFill>
                <a:latin typeface="Adobe Caslon Pro Bold" panose="0205070206050A020403" pitchFamily="18" charset="0"/>
              </a:rPr>
              <a:t>eb</a:t>
            </a:r>
            <a:r>
              <a:rPr lang="es-GT" sz="6600" dirty="0">
                <a:solidFill>
                  <a:schemeClr val="tx1">
                    <a:lumMod val="95000"/>
                  </a:schemeClr>
                </a:solidFill>
                <a:latin typeface="Adobe Caslon Pro Bold" panose="0205070206050A020403" pitchFamily="18" charset="0"/>
              </a:rPr>
              <a:t/>
            </a:r>
            <a:br>
              <a:rPr lang="es-GT" sz="6600" dirty="0">
                <a:solidFill>
                  <a:schemeClr val="tx1">
                    <a:lumMod val="95000"/>
                  </a:schemeClr>
                </a:solidFill>
                <a:latin typeface="Adobe Caslon Pro Bold" panose="0205070206050A020403" pitchFamily="18" charset="0"/>
              </a:rPr>
            </a:br>
            <a:endParaRPr lang="es-GT" sz="6600" dirty="0">
              <a:solidFill>
                <a:schemeClr val="tx1">
                  <a:lumMod val="95000"/>
                </a:schemeClr>
              </a:solidFill>
              <a:latin typeface="Adobe Caslon Pro Bold" panose="0205070206050A020403" pitchFamily="18" charset="0"/>
            </a:endParaRPr>
          </a:p>
        </p:txBody>
      </p:sp>
    </p:spTree>
    <p:extLst>
      <p:ext uri="{BB962C8B-B14F-4D97-AF65-F5344CB8AC3E}">
        <p14:creationId xmlns:p14="http://schemas.microsoft.com/office/powerpoint/2010/main" val="3644983415"/>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9413" y="480176"/>
            <a:ext cx="8243887" cy="1333500"/>
          </a:xfrm>
        </p:spPr>
        <p:txBody>
          <a:bodyPr>
            <a:normAutofit/>
          </a:bodyPr>
          <a:lstStyle/>
          <a:p>
            <a:pPr algn="ctr"/>
            <a:r>
              <a:rPr lang="es-GT" sz="4000" dirty="0">
                <a:solidFill>
                  <a:schemeClr val="bg2">
                    <a:lumMod val="60000"/>
                    <a:lumOff val="40000"/>
                  </a:schemeClr>
                </a:solidFill>
                <a:latin typeface="Adobe Caslon Pro Bold" panose="0205070206050A020403" pitchFamily="18" charset="0"/>
              </a:rPr>
              <a:t>APLICACIONES HIBRIDAS</a:t>
            </a:r>
          </a:p>
        </p:txBody>
      </p:sp>
      <p:pic>
        <p:nvPicPr>
          <p:cNvPr id="1034" name="Picture 10" descr="Imagen relacionad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824262" y="1813676"/>
            <a:ext cx="2808932" cy="2091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0111" y="1641393"/>
            <a:ext cx="2451151" cy="226385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n relacionad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78300" y="4003477"/>
            <a:ext cx="3175000" cy="2118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5222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617818"/>
            <a:ext cx="11455400" cy="1083982"/>
          </a:xfrm>
        </p:spPr>
        <p:txBody>
          <a:bodyPr/>
          <a:lstStyle/>
          <a:p>
            <a:pPr algn="ctr"/>
            <a:r>
              <a:rPr lang="es-GT" dirty="0" smtClean="0">
                <a:solidFill>
                  <a:schemeClr val="accent6">
                    <a:lumMod val="60000"/>
                    <a:lumOff val="40000"/>
                  </a:schemeClr>
                </a:solidFill>
                <a:latin typeface="Adobe Caslon Pro Bold" panose="0205070206050A020403" pitchFamily="18" charset="0"/>
              </a:rPr>
              <a:t>Sitios Web</a:t>
            </a:r>
            <a:endParaRPr lang="es-GT" dirty="0">
              <a:solidFill>
                <a:schemeClr val="accent6">
                  <a:lumMod val="60000"/>
                  <a:lumOff val="40000"/>
                </a:schemeClr>
              </a:solidFill>
              <a:latin typeface="Adobe Caslon Pro Bold" panose="0205070206050A020403" pitchFamily="18" charset="0"/>
            </a:endParaRPr>
          </a:p>
        </p:txBody>
      </p:sp>
      <p:sp>
        <p:nvSpPr>
          <p:cNvPr id="10" name="Rectángulo 9"/>
          <p:cNvSpPr/>
          <p:nvPr/>
        </p:nvSpPr>
        <p:spPr>
          <a:xfrm>
            <a:off x="749300" y="1577368"/>
            <a:ext cx="8674100" cy="2554545"/>
          </a:xfrm>
          <a:prstGeom prst="rect">
            <a:avLst/>
          </a:prstGeom>
        </p:spPr>
        <p:txBody>
          <a:bodyPr wrap="square">
            <a:spAutoFit/>
          </a:bodyPr>
          <a:lstStyle/>
          <a:p>
            <a:pPr lvl="0" eaLnBrk="0" fontAlgn="base" hangingPunct="0">
              <a:spcBef>
                <a:spcPct val="0"/>
              </a:spcBef>
              <a:spcAft>
                <a:spcPct val="0"/>
              </a:spcAft>
            </a:pPr>
            <a:r>
              <a:rPr lang="es-GT" altLang="es-GT" sz="2000" dirty="0">
                <a:latin typeface="+mj-lt"/>
              </a:rPr>
              <a:t>Un </a:t>
            </a:r>
            <a:r>
              <a:rPr lang="es-GT" altLang="es-GT" sz="2000" b="1" dirty="0">
                <a:latin typeface="+mj-lt"/>
              </a:rPr>
              <a:t>sitio web</a:t>
            </a:r>
            <a:r>
              <a:rPr lang="es-GT" altLang="es-GT" sz="2000" dirty="0">
                <a:latin typeface="+mj-lt"/>
              </a:rPr>
              <a:t>, por lo tanto, es un </a:t>
            </a:r>
            <a:r>
              <a:rPr lang="es-GT" altLang="es-GT" sz="2000" b="1" dirty="0">
                <a:latin typeface="+mj-lt"/>
              </a:rPr>
              <a:t>espacio virtual en Internet</a:t>
            </a:r>
            <a:r>
              <a:rPr lang="es-GT" altLang="es-GT" sz="2000" dirty="0">
                <a:latin typeface="+mj-lt"/>
              </a:rPr>
              <a:t>. Se trata de un </a:t>
            </a:r>
            <a:r>
              <a:rPr lang="es-GT" altLang="es-GT" sz="2000" b="1" dirty="0">
                <a:latin typeface="+mj-lt"/>
              </a:rPr>
              <a:t>conjunto de páginas web</a:t>
            </a:r>
            <a:r>
              <a:rPr lang="es-GT" altLang="es-GT" sz="2000" dirty="0">
                <a:latin typeface="+mj-lt"/>
              </a:rPr>
              <a:t> que son accesibles desde un mismo dominio o subdominio de la </a:t>
            </a:r>
            <a:r>
              <a:rPr lang="es-GT" altLang="es-GT" sz="2000" b="1" dirty="0" err="1">
                <a:latin typeface="+mj-lt"/>
              </a:rPr>
              <a:t>World</a:t>
            </a:r>
            <a:r>
              <a:rPr lang="es-GT" altLang="es-GT" sz="2000" b="1" dirty="0">
                <a:latin typeface="+mj-lt"/>
              </a:rPr>
              <a:t> Wide Web</a:t>
            </a:r>
            <a:r>
              <a:rPr lang="es-GT" altLang="es-GT" sz="2000" dirty="0">
                <a:latin typeface="+mj-lt"/>
              </a:rPr>
              <a:t>(</a:t>
            </a:r>
            <a:r>
              <a:rPr lang="es-GT" altLang="es-GT" sz="2000" b="1" dirty="0">
                <a:latin typeface="+mj-lt"/>
              </a:rPr>
              <a:t>WWW</a:t>
            </a:r>
            <a:r>
              <a:rPr lang="es-GT" altLang="es-GT" sz="2000" dirty="0">
                <a:latin typeface="+mj-lt"/>
              </a:rPr>
              <a:t>).</a:t>
            </a:r>
          </a:p>
          <a:p>
            <a:pPr lvl="0" eaLnBrk="0" fontAlgn="base" hangingPunct="0">
              <a:spcBef>
                <a:spcPct val="0"/>
              </a:spcBef>
              <a:spcAft>
                <a:spcPct val="0"/>
              </a:spcAft>
            </a:pPr>
            <a:r>
              <a:rPr lang="es-GT" altLang="es-GT" sz="2000" dirty="0">
                <a:latin typeface="+mj-lt"/>
              </a:rPr>
              <a:t>Es importante establecer que en Internet encontramos una gran variedad de tipos de sitios web que suelen diferenciarse fundamentalmente por la clase de contenido que ofrecen o por el servicio que brindan a cualquiera de las personas que se encuentran navegando por la Red</a:t>
            </a:r>
            <a:endParaRPr lang="es-GT" sz="2000" dirty="0">
              <a:latin typeface="+mj-lt"/>
            </a:endParaRPr>
          </a:p>
        </p:txBody>
      </p:sp>
      <p:pic>
        <p:nvPicPr>
          <p:cNvPr id="4108" name="Picture 12" descr="Resultado de imagen para que es un sitio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762" y="4007481"/>
            <a:ext cx="220027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80240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38125" y="419100"/>
            <a:ext cx="10414000" cy="4648200"/>
          </a:xfrm>
        </p:spPr>
        <p:txBody>
          <a:bodyPr>
            <a:normAutofit fontScale="92500" lnSpcReduction="20000"/>
          </a:bodyPr>
          <a:lstStyle/>
          <a:p>
            <a:r>
              <a:rPr lang="es-GT" sz="2200" dirty="0"/>
              <a:t>Las aplicaciones híbridas son un modelo de desarrollo de aplicaciones que se basa en la creación de una única base de código, de la que se obtienen paquetes listos para publicar en las correspondientes store de aplicaciones: Google Play / App Store</a:t>
            </a:r>
            <a:r>
              <a:rPr lang="es-GT" sz="2200" dirty="0" smtClean="0"/>
              <a:t>.</a:t>
            </a:r>
            <a:r>
              <a:rPr lang="es-GT" sz="2200" dirty="0"/>
              <a:t/>
            </a:r>
            <a:br>
              <a:rPr lang="es-GT" sz="2200" dirty="0"/>
            </a:br>
            <a:endParaRPr lang="es-GT" sz="2200" dirty="0"/>
          </a:p>
          <a:p>
            <a:r>
              <a:rPr lang="es-GT" sz="2200" dirty="0"/>
              <a:t>Las aplicaciones híbridas se desarrollan con las mismas tecnologías web: estándares abiertos como HTML + CSS + </a:t>
            </a:r>
            <a:r>
              <a:rPr lang="es-GT" sz="2200" dirty="0" smtClean="0"/>
              <a:t>JavaScript, </a:t>
            </a:r>
            <a:r>
              <a:rPr lang="es-GT" sz="2200" dirty="0"/>
              <a:t>por lo que resultan especialmente ventajosas para las personas que ya tienen ese conocimiento anteriormente.</a:t>
            </a:r>
          </a:p>
          <a:p>
            <a:r>
              <a:rPr lang="es-GT" dirty="0"/>
              <a:t>Realmente, una aplicación híbrida funciona bajo lo que se llama un "web </a:t>
            </a:r>
            <a:r>
              <a:rPr lang="es-GT" dirty="0" err="1"/>
              <a:t>view</a:t>
            </a:r>
            <a:r>
              <a:rPr lang="es-GT" dirty="0"/>
              <a:t>", que es como un cliente web que se integra dentro de una app. De modo que, cuando estamos usando una aplicación híbrida es como si estuviéramos usando una página web, pero sin el marco del navegador, de modo que el usuario tiene la experiencia similar a la que tendría al usar una app nativa.</a:t>
            </a:r>
          </a:p>
          <a:p>
            <a:pPr marL="0" indent="0">
              <a:buNone/>
            </a:pPr>
            <a:r>
              <a:rPr lang="es-GT" dirty="0"/>
              <a:t/>
            </a:r>
            <a:br>
              <a:rPr lang="es-GT" dirty="0"/>
            </a:br>
            <a:r>
              <a:rPr lang="es-GT" dirty="0"/>
              <a:t/>
            </a:r>
            <a:br>
              <a:rPr lang="es-GT" dirty="0"/>
            </a:br>
            <a:endParaRPr lang="es-GT" dirty="0"/>
          </a:p>
          <a:p>
            <a:endParaRPr lang="es-GT" dirty="0"/>
          </a:p>
        </p:txBody>
      </p:sp>
      <p:pic>
        <p:nvPicPr>
          <p:cNvPr id="2050" name="Picture 2" descr="Resultado de imagen para aplicaciones hibrid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6375" y="4381500"/>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777990"/>
      </p:ext>
    </p:extLst>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8011" y="236818"/>
            <a:ext cx="11164889" cy="1400530"/>
          </a:xfrm>
        </p:spPr>
        <p:txBody>
          <a:bodyPr/>
          <a:lstStyle/>
          <a:p>
            <a:pPr algn="ctr"/>
            <a:r>
              <a:rPr lang="es-GT" sz="4400" b="1" dirty="0">
                <a:solidFill>
                  <a:schemeClr val="bg2">
                    <a:lumMod val="60000"/>
                    <a:lumOff val="40000"/>
                  </a:schemeClr>
                </a:solidFill>
              </a:rPr>
              <a:t>Lenguajes de programación </a:t>
            </a:r>
            <a:r>
              <a:rPr lang="es-GT" sz="4400" b="1" dirty="0" smtClean="0">
                <a:solidFill>
                  <a:schemeClr val="bg2">
                    <a:lumMod val="60000"/>
                    <a:lumOff val="40000"/>
                  </a:schemeClr>
                </a:solidFill>
              </a:rPr>
              <a:t>para aplicaciones</a:t>
            </a:r>
            <a:r>
              <a:rPr lang="es-GT" sz="4400" b="1" dirty="0">
                <a:solidFill>
                  <a:schemeClr val="bg2">
                    <a:lumMod val="60000"/>
                    <a:lumOff val="40000"/>
                  </a:schemeClr>
                </a:solidFill>
              </a:rPr>
              <a:t/>
            </a:r>
            <a:br>
              <a:rPr lang="es-GT" sz="4400" b="1" dirty="0">
                <a:solidFill>
                  <a:schemeClr val="bg2">
                    <a:lumMod val="60000"/>
                    <a:lumOff val="40000"/>
                  </a:schemeClr>
                </a:solidFill>
              </a:rPr>
            </a:br>
            <a:r>
              <a:rPr lang="es-GT" sz="4400" b="1" dirty="0">
                <a:solidFill>
                  <a:schemeClr val="bg2">
                    <a:lumMod val="60000"/>
                    <a:lumOff val="40000"/>
                  </a:schemeClr>
                </a:solidFill>
              </a:rPr>
              <a:t/>
            </a:r>
            <a:br>
              <a:rPr lang="es-GT" sz="4400" b="1" dirty="0">
                <a:solidFill>
                  <a:schemeClr val="bg2">
                    <a:lumMod val="60000"/>
                    <a:lumOff val="40000"/>
                  </a:schemeClr>
                </a:solidFill>
              </a:rPr>
            </a:br>
            <a:endParaRPr lang="es-GT" dirty="0">
              <a:solidFill>
                <a:schemeClr val="bg2">
                  <a:lumMod val="60000"/>
                  <a:lumOff val="40000"/>
                </a:schemeClr>
              </a:solidFill>
            </a:endParaRPr>
          </a:p>
        </p:txBody>
      </p:sp>
      <p:sp>
        <p:nvSpPr>
          <p:cNvPr id="3" name="Marcador de contenido 2"/>
          <p:cNvSpPr>
            <a:spLocks noGrp="1"/>
          </p:cNvSpPr>
          <p:nvPr>
            <p:ph idx="1"/>
          </p:nvPr>
        </p:nvSpPr>
        <p:spPr>
          <a:xfrm>
            <a:off x="1243011" y="2931459"/>
            <a:ext cx="2984500" cy="1655482"/>
          </a:xfrm>
        </p:spPr>
        <p:txBody>
          <a:bodyPr>
            <a:normAutofit/>
          </a:bodyPr>
          <a:lstStyle/>
          <a:p>
            <a:r>
              <a:rPr lang="es-GT" sz="2400" b="1" dirty="0"/>
              <a:t>Java</a:t>
            </a:r>
          </a:p>
          <a:p>
            <a:r>
              <a:rPr lang="es-GT" sz="2400" b="1" dirty="0" smtClean="0"/>
              <a:t>JavaScript</a:t>
            </a:r>
            <a:endParaRPr lang="es-GT" sz="2400" b="1" dirty="0"/>
          </a:p>
          <a:p>
            <a:r>
              <a:rPr lang="es-GT" sz="2400" b="1" dirty="0" smtClean="0"/>
              <a:t>HTML5 </a:t>
            </a:r>
            <a:r>
              <a:rPr lang="es-GT" sz="2400" b="1" dirty="0"/>
              <a:t>+ CSS</a:t>
            </a:r>
          </a:p>
          <a:p>
            <a:endParaRPr lang="es-GT" dirty="0"/>
          </a:p>
        </p:txBody>
      </p:sp>
      <p:pic>
        <p:nvPicPr>
          <p:cNvPr id="3074"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939" y="2425876"/>
            <a:ext cx="4266635" cy="266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3668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b="1" dirty="0" smtClean="0">
                <a:solidFill>
                  <a:schemeClr val="accent6">
                    <a:lumMod val="60000"/>
                    <a:lumOff val="40000"/>
                  </a:schemeClr>
                </a:solidFill>
              </a:rPr>
              <a:t>Aplicaciones Hibridas y Nativas</a:t>
            </a:r>
            <a:r>
              <a:rPr lang="es-GT" b="1" dirty="0">
                <a:solidFill>
                  <a:schemeClr val="accent6">
                    <a:lumMod val="60000"/>
                    <a:lumOff val="40000"/>
                  </a:schemeClr>
                </a:solidFill>
              </a:rPr>
              <a:t/>
            </a:r>
            <a:br>
              <a:rPr lang="es-GT" b="1" dirty="0">
                <a:solidFill>
                  <a:schemeClr val="accent6">
                    <a:lumMod val="60000"/>
                    <a:lumOff val="40000"/>
                  </a:schemeClr>
                </a:solidFill>
              </a:rPr>
            </a:br>
            <a:endParaRPr lang="es-GT" dirty="0">
              <a:solidFill>
                <a:schemeClr val="accent6">
                  <a:lumMod val="60000"/>
                  <a:lumOff val="40000"/>
                </a:schemeClr>
              </a:solidFill>
            </a:endParaRPr>
          </a:p>
        </p:txBody>
      </p:sp>
      <p:sp>
        <p:nvSpPr>
          <p:cNvPr id="3" name="Marcador de contenido 2"/>
          <p:cNvSpPr>
            <a:spLocks noGrp="1"/>
          </p:cNvSpPr>
          <p:nvPr>
            <p:ph idx="1"/>
          </p:nvPr>
        </p:nvSpPr>
        <p:spPr/>
        <p:txBody>
          <a:bodyPr/>
          <a:lstStyle/>
          <a:p>
            <a:r>
              <a:rPr lang="es-GT" b="1" dirty="0"/>
              <a:t> </a:t>
            </a:r>
            <a:r>
              <a:rPr lang="es-GT" b="1" dirty="0">
                <a:solidFill>
                  <a:srgbClr val="92D050"/>
                </a:solidFill>
              </a:rPr>
              <a:t>Nativas</a:t>
            </a:r>
            <a:r>
              <a:rPr lang="es-GT" dirty="0">
                <a:solidFill>
                  <a:srgbClr val="92D050"/>
                </a:solidFill>
              </a:rPr>
              <a:t>:</a:t>
            </a:r>
            <a:r>
              <a:rPr lang="es-GT" dirty="0"/>
              <a:t> Significa que para su desarrollo se utilizó el lenguaje de programación nativo del dispositivo, Objetive C o Swift para iOS, Java para Android </a:t>
            </a:r>
            <a:r>
              <a:rPr lang="es-GT" dirty="0" smtClean="0"/>
              <a:t>y. Net </a:t>
            </a:r>
            <a:r>
              <a:rPr lang="es-GT" dirty="0"/>
              <a:t>para Windows </a:t>
            </a:r>
            <a:r>
              <a:rPr lang="es-GT" dirty="0" err="1"/>
              <a:t>Phone</a:t>
            </a:r>
            <a:r>
              <a:rPr lang="es-GT" dirty="0"/>
              <a:t>. Es un modelo cien por ciento dependiente de la plataforma y las Apps no son portables, hay que desarrollar una por plataforma</a:t>
            </a:r>
            <a:r>
              <a:rPr lang="es-GT" dirty="0" smtClean="0"/>
              <a:t>.</a:t>
            </a:r>
          </a:p>
          <a:p>
            <a:r>
              <a:rPr lang="es-GT" b="1" dirty="0" smtClean="0">
                <a:solidFill>
                  <a:srgbClr val="92D050"/>
                </a:solidFill>
              </a:rPr>
              <a:t>Hibridas</a:t>
            </a:r>
            <a:r>
              <a:rPr lang="es-GT" dirty="0">
                <a:solidFill>
                  <a:srgbClr val="92D050"/>
                </a:solidFill>
              </a:rPr>
              <a:t>:</a:t>
            </a:r>
            <a:r>
              <a:rPr lang="es-GT" dirty="0"/>
              <a:t> Son aplicaciones desarrolladas usando </a:t>
            </a:r>
            <a:r>
              <a:rPr lang="es-GT" b="1" dirty="0"/>
              <a:t>HTML5, CSS y JavaScript</a:t>
            </a:r>
            <a:r>
              <a:rPr lang="es-GT" dirty="0"/>
              <a:t>, desplegadas dentro de un contenedor nativo como </a:t>
            </a:r>
            <a:r>
              <a:rPr lang="es-GT" b="1" dirty="0" err="1"/>
              <a:t>Phonegap</a:t>
            </a:r>
            <a:r>
              <a:rPr lang="es-GT" b="1" dirty="0"/>
              <a:t>/</a:t>
            </a:r>
            <a:r>
              <a:rPr lang="es-GT" b="1" dirty="0" err="1"/>
              <a:t>Cordova</a:t>
            </a:r>
            <a:r>
              <a:rPr lang="es-GT" dirty="0"/>
              <a:t> el cual brinda acceso a las capacidades del dispositivo de una forma totalmente neutral respecto al sistema operativo. Es un modelo neutro respecto a </a:t>
            </a:r>
            <a:r>
              <a:rPr lang="es-GT" dirty="0" smtClean="0"/>
              <a:t> </a:t>
            </a:r>
            <a:r>
              <a:rPr lang="es-GT" dirty="0"/>
              <a:t>la plataforma y con portabilidad máxima.</a:t>
            </a:r>
            <a:endParaRPr lang="es-GT" dirty="0"/>
          </a:p>
        </p:txBody>
      </p:sp>
    </p:spTree>
    <p:extLst>
      <p:ext uri="{BB962C8B-B14F-4D97-AF65-F5344CB8AC3E}">
        <p14:creationId xmlns:p14="http://schemas.microsoft.com/office/powerpoint/2010/main" val="174709052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fontAlgn="base"/>
            <a:r>
              <a:rPr lang="es-GT" b="1" dirty="0">
                <a:solidFill>
                  <a:schemeClr val="bg2">
                    <a:lumMod val="60000"/>
                    <a:lumOff val="40000"/>
                  </a:schemeClr>
                </a:solidFill>
              </a:rPr>
              <a:t>¿Qué es mejor desarrollar una aplicación nativa o híbrida?</a:t>
            </a:r>
            <a:br>
              <a:rPr lang="es-GT" b="1" dirty="0">
                <a:solidFill>
                  <a:schemeClr val="bg2">
                    <a:lumMod val="60000"/>
                    <a:lumOff val="40000"/>
                  </a:schemeClr>
                </a:solidFill>
              </a:rPr>
            </a:br>
            <a:r>
              <a:rPr lang="es-GT" dirty="0"/>
              <a:t/>
            </a:r>
            <a:br>
              <a:rPr lang="es-GT" dirty="0"/>
            </a:br>
            <a:endParaRPr lang="es-GT" dirty="0"/>
          </a:p>
        </p:txBody>
      </p:sp>
      <p:sp>
        <p:nvSpPr>
          <p:cNvPr id="3" name="Marcador de contenido 2"/>
          <p:cNvSpPr>
            <a:spLocks noGrp="1"/>
          </p:cNvSpPr>
          <p:nvPr>
            <p:ph idx="1"/>
          </p:nvPr>
        </p:nvSpPr>
        <p:spPr>
          <a:xfrm>
            <a:off x="1103312" y="1853248"/>
            <a:ext cx="9577388" cy="4763452"/>
          </a:xfrm>
        </p:spPr>
        <p:txBody>
          <a:bodyPr>
            <a:normAutofit fontScale="85000" lnSpcReduction="10000"/>
          </a:bodyPr>
          <a:lstStyle/>
          <a:p>
            <a:r>
              <a:rPr lang="es-GT" dirty="0"/>
              <a:t>dependiendo del tipo de app que tengas pensado hacer, te conviene una u otra. </a:t>
            </a:r>
            <a:endParaRPr lang="es-GT" dirty="0" smtClean="0"/>
          </a:p>
          <a:p>
            <a:pPr fontAlgn="base"/>
            <a:r>
              <a:rPr lang="es-GT" dirty="0"/>
              <a:t>Si tu aplicación va utilizar las funcionalidades genéricas de una aplicación sin variar sus funciones dependiendo del dispositivo, entonces te conviene una App híbrida.</a:t>
            </a:r>
            <a:br>
              <a:rPr lang="es-GT" dirty="0"/>
            </a:br>
            <a:endParaRPr lang="es-GT" dirty="0"/>
          </a:p>
          <a:p>
            <a:pPr fontAlgn="base"/>
            <a:r>
              <a:rPr lang="es-GT" dirty="0"/>
              <a:t>Si tu aplicación va lanzarse para más de un sistema operativo móvil, mejor hacerla híbrida.</a:t>
            </a:r>
            <a:br>
              <a:rPr lang="es-GT" dirty="0"/>
            </a:br>
            <a:endParaRPr lang="es-GT" dirty="0"/>
          </a:p>
          <a:p>
            <a:pPr fontAlgn="base"/>
            <a:r>
              <a:rPr lang="es-GT" dirty="0"/>
              <a:t>Si no te importa demasiado la pureza de la apariencia y la rapidez no es algo vital para tu app, </a:t>
            </a:r>
            <a:r>
              <a:rPr lang="es-GT" dirty="0" smtClean="0"/>
              <a:t>un desarrollo </a:t>
            </a:r>
            <a:r>
              <a:rPr lang="es-GT" dirty="0"/>
              <a:t>híbrido puede ser la mejor opción.</a:t>
            </a:r>
            <a:br>
              <a:rPr lang="es-GT" dirty="0"/>
            </a:br>
            <a:endParaRPr lang="es-GT" dirty="0"/>
          </a:p>
          <a:p>
            <a:pPr fontAlgn="base"/>
            <a:r>
              <a:rPr lang="es-GT" dirty="0" smtClean="0"/>
              <a:t>Si </a:t>
            </a:r>
            <a:r>
              <a:rPr lang="es-GT" dirty="0"/>
              <a:t>tu aplicación necesita acceder al hardware concreto del dispositivo como el sensor de huellas o el desbloqueo facial, mejor será que consideres hacer tu app nativa. </a:t>
            </a:r>
            <a:br>
              <a:rPr lang="es-GT" dirty="0"/>
            </a:br>
            <a:endParaRPr lang="es-GT" dirty="0"/>
          </a:p>
          <a:p>
            <a:pPr fontAlgn="base"/>
            <a:r>
              <a:rPr lang="es-GT" dirty="0"/>
              <a:t>Si quieres usar la apariencia pura y rapidez del sistema de cada móvil, mejor desarrollar la app en nativo.</a:t>
            </a:r>
          </a:p>
          <a:p>
            <a:endParaRPr lang="es-GT" dirty="0"/>
          </a:p>
        </p:txBody>
      </p:sp>
    </p:spTree>
    <p:extLst>
      <p:ext uri="{BB962C8B-B14F-4D97-AF65-F5344CB8AC3E}">
        <p14:creationId xmlns:p14="http://schemas.microsoft.com/office/powerpoint/2010/main" val="326094778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TotalTime>
  <Words>93</Words>
  <Application>Microsoft Office PowerPoint</Application>
  <PresentationFormat>Panorámica</PresentationFormat>
  <Paragraphs>23</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Adobe Caslon Pro Bold</vt:lpstr>
      <vt:lpstr>Arial</vt:lpstr>
      <vt:lpstr>Century Gothic</vt:lpstr>
      <vt:lpstr>Wingdings 3</vt:lpstr>
      <vt:lpstr>Ion</vt:lpstr>
      <vt:lpstr>Aplicaciones Hibridas  y Sitios Web </vt:lpstr>
      <vt:lpstr>APLICACIONES HIBRIDAS</vt:lpstr>
      <vt:lpstr>Sitios Web</vt:lpstr>
      <vt:lpstr>Presentación de PowerPoint</vt:lpstr>
      <vt:lpstr>Lenguajes de programación para aplicaciones  </vt:lpstr>
      <vt:lpstr>Aplicaciones Hibridas y Nativas </vt:lpstr>
      <vt:lpstr>¿Qué es mejor desarrollar una aplicación nativa o híbrida?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Hibridas  y sitios web</dc:title>
  <dc:creator>Liceo Compu-Market</dc:creator>
  <cp:lastModifiedBy>Liceo Compu-Market</cp:lastModifiedBy>
  <cp:revision>7</cp:revision>
  <dcterms:created xsi:type="dcterms:W3CDTF">2019-05-30T13:51:13Z</dcterms:created>
  <dcterms:modified xsi:type="dcterms:W3CDTF">2019-05-30T14:50:19Z</dcterms:modified>
</cp:coreProperties>
</file>