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67"/>
  </p:notesMasterIdLst>
  <p:sldIdLst>
    <p:sldId id="379" r:id="rId2"/>
    <p:sldId id="317" r:id="rId3"/>
    <p:sldId id="318" r:id="rId4"/>
    <p:sldId id="256" r:id="rId5"/>
    <p:sldId id="356" r:id="rId6"/>
    <p:sldId id="257" r:id="rId7"/>
    <p:sldId id="260" r:id="rId8"/>
    <p:sldId id="261" r:id="rId9"/>
    <p:sldId id="263" r:id="rId10"/>
    <p:sldId id="264" r:id="rId11"/>
    <p:sldId id="265" r:id="rId12"/>
    <p:sldId id="266" r:id="rId13"/>
    <p:sldId id="338" r:id="rId14"/>
    <p:sldId id="357" r:id="rId15"/>
    <p:sldId id="359" r:id="rId16"/>
    <p:sldId id="358" r:id="rId17"/>
    <p:sldId id="344" r:id="rId18"/>
    <p:sldId id="342" r:id="rId19"/>
    <p:sldId id="348" r:id="rId20"/>
    <p:sldId id="345" r:id="rId21"/>
    <p:sldId id="349" r:id="rId22"/>
    <p:sldId id="339" r:id="rId23"/>
    <p:sldId id="269" r:id="rId24"/>
    <p:sldId id="272" r:id="rId25"/>
    <p:sldId id="280" r:id="rId26"/>
    <p:sldId id="273" r:id="rId27"/>
    <p:sldId id="283" r:id="rId28"/>
    <p:sldId id="284" r:id="rId29"/>
    <p:sldId id="302" r:id="rId30"/>
    <p:sldId id="376" r:id="rId31"/>
    <p:sldId id="352" r:id="rId32"/>
    <p:sldId id="370" r:id="rId33"/>
    <p:sldId id="353" r:id="rId34"/>
    <p:sldId id="371" r:id="rId35"/>
    <p:sldId id="372" r:id="rId36"/>
    <p:sldId id="373" r:id="rId37"/>
    <p:sldId id="374" r:id="rId38"/>
    <p:sldId id="351" r:id="rId39"/>
    <p:sldId id="369" r:id="rId40"/>
    <p:sldId id="375" r:id="rId41"/>
    <p:sldId id="354" r:id="rId42"/>
    <p:sldId id="362" r:id="rId43"/>
    <p:sldId id="363" r:id="rId44"/>
    <p:sldId id="364" r:id="rId45"/>
    <p:sldId id="365" r:id="rId46"/>
    <p:sldId id="366" r:id="rId47"/>
    <p:sldId id="367" r:id="rId48"/>
    <p:sldId id="368" r:id="rId49"/>
    <p:sldId id="377" r:id="rId50"/>
    <p:sldId id="289" r:id="rId51"/>
    <p:sldId id="290" r:id="rId52"/>
    <p:sldId id="331" r:id="rId53"/>
    <p:sldId id="291" r:id="rId54"/>
    <p:sldId id="293" r:id="rId55"/>
    <p:sldId id="305" r:id="rId56"/>
    <p:sldId id="295" r:id="rId57"/>
    <p:sldId id="296" r:id="rId58"/>
    <p:sldId id="322" r:id="rId59"/>
    <p:sldId id="323" r:id="rId60"/>
    <p:sldId id="320" r:id="rId61"/>
    <p:sldId id="313" r:id="rId62"/>
    <p:sldId id="314" r:id="rId63"/>
    <p:sldId id="321" r:id="rId64"/>
    <p:sldId id="324" r:id="rId65"/>
    <p:sldId id="378" r:id="rId6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F343"/>
    <a:srgbClr val="6600FF"/>
    <a:srgbClr val="FFFF99"/>
    <a:srgbClr val="99FF66"/>
    <a:srgbClr val="CC9900"/>
    <a:srgbClr val="FF99FF"/>
    <a:srgbClr val="66FF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638" autoAdjust="0"/>
  </p:normalViewPr>
  <p:slideViewPr>
    <p:cSldViewPr>
      <p:cViewPr varScale="1">
        <p:scale>
          <a:sx n="82" d="100"/>
          <a:sy n="82" d="100"/>
        </p:scale>
        <p:origin x="-774" y="-9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860C7D-BE63-4317-9E44-8F50E979AF03}" type="datetimeFigureOut">
              <a:rPr lang="zh-CN" altLang="en-US" smtClean="0"/>
              <a:t>2019/3/1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819A-BEF4-4C39-B10D-E1908364F8E8}" type="slidenum">
              <a:rPr lang="zh-CN" altLang="en-US" smtClean="0"/>
              <a:t>‹#›</a:t>
            </a:fld>
            <a:endParaRPr lang="zh-CN" altLang="en-US"/>
          </a:p>
        </p:txBody>
      </p:sp>
    </p:spTree>
    <p:extLst>
      <p:ext uri="{BB962C8B-B14F-4D97-AF65-F5344CB8AC3E}">
        <p14:creationId xmlns:p14="http://schemas.microsoft.com/office/powerpoint/2010/main" val="1461780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2</a:t>
            </a:fld>
            <a:endParaRPr lang="zh-CN" altLang="en-US"/>
          </a:p>
        </p:txBody>
      </p:sp>
    </p:spTree>
    <p:extLst>
      <p:ext uri="{BB962C8B-B14F-4D97-AF65-F5344CB8AC3E}">
        <p14:creationId xmlns:p14="http://schemas.microsoft.com/office/powerpoint/2010/main" val="2765621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23</a:t>
            </a:fld>
            <a:endParaRPr lang="zh-CN" altLang="en-US"/>
          </a:p>
        </p:txBody>
      </p:sp>
    </p:spTree>
    <p:extLst>
      <p:ext uri="{BB962C8B-B14F-4D97-AF65-F5344CB8AC3E}">
        <p14:creationId xmlns:p14="http://schemas.microsoft.com/office/powerpoint/2010/main" val="3607952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24</a:t>
            </a:fld>
            <a:endParaRPr lang="zh-CN" altLang="en-US"/>
          </a:p>
        </p:txBody>
      </p:sp>
    </p:spTree>
    <p:extLst>
      <p:ext uri="{BB962C8B-B14F-4D97-AF65-F5344CB8AC3E}">
        <p14:creationId xmlns:p14="http://schemas.microsoft.com/office/powerpoint/2010/main" val="2296701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26</a:t>
            </a:fld>
            <a:endParaRPr lang="zh-CN" altLang="en-US"/>
          </a:p>
        </p:txBody>
      </p:sp>
    </p:spTree>
    <p:extLst>
      <p:ext uri="{BB962C8B-B14F-4D97-AF65-F5344CB8AC3E}">
        <p14:creationId xmlns:p14="http://schemas.microsoft.com/office/powerpoint/2010/main" val="2260707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27</a:t>
            </a:fld>
            <a:endParaRPr lang="zh-CN" altLang="en-US"/>
          </a:p>
        </p:txBody>
      </p:sp>
    </p:spTree>
    <p:extLst>
      <p:ext uri="{BB962C8B-B14F-4D97-AF65-F5344CB8AC3E}">
        <p14:creationId xmlns:p14="http://schemas.microsoft.com/office/powerpoint/2010/main" val="1204525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28</a:t>
            </a:fld>
            <a:endParaRPr lang="zh-CN" altLang="en-US"/>
          </a:p>
        </p:txBody>
      </p:sp>
    </p:spTree>
    <p:extLst>
      <p:ext uri="{BB962C8B-B14F-4D97-AF65-F5344CB8AC3E}">
        <p14:creationId xmlns:p14="http://schemas.microsoft.com/office/powerpoint/2010/main" val="2430470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buFontTx/>
              <a:buNone/>
            </a:pPr>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32</a:t>
            </a:fld>
            <a:endParaRPr lang="zh-CN" altLang="en-US"/>
          </a:p>
        </p:txBody>
      </p:sp>
    </p:spTree>
    <p:extLst>
      <p:ext uri="{BB962C8B-B14F-4D97-AF65-F5344CB8AC3E}">
        <p14:creationId xmlns:p14="http://schemas.microsoft.com/office/powerpoint/2010/main" val="781029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35</a:t>
            </a:fld>
            <a:endParaRPr lang="zh-CN" altLang="en-US"/>
          </a:p>
        </p:txBody>
      </p:sp>
    </p:spTree>
    <p:extLst>
      <p:ext uri="{BB962C8B-B14F-4D97-AF65-F5344CB8AC3E}">
        <p14:creationId xmlns:p14="http://schemas.microsoft.com/office/powerpoint/2010/main" val="705009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37</a:t>
            </a:fld>
            <a:endParaRPr lang="zh-CN" altLang="en-US"/>
          </a:p>
        </p:txBody>
      </p:sp>
    </p:spTree>
    <p:extLst>
      <p:ext uri="{BB962C8B-B14F-4D97-AF65-F5344CB8AC3E}">
        <p14:creationId xmlns:p14="http://schemas.microsoft.com/office/powerpoint/2010/main" val="27013328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39</a:t>
            </a:fld>
            <a:endParaRPr lang="zh-CN" altLang="en-US"/>
          </a:p>
        </p:txBody>
      </p:sp>
    </p:spTree>
    <p:extLst>
      <p:ext uri="{BB962C8B-B14F-4D97-AF65-F5344CB8AC3E}">
        <p14:creationId xmlns:p14="http://schemas.microsoft.com/office/powerpoint/2010/main" val="38162116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42</a:t>
            </a:fld>
            <a:endParaRPr lang="zh-CN" altLang="en-US"/>
          </a:p>
        </p:txBody>
      </p:sp>
    </p:spTree>
    <p:extLst>
      <p:ext uri="{BB962C8B-B14F-4D97-AF65-F5344CB8AC3E}">
        <p14:creationId xmlns:p14="http://schemas.microsoft.com/office/powerpoint/2010/main" val="551424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6</a:t>
            </a:fld>
            <a:endParaRPr lang="zh-CN" altLang="en-US"/>
          </a:p>
        </p:txBody>
      </p:sp>
    </p:spTree>
    <p:extLst>
      <p:ext uri="{BB962C8B-B14F-4D97-AF65-F5344CB8AC3E}">
        <p14:creationId xmlns:p14="http://schemas.microsoft.com/office/powerpoint/2010/main" val="12198745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45</a:t>
            </a:fld>
            <a:endParaRPr lang="zh-CN" altLang="en-US"/>
          </a:p>
        </p:txBody>
      </p:sp>
    </p:spTree>
    <p:extLst>
      <p:ext uri="{BB962C8B-B14F-4D97-AF65-F5344CB8AC3E}">
        <p14:creationId xmlns:p14="http://schemas.microsoft.com/office/powerpoint/2010/main" val="3727148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46</a:t>
            </a:fld>
            <a:endParaRPr lang="zh-CN" altLang="en-US"/>
          </a:p>
        </p:txBody>
      </p:sp>
    </p:spTree>
    <p:extLst>
      <p:ext uri="{BB962C8B-B14F-4D97-AF65-F5344CB8AC3E}">
        <p14:creationId xmlns:p14="http://schemas.microsoft.com/office/powerpoint/2010/main" val="3357813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47</a:t>
            </a:fld>
            <a:endParaRPr lang="zh-CN" altLang="en-US"/>
          </a:p>
        </p:txBody>
      </p:sp>
    </p:spTree>
    <p:extLst>
      <p:ext uri="{BB962C8B-B14F-4D97-AF65-F5344CB8AC3E}">
        <p14:creationId xmlns:p14="http://schemas.microsoft.com/office/powerpoint/2010/main" val="5997315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50</a:t>
            </a:fld>
            <a:endParaRPr lang="zh-CN" altLang="en-US"/>
          </a:p>
        </p:txBody>
      </p:sp>
    </p:spTree>
    <p:extLst>
      <p:ext uri="{BB962C8B-B14F-4D97-AF65-F5344CB8AC3E}">
        <p14:creationId xmlns:p14="http://schemas.microsoft.com/office/powerpoint/2010/main" val="28064206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53</a:t>
            </a:fld>
            <a:endParaRPr lang="zh-CN" altLang="en-US"/>
          </a:p>
        </p:txBody>
      </p:sp>
    </p:spTree>
    <p:extLst>
      <p:ext uri="{BB962C8B-B14F-4D97-AF65-F5344CB8AC3E}">
        <p14:creationId xmlns:p14="http://schemas.microsoft.com/office/powerpoint/2010/main" val="29032708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zh-CN" altLang="en-US" dirty="0">
              <a:sym typeface="宋体" charset="-122"/>
            </a:endParaRPr>
          </a:p>
        </p:txBody>
      </p:sp>
      <p:sp>
        <p:nvSpPr>
          <p:cNvPr id="4" name="灯片编号占位符 3"/>
          <p:cNvSpPr>
            <a:spLocks noGrp="1"/>
          </p:cNvSpPr>
          <p:nvPr>
            <p:ph type="sldNum" sz="quarter" idx="10"/>
          </p:nvPr>
        </p:nvSpPr>
        <p:spPr/>
        <p:txBody>
          <a:bodyPr/>
          <a:lstStyle/>
          <a:p>
            <a:fld id="{BB5E819A-BEF4-4C39-B10D-E1908364F8E8}" type="slidenum">
              <a:rPr lang="zh-CN" altLang="en-US" smtClean="0"/>
              <a:t>65</a:t>
            </a:fld>
            <a:endParaRPr lang="zh-CN" altLang="en-US"/>
          </a:p>
        </p:txBody>
      </p:sp>
    </p:spTree>
    <p:extLst>
      <p:ext uri="{BB962C8B-B14F-4D97-AF65-F5344CB8AC3E}">
        <p14:creationId xmlns:p14="http://schemas.microsoft.com/office/powerpoint/2010/main" val="292692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8</a:t>
            </a:fld>
            <a:endParaRPr lang="zh-CN" altLang="en-US"/>
          </a:p>
        </p:txBody>
      </p:sp>
    </p:spTree>
    <p:extLst>
      <p:ext uri="{BB962C8B-B14F-4D97-AF65-F5344CB8AC3E}">
        <p14:creationId xmlns:p14="http://schemas.microsoft.com/office/powerpoint/2010/main" val="3102922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14</a:t>
            </a:fld>
            <a:endParaRPr lang="zh-CN" altLang="en-US"/>
          </a:p>
        </p:txBody>
      </p:sp>
    </p:spTree>
    <p:extLst>
      <p:ext uri="{BB962C8B-B14F-4D97-AF65-F5344CB8AC3E}">
        <p14:creationId xmlns:p14="http://schemas.microsoft.com/office/powerpoint/2010/main" val="1837962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15</a:t>
            </a:fld>
            <a:endParaRPr lang="zh-CN" altLang="en-US"/>
          </a:p>
        </p:txBody>
      </p:sp>
    </p:spTree>
    <p:extLst>
      <p:ext uri="{BB962C8B-B14F-4D97-AF65-F5344CB8AC3E}">
        <p14:creationId xmlns:p14="http://schemas.microsoft.com/office/powerpoint/2010/main" val="437710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zh-CN" altLang="en-US" dirty="0">
              <a:sym typeface="宋体" charset="-122"/>
            </a:endParaRPr>
          </a:p>
        </p:txBody>
      </p:sp>
      <p:sp>
        <p:nvSpPr>
          <p:cNvPr id="4" name="灯片编号占位符 3"/>
          <p:cNvSpPr>
            <a:spLocks noGrp="1"/>
          </p:cNvSpPr>
          <p:nvPr>
            <p:ph type="sldNum" sz="quarter" idx="10"/>
          </p:nvPr>
        </p:nvSpPr>
        <p:spPr/>
        <p:txBody>
          <a:bodyPr/>
          <a:lstStyle/>
          <a:p>
            <a:fld id="{BB5E819A-BEF4-4C39-B10D-E1908364F8E8}" type="slidenum">
              <a:rPr lang="zh-CN" altLang="en-US" smtClean="0"/>
              <a:t>16</a:t>
            </a:fld>
            <a:endParaRPr lang="zh-CN" altLang="en-US"/>
          </a:p>
        </p:txBody>
      </p:sp>
    </p:spTree>
    <p:extLst>
      <p:ext uri="{BB962C8B-B14F-4D97-AF65-F5344CB8AC3E}">
        <p14:creationId xmlns:p14="http://schemas.microsoft.com/office/powerpoint/2010/main" val="453023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18</a:t>
            </a:fld>
            <a:endParaRPr lang="zh-CN" altLang="en-US"/>
          </a:p>
        </p:txBody>
      </p:sp>
    </p:spTree>
    <p:extLst>
      <p:ext uri="{BB962C8B-B14F-4D97-AF65-F5344CB8AC3E}">
        <p14:creationId xmlns:p14="http://schemas.microsoft.com/office/powerpoint/2010/main" val="299908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19</a:t>
            </a:fld>
            <a:endParaRPr lang="zh-CN" altLang="en-US"/>
          </a:p>
        </p:txBody>
      </p:sp>
    </p:spTree>
    <p:extLst>
      <p:ext uri="{BB962C8B-B14F-4D97-AF65-F5344CB8AC3E}">
        <p14:creationId xmlns:p14="http://schemas.microsoft.com/office/powerpoint/2010/main" val="3311693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B5E819A-BEF4-4C39-B10D-E1908364F8E8}" type="slidenum">
              <a:rPr lang="zh-CN" altLang="en-US" smtClean="0"/>
              <a:t>21</a:t>
            </a:fld>
            <a:endParaRPr lang="zh-CN" altLang="en-US"/>
          </a:p>
        </p:txBody>
      </p:sp>
    </p:spTree>
    <p:extLst>
      <p:ext uri="{BB962C8B-B14F-4D97-AF65-F5344CB8AC3E}">
        <p14:creationId xmlns:p14="http://schemas.microsoft.com/office/powerpoint/2010/main" val="2217723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2019/3/1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614150"/>
            <a:ext cx="9144000" cy="4658165"/>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1597819"/>
            <a:ext cx="7772400" cy="1102519"/>
          </a:xfrm>
        </p:spPr>
        <p:txBody>
          <a:bodyPr>
            <a:normAutofit/>
          </a:bodyPr>
          <a:lstStyle>
            <a:lvl1pPr>
              <a:defRPr sz="4400" b="1">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sz="28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2019/3/1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9602" y="0"/>
            <a:ext cx="9153601" cy="614150"/>
          </a:xfrm>
        </p:spPr>
        <p:txBody>
          <a:bodyPr>
            <a:normAutofit/>
          </a:bodyPr>
          <a:lstStyle>
            <a:lvl1pPr>
              <a:defRPr sz="3600" b="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789552"/>
            <a:ext cx="7666037" cy="3481388"/>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4895851"/>
            <a:ext cx="349250" cy="155972"/>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21704"/>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1633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自定义版式">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4" name="日期占位符 3"/>
          <p:cNvSpPr>
            <a:spLocks noGrp="1" noChangeArrowheads="1"/>
          </p:cNvSpPr>
          <p:nvPr>
            <p:ph type="dt" sz="half" idx="10"/>
          </p:nvPr>
        </p:nvSpPr>
        <p:spPr>
          <a:xfrm>
            <a:off x="-90243" y="4631294"/>
            <a:ext cx="2133600" cy="272891"/>
          </a:xfrm>
        </p:spPr>
        <p:txBody>
          <a:bodyPr/>
          <a:lstStyle>
            <a:lvl1pPr>
              <a:defRPr/>
            </a:lvl1pPr>
          </a:lstStyle>
          <a:p>
            <a:pPr>
              <a:defRPr/>
            </a:pPr>
            <a:fld id="{85655813-C66A-4577-9BD3-CA81A526D361}" type="datetime1">
              <a:rPr lang="zh-CN" altLang="en-US" smtClean="0"/>
              <a:pPr>
                <a:defRPr/>
              </a:pPr>
              <a:t>2019/3/1</a:t>
            </a:fld>
            <a:endParaRPr lang="zh-CN" altLang="en-US" sz="1800"/>
          </a:p>
        </p:txBody>
      </p:sp>
      <p:sp>
        <p:nvSpPr>
          <p:cNvPr id="5" name="页脚占位符 4"/>
          <p:cNvSpPr>
            <a:spLocks noGrp="1" noChangeArrowheads="1"/>
          </p:cNvSpPr>
          <p:nvPr>
            <p:ph type="ftr" sz="quarter" idx="11"/>
          </p:nvPr>
        </p:nvSpPr>
        <p:spPr>
          <a:xfrm>
            <a:off x="6068524" y="4791097"/>
            <a:ext cx="2895600" cy="272891"/>
          </a:xfrm>
        </p:spPr>
        <p:txBody>
          <a:bodyPr/>
          <a:lstStyle>
            <a:lvl1pPr>
              <a:defRPr/>
            </a:lvl1pPr>
          </a:lstStyle>
          <a:p>
            <a:pPr>
              <a:defRPr/>
            </a:pPr>
            <a:endParaRPr lang="zh-CN" altLang="zh-CN" dirty="0"/>
          </a:p>
        </p:txBody>
      </p:sp>
      <p:sp>
        <p:nvSpPr>
          <p:cNvPr id="6" name="灯片编号占位符 5"/>
          <p:cNvSpPr>
            <a:spLocks noGrp="1" noChangeArrowheads="1"/>
          </p:cNvSpPr>
          <p:nvPr>
            <p:ph type="sldNum" sz="quarter" idx="12"/>
          </p:nvPr>
        </p:nvSpPr>
        <p:spPr>
          <a:xfrm>
            <a:off x="3663976" y="4813387"/>
            <a:ext cx="2133600" cy="272891"/>
          </a:xfrm>
        </p:spPr>
        <p:txBody>
          <a:bodyPr/>
          <a:lstStyle>
            <a:lvl1pPr algn="ctr">
              <a:defRPr/>
            </a:lvl1pPr>
          </a:lstStyle>
          <a:p>
            <a:pPr>
              <a:defRPr/>
            </a:pPr>
            <a:fld id="{4146B98C-7406-4CED-B2FA-E5DF787DC655}" type="slidenum">
              <a:rPr lang="zh-CN" altLang="en-US" smtClean="0"/>
              <a:pPr>
                <a:defRPr/>
              </a:pPr>
              <a:t>‹#›</a:t>
            </a:fld>
            <a:endParaRPr lang="zh-CN" altLang="en-US" sz="1800"/>
          </a:p>
        </p:txBody>
      </p:sp>
      <p:sp>
        <p:nvSpPr>
          <p:cNvPr id="26" name="圆角矩形 25"/>
          <p:cNvSpPr/>
          <p:nvPr userDrawn="1"/>
        </p:nvSpPr>
        <p:spPr>
          <a:xfrm>
            <a:off x="609909" y="1000170"/>
            <a:ext cx="8083123" cy="3719406"/>
          </a:xfrm>
          <a:prstGeom prst="roundRect">
            <a:avLst>
              <a:gd name="adj" fmla="val 3149"/>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内容占位符 2"/>
          <p:cNvSpPr>
            <a:spLocks noGrp="1"/>
          </p:cNvSpPr>
          <p:nvPr>
            <p:ph idx="1"/>
          </p:nvPr>
        </p:nvSpPr>
        <p:spPr>
          <a:xfrm>
            <a:off x="717542" y="1084466"/>
            <a:ext cx="7842157" cy="3574668"/>
          </a:xfrm>
        </p:spPr>
        <p:txBody>
          <a:bodyPr/>
          <a:lstStyle>
            <a:lvl1pPr marL="342900" indent="-342900">
              <a:buClr>
                <a:srgbClr val="C00000"/>
              </a:buClr>
              <a:buFont typeface="Wingdings" panose="05000000000000000000" pitchFamily="2" charset="2"/>
              <a:buChar char="Ø"/>
              <a:defRPr sz="2000" b="1">
                <a:latin typeface="微软雅黑" panose="020B0503020204020204" pitchFamily="34" charset="-122"/>
                <a:ea typeface="微软雅黑" panose="020B0503020204020204" pitchFamily="34" charset="-122"/>
              </a:defRPr>
            </a:lvl1pPr>
            <a:lvl2pPr marL="742950" indent="-285750">
              <a:buClr>
                <a:srgbClr val="C00000"/>
              </a:buClr>
              <a:buFont typeface="Calibri" panose="020F0502020204030204" pitchFamily="34" charset="0"/>
              <a:buChar char="○"/>
              <a:defRPr sz="1800" b="1">
                <a:solidFill>
                  <a:srgbClr val="FF0000"/>
                </a:solidFill>
                <a:latin typeface="微软雅黑" panose="020B0503020204020204" pitchFamily="34" charset="-122"/>
                <a:ea typeface="微软雅黑" panose="020B0503020204020204" pitchFamily="34" charset="-122"/>
              </a:defRPr>
            </a:lvl2pPr>
            <a:lvl3pPr marL="1143000" indent="-228600">
              <a:buClr>
                <a:srgbClr val="002060"/>
              </a:buClr>
              <a:buFont typeface="Wingdings" panose="05000000000000000000" pitchFamily="2" charset="2"/>
              <a:buChar char="l"/>
              <a:defRPr sz="1600">
                <a:solidFill>
                  <a:schemeClr val="accent5">
                    <a:lumMod val="75000"/>
                  </a:schemeClr>
                </a:solidFill>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endParaRPr lang="en-US" altLang="zh-CN" dirty="0" smtClean="0"/>
          </a:p>
          <a:p>
            <a:pPr lvl="3"/>
            <a:r>
              <a:rPr lang="zh-CN" altLang="en-US" dirty="0" smtClean="0"/>
              <a:t>第四级</a:t>
            </a:r>
          </a:p>
        </p:txBody>
      </p:sp>
      <p:sp>
        <p:nvSpPr>
          <p:cNvPr id="44" name="标题 1"/>
          <p:cNvSpPr>
            <a:spLocks noGrp="1"/>
          </p:cNvSpPr>
          <p:nvPr>
            <p:ph type="title"/>
          </p:nvPr>
        </p:nvSpPr>
        <p:spPr>
          <a:xfrm>
            <a:off x="4149059" y="279801"/>
            <a:ext cx="4528246" cy="353954"/>
          </a:xfrm>
        </p:spPr>
        <p:txBody>
          <a:bodyPr/>
          <a:lstStyle>
            <a:lvl1pPr algn="l">
              <a:defRPr lang="zh-CN" altLang="en-US" sz="2600" b="1" kern="1200" dirty="0">
                <a:solidFill>
                  <a:schemeClr val="tx1"/>
                </a:solidFill>
                <a:latin typeface="微软雅黑" pitchFamily="34" charset="-122"/>
                <a:ea typeface="微软雅黑" pitchFamily="34" charset="-122"/>
                <a:cs typeface="+mn-cs"/>
              </a:defRPr>
            </a:lvl1pPr>
          </a:lstStyle>
          <a:p>
            <a:r>
              <a:rPr lang="zh-CN" altLang="en-US" dirty="0" smtClean="0"/>
              <a:t>单击此处编辑母版标题样式</a:t>
            </a:r>
            <a:endParaRPr lang="zh-CN" altLang="en-US" dirty="0"/>
          </a:p>
        </p:txBody>
      </p:sp>
      <p:sp>
        <p:nvSpPr>
          <p:cNvPr id="45" name="右箭头 44"/>
          <p:cNvSpPr/>
          <p:nvPr userDrawn="1"/>
        </p:nvSpPr>
        <p:spPr>
          <a:xfrm>
            <a:off x="1568536" y="633468"/>
            <a:ext cx="7264192" cy="2095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0525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2019/3/1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77" r:id="rId3"/>
    <p:sldLayoutId id="2147483678" r:id="rId4"/>
    <p:sldLayoutId id="2147483679"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jpe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李焕贞  </a:t>
            </a:r>
            <a:r>
              <a:rPr lang="en-US" altLang="zh-CN" dirty="0" smtClean="0"/>
              <a:t>18230416766</a:t>
            </a:r>
          </a:p>
          <a:p>
            <a:r>
              <a:rPr lang="en-US" altLang="zh-CN" dirty="0" err="1" smtClean="0"/>
              <a:t>JavaEE</a:t>
            </a:r>
            <a:r>
              <a:rPr lang="en-US" altLang="zh-CN" dirty="0" smtClean="0"/>
              <a:t> , Selenium</a:t>
            </a:r>
            <a:r>
              <a:rPr lang="zh-CN" altLang="en-US" dirty="0" smtClean="0"/>
              <a:t>（</a:t>
            </a:r>
            <a:r>
              <a:rPr lang="en-US" altLang="zh-CN" dirty="0" smtClean="0"/>
              <a:t>Java</a:t>
            </a:r>
            <a:r>
              <a:rPr lang="zh-CN" altLang="en-US" dirty="0" smtClean="0"/>
              <a:t>）</a:t>
            </a:r>
            <a:endParaRPr lang="en-US" altLang="zh-CN" dirty="0" smtClean="0"/>
          </a:p>
          <a:p>
            <a:r>
              <a:rPr lang="en-US" altLang="zh-CN" dirty="0" smtClean="0"/>
              <a:t>Web</a:t>
            </a:r>
            <a:r>
              <a:rPr lang="zh-CN" altLang="en-US" dirty="0" smtClean="0"/>
              <a:t>测试技术 </a:t>
            </a:r>
            <a:r>
              <a:rPr lang="en-US" altLang="zh-CN" dirty="0" smtClean="0"/>
              <a:t>, </a:t>
            </a:r>
            <a:r>
              <a:rPr lang="zh-CN" altLang="en-US" dirty="0" smtClean="0"/>
              <a:t>接口测试（</a:t>
            </a:r>
            <a:r>
              <a:rPr lang="en-US" altLang="zh-CN" dirty="0" smtClean="0"/>
              <a:t>Java</a:t>
            </a:r>
            <a:r>
              <a:rPr lang="zh-CN" altLang="en-US" dirty="0" smtClean="0"/>
              <a:t>）</a:t>
            </a:r>
            <a:r>
              <a:rPr lang="en-US" altLang="zh-CN" dirty="0" smtClean="0"/>
              <a:t>,</a:t>
            </a:r>
            <a:r>
              <a:rPr lang="zh-CN" altLang="en-US" dirty="0"/>
              <a:t>性能测试</a:t>
            </a:r>
            <a:endParaRPr lang="en-US" altLang="zh-CN" dirty="0"/>
          </a:p>
          <a:p>
            <a:r>
              <a:rPr lang="en-US" altLang="zh-CN" dirty="0" smtClean="0"/>
              <a:t>App</a:t>
            </a:r>
            <a:r>
              <a:rPr lang="zh-CN" altLang="en-US" dirty="0" smtClean="0"/>
              <a:t>自动化测试，</a:t>
            </a:r>
            <a:r>
              <a:rPr lang="en-US" altLang="zh-CN" dirty="0" smtClean="0"/>
              <a:t>No-SQL</a:t>
            </a:r>
          </a:p>
          <a:p>
            <a:endParaRPr lang="zh-CN" altLang="en-US" dirty="0"/>
          </a:p>
        </p:txBody>
      </p:sp>
      <p:sp>
        <p:nvSpPr>
          <p:cNvPr id="3" name="标题 2"/>
          <p:cNvSpPr>
            <a:spLocks noGrp="1"/>
          </p:cNvSpPr>
          <p:nvPr>
            <p:ph type="title"/>
          </p:nvPr>
        </p:nvSpPr>
        <p:spPr/>
        <p:txBody>
          <a:bodyPr>
            <a:normAutofit fontScale="90000"/>
          </a:bodyPr>
          <a:lstStyle/>
          <a:p>
            <a:endParaRPr lang="zh-CN" altLang="en-US"/>
          </a:p>
        </p:txBody>
      </p:sp>
    </p:spTree>
    <p:extLst>
      <p:ext uri="{BB962C8B-B14F-4D97-AF65-F5344CB8AC3E}">
        <p14:creationId xmlns:p14="http://schemas.microsoft.com/office/powerpoint/2010/main" val="987195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marL="0" indent="0">
              <a:buNone/>
            </a:pPr>
            <a:r>
              <a:rPr lang="en-US" altLang="zh-CN" sz="2400" dirty="0" smtClean="0"/>
              <a:t>2</a:t>
            </a:r>
            <a:r>
              <a:rPr lang="zh-CN" altLang="en-US" sz="2400" dirty="0"/>
              <a:t>）性能测试。</a:t>
            </a:r>
            <a:r>
              <a:rPr lang="zh-CN" altLang="en-US" sz="2400" dirty="0">
                <a:solidFill>
                  <a:srgbClr val="FF0000"/>
                </a:solidFill>
              </a:rPr>
              <a:t>性能测试是通过自动化的测试工具模拟多种正常、峰值以及异常负载条件来对系统的各项性能指标进行测试</a:t>
            </a:r>
            <a:r>
              <a:rPr lang="zh-CN" altLang="en-US" sz="2400" dirty="0"/>
              <a:t>。软件的性能包括很多方面，主要有时间性能和空间性能两种</a:t>
            </a:r>
            <a:r>
              <a:rPr lang="zh-CN" altLang="en-US" sz="2400" dirty="0" smtClean="0"/>
              <a:t>。</a:t>
            </a:r>
            <a:endParaRPr lang="en-US" altLang="zh-CN" sz="2400" dirty="0" smtClean="0"/>
          </a:p>
          <a:p>
            <a:endParaRPr lang="en-US" altLang="zh-CN" sz="2400" smtClean="0"/>
          </a:p>
          <a:p>
            <a:r>
              <a:rPr lang="zh-CN" altLang="en-US" sz="2400" smtClean="0"/>
              <a:t>时间性</a:t>
            </a:r>
            <a:r>
              <a:rPr lang="zh-CN" altLang="en-US" sz="2400" dirty="0"/>
              <a:t>能：主要是指软件的一个具体的响应时间。例如一个登录所需要的时间，一个商品交易所需要的时间等</a:t>
            </a:r>
            <a:r>
              <a:rPr lang="zh-CN" altLang="en-US" sz="2400" dirty="0" smtClean="0"/>
              <a:t>。</a:t>
            </a:r>
            <a:endParaRPr lang="en-US" altLang="zh-CN" sz="2400" dirty="0" smtClean="0"/>
          </a:p>
          <a:p>
            <a:r>
              <a:rPr lang="zh-CN" altLang="en-US" sz="2400" dirty="0" smtClean="0"/>
              <a:t>空间</a:t>
            </a:r>
            <a:r>
              <a:rPr lang="zh-CN" altLang="en-US" sz="2400" dirty="0"/>
              <a:t>性能：主要指软件运行时所消耗的系统资源，例如硬件资源，</a:t>
            </a:r>
            <a:r>
              <a:rPr lang="en-US" altLang="zh-CN" sz="2400" dirty="0"/>
              <a:t>CPU</a:t>
            </a:r>
            <a:r>
              <a:rPr lang="zh-CN" altLang="en-US" sz="2400" dirty="0"/>
              <a:t>、内存，网络带宽消耗等。</a:t>
            </a:r>
          </a:p>
        </p:txBody>
      </p:sp>
      <p:sp>
        <p:nvSpPr>
          <p:cNvPr id="3" name="标题 2"/>
          <p:cNvSpPr>
            <a:spLocks noGrp="1"/>
          </p:cNvSpPr>
          <p:nvPr>
            <p:ph type="title"/>
          </p:nvPr>
        </p:nvSpPr>
        <p:spPr/>
        <p:txBody>
          <a:bodyPr>
            <a:normAutofit fontScale="90000"/>
          </a:bodyPr>
          <a:lstStyle/>
          <a:p>
            <a:r>
              <a:rPr lang="zh-CN" altLang="en-US" b="0" dirty="0"/>
              <a:t>软件测试分类（三）</a:t>
            </a:r>
            <a:endParaRPr lang="zh-CN" altLang="en-US" dirty="0"/>
          </a:p>
        </p:txBody>
      </p:sp>
    </p:spTree>
    <p:extLst>
      <p:ext uri="{BB962C8B-B14F-4D97-AF65-F5344CB8AC3E}">
        <p14:creationId xmlns:p14="http://schemas.microsoft.com/office/powerpoint/2010/main" val="39640034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681541"/>
            <a:ext cx="8229600" cy="3913082"/>
          </a:xfrm>
        </p:spPr>
        <p:txBody>
          <a:bodyPr>
            <a:normAutofit fontScale="70000" lnSpcReduction="20000"/>
          </a:bodyPr>
          <a:lstStyle/>
          <a:p>
            <a:pPr marL="0" indent="0">
              <a:lnSpc>
                <a:spcPct val="160000"/>
              </a:lnSpc>
              <a:buNone/>
            </a:pPr>
            <a:r>
              <a:rPr lang="zh-CN" altLang="en-US" dirty="0"/>
              <a:t>从对</a:t>
            </a:r>
            <a:r>
              <a:rPr lang="zh-CN" altLang="en-US" dirty="0">
                <a:solidFill>
                  <a:srgbClr val="FF0000"/>
                </a:solidFill>
              </a:rPr>
              <a:t>软件测试工作的自动化程度</a:t>
            </a:r>
            <a:r>
              <a:rPr lang="zh-CN" altLang="en-US" dirty="0"/>
              <a:t>可以划分为手工测试与自动化测试</a:t>
            </a:r>
            <a:r>
              <a:rPr lang="zh-CN" altLang="en-US" dirty="0" smtClean="0"/>
              <a:t>。</a:t>
            </a:r>
            <a:endParaRPr lang="en-US" altLang="zh-CN" dirty="0" smtClean="0"/>
          </a:p>
          <a:p>
            <a:pPr marL="0" indent="0">
              <a:lnSpc>
                <a:spcPct val="160000"/>
              </a:lnSpc>
              <a:buNone/>
            </a:pPr>
            <a:r>
              <a:rPr lang="en-US" altLang="zh-CN" dirty="0" smtClean="0"/>
              <a:t>1</a:t>
            </a:r>
            <a:r>
              <a:rPr lang="zh-CN" altLang="en-US" dirty="0"/>
              <a:t>）手工测试。手工测试就是由测试人员一个一个地去执行测试用例，通过键盘鼠标等输入一些参数，并查看返回结果是否符合预期结果</a:t>
            </a:r>
            <a:r>
              <a:rPr lang="zh-CN" altLang="en-US" dirty="0" smtClean="0"/>
              <a:t>。</a:t>
            </a:r>
            <a:endParaRPr lang="en-US" altLang="zh-CN" dirty="0" smtClean="0"/>
          </a:p>
          <a:p>
            <a:pPr marL="0" indent="0">
              <a:lnSpc>
                <a:spcPct val="160000"/>
              </a:lnSpc>
              <a:buNone/>
            </a:pPr>
            <a:r>
              <a:rPr lang="en-US" altLang="zh-CN" dirty="0" smtClean="0"/>
              <a:t>2</a:t>
            </a:r>
            <a:r>
              <a:rPr lang="zh-CN" altLang="en-US" dirty="0"/>
              <a:t>）自动化测试。自动化测试是把以</a:t>
            </a:r>
            <a:r>
              <a:rPr lang="zh-CN" altLang="en-US" dirty="0">
                <a:solidFill>
                  <a:srgbClr val="FF0000"/>
                </a:solidFill>
              </a:rPr>
              <a:t>人为驱动的测试行为转化为机器执行</a:t>
            </a:r>
            <a:r>
              <a:rPr lang="zh-CN" altLang="en-US" dirty="0"/>
              <a:t>的一种过程。通常，在设计测试用例并通过评审之后，由测试人员根据测试用例中描述的规则流程一步步执行测试，把得到实际结果与期望结果的比较。</a:t>
            </a:r>
          </a:p>
        </p:txBody>
      </p:sp>
      <p:sp>
        <p:nvSpPr>
          <p:cNvPr id="3" name="标题 2"/>
          <p:cNvSpPr>
            <a:spLocks noGrp="1"/>
          </p:cNvSpPr>
          <p:nvPr>
            <p:ph type="title"/>
          </p:nvPr>
        </p:nvSpPr>
        <p:spPr/>
        <p:txBody>
          <a:bodyPr>
            <a:normAutofit fontScale="90000"/>
          </a:bodyPr>
          <a:lstStyle/>
          <a:p>
            <a:r>
              <a:rPr lang="zh-CN" altLang="en-US" dirty="0"/>
              <a:t>软件测试分类</a:t>
            </a:r>
            <a:r>
              <a:rPr lang="zh-CN" altLang="en-US" dirty="0" smtClean="0"/>
              <a:t>（四）</a:t>
            </a:r>
            <a:endParaRPr lang="zh-CN" altLang="en-US" dirty="0"/>
          </a:p>
        </p:txBody>
      </p:sp>
    </p:spTree>
    <p:extLst>
      <p:ext uri="{BB962C8B-B14F-4D97-AF65-F5344CB8AC3E}">
        <p14:creationId xmlns:p14="http://schemas.microsoft.com/office/powerpoint/2010/main" val="37960995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789553"/>
            <a:ext cx="8229600" cy="3394472"/>
          </a:xfrm>
        </p:spPr>
        <p:txBody>
          <a:bodyPr>
            <a:noAutofit/>
          </a:bodyPr>
          <a:lstStyle/>
          <a:p>
            <a:pPr marL="0" indent="0">
              <a:lnSpc>
                <a:spcPct val="160000"/>
              </a:lnSpc>
              <a:buNone/>
            </a:pPr>
            <a:r>
              <a:rPr lang="zh-CN" altLang="en-US" sz="2000" dirty="0"/>
              <a:t>自动化测试又可分为：功能自动化测试与性能自动化测试。</a:t>
            </a:r>
            <a:endParaRPr lang="en-US" altLang="zh-CN" sz="2000" dirty="0"/>
          </a:p>
          <a:p>
            <a:pPr marL="0" indent="0">
              <a:lnSpc>
                <a:spcPct val="160000"/>
              </a:lnSpc>
              <a:buNone/>
            </a:pPr>
            <a:r>
              <a:rPr lang="en-US" altLang="zh-CN" sz="2000" dirty="0"/>
              <a:t>1</a:t>
            </a:r>
            <a:r>
              <a:rPr lang="zh-CN" altLang="en-US" sz="2000" dirty="0"/>
              <a:t>）功能自动化测试：它是把以人为驱动的测试行为转化为机器执行的一种过程。通过测试工具（或框架）录制</a:t>
            </a:r>
            <a:r>
              <a:rPr lang="en-US" altLang="zh-CN" sz="2000" dirty="0"/>
              <a:t>/</a:t>
            </a:r>
            <a:r>
              <a:rPr lang="zh-CN" altLang="en-US" sz="2000" dirty="0"/>
              <a:t>编写测试脚本，对软件的功能进行测试，并验证测试结果是否正确，从而代替部分的手工测试工作，达到节约人力成本和时间成本的目的。</a:t>
            </a:r>
            <a:endParaRPr lang="en-US" altLang="zh-CN" sz="2000" dirty="0"/>
          </a:p>
          <a:p>
            <a:pPr marL="0" indent="0">
              <a:lnSpc>
                <a:spcPct val="160000"/>
              </a:lnSpc>
              <a:buNone/>
            </a:pPr>
            <a:r>
              <a:rPr lang="en-US" altLang="zh-CN" sz="2000" dirty="0"/>
              <a:t>2</a:t>
            </a:r>
            <a:r>
              <a:rPr lang="zh-CN" altLang="en-US" sz="2000" dirty="0"/>
              <a:t>）性能自动化测试：通过性能工具来模拟成千上万的虚拟用户向系统发送请求，从而来验证系统的处理能力。</a:t>
            </a:r>
          </a:p>
        </p:txBody>
      </p:sp>
      <p:sp>
        <p:nvSpPr>
          <p:cNvPr id="3" name="标题 2"/>
          <p:cNvSpPr>
            <a:spLocks noGrp="1"/>
          </p:cNvSpPr>
          <p:nvPr>
            <p:ph type="title"/>
          </p:nvPr>
        </p:nvSpPr>
        <p:spPr/>
        <p:txBody>
          <a:bodyPr>
            <a:normAutofit fontScale="90000"/>
          </a:bodyPr>
          <a:lstStyle/>
          <a:p>
            <a:r>
              <a:rPr lang="zh-CN" altLang="en-US" dirty="0"/>
              <a:t>软件测试分类（四）</a:t>
            </a:r>
          </a:p>
        </p:txBody>
      </p:sp>
    </p:spTree>
    <p:extLst>
      <p:ext uri="{BB962C8B-B14F-4D97-AF65-F5344CB8AC3E}">
        <p14:creationId xmlns:p14="http://schemas.microsoft.com/office/powerpoint/2010/main" val="28573734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lnSpc>
                <a:spcPct val="150000"/>
              </a:lnSpc>
              <a:spcBef>
                <a:spcPts val="0"/>
              </a:spcBef>
              <a:buNone/>
            </a:pPr>
            <a:r>
              <a:rPr lang="en-US" altLang="zh-CN" dirty="0"/>
              <a:t>1.1 </a:t>
            </a:r>
            <a:r>
              <a:rPr lang="zh-CN" altLang="en-US" dirty="0"/>
              <a:t>软件测试分类</a:t>
            </a:r>
            <a:endParaRPr lang="en-US" altLang="zh-CN" dirty="0"/>
          </a:p>
          <a:p>
            <a:pPr marL="0" indent="0">
              <a:lnSpc>
                <a:spcPct val="150000"/>
              </a:lnSpc>
              <a:spcBef>
                <a:spcPts val="0"/>
              </a:spcBef>
              <a:buNone/>
            </a:pPr>
            <a:r>
              <a:rPr lang="en-US" altLang="zh-CN" dirty="0">
                <a:solidFill>
                  <a:srgbClr val="FF0000"/>
                </a:solidFill>
              </a:rPr>
              <a:t>1.2 </a:t>
            </a:r>
            <a:r>
              <a:rPr lang="zh-CN" altLang="en-US" dirty="0">
                <a:solidFill>
                  <a:srgbClr val="FF0000"/>
                </a:solidFill>
              </a:rPr>
              <a:t>自动化测试的基本概念</a:t>
            </a:r>
            <a:endParaRPr lang="en-US" altLang="zh-CN" dirty="0">
              <a:solidFill>
                <a:srgbClr val="FF0000"/>
              </a:solidFill>
            </a:endParaRPr>
          </a:p>
          <a:p>
            <a:pPr marL="0" indent="0">
              <a:lnSpc>
                <a:spcPct val="150000"/>
              </a:lnSpc>
              <a:spcBef>
                <a:spcPts val="0"/>
              </a:spcBef>
              <a:buNone/>
            </a:pPr>
            <a:r>
              <a:rPr lang="en-US" altLang="zh-CN" dirty="0"/>
              <a:t>1.3 </a:t>
            </a:r>
            <a:r>
              <a:rPr lang="zh-CN" altLang="en-US" dirty="0"/>
              <a:t>分层的自动化测试</a:t>
            </a:r>
            <a:endParaRPr lang="en-US" altLang="zh-CN" dirty="0"/>
          </a:p>
          <a:p>
            <a:pPr marL="0" indent="0">
              <a:lnSpc>
                <a:spcPct val="150000"/>
              </a:lnSpc>
              <a:spcBef>
                <a:spcPts val="0"/>
              </a:spcBef>
              <a:buNone/>
            </a:pPr>
            <a:r>
              <a:rPr lang="en-US" altLang="zh-CN" dirty="0"/>
              <a:t>1.4 UI</a:t>
            </a:r>
            <a:r>
              <a:rPr lang="zh-CN" altLang="en-US" dirty="0"/>
              <a:t>自动化测试工具介绍</a:t>
            </a:r>
            <a:endParaRPr lang="en-US" altLang="zh-CN" dirty="0"/>
          </a:p>
          <a:p>
            <a:pPr marL="0" indent="0">
              <a:lnSpc>
                <a:spcPct val="150000"/>
              </a:lnSpc>
              <a:spcBef>
                <a:spcPts val="0"/>
              </a:spcBef>
              <a:buNone/>
            </a:pPr>
            <a:r>
              <a:rPr lang="en-US" altLang="zh-CN" dirty="0"/>
              <a:t>1.5 Selenium</a:t>
            </a:r>
            <a:r>
              <a:rPr lang="zh-CN" altLang="en-US" dirty="0"/>
              <a:t>介绍</a:t>
            </a:r>
          </a:p>
        </p:txBody>
      </p:sp>
      <p:sp>
        <p:nvSpPr>
          <p:cNvPr id="3" name="标题 2"/>
          <p:cNvSpPr>
            <a:spLocks noGrp="1"/>
          </p:cNvSpPr>
          <p:nvPr>
            <p:ph type="title"/>
          </p:nvPr>
        </p:nvSpPr>
        <p:spPr/>
        <p:txBody>
          <a:bodyPr>
            <a:normAutofit fontScale="90000"/>
          </a:bodyPr>
          <a:lstStyle/>
          <a:p>
            <a:r>
              <a:rPr lang="zh-CN" altLang="en-US" dirty="0" smtClean="0"/>
              <a:t>本章大纲</a:t>
            </a:r>
            <a:endParaRPr lang="zh-CN" altLang="en-US" dirty="0"/>
          </a:p>
        </p:txBody>
      </p:sp>
    </p:spTree>
    <p:extLst>
      <p:ext uri="{BB962C8B-B14F-4D97-AF65-F5344CB8AC3E}">
        <p14:creationId xmlns:p14="http://schemas.microsoft.com/office/powerpoint/2010/main" val="27934403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699542"/>
            <a:ext cx="8229600" cy="3394472"/>
          </a:xfrm>
        </p:spPr>
        <p:txBody>
          <a:bodyPr>
            <a:noAutofit/>
          </a:bodyPr>
          <a:lstStyle/>
          <a:p>
            <a:pPr marL="0" lvl="1" indent="0">
              <a:lnSpc>
                <a:spcPct val="160000"/>
              </a:lnSpc>
              <a:buClr>
                <a:srgbClr val="21B6BB"/>
              </a:buClr>
              <a:buNone/>
            </a:pPr>
            <a:r>
              <a:rPr lang="zh-CN" altLang="en-US" sz="2000" dirty="0" smtClean="0">
                <a:sym typeface="宋体" charset="-122"/>
              </a:rPr>
              <a:t>       通常</a:t>
            </a:r>
            <a:r>
              <a:rPr lang="zh-CN" altLang="en-US" sz="2000" dirty="0">
                <a:sym typeface="宋体" charset="-122"/>
              </a:rPr>
              <a:t>，软件测试的工作量很大（据统计，测试会占用到</a:t>
            </a:r>
            <a:r>
              <a:rPr lang="en-US" altLang="zh-CN" sz="2000" dirty="0">
                <a:sym typeface="宋体" charset="-122"/>
              </a:rPr>
              <a:t>40%</a:t>
            </a:r>
            <a:r>
              <a:rPr lang="zh-CN" altLang="en-US" sz="2000" dirty="0">
                <a:sym typeface="宋体" charset="-122"/>
              </a:rPr>
              <a:t>的开发时间；一些可靠性要求非常高的软件，测试时间甚至占到开发时间的</a:t>
            </a:r>
            <a:r>
              <a:rPr lang="en-US" altLang="zh-CN" sz="2000" dirty="0">
                <a:sym typeface="宋体" charset="-122"/>
              </a:rPr>
              <a:t>60%</a:t>
            </a:r>
            <a:r>
              <a:rPr lang="zh-CN" altLang="en-US" sz="2000" dirty="0">
                <a:sym typeface="宋体" charset="-122"/>
              </a:rPr>
              <a:t>）。而测试中的许多操作是</a:t>
            </a:r>
            <a:r>
              <a:rPr lang="zh-CN" altLang="en-US" sz="2000" dirty="0">
                <a:solidFill>
                  <a:srgbClr val="FF0000"/>
                </a:solidFill>
                <a:sym typeface="宋体" charset="-122"/>
              </a:rPr>
              <a:t>重复性的、非智力性的和非创造性的</a:t>
            </a:r>
            <a:r>
              <a:rPr lang="zh-CN" altLang="en-US" sz="2000" dirty="0">
                <a:sym typeface="宋体" charset="-122"/>
              </a:rPr>
              <a:t>，并要求做准确细致的工作，计算机就最适合于代替人工去完成这样的任务。</a:t>
            </a:r>
          </a:p>
          <a:p>
            <a:pPr marL="0" lvl="1" indent="0">
              <a:lnSpc>
                <a:spcPct val="160000"/>
              </a:lnSpc>
              <a:buClr>
                <a:srgbClr val="21B6BB"/>
              </a:buClr>
              <a:buNone/>
            </a:pPr>
            <a:r>
              <a:rPr lang="zh-CN" altLang="en-US" sz="2000" dirty="0" smtClean="0">
                <a:sym typeface="宋体" charset="-122"/>
              </a:rPr>
              <a:t>      软件</a:t>
            </a:r>
            <a:r>
              <a:rPr lang="zh-CN" altLang="en-US" sz="2000" dirty="0">
                <a:sym typeface="宋体" charset="-122"/>
              </a:rPr>
              <a:t>自动化测试是相对手工测试而存在的，主要是通过所开发的软件测试工具、脚本等来实现，具有良好的</a:t>
            </a:r>
            <a:r>
              <a:rPr lang="zh-CN" altLang="en-US" sz="2000" dirty="0">
                <a:solidFill>
                  <a:srgbClr val="FF0000"/>
                </a:solidFill>
                <a:sym typeface="宋体" charset="-122"/>
              </a:rPr>
              <a:t>可操作性、可重复性和高效率</a:t>
            </a:r>
            <a:r>
              <a:rPr lang="zh-CN" altLang="en-US" sz="2000" dirty="0">
                <a:sym typeface="宋体" charset="-122"/>
              </a:rPr>
              <a:t>等特点。</a:t>
            </a:r>
          </a:p>
          <a:p>
            <a:pPr marL="0" indent="0">
              <a:lnSpc>
                <a:spcPct val="160000"/>
              </a:lnSpc>
              <a:buNone/>
            </a:pPr>
            <a:endParaRPr lang="zh-CN" altLang="en-US" sz="2400" dirty="0"/>
          </a:p>
        </p:txBody>
      </p:sp>
      <p:sp>
        <p:nvSpPr>
          <p:cNvPr id="3" name="标题 2"/>
          <p:cNvSpPr>
            <a:spLocks noGrp="1"/>
          </p:cNvSpPr>
          <p:nvPr>
            <p:ph type="title"/>
          </p:nvPr>
        </p:nvSpPr>
        <p:spPr/>
        <p:txBody>
          <a:bodyPr>
            <a:normAutofit fontScale="90000"/>
          </a:bodyPr>
          <a:lstStyle/>
          <a:p>
            <a:r>
              <a:rPr lang="zh-CN" altLang="en-US" dirty="0">
                <a:sym typeface="微软雅黑" pitchFamily="34" charset="-122"/>
              </a:rPr>
              <a:t>深入比较自动化测试与手工测试</a:t>
            </a:r>
            <a:endParaRPr lang="zh-CN" altLang="en-US" dirty="0"/>
          </a:p>
        </p:txBody>
      </p:sp>
    </p:spTree>
    <p:extLst>
      <p:ext uri="{BB962C8B-B14F-4D97-AF65-F5344CB8AC3E}">
        <p14:creationId xmlns:p14="http://schemas.microsoft.com/office/powerpoint/2010/main" val="419467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95536" y="951571"/>
            <a:ext cx="8229600" cy="3394472"/>
          </a:xfrm>
        </p:spPr>
        <p:txBody>
          <a:bodyPr>
            <a:normAutofit lnSpcReduction="10000"/>
          </a:bodyPr>
          <a:lstStyle/>
          <a:p>
            <a:pPr marL="0" lvl="1" indent="-511999">
              <a:lnSpc>
                <a:spcPct val="150000"/>
              </a:lnSpc>
              <a:spcBef>
                <a:spcPts val="0"/>
              </a:spcBef>
              <a:buClr>
                <a:srgbClr val="21B6BB"/>
              </a:buClr>
              <a:buNone/>
            </a:pPr>
            <a:r>
              <a:rPr lang="zh-CN" altLang="en-US" dirty="0">
                <a:sym typeface="宋体" charset="-122"/>
              </a:rPr>
              <a:t>手工测试的局限性</a:t>
            </a:r>
            <a:r>
              <a:rPr lang="zh-CN" altLang="en-US" dirty="0" smtClean="0">
                <a:sym typeface="宋体" charset="-122"/>
              </a:rPr>
              <a:t>：</a:t>
            </a:r>
            <a:endParaRPr lang="zh-CN" altLang="en-US" dirty="0" smtClean="0">
              <a:solidFill>
                <a:srgbClr val="0070C0"/>
              </a:solidFill>
              <a:latin typeface="宋体" charset="-122"/>
              <a:sym typeface="宋体" charset="-122"/>
            </a:endParaRPr>
          </a:p>
          <a:p>
            <a:pPr marL="0" lvl="1" indent="-511999">
              <a:lnSpc>
                <a:spcPct val="150000"/>
              </a:lnSpc>
              <a:spcBef>
                <a:spcPts val="0"/>
              </a:spcBef>
              <a:buClr>
                <a:schemeClr val="tx1"/>
              </a:buClr>
              <a:buFont typeface="Wingdings" panose="05000000000000000000" pitchFamily="2" charset="2"/>
              <a:buChar char="Ø"/>
            </a:pPr>
            <a:r>
              <a:rPr lang="zh-CN" altLang="en-US" sz="2400" dirty="0">
                <a:sym typeface="宋体" charset="-122"/>
              </a:rPr>
              <a:t>通过手工测试无法做到覆盖所有代码路径。</a:t>
            </a:r>
          </a:p>
          <a:p>
            <a:pPr marL="0" lvl="1" indent="-511999">
              <a:lnSpc>
                <a:spcPct val="150000"/>
              </a:lnSpc>
              <a:spcBef>
                <a:spcPts val="0"/>
              </a:spcBef>
              <a:buClr>
                <a:schemeClr val="tx1"/>
              </a:buClr>
              <a:buFont typeface="Wingdings" panose="05000000000000000000" pitchFamily="2" charset="2"/>
              <a:buChar char="Ø"/>
            </a:pPr>
            <a:r>
              <a:rPr lang="zh-CN" altLang="en-US" sz="2400" dirty="0" smtClean="0">
                <a:sym typeface="宋体" charset="-122"/>
              </a:rPr>
              <a:t>简单</a:t>
            </a:r>
            <a:r>
              <a:rPr lang="zh-CN" altLang="en-US" sz="2400" dirty="0">
                <a:sym typeface="宋体" charset="-122"/>
              </a:rPr>
              <a:t>的功能性测试用例在每一轮测试中都不能少，而且具有一定的机械性、重复性，工作量往往较大。</a:t>
            </a:r>
          </a:p>
          <a:p>
            <a:pPr marL="0" lvl="1" indent="-511999">
              <a:lnSpc>
                <a:spcPct val="150000"/>
              </a:lnSpc>
              <a:spcBef>
                <a:spcPts val="0"/>
              </a:spcBef>
              <a:buClr>
                <a:schemeClr val="tx1"/>
              </a:buClr>
              <a:buFont typeface="Wingdings" panose="05000000000000000000" pitchFamily="2" charset="2"/>
              <a:buChar char="Ø"/>
            </a:pPr>
            <a:r>
              <a:rPr lang="zh-CN" altLang="en-US" sz="2400" dirty="0" smtClean="0">
                <a:sym typeface="宋体" charset="-122"/>
              </a:rPr>
              <a:t>如果</a:t>
            </a:r>
            <a:r>
              <a:rPr lang="zh-CN" altLang="en-US" sz="2400" dirty="0">
                <a:sym typeface="宋体" charset="-122"/>
              </a:rPr>
              <a:t>有大量（几千）的测试用例，需要在短时间内（</a:t>
            </a:r>
            <a:r>
              <a:rPr lang="en-US" altLang="zh-CN" sz="2400" dirty="0">
                <a:sym typeface="宋体" charset="-122"/>
              </a:rPr>
              <a:t>1</a:t>
            </a:r>
            <a:r>
              <a:rPr lang="zh-CN" altLang="en-US" sz="2400" dirty="0">
                <a:sym typeface="宋体" charset="-122"/>
              </a:rPr>
              <a:t>天）</a:t>
            </a:r>
            <a:r>
              <a:rPr lang="zh-CN" altLang="en-US" sz="2400" dirty="0" smtClean="0">
                <a:sym typeface="宋体" charset="-122"/>
              </a:rPr>
              <a:t>完成，手工</a:t>
            </a:r>
            <a:r>
              <a:rPr lang="zh-CN" altLang="en-US" sz="2400" dirty="0">
                <a:sym typeface="宋体" charset="-122"/>
              </a:rPr>
              <a:t>测试几乎不可能做到。</a:t>
            </a:r>
          </a:p>
          <a:p>
            <a:pPr marL="0" lvl="1" indent="-511999">
              <a:lnSpc>
                <a:spcPct val="150000"/>
              </a:lnSpc>
              <a:spcBef>
                <a:spcPts val="0"/>
              </a:spcBef>
              <a:buClr>
                <a:schemeClr val="tx1"/>
              </a:buClr>
              <a:buFont typeface="Wingdings" panose="05000000000000000000" pitchFamily="2" charset="2"/>
              <a:buChar char="Ø"/>
            </a:pPr>
            <a:endParaRPr lang="zh-CN" altLang="en-US" sz="2100" dirty="0">
              <a:sym typeface="宋体" charset="-122"/>
            </a:endParaRPr>
          </a:p>
          <a:p>
            <a:pPr marL="0" lvl="1" indent="-511999">
              <a:lnSpc>
                <a:spcPct val="150000"/>
              </a:lnSpc>
              <a:spcBef>
                <a:spcPts val="0"/>
              </a:spcBef>
              <a:buClr>
                <a:schemeClr val="tx1"/>
              </a:buClr>
              <a:buFont typeface="Wingdings" panose="05000000000000000000" pitchFamily="2" charset="2"/>
              <a:buChar char="Ø"/>
            </a:pPr>
            <a:endParaRPr lang="zh-CN" altLang="en-US" sz="2100" dirty="0">
              <a:sym typeface="宋体" charset="-122"/>
            </a:endParaRPr>
          </a:p>
          <a:p>
            <a:pPr marL="0" lvl="1" indent="-511999">
              <a:lnSpc>
                <a:spcPct val="150000"/>
              </a:lnSpc>
              <a:spcBef>
                <a:spcPts val="0"/>
              </a:spcBef>
              <a:buClr>
                <a:schemeClr val="tx1"/>
              </a:buClr>
              <a:buFont typeface="Wingdings" panose="05000000000000000000" pitchFamily="2" charset="2"/>
              <a:buChar char="Ø"/>
            </a:pPr>
            <a:endParaRPr lang="zh-CN" altLang="en-US" sz="2100" dirty="0">
              <a:sym typeface="宋体" charset="-122"/>
            </a:endParaRPr>
          </a:p>
        </p:txBody>
      </p:sp>
      <p:sp>
        <p:nvSpPr>
          <p:cNvPr id="4" name="标题 3"/>
          <p:cNvSpPr>
            <a:spLocks noGrp="1"/>
          </p:cNvSpPr>
          <p:nvPr>
            <p:ph type="title"/>
          </p:nvPr>
        </p:nvSpPr>
        <p:spPr/>
        <p:txBody>
          <a:bodyPr>
            <a:normAutofit fontScale="90000"/>
          </a:bodyPr>
          <a:lstStyle/>
          <a:p>
            <a:r>
              <a:rPr lang="zh-CN" altLang="en-US" dirty="0" smtClean="0">
                <a:sym typeface="微软雅黑" pitchFamily="34" charset="-122"/>
              </a:rPr>
              <a:t>深入比较自动化测试与手工测试</a:t>
            </a:r>
            <a:endParaRPr lang="zh-CN" altLang="en-US" sz="4400" dirty="0"/>
          </a:p>
        </p:txBody>
      </p:sp>
    </p:spTree>
    <p:extLst>
      <p:ext uri="{BB962C8B-B14F-4D97-AF65-F5344CB8AC3E}">
        <p14:creationId xmlns:p14="http://schemas.microsoft.com/office/powerpoint/2010/main" val="111296532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95536" y="681541"/>
            <a:ext cx="8579296" cy="3913082"/>
          </a:xfrm>
        </p:spPr>
        <p:txBody>
          <a:bodyPr>
            <a:noAutofit/>
          </a:bodyPr>
          <a:lstStyle/>
          <a:p>
            <a:pPr marL="0" lvl="1" indent="-511999">
              <a:lnSpc>
                <a:spcPct val="170000"/>
              </a:lnSpc>
              <a:spcBef>
                <a:spcPts val="0"/>
              </a:spcBef>
              <a:buClr>
                <a:srgbClr val="21B6BB"/>
              </a:buClr>
              <a:buNone/>
            </a:pPr>
            <a:r>
              <a:rPr lang="zh-CN" altLang="en-US" sz="1800" dirty="0" smtClean="0">
                <a:sym typeface="宋体" charset="-122"/>
              </a:rPr>
              <a:t>自动化测试的优势：</a:t>
            </a:r>
            <a:endParaRPr lang="en-US" altLang="zh-CN" sz="1800" dirty="0" smtClean="0">
              <a:sym typeface="宋体" charset="-122"/>
            </a:endParaRPr>
          </a:p>
          <a:p>
            <a:pPr marL="0" lvl="1" indent="-511999">
              <a:lnSpc>
                <a:spcPct val="170000"/>
              </a:lnSpc>
              <a:spcBef>
                <a:spcPts val="0"/>
              </a:spcBef>
              <a:buClr>
                <a:schemeClr val="tx1"/>
              </a:buClr>
              <a:buFont typeface="Wingdings" panose="05000000000000000000" pitchFamily="2" charset="2"/>
              <a:buChar char="Ø"/>
            </a:pPr>
            <a:r>
              <a:rPr lang="zh-CN" altLang="en-US" sz="1800" dirty="0" smtClean="0">
                <a:sym typeface="宋体" charset="-122"/>
              </a:rPr>
              <a:t>缩短</a:t>
            </a:r>
            <a:r>
              <a:rPr lang="zh-CN" altLang="en-US" sz="1800" dirty="0">
                <a:sym typeface="宋体" charset="-122"/>
              </a:rPr>
              <a:t>软件开发测试周期，可以让产品更快投放市场。</a:t>
            </a:r>
          </a:p>
          <a:p>
            <a:pPr marL="0" lvl="1" indent="-511999">
              <a:lnSpc>
                <a:spcPct val="170000"/>
              </a:lnSpc>
              <a:spcBef>
                <a:spcPts val="0"/>
              </a:spcBef>
              <a:buClr>
                <a:schemeClr val="tx1"/>
              </a:buClr>
              <a:buFont typeface="Wingdings" panose="05000000000000000000" pitchFamily="2" charset="2"/>
              <a:buChar char="Ø"/>
            </a:pPr>
            <a:r>
              <a:rPr lang="zh-CN" altLang="en-US" sz="1800" dirty="0">
                <a:sym typeface="宋体" charset="-122"/>
              </a:rPr>
              <a:t>测试效率高，充分利用硬件资源。</a:t>
            </a:r>
          </a:p>
          <a:p>
            <a:pPr marL="0" lvl="1" indent="-511999">
              <a:lnSpc>
                <a:spcPct val="170000"/>
              </a:lnSpc>
              <a:spcBef>
                <a:spcPts val="0"/>
              </a:spcBef>
              <a:buClr>
                <a:schemeClr val="tx1"/>
              </a:buClr>
              <a:buFont typeface="Wingdings" panose="05000000000000000000" pitchFamily="2" charset="2"/>
              <a:buChar char="Ø"/>
            </a:pPr>
            <a:r>
              <a:rPr lang="zh-CN" altLang="en-US" sz="1800" dirty="0">
                <a:sym typeface="宋体" charset="-122"/>
              </a:rPr>
              <a:t>节省人力资源，降低测试成本。</a:t>
            </a:r>
          </a:p>
          <a:p>
            <a:pPr marL="0" lvl="1" indent="-511999">
              <a:lnSpc>
                <a:spcPct val="170000"/>
              </a:lnSpc>
              <a:spcBef>
                <a:spcPts val="0"/>
              </a:spcBef>
              <a:buClr>
                <a:schemeClr val="tx1"/>
              </a:buClr>
              <a:buFont typeface="Wingdings" panose="05000000000000000000" pitchFamily="2" charset="2"/>
              <a:buChar char="Ø"/>
            </a:pPr>
            <a:r>
              <a:rPr lang="zh-CN" altLang="en-US" sz="1800" dirty="0">
                <a:sym typeface="宋体" charset="-122"/>
              </a:rPr>
              <a:t>增强测试的稳定性和可靠性。</a:t>
            </a:r>
          </a:p>
          <a:p>
            <a:pPr marL="0" lvl="1" indent="-511999">
              <a:lnSpc>
                <a:spcPct val="170000"/>
              </a:lnSpc>
              <a:spcBef>
                <a:spcPts val="0"/>
              </a:spcBef>
              <a:buClr>
                <a:schemeClr val="tx1"/>
              </a:buClr>
              <a:buFont typeface="Wingdings" panose="05000000000000000000" pitchFamily="2" charset="2"/>
              <a:buChar char="Ø"/>
            </a:pPr>
            <a:r>
              <a:rPr lang="zh-CN" altLang="en-US" sz="1800" dirty="0">
                <a:sym typeface="宋体" charset="-122"/>
              </a:rPr>
              <a:t>提高软件测试的准确度和精确度，增加软件信任度。</a:t>
            </a:r>
          </a:p>
          <a:p>
            <a:pPr marL="0" lvl="1" indent="-511999">
              <a:lnSpc>
                <a:spcPct val="170000"/>
              </a:lnSpc>
              <a:spcBef>
                <a:spcPts val="0"/>
              </a:spcBef>
              <a:buClr>
                <a:schemeClr val="tx1"/>
              </a:buClr>
              <a:buFont typeface="Wingdings" panose="05000000000000000000" pitchFamily="2" charset="2"/>
              <a:buChar char="Ø"/>
            </a:pPr>
            <a:r>
              <a:rPr lang="zh-CN" altLang="en-US" sz="1800" dirty="0">
                <a:sym typeface="宋体" charset="-122"/>
              </a:rPr>
              <a:t>软件测试工具使测试工作相对比较容易，但能产生更高质量的测试结果。</a:t>
            </a:r>
          </a:p>
          <a:p>
            <a:pPr marL="0" lvl="1" indent="-511999">
              <a:lnSpc>
                <a:spcPct val="170000"/>
              </a:lnSpc>
              <a:spcBef>
                <a:spcPts val="0"/>
              </a:spcBef>
              <a:buClr>
                <a:schemeClr val="tx1"/>
              </a:buClr>
              <a:buFont typeface="Wingdings" panose="05000000000000000000" pitchFamily="2" charset="2"/>
              <a:buChar char="Ø"/>
            </a:pPr>
            <a:r>
              <a:rPr lang="zh-CN" altLang="en-US" sz="1800" dirty="0" smtClean="0">
                <a:sym typeface="宋体" charset="-122"/>
              </a:rPr>
              <a:t>软件测试</a:t>
            </a:r>
            <a:r>
              <a:rPr lang="zh-CN" altLang="en-US" sz="1800" dirty="0">
                <a:sym typeface="宋体" charset="-122"/>
              </a:rPr>
              <a:t>实行自动化进程，绝不是因为厌烦了重复的测试工作，而是因为测试工作的需要，更准确地说是回归测试和系统测试的需要。</a:t>
            </a:r>
          </a:p>
          <a:p>
            <a:pPr marL="1343998" lvl="1" indent="-511999">
              <a:buClr>
                <a:schemeClr val="tx1"/>
              </a:buClr>
              <a:buFont typeface="Wingdings" panose="05000000000000000000" pitchFamily="2" charset="2"/>
              <a:buChar char="Ø"/>
            </a:pPr>
            <a:endParaRPr lang="zh-CN" altLang="en-US" sz="1200" dirty="0">
              <a:sym typeface="宋体" charset="-122"/>
            </a:endParaRPr>
          </a:p>
          <a:p>
            <a:pPr marL="1343998" lvl="1" indent="-511999">
              <a:buClr>
                <a:schemeClr val="tx1"/>
              </a:buClr>
              <a:buFont typeface="Wingdings" panose="05000000000000000000" pitchFamily="2" charset="2"/>
              <a:buChar char="Ø"/>
            </a:pPr>
            <a:endParaRPr lang="zh-CN" altLang="en-US" sz="1200" dirty="0">
              <a:sym typeface="宋体" charset="-122"/>
            </a:endParaRPr>
          </a:p>
          <a:p>
            <a:pPr marL="1343998" lvl="1" indent="-511999">
              <a:buClr>
                <a:srgbClr val="21B6BB"/>
              </a:buClr>
              <a:buFont typeface="Wingdings" panose="05000000000000000000" pitchFamily="2" charset="2"/>
              <a:buChar char="l"/>
            </a:pPr>
            <a:endParaRPr lang="zh-CN" altLang="en-US" sz="1200" dirty="0" smtClean="0">
              <a:solidFill>
                <a:srgbClr val="0070C0"/>
              </a:solidFill>
              <a:latin typeface="宋体" charset="-122"/>
              <a:sym typeface="宋体" charset="-122"/>
            </a:endParaRPr>
          </a:p>
        </p:txBody>
      </p:sp>
      <p:sp>
        <p:nvSpPr>
          <p:cNvPr id="4" name="标题 3"/>
          <p:cNvSpPr>
            <a:spLocks noGrp="1"/>
          </p:cNvSpPr>
          <p:nvPr>
            <p:ph type="title"/>
          </p:nvPr>
        </p:nvSpPr>
        <p:spPr/>
        <p:txBody>
          <a:bodyPr>
            <a:normAutofit/>
          </a:bodyPr>
          <a:lstStyle/>
          <a:p>
            <a:r>
              <a:rPr lang="zh-CN" altLang="en-US" sz="3200" dirty="0" smtClean="0">
                <a:sym typeface="微软雅黑" pitchFamily="34" charset="-122"/>
              </a:rPr>
              <a:t>深入比较自动化测试与手工测试</a:t>
            </a:r>
            <a:endParaRPr lang="zh-CN" altLang="en-US" sz="3200" dirty="0"/>
          </a:p>
        </p:txBody>
      </p:sp>
    </p:spTree>
    <p:extLst>
      <p:ext uri="{BB962C8B-B14F-4D97-AF65-F5344CB8AC3E}">
        <p14:creationId xmlns:p14="http://schemas.microsoft.com/office/powerpoint/2010/main" val="116131313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Autofit/>
          </a:bodyPr>
          <a:lstStyle/>
          <a:p>
            <a:pPr marL="0" lvl="1" indent="-342900">
              <a:lnSpc>
                <a:spcPct val="150000"/>
              </a:lnSpc>
              <a:spcBef>
                <a:spcPts val="600"/>
              </a:spcBef>
              <a:buClr>
                <a:schemeClr val="tx1"/>
              </a:buClr>
              <a:buFont typeface="Wingdings" panose="05000000000000000000" pitchFamily="2" charset="2"/>
              <a:buChar char="Ø"/>
            </a:pPr>
            <a:r>
              <a:rPr lang="zh-CN" altLang="en-US" sz="2400" dirty="0" smtClean="0">
                <a:sym typeface="宋体" charset="-122"/>
              </a:rPr>
              <a:t>由于</a:t>
            </a:r>
            <a:r>
              <a:rPr lang="zh-CN" altLang="en-US" sz="2400" dirty="0">
                <a:sym typeface="宋体" charset="-122"/>
              </a:rPr>
              <a:t>自动化测试的诸多好处，那么是不是自动化终将取代手工测试呢？</a:t>
            </a:r>
          </a:p>
          <a:p>
            <a:pPr marL="0" lvl="1" indent="-342900">
              <a:lnSpc>
                <a:spcPct val="150000"/>
              </a:lnSpc>
              <a:spcBef>
                <a:spcPts val="600"/>
              </a:spcBef>
              <a:buClr>
                <a:schemeClr val="tx1"/>
              </a:buClr>
              <a:buFont typeface="Wingdings" panose="05000000000000000000" pitchFamily="2" charset="2"/>
              <a:buChar char="Ø"/>
            </a:pPr>
            <a:r>
              <a:rPr lang="zh-CN" altLang="en-US" sz="2400" dirty="0" smtClean="0">
                <a:sym typeface="宋体" charset="-122"/>
              </a:rPr>
              <a:t>那么</a:t>
            </a:r>
            <a:r>
              <a:rPr lang="zh-CN" altLang="en-US" sz="2400" dirty="0">
                <a:sym typeface="宋体" charset="-122"/>
              </a:rPr>
              <a:t>此时引入了一个新的争论焦点：</a:t>
            </a:r>
          </a:p>
          <a:p>
            <a:pPr marL="0" lvl="1" indent="0">
              <a:lnSpc>
                <a:spcPct val="150000"/>
              </a:lnSpc>
              <a:spcBef>
                <a:spcPts val="600"/>
              </a:spcBef>
              <a:buClr>
                <a:schemeClr val="tx1"/>
              </a:buClr>
              <a:buNone/>
            </a:pPr>
            <a:r>
              <a:rPr lang="zh-CN" altLang="en-US" sz="2400" dirty="0" smtClean="0">
                <a:solidFill>
                  <a:srgbClr val="FF0000"/>
                </a:solidFill>
                <a:sym typeface="宋体" charset="-122"/>
              </a:rPr>
              <a:t>何时</a:t>
            </a:r>
            <a:r>
              <a:rPr lang="zh-CN" altLang="en-US" sz="2400" dirty="0">
                <a:solidFill>
                  <a:srgbClr val="FF0000"/>
                </a:solidFill>
                <a:sym typeface="宋体" charset="-122"/>
              </a:rPr>
              <a:t>选取哪种测试方法，以及何种情况下手工测试更合适或自动化测试更合适？</a:t>
            </a:r>
          </a:p>
        </p:txBody>
      </p:sp>
      <p:sp>
        <p:nvSpPr>
          <p:cNvPr id="4" name="标题 3"/>
          <p:cNvSpPr>
            <a:spLocks noGrp="1"/>
          </p:cNvSpPr>
          <p:nvPr>
            <p:ph type="title"/>
          </p:nvPr>
        </p:nvSpPr>
        <p:spPr/>
        <p:txBody>
          <a:bodyPr>
            <a:normAutofit fontScale="90000"/>
          </a:bodyPr>
          <a:lstStyle/>
          <a:p>
            <a:r>
              <a:rPr lang="zh-CN" altLang="en-US" dirty="0">
                <a:sym typeface="微软雅黑" pitchFamily="34" charset="-122"/>
              </a:rPr>
              <a:t>自动化测试基本概念</a:t>
            </a:r>
            <a:endParaRPr lang="zh-CN" altLang="en-US" dirty="0"/>
          </a:p>
        </p:txBody>
      </p:sp>
    </p:spTree>
    <p:extLst>
      <p:ext uri="{BB962C8B-B14F-4D97-AF65-F5344CB8AC3E}">
        <p14:creationId xmlns:p14="http://schemas.microsoft.com/office/powerpoint/2010/main" val="109259327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699542"/>
            <a:ext cx="8229600" cy="4017894"/>
          </a:xfrm>
        </p:spPr>
        <p:txBody>
          <a:bodyPr>
            <a:noAutofit/>
          </a:bodyPr>
          <a:lstStyle/>
          <a:p>
            <a:pPr marL="0" indent="0">
              <a:lnSpc>
                <a:spcPct val="160000"/>
              </a:lnSpc>
              <a:buNone/>
            </a:pPr>
            <a:r>
              <a:rPr lang="en-US" altLang="zh-CN" sz="1800" dirty="0" smtClean="0">
                <a:solidFill>
                  <a:srgbClr val="FF0000"/>
                </a:solidFill>
              </a:rPr>
              <a:t>1</a:t>
            </a:r>
            <a:r>
              <a:rPr lang="zh-CN" altLang="en-US" sz="1800" dirty="0" smtClean="0">
                <a:solidFill>
                  <a:srgbClr val="FF0000"/>
                </a:solidFill>
              </a:rPr>
              <a:t>）任务</a:t>
            </a:r>
            <a:r>
              <a:rPr lang="zh-CN" altLang="en-US" sz="1800" dirty="0">
                <a:solidFill>
                  <a:srgbClr val="FF0000"/>
                </a:solidFill>
              </a:rPr>
              <a:t>测试明确</a:t>
            </a:r>
            <a:r>
              <a:rPr lang="zh-CN" altLang="en-US" sz="1800" dirty="0" smtClean="0">
                <a:solidFill>
                  <a:srgbClr val="FF0000"/>
                </a:solidFill>
              </a:rPr>
              <a:t>，需求不会</a:t>
            </a:r>
            <a:r>
              <a:rPr lang="zh-CN" altLang="en-US" sz="1800" dirty="0">
                <a:solidFill>
                  <a:srgbClr val="FF0000"/>
                </a:solidFill>
              </a:rPr>
              <a:t>频繁变动</a:t>
            </a:r>
            <a:r>
              <a:rPr lang="zh-CN" altLang="en-US" sz="1800" dirty="0" smtClean="0">
                <a:solidFill>
                  <a:srgbClr val="FF0000"/>
                </a:solidFill>
              </a:rPr>
              <a:t>。</a:t>
            </a:r>
            <a:endParaRPr lang="en-US" altLang="zh-CN" sz="1800" dirty="0" smtClean="0">
              <a:solidFill>
                <a:srgbClr val="FF0000"/>
              </a:solidFill>
            </a:endParaRPr>
          </a:p>
          <a:p>
            <a:pPr marL="0" indent="0">
              <a:lnSpc>
                <a:spcPct val="160000"/>
              </a:lnSpc>
              <a:buNone/>
            </a:pPr>
            <a:r>
              <a:rPr lang="en-US" altLang="zh-CN" sz="1800" dirty="0" smtClean="0"/>
              <a:t>2</a:t>
            </a:r>
            <a:r>
              <a:rPr lang="zh-CN" altLang="en-US" sz="1800" dirty="0" smtClean="0"/>
              <a:t>）每日</a:t>
            </a:r>
            <a:r>
              <a:rPr lang="zh-CN" altLang="en-US" sz="1800" dirty="0"/>
              <a:t>构建后的测试验证。</a:t>
            </a:r>
            <a:br>
              <a:rPr lang="zh-CN" altLang="en-US" sz="1800" dirty="0"/>
            </a:br>
            <a:r>
              <a:rPr lang="en-US" altLang="zh-CN" sz="1800" dirty="0" smtClean="0"/>
              <a:t>3</a:t>
            </a:r>
            <a:r>
              <a:rPr lang="zh-CN" altLang="en-US" sz="1800" dirty="0" smtClean="0"/>
              <a:t>）比较</a:t>
            </a:r>
            <a:r>
              <a:rPr lang="zh-CN" altLang="en-US" sz="1800" dirty="0"/>
              <a:t>频繁的回归测试。</a:t>
            </a:r>
            <a:br>
              <a:rPr lang="zh-CN" altLang="en-US" sz="1800" dirty="0"/>
            </a:br>
            <a:r>
              <a:rPr lang="en-US" altLang="zh-CN" sz="1800" dirty="0" smtClean="0"/>
              <a:t>4</a:t>
            </a:r>
            <a:r>
              <a:rPr lang="zh-CN" altLang="en-US" sz="1800" dirty="0" smtClean="0"/>
              <a:t>）软件</a:t>
            </a:r>
            <a:r>
              <a:rPr lang="zh-CN" altLang="en-US" sz="1800" dirty="0"/>
              <a:t>系统界面稳定，变动少。</a:t>
            </a:r>
            <a:br>
              <a:rPr lang="zh-CN" altLang="en-US" sz="1800" dirty="0"/>
            </a:br>
            <a:r>
              <a:rPr lang="en-US" altLang="zh-CN" sz="1800" dirty="0" smtClean="0"/>
              <a:t>5</a:t>
            </a:r>
            <a:r>
              <a:rPr lang="zh-CN" altLang="en-US" sz="1800" dirty="0" smtClean="0"/>
              <a:t>）需要</a:t>
            </a:r>
            <a:r>
              <a:rPr lang="zh-CN" altLang="en-US" sz="1800" dirty="0"/>
              <a:t>在多平台上运行的相同测试案例、组合遍历型的测试，大量的重复任务。</a:t>
            </a:r>
            <a:br>
              <a:rPr lang="zh-CN" altLang="en-US" sz="1800" dirty="0"/>
            </a:br>
            <a:r>
              <a:rPr lang="en-US" altLang="zh-CN" sz="1800" dirty="0" smtClean="0">
                <a:solidFill>
                  <a:srgbClr val="FF0000"/>
                </a:solidFill>
              </a:rPr>
              <a:t>6</a:t>
            </a:r>
            <a:r>
              <a:rPr lang="zh-CN" altLang="en-US" sz="1800" dirty="0" smtClean="0">
                <a:solidFill>
                  <a:srgbClr val="FF0000"/>
                </a:solidFill>
              </a:rPr>
              <a:t>）软件维护周期长，资源丰富。</a:t>
            </a:r>
            <a:r>
              <a:rPr lang="zh-CN" altLang="en-US" sz="1800" dirty="0"/>
              <a:t/>
            </a:r>
            <a:br>
              <a:rPr lang="zh-CN" altLang="en-US" sz="1800" dirty="0"/>
            </a:br>
            <a:r>
              <a:rPr lang="en-US" altLang="zh-CN" sz="1800" dirty="0" smtClean="0"/>
              <a:t>7</a:t>
            </a:r>
            <a:r>
              <a:rPr lang="zh-CN" altLang="en-US" sz="1800" dirty="0" smtClean="0"/>
              <a:t>）项目</a:t>
            </a:r>
            <a:r>
              <a:rPr lang="zh-CN" altLang="en-US" sz="1800" dirty="0"/>
              <a:t>进度压力不太大。</a:t>
            </a:r>
            <a:br>
              <a:rPr lang="zh-CN" altLang="en-US" sz="1800" dirty="0"/>
            </a:br>
            <a:r>
              <a:rPr lang="en-US" altLang="zh-CN" sz="1800" dirty="0" smtClean="0"/>
              <a:t>8</a:t>
            </a:r>
            <a:r>
              <a:rPr lang="zh-CN" altLang="en-US" sz="1800" dirty="0" smtClean="0"/>
              <a:t>）被</a:t>
            </a:r>
            <a:r>
              <a:rPr lang="zh-CN" altLang="en-US" sz="1800" dirty="0"/>
              <a:t>测软件系统开发比较规范，能够保证系统的可测试性。</a:t>
            </a:r>
            <a:br>
              <a:rPr lang="zh-CN" altLang="en-US" sz="1800" dirty="0"/>
            </a:br>
            <a:r>
              <a:rPr lang="en-US" altLang="zh-CN" sz="1800" dirty="0" smtClean="0"/>
              <a:t>9</a:t>
            </a:r>
            <a:r>
              <a:rPr lang="zh-CN" altLang="en-US" sz="1800" dirty="0" smtClean="0"/>
              <a:t>）具备</a:t>
            </a:r>
            <a:r>
              <a:rPr lang="zh-CN" altLang="en-US" sz="1800" dirty="0"/>
              <a:t>大量的自动化测试平台。</a:t>
            </a:r>
            <a:br>
              <a:rPr lang="zh-CN" altLang="en-US" sz="1800" dirty="0"/>
            </a:br>
            <a:r>
              <a:rPr lang="en-US" altLang="zh-CN" sz="1800" dirty="0" smtClean="0">
                <a:solidFill>
                  <a:srgbClr val="FF0000"/>
                </a:solidFill>
              </a:rPr>
              <a:t>10</a:t>
            </a:r>
            <a:r>
              <a:rPr lang="zh-CN" altLang="en-US" sz="1800" dirty="0" smtClean="0">
                <a:solidFill>
                  <a:srgbClr val="FF0000"/>
                </a:solidFill>
              </a:rPr>
              <a:t>）脚本重复利用率高。</a:t>
            </a:r>
            <a:endParaRPr lang="zh-CN" altLang="en-US" sz="1800" dirty="0">
              <a:solidFill>
                <a:srgbClr val="FF0000"/>
              </a:solidFill>
            </a:endParaRPr>
          </a:p>
        </p:txBody>
      </p:sp>
      <p:sp>
        <p:nvSpPr>
          <p:cNvPr id="3" name="标题 2"/>
          <p:cNvSpPr>
            <a:spLocks noGrp="1"/>
          </p:cNvSpPr>
          <p:nvPr>
            <p:ph type="title"/>
          </p:nvPr>
        </p:nvSpPr>
        <p:spPr/>
        <p:txBody>
          <a:bodyPr>
            <a:normAutofit fontScale="90000"/>
          </a:bodyPr>
          <a:lstStyle/>
          <a:p>
            <a:r>
              <a:rPr lang="zh-CN" altLang="en-US" dirty="0"/>
              <a:t>什么项目适合做自动化测试？</a:t>
            </a:r>
          </a:p>
        </p:txBody>
      </p:sp>
    </p:spTree>
    <p:extLst>
      <p:ext uri="{BB962C8B-B14F-4D97-AF65-F5344CB8AC3E}">
        <p14:creationId xmlns:p14="http://schemas.microsoft.com/office/powerpoint/2010/main" val="6278889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a:bodyPr>
          <a:lstStyle/>
          <a:p>
            <a:pPr marL="0" lvl="1" indent="0">
              <a:buClr>
                <a:srgbClr val="21B6BB"/>
              </a:buClr>
              <a:buNone/>
            </a:pPr>
            <a:r>
              <a:rPr lang="zh-CN" altLang="en-US" sz="2400" dirty="0">
                <a:sym typeface="宋体" charset="-122"/>
              </a:rPr>
              <a:t>自动化测试的流程：</a:t>
            </a:r>
          </a:p>
        </p:txBody>
      </p:sp>
      <p:sp>
        <p:nvSpPr>
          <p:cNvPr id="4" name="标题 3"/>
          <p:cNvSpPr>
            <a:spLocks noGrp="1"/>
          </p:cNvSpPr>
          <p:nvPr>
            <p:ph type="title"/>
          </p:nvPr>
        </p:nvSpPr>
        <p:spPr/>
        <p:txBody>
          <a:bodyPr>
            <a:normAutofit fontScale="90000"/>
          </a:bodyPr>
          <a:lstStyle/>
          <a:p>
            <a:r>
              <a:rPr lang="zh-CN" altLang="en-US" dirty="0">
                <a:sym typeface="微软雅黑" pitchFamily="34" charset="-122"/>
              </a:rPr>
              <a:t>自动化测试基本概念</a:t>
            </a:r>
            <a:endParaRPr lang="zh-CN" altLang="en-US" dirty="0"/>
          </a:p>
        </p:txBody>
      </p:sp>
      <p:sp>
        <p:nvSpPr>
          <p:cNvPr id="6" name="AutoShape 2"/>
          <p:cNvSpPr>
            <a:spLocks noChangeArrowheads="1"/>
          </p:cNvSpPr>
          <p:nvPr/>
        </p:nvSpPr>
        <p:spPr bwMode="auto">
          <a:xfrm>
            <a:off x="1116013" y="2035969"/>
            <a:ext cx="1619250" cy="657225"/>
          </a:xfrm>
          <a:prstGeom prst="roundRect">
            <a:avLst>
              <a:gd name="adj" fmla="val 16667"/>
            </a:avLst>
          </a:prstGeom>
          <a:gradFill rotWithShape="0">
            <a:gsLst>
              <a:gs pos="0">
                <a:srgbClr val="BBD5F0"/>
              </a:gs>
              <a:gs pos="100000">
                <a:srgbClr val="548DD4"/>
              </a:gs>
            </a:gsLst>
            <a:lin ang="5400000"/>
          </a:gradFill>
          <a:ln w="15875">
            <a:solidFill>
              <a:srgbClr val="548DD4"/>
            </a:solidFill>
            <a:round/>
            <a:headEnd/>
            <a:tailEnd/>
          </a:ln>
        </p:spPr>
        <p:txBody>
          <a:bodyPr/>
          <a:lstStyle/>
          <a:p>
            <a:pPr algn="just" eaLnBrk="1" hangingPunct="1"/>
            <a:r>
              <a:rPr lang="zh-CN" altLang="en-US" sz="2400" b="1" dirty="0" smtClean="0">
                <a:solidFill>
                  <a:srgbClr val="FFFFFF"/>
                </a:solidFill>
                <a:latin typeface="Calibri" pitchFamily="34" charset="0"/>
              </a:rPr>
              <a:t>需求分析   </a:t>
            </a:r>
            <a:endParaRPr lang="zh-CN" altLang="en-US" sz="2400" dirty="0" smtClean="0">
              <a:solidFill>
                <a:srgbClr val="000000"/>
              </a:solidFill>
            </a:endParaRPr>
          </a:p>
        </p:txBody>
      </p:sp>
      <p:sp>
        <p:nvSpPr>
          <p:cNvPr id="7" name="AutoShape 3"/>
          <p:cNvSpPr>
            <a:spLocks noChangeArrowheads="1"/>
          </p:cNvSpPr>
          <p:nvPr/>
        </p:nvSpPr>
        <p:spPr bwMode="auto">
          <a:xfrm>
            <a:off x="3544889" y="2035969"/>
            <a:ext cx="2058987" cy="823813"/>
          </a:xfrm>
          <a:prstGeom prst="roundRect">
            <a:avLst>
              <a:gd name="adj" fmla="val 16667"/>
            </a:avLst>
          </a:prstGeom>
          <a:gradFill rotWithShape="0">
            <a:gsLst>
              <a:gs pos="0">
                <a:srgbClr val="BBD5F0"/>
              </a:gs>
              <a:gs pos="100000">
                <a:srgbClr val="548DD4"/>
              </a:gs>
            </a:gsLst>
            <a:lin ang="5400000"/>
          </a:gradFill>
          <a:ln w="15875">
            <a:solidFill>
              <a:srgbClr val="548DD4"/>
            </a:solidFill>
            <a:round/>
            <a:headEnd/>
            <a:tailEnd/>
          </a:ln>
        </p:spPr>
        <p:txBody>
          <a:bodyPr/>
          <a:lstStyle/>
          <a:p>
            <a:pPr algn="ctr" eaLnBrk="1" hangingPunct="1"/>
            <a:r>
              <a:rPr lang="zh-CN" altLang="en-US" sz="2400" b="1" dirty="0" smtClean="0">
                <a:solidFill>
                  <a:srgbClr val="FFFFFF"/>
                </a:solidFill>
              </a:rPr>
              <a:t>自动化测试计划</a:t>
            </a:r>
          </a:p>
        </p:txBody>
      </p:sp>
      <p:sp>
        <p:nvSpPr>
          <p:cNvPr id="8" name="AutoShape 4"/>
          <p:cNvSpPr>
            <a:spLocks noChangeArrowheads="1"/>
          </p:cNvSpPr>
          <p:nvPr/>
        </p:nvSpPr>
        <p:spPr bwMode="auto">
          <a:xfrm>
            <a:off x="6334125" y="1851669"/>
            <a:ext cx="1982788" cy="841525"/>
          </a:xfrm>
          <a:prstGeom prst="roundRect">
            <a:avLst>
              <a:gd name="adj" fmla="val 16667"/>
            </a:avLst>
          </a:prstGeom>
          <a:gradFill rotWithShape="0">
            <a:gsLst>
              <a:gs pos="0">
                <a:srgbClr val="BBD5F0"/>
              </a:gs>
              <a:gs pos="100000">
                <a:srgbClr val="548DD4"/>
              </a:gs>
            </a:gsLst>
            <a:lin ang="5400000"/>
          </a:gradFill>
          <a:ln w="15875">
            <a:solidFill>
              <a:srgbClr val="548DD4"/>
            </a:solidFill>
            <a:round/>
            <a:headEnd/>
            <a:tailEnd/>
          </a:ln>
        </p:spPr>
        <p:txBody>
          <a:bodyPr/>
          <a:lstStyle/>
          <a:p>
            <a:pPr algn="ctr" eaLnBrk="1" hangingPunct="1"/>
            <a:r>
              <a:rPr lang="zh-CN" altLang="en-US" sz="2400" b="1" smtClean="0">
                <a:solidFill>
                  <a:srgbClr val="FFFFFF"/>
                </a:solidFill>
              </a:rPr>
              <a:t>自动化测试脚本编写</a:t>
            </a:r>
          </a:p>
        </p:txBody>
      </p:sp>
      <p:sp>
        <p:nvSpPr>
          <p:cNvPr id="9" name="AutoShape 5"/>
          <p:cNvSpPr>
            <a:spLocks noChangeArrowheads="1"/>
          </p:cNvSpPr>
          <p:nvPr/>
        </p:nvSpPr>
        <p:spPr bwMode="auto">
          <a:xfrm>
            <a:off x="6334125" y="3492104"/>
            <a:ext cx="1982788" cy="591740"/>
          </a:xfrm>
          <a:prstGeom prst="roundRect">
            <a:avLst>
              <a:gd name="adj" fmla="val 16667"/>
            </a:avLst>
          </a:prstGeom>
          <a:gradFill rotWithShape="0">
            <a:gsLst>
              <a:gs pos="0">
                <a:srgbClr val="BBD5F0"/>
              </a:gs>
              <a:gs pos="100000">
                <a:srgbClr val="548DD4"/>
              </a:gs>
            </a:gsLst>
            <a:lin ang="5400000"/>
          </a:gradFill>
          <a:ln w="15875">
            <a:solidFill>
              <a:srgbClr val="548DD4"/>
            </a:solidFill>
            <a:round/>
            <a:headEnd/>
            <a:tailEnd/>
          </a:ln>
        </p:spPr>
        <p:txBody>
          <a:bodyPr/>
          <a:lstStyle/>
          <a:p>
            <a:pPr algn="ctr" eaLnBrk="1" hangingPunct="1"/>
            <a:r>
              <a:rPr lang="zh-CN" altLang="en-US" sz="2400" b="1" smtClean="0">
                <a:solidFill>
                  <a:srgbClr val="FFFFFF"/>
                </a:solidFill>
                <a:latin typeface="Calibri" pitchFamily="34" charset="0"/>
              </a:rPr>
              <a:t>测试执行   </a:t>
            </a:r>
            <a:endParaRPr lang="zh-CN" altLang="en-US" sz="2400" smtClean="0">
              <a:solidFill>
                <a:srgbClr val="000000"/>
              </a:solidFill>
            </a:endParaRPr>
          </a:p>
        </p:txBody>
      </p:sp>
      <p:sp>
        <p:nvSpPr>
          <p:cNvPr id="10" name="AutoShape 6"/>
          <p:cNvSpPr>
            <a:spLocks noChangeArrowheads="1"/>
          </p:cNvSpPr>
          <p:nvPr/>
        </p:nvSpPr>
        <p:spPr bwMode="auto">
          <a:xfrm>
            <a:off x="3544889" y="3492104"/>
            <a:ext cx="2058987" cy="591740"/>
          </a:xfrm>
          <a:prstGeom prst="roundRect">
            <a:avLst>
              <a:gd name="adj" fmla="val 16667"/>
            </a:avLst>
          </a:prstGeom>
          <a:gradFill rotWithShape="0">
            <a:gsLst>
              <a:gs pos="0">
                <a:srgbClr val="BBD5F0"/>
              </a:gs>
              <a:gs pos="100000">
                <a:srgbClr val="548DD4"/>
              </a:gs>
            </a:gsLst>
            <a:lin ang="5400000"/>
          </a:gradFill>
          <a:ln w="15875">
            <a:solidFill>
              <a:srgbClr val="548DD4"/>
            </a:solidFill>
            <a:round/>
            <a:headEnd/>
            <a:tailEnd/>
          </a:ln>
        </p:spPr>
        <p:txBody>
          <a:bodyPr/>
          <a:lstStyle/>
          <a:p>
            <a:pPr algn="ctr" eaLnBrk="1" hangingPunct="1"/>
            <a:r>
              <a:rPr lang="zh-CN" altLang="en-US" sz="2400" b="1" smtClean="0">
                <a:solidFill>
                  <a:srgbClr val="FFFFFF"/>
                </a:solidFill>
                <a:latin typeface="Calibri" pitchFamily="34" charset="0"/>
              </a:rPr>
              <a:t>测试总结   </a:t>
            </a:r>
            <a:endParaRPr lang="zh-CN" altLang="en-US" sz="2400" smtClean="0">
              <a:solidFill>
                <a:srgbClr val="000000"/>
              </a:solidFill>
            </a:endParaRPr>
          </a:p>
        </p:txBody>
      </p:sp>
      <p:sp>
        <p:nvSpPr>
          <p:cNvPr id="11" name="AutoShape 7"/>
          <p:cNvSpPr>
            <a:spLocks noChangeArrowheads="1"/>
          </p:cNvSpPr>
          <p:nvPr/>
        </p:nvSpPr>
        <p:spPr bwMode="auto">
          <a:xfrm>
            <a:off x="2800350" y="2193131"/>
            <a:ext cx="744538" cy="310754"/>
          </a:xfrm>
          <a:prstGeom prst="rightArrow">
            <a:avLst>
              <a:gd name="adj1" fmla="val 50000"/>
              <a:gd name="adj2" fmla="val 64498"/>
            </a:avLst>
          </a:prstGeom>
          <a:solidFill>
            <a:srgbClr val="F79646"/>
          </a:solidFill>
          <a:ln w="38100">
            <a:solidFill>
              <a:srgbClr val="F2F2F2"/>
            </a:solidFill>
            <a:miter lim="800000"/>
            <a:headEnd/>
            <a:tailEnd/>
          </a:ln>
          <a:effectLst>
            <a:outerShdw dist="28398" dir="3806097" algn="ctr" rotWithShape="0">
              <a:srgbClr val="974706">
                <a:alpha val="50000"/>
              </a:srgbClr>
            </a:outerShdw>
          </a:effectLst>
        </p:spPr>
        <p:txBody>
          <a:bodyPr/>
          <a:lstStyle/>
          <a:p>
            <a:pPr eaLnBrk="1" hangingPunct="1">
              <a:buFont typeface="Arial" pitchFamily="34" charset="0"/>
              <a:buNone/>
              <a:defRPr/>
            </a:pPr>
            <a:endParaRPr lang="zh-CN" altLang="en-US">
              <a:solidFill>
                <a:srgbClr val="000000"/>
              </a:solidFill>
            </a:endParaRPr>
          </a:p>
        </p:txBody>
      </p:sp>
      <p:sp>
        <p:nvSpPr>
          <p:cNvPr id="12" name="AutoShape 7"/>
          <p:cNvSpPr>
            <a:spLocks noChangeArrowheads="1"/>
          </p:cNvSpPr>
          <p:nvPr/>
        </p:nvSpPr>
        <p:spPr bwMode="auto">
          <a:xfrm>
            <a:off x="5589589" y="2193131"/>
            <a:ext cx="744537" cy="310754"/>
          </a:xfrm>
          <a:prstGeom prst="rightArrow">
            <a:avLst>
              <a:gd name="adj1" fmla="val 50000"/>
              <a:gd name="adj2" fmla="val 64498"/>
            </a:avLst>
          </a:prstGeom>
          <a:solidFill>
            <a:srgbClr val="F79646"/>
          </a:solidFill>
          <a:ln w="38100">
            <a:solidFill>
              <a:srgbClr val="F2F2F2"/>
            </a:solidFill>
            <a:miter lim="800000"/>
            <a:headEnd/>
            <a:tailEnd/>
          </a:ln>
          <a:effectLst>
            <a:outerShdw dist="28398" dir="3806097" algn="ctr" rotWithShape="0">
              <a:srgbClr val="974706">
                <a:alpha val="50000"/>
              </a:srgbClr>
            </a:outerShdw>
          </a:effectLst>
        </p:spPr>
        <p:txBody>
          <a:bodyPr/>
          <a:lstStyle/>
          <a:p>
            <a:pPr eaLnBrk="1" hangingPunct="1">
              <a:buFont typeface="Arial" pitchFamily="34" charset="0"/>
              <a:buNone/>
              <a:defRPr/>
            </a:pPr>
            <a:endParaRPr lang="zh-CN" altLang="en-US">
              <a:solidFill>
                <a:srgbClr val="000000"/>
              </a:solidFill>
            </a:endParaRPr>
          </a:p>
        </p:txBody>
      </p:sp>
      <p:sp>
        <p:nvSpPr>
          <p:cNvPr id="13" name="AutoShape 7"/>
          <p:cNvSpPr>
            <a:spLocks noChangeArrowheads="1"/>
          </p:cNvSpPr>
          <p:nvPr/>
        </p:nvSpPr>
        <p:spPr bwMode="auto">
          <a:xfrm rot="5400000">
            <a:off x="6888361" y="2846983"/>
            <a:ext cx="720329" cy="412750"/>
          </a:xfrm>
          <a:prstGeom prst="rightArrow">
            <a:avLst>
              <a:gd name="adj1" fmla="val 50000"/>
              <a:gd name="adj2" fmla="val 64798"/>
            </a:avLst>
          </a:prstGeom>
          <a:solidFill>
            <a:srgbClr val="F79646"/>
          </a:solidFill>
          <a:ln w="38100">
            <a:solidFill>
              <a:srgbClr val="F2F2F2"/>
            </a:solidFill>
            <a:miter lim="800000"/>
            <a:headEnd/>
            <a:tailEnd/>
          </a:ln>
          <a:effectLst>
            <a:outerShdw dist="28398" dir="3806097" algn="ctr" rotWithShape="0">
              <a:srgbClr val="974706">
                <a:alpha val="50000"/>
              </a:srgbClr>
            </a:outerShdw>
          </a:effectLst>
        </p:spPr>
        <p:txBody>
          <a:bodyPr/>
          <a:lstStyle/>
          <a:p>
            <a:pPr eaLnBrk="1" hangingPunct="1">
              <a:buFont typeface="Arial" pitchFamily="34" charset="0"/>
              <a:buNone/>
              <a:defRPr/>
            </a:pPr>
            <a:endParaRPr lang="zh-CN" altLang="en-US">
              <a:solidFill>
                <a:srgbClr val="000000"/>
              </a:solidFill>
            </a:endParaRPr>
          </a:p>
        </p:txBody>
      </p:sp>
      <p:sp>
        <p:nvSpPr>
          <p:cNvPr id="14" name="AutoShape 7"/>
          <p:cNvSpPr>
            <a:spLocks noChangeArrowheads="1"/>
          </p:cNvSpPr>
          <p:nvPr/>
        </p:nvSpPr>
        <p:spPr bwMode="auto">
          <a:xfrm rot="10800000">
            <a:off x="5603875" y="3618310"/>
            <a:ext cx="744538" cy="310753"/>
          </a:xfrm>
          <a:prstGeom prst="rightArrow">
            <a:avLst>
              <a:gd name="adj1" fmla="val 50000"/>
              <a:gd name="adj2" fmla="val 30265"/>
            </a:avLst>
          </a:prstGeom>
          <a:solidFill>
            <a:srgbClr val="F79646"/>
          </a:solidFill>
          <a:ln w="38100">
            <a:solidFill>
              <a:srgbClr val="F2F2F2"/>
            </a:solidFill>
            <a:miter lim="800000"/>
            <a:headEnd/>
            <a:tailEnd/>
          </a:ln>
          <a:effectLst>
            <a:outerShdw dist="28398" dir="3806097" algn="ctr" rotWithShape="0">
              <a:srgbClr val="974706">
                <a:alpha val="50000"/>
              </a:srgbClr>
            </a:outerShdw>
          </a:effectLst>
        </p:spPr>
        <p:txBody>
          <a:bodyPr/>
          <a:lstStyle/>
          <a:p>
            <a:pPr eaLnBrk="1" hangingPunct="1">
              <a:buFont typeface="Arial" pitchFamily="34" charset="0"/>
              <a:buNone/>
              <a:defRPr/>
            </a:pPr>
            <a:endParaRPr lang="zh-CN" altLang="en-US">
              <a:solidFill>
                <a:srgbClr val="000000"/>
              </a:solidFill>
            </a:endParaRPr>
          </a:p>
        </p:txBody>
      </p:sp>
    </p:spTree>
    <p:extLst>
      <p:ext uri="{BB962C8B-B14F-4D97-AF65-F5344CB8AC3E}">
        <p14:creationId xmlns:p14="http://schemas.microsoft.com/office/powerpoint/2010/main" val="7891434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951570"/>
            <a:ext cx="8229600" cy="3996444"/>
          </a:xfrm>
        </p:spPr>
        <p:txBody>
          <a:bodyPr>
            <a:normAutofit fontScale="77500" lnSpcReduction="20000"/>
          </a:bodyPr>
          <a:lstStyle/>
          <a:p>
            <a:pPr>
              <a:lnSpc>
                <a:spcPct val="160000"/>
              </a:lnSpc>
              <a:spcBef>
                <a:spcPts val="0"/>
              </a:spcBef>
            </a:pPr>
            <a:r>
              <a:rPr lang="zh-CN" altLang="en-US" sz="2600" dirty="0"/>
              <a:t>单纯的手工测试人员必须思考</a:t>
            </a:r>
            <a:r>
              <a:rPr lang="zh-CN" altLang="en-US" sz="2600" dirty="0">
                <a:solidFill>
                  <a:srgbClr val="FF0000"/>
                </a:solidFill>
              </a:rPr>
              <a:t>职业转型</a:t>
            </a:r>
            <a:r>
              <a:rPr lang="zh-CN" altLang="en-US" sz="2600" dirty="0"/>
              <a:t>，否则必将逐渐被时代淘汰</a:t>
            </a:r>
            <a:endParaRPr lang="en-US" altLang="zh-CN" sz="2600" dirty="0"/>
          </a:p>
          <a:p>
            <a:pPr>
              <a:lnSpc>
                <a:spcPct val="160000"/>
              </a:lnSpc>
              <a:spcBef>
                <a:spcPts val="0"/>
              </a:spcBef>
            </a:pPr>
            <a:r>
              <a:rPr lang="zh-CN" altLang="en-US" sz="2600" dirty="0"/>
              <a:t>互联网测试职业一定以</a:t>
            </a:r>
            <a:r>
              <a:rPr lang="zh-CN" altLang="en-US" sz="2600" dirty="0">
                <a:solidFill>
                  <a:srgbClr val="FF0000"/>
                </a:solidFill>
              </a:rPr>
              <a:t>技术</a:t>
            </a:r>
            <a:r>
              <a:rPr lang="zh-CN" altLang="en-US" sz="2600" dirty="0"/>
              <a:t>为依托，没有技术含量的测试逐渐失去竞争力</a:t>
            </a:r>
            <a:endParaRPr lang="en-US" altLang="zh-CN" sz="2600" dirty="0"/>
          </a:p>
          <a:p>
            <a:pPr>
              <a:lnSpc>
                <a:spcPct val="160000"/>
              </a:lnSpc>
              <a:spcBef>
                <a:spcPts val="0"/>
              </a:spcBef>
            </a:pPr>
            <a:r>
              <a:rPr lang="zh-CN" altLang="en-US" sz="2600" dirty="0"/>
              <a:t>互联网测试不会只侧重一个层面，必须是</a:t>
            </a:r>
            <a:r>
              <a:rPr lang="en-US" altLang="zh-CN" sz="2600" dirty="0"/>
              <a:t>web</a:t>
            </a:r>
            <a:r>
              <a:rPr lang="zh-CN" altLang="en-US" sz="2600" dirty="0"/>
              <a:t>端、移动端、服务端甚至微信端、云端的多重维度性的</a:t>
            </a:r>
            <a:r>
              <a:rPr lang="zh-CN" altLang="en-US" sz="2600" dirty="0">
                <a:solidFill>
                  <a:srgbClr val="FF0000"/>
                </a:solidFill>
              </a:rPr>
              <a:t>综合性测试</a:t>
            </a:r>
            <a:r>
              <a:rPr lang="zh-CN" altLang="en-US" sz="2600" dirty="0"/>
              <a:t>，此为未来软件测试职业人才的职业竞争力精髓所在</a:t>
            </a:r>
            <a:endParaRPr lang="en-US" altLang="zh-CN" sz="2600" dirty="0"/>
          </a:p>
          <a:p>
            <a:pPr>
              <a:lnSpc>
                <a:spcPct val="160000"/>
              </a:lnSpc>
              <a:spcBef>
                <a:spcPts val="0"/>
              </a:spcBef>
            </a:pPr>
            <a:r>
              <a:rPr lang="zh-CN" altLang="en-US" sz="2600" dirty="0"/>
              <a:t>传统手工测试需要基于自身的测试从业经验，分析个人技能体系，根据期望的职业转型路线去针对性的提高自己，从此在</a:t>
            </a:r>
            <a:r>
              <a:rPr lang="en-US" altLang="zh-CN" sz="2600" dirty="0"/>
              <a:t>IT</a:t>
            </a:r>
            <a:r>
              <a:rPr lang="zh-CN" altLang="en-US" sz="2600" dirty="0"/>
              <a:t>行业立于不败之地！</a:t>
            </a:r>
          </a:p>
          <a:p>
            <a:endParaRPr lang="zh-CN" altLang="en-US" dirty="0"/>
          </a:p>
        </p:txBody>
      </p:sp>
      <p:sp>
        <p:nvSpPr>
          <p:cNvPr id="3" name="标题 2"/>
          <p:cNvSpPr>
            <a:spLocks noGrp="1"/>
          </p:cNvSpPr>
          <p:nvPr>
            <p:ph type="title"/>
          </p:nvPr>
        </p:nvSpPr>
        <p:spPr/>
        <p:txBody>
          <a:bodyPr>
            <a:normAutofit/>
          </a:bodyPr>
          <a:lstStyle/>
          <a:p>
            <a:r>
              <a:rPr lang="zh-CN" altLang="en-US" sz="3200" dirty="0"/>
              <a:t>目前软件测试职业者的危机</a:t>
            </a:r>
          </a:p>
        </p:txBody>
      </p:sp>
    </p:spTree>
    <p:extLst>
      <p:ext uri="{BB962C8B-B14F-4D97-AF65-F5344CB8AC3E}">
        <p14:creationId xmlns:p14="http://schemas.microsoft.com/office/powerpoint/2010/main" val="35133581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lvl="1" indent="-342900">
              <a:lnSpc>
                <a:spcPct val="150000"/>
              </a:lnSpc>
              <a:spcBef>
                <a:spcPts val="0"/>
              </a:spcBef>
              <a:buClr>
                <a:schemeClr val="tx1"/>
              </a:buClr>
              <a:buFont typeface="Wingdings" panose="05000000000000000000" pitchFamily="2" charset="2"/>
              <a:buChar char="Ø"/>
            </a:pPr>
            <a:r>
              <a:rPr lang="zh-CN" altLang="en-US" sz="2400" dirty="0"/>
              <a:t>测试</a:t>
            </a:r>
            <a:r>
              <a:rPr lang="zh-CN" altLang="en-US" sz="2400" dirty="0" smtClean="0"/>
              <a:t>框架设计人员</a:t>
            </a:r>
            <a:endParaRPr lang="en-US" altLang="zh-CN" sz="2400" dirty="0"/>
          </a:p>
          <a:p>
            <a:pPr marL="0" lvl="1" indent="-342900">
              <a:lnSpc>
                <a:spcPct val="150000"/>
              </a:lnSpc>
              <a:spcBef>
                <a:spcPts val="0"/>
              </a:spcBef>
              <a:buClr>
                <a:schemeClr val="tx1"/>
              </a:buClr>
              <a:buFont typeface="Wingdings" panose="05000000000000000000" pitchFamily="2" charset="2"/>
              <a:buChar char="Ø"/>
            </a:pPr>
            <a:r>
              <a:rPr lang="zh-CN" altLang="en-US" sz="2400" dirty="0"/>
              <a:t>基于测试框架编写测试脚本的人员</a:t>
            </a:r>
            <a:endParaRPr lang="en-US" altLang="zh-CN" sz="2400" dirty="0"/>
          </a:p>
          <a:p>
            <a:pPr marL="0" lvl="1" indent="-342900">
              <a:lnSpc>
                <a:spcPct val="150000"/>
              </a:lnSpc>
              <a:spcBef>
                <a:spcPts val="0"/>
              </a:spcBef>
              <a:buClr>
                <a:schemeClr val="tx1"/>
              </a:buClr>
              <a:buFont typeface="Wingdings" panose="05000000000000000000" pitchFamily="2" charset="2"/>
              <a:buChar char="Ø"/>
            </a:pPr>
            <a:r>
              <a:rPr lang="zh-CN" altLang="en-US" sz="2400" dirty="0"/>
              <a:t>编写需要自动化测试用例及测试框架需求的人员</a:t>
            </a:r>
            <a:endParaRPr lang="en-US" altLang="zh-CN" sz="2400" dirty="0"/>
          </a:p>
        </p:txBody>
      </p:sp>
      <p:sp>
        <p:nvSpPr>
          <p:cNvPr id="3" name="标题 2"/>
          <p:cNvSpPr>
            <a:spLocks noGrp="1"/>
          </p:cNvSpPr>
          <p:nvPr>
            <p:ph type="title"/>
          </p:nvPr>
        </p:nvSpPr>
        <p:spPr/>
        <p:txBody>
          <a:bodyPr>
            <a:normAutofit/>
          </a:bodyPr>
          <a:lstStyle/>
          <a:p>
            <a:r>
              <a:rPr lang="zh-CN" altLang="en-US" sz="3200" dirty="0" smtClean="0"/>
              <a:t>自动化测试人员分工</a:t>
            </a:r>
            <a:endParaRPr lang="zh-CN" altLang="en-US" sz="3200" dirty="0"/>
          </a:p>
        </p:txBody>
      </p:sp>
    </p:spTree>
    <p:extLst>
      <p:ext uri="{BB962C8B-B14F-4D97-AF65-F5344CB8AC3E}">
        <p14:creationId xmlns:p14="http://schemas.microsoft.com/office/powerpoint/2010/main" val="23782191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67544" y="699542"/>
            <a:ext cx="8229600" cy="3394472"/>
          </a:xfrm>
        </p:spPr>
        <p:txBody>
          <a:bodyPr>
            <a:noAutofit/>
          </a:bodyPr>
          <a:lstStyle/>
          <a:p>
            <a:pPr marL="0" lvl="1" indent="-342900">
              <a:lnSpc>
                <a:spcPct val="160000"/>
              </a:lnSpc>
              <a:spcBef>
                <a:spcPts val="0"/>
              </a:spcBef>
              <a:buClr>
                <a:schemeClr val="tx1"/>
              </a:buClr>
              <a:buFont typeface="Wingdings" panose="05000000000000000000" pitchFamily="2" charset="2"/>
              <a:buChar char="Ø"/>
            </a:pPr>
            <a:r>
              <a:rPr lang="zh-CN" altLang="en-US" sz="1800" dirty="0">
                <a:sym typeface="宋体" charset="-122"/>
              </a:rPr>
              <a:t>支持脚本化语言</a:t>
            </a:r>
            <a:r>
              <a:rPr lang="en-US" altLang="zh-CN" sz="1800" dirty="0">
                <a:sym typeface="宋体" charset="-122"/>
              </a:rPr>
              <a:t>(Scripting Language)</a:t>
            </a:r>
          </a:p>
          <a:p>
            <a:pPr marL="0" lvl="1" indent="-342900">
              <a:lnSpc>
                <a:spcPct val="160000"/>
              </a:lnSpc>
              <a:spcBef>
                <a:spcPts val="0"/>
              </a:spcBef>
              <a:buClr>
                <a:schemeClr val="tx1"/>
              </a:buClr>
              <a:buFont typeface="Wingdings" panose="05000000000000000000" pitchFamily="2" charset="2"/>
              <a:buChar char="Ø"/>
            </a:pPr>
            <a:r>
              <a:rPr lang="zh-CN" altLang="en-US" sz="1800" dirty="0">
                <a:sym typeface="宋体" charset="-122"/>
              </a:rPr>
              <a:t>对程序界面中对象的识别能力</a:t>
            </a:r>
          </a:p>
          <a:p>
            <a:pPr marL="0" lvl="1" indent="-342900">
              <a:lnSpc>
                <a:spcPct val="160000"/>
              </a:lnSpc>
              <a:spcBef>
                <a:spcPts val="0"/>
              </a:spcBef>
              <a:buClr>
                <a:schemeClr val="tx1"/>
              </a:buClr>
              <a:buFont typeface="Wingdings" panose="05000000000000000000" pitchFamily="2" charset="2"/>
              <a:buChar char="Ø"/>
            </a:pPr>
            <a:r>
              <a:rPr lang="zh-CN" altLang="en-US" sz="1800" dirty="0">
                <a:sym typeface="宋体" charset="-122"/>
              </a:rPr>
              <a:t>支持函数的可重用</a:t>
            </a:r>
          </a:p>
          <a:p>
            <a:pPr marL="0" lvl="1" indent="-342900">
              <a:lnSpc>
                <a:spcPct val="160000"/>
              </a:lnSpc>
              <a:spcBef>
                <a:spcPts val="0"/>
              </a:spcBef>
              <a:buClr>
                <a:schemeClr val="tx1"/>
              </a:buClr>
              <a:buFont typeface="Wingdings" panose="05000000000000000000" pitchFamily="2" charset="2"/>
              <a:buChar char="Ø"/>
            </a:pPr>
            <a:r>
              <a:rPr lang="zh-CN" altLang="en-US" sz="1800" dirty="0">
                <a:sym typeface="宋体" charset="-122"/>
              </a:rPr>
              <a:t>支持外部函数库</a:t>
            </a:r>
          </a:p>
          <a:p>
            <a:pPr marL="0" lvl="1" indent="-342900">
              <a:lnSpc>
                <a:spcPct val="160000"/>
              </a:lnSpc>
              <a:spcBef>
                <a:spcPts val="0"/>
              </a:spcBef>
              <a:buClr>
                <a:schemeClr val="tx1"/>
              </a:buClr>
              <a:buFont typeface="Wingdings" panose="05000000000000000000" pitchFamily="2" charset="2"/>
              <a:buChar char="Ø"/>
            </a:pPr>
            <a:r>
              <a:rPr lang="zh-CN" altLang="en-US" sz="1800" dirty="0">
                <a:sym typeface="宋体" charset="-122"/>
              </a:rPr>
              <a:t>抽象层</a:t>
            </a:r>
            <a:r>
              <a:rPr lang="en-US" altLang="zh-CN" sz="1800" dirty="0">
                <a:sym typeface="宋体" charset="-122"/>
              </a:rPr>
              <a:t>—</a:t>
            </a:r>
            <a:r>
              <a:rPr lang="zh-CN" altLang="en-US" sz="1800" dirty="0">
                <a:sym typeface="宋体" charset="-122"/>
              </a:rPr>
              <a:t>将程序界面中的对象实体映射成逻辑对象</a:t>
            </a:r>
          </a:p>
          <a:p>
            <a:pPr marL="0" lvl="1" indent="-342900">
              <a:lnSpc>
                <a:spcPct val="160000"/>
              </a:lnSpc>
              <a:spcBef>
                <a:spcPts val="0"/>
              </a:spcBef>
              <a:buClr>
                <a:schemeClr val="tx1"/>
              </a:buClr>
              <a:buFont typeface="Wingdings" panose="05000000000000000000" pitchFamily="2" charset="2"/>
              <a:buChar char="Ø"/>
            </a:pPr>
            <a:r>
              <a:rPr lang="zh-CN" altLang="en-US" sz="1800" dirty="0">
                <a:sym typeface="宋体" charset="-122"/>
              </a:rPr>
              <a:t>支持数据驱动测试</a:t>
            </a:r>
            <a:r>
              <a:rPr lang="en-US" altLang="zh-CN" sz="1800" dirty="0">
                <a:sym typeface="宋体" charset="-122"/>
              </a:rPr>
              <a:t>(Data-Driven Test)</a:t>
            </a:r>
          </a:p>
          <a:p>
            <a:pPr marL="0" lvl="1" indent="-342900">
              <a:lnSpc>
                <a:spcPct val="160000"/>
              </a:lnSpc>
              <a:spcBef>
                <a:spcPts val="0"/>
              </a:spcBef>
              <a:buClr>
                <a:schemeClr val="tx1"/>
              </a:buClr>
              <a:buFont typeface="Wingdings" panose="05000000000000000000" pitchFamily="2" charset="2"/>
              <a:buChar char="Ø"/>
            </a:pPr>
            <a:r>
              <a:rPr lang="zh-CN" altLang="en-US" sz="1800" dirty="0">
                <a:sym typeface="宋体" charset="-122"/>
              </a:rPr>
              <a:t>错误处理</a:t>
            </a:r>
          </a:p>
          <a:p>
            <a:pPr marL="0" lvl="1" indent="-342900">
              <a:lnSpc>
                <a:spcPct val="160000"/>
              </a:lnSpc>
              <a:spcBef>
                <a:spcPts val="0"/>
              </a:spcBef>
              <a:buClr>
                <a:schemeClr val="tx1"/>
              </a:buClr>
              <a:buFont typeface="Wingdings" panose="05000000000000000000" pitchFamily="2" charset="2"/>
              <a:buChar char="Ø"/>
            </a:pPr>
            <a:r>
              <a:rPr lang="zh-CN" altLang="en-US" sz="1800" dirty="0">
                <a:sym typeface="宋体" charset="-122"/>
              </a:rPr>
              <a:t>调试器</a:t>
            </a:r>
            <a:r>
              <a:rPr lang="en-US" altLang="zh-CN" sz="1800" dirty="0">
                <a:sym typeface="宋体" charset="-122"/>
              </a:rPr>
              <a:t>(Debugger)</a:t>
            </a:r>
          </a:p>
          <a:p>
            <a:pPr marL="0" lvl="1" indent="-342900">
              <a:lnSpc>
                <a:spcPct val="160000"/>
              </a:lnSpc>
              <a:spcBef>
                <a:spcPts val="0"/>
              </a:spcBef>
              <a:buClr>
                <a:schemeClr val="tx1"/>
              </a:buClr>
              <a:buFont typeface="Wingdings" panose="05000000000000000000" pitchFamily="2" charset="2"/>
              <a:buChar char="Ø"/>
            </a:pPr>
            <a:r>
              <a:rPr lang="zh-CN" altLang="en-US" sz="1800" dirty="0">
                <a:sym typeface="宋体" charset="-122"/>
              </a:rPr>
              <a:t>源代码管理</a:t>
            </a:r>
          </a:p>
          <a:p>
            <a:pPr marL="0" lvl="1" indent="-342900">
              <a:lnSpc>
                <a:spcPct val="160000"/>
              </a:lnSpc>
              <a:spcBef>
                <a:spcPts val="0"/>
              </a:spcBef>
              <a:buClr>
                <a:schemeClr val="tx1"/>
              </a:buClr>
              <a:buFont typeface="Wingdings" panose="05000000000000000000" pitchFamily="2" charset="2"/>
              <a:buChar char="Ø"/>
            </a:pPr>
            <a:r>
              <a:rPr lang="zh-CN" altLang="en-US" sz="1800" dirty="0">
                <a:sym typeface="宋体" charset="-122"/>
              </a:rPr>
              <a:t>支持脚本的命令行</a:t>
            </a:r>
            <a:r>
              <a:rPr lang="en-US" altLang="zh-CN" sz="1800" dirty="0">
                <a:sym typeface="宋体" charset="-122"/>
              </a:rPr>
              <a:t>(Command Line)</a:t>
            </a:r>
            <a:r>
              <a:rPr lang="zh-CN" altLang="en-US" sz="1800" dirty="0">
                <a:sym typeface="宋体" charset="-122"/>
              </a:rPr>
              <a:t>方式</a:t>
            </a:r>
          </a:p>
        </p:txBody>
      </p:sp>
      <p:sp>
        <p:nvSpPr>
          <p:cNvPr id="4" name="标题 3"/>
          <p:cNvSpPr>
            <a:spLocks noGrp="1"/>
          </p:cNvSpPr>
          <p:nvPr>
            <p:ph type="title"/>
          </p:nvPr>
        </p:nvSpPr>
        <p:spPr/>
        <p:txBody>
          <a:bodyPr>
            <a:normAutofit/>
          </a:bodyPr>
          <a:lstStyle/>
          <a:p>
            <a:r>
              <a:rPr lang="zh-CN" altLang="en-US" sz="2800" dirty="0" smtClean="0">
                <a:sym typeface="微软雅黑" pitchFamily="34" charset="-122"/>
              </a:rPr>
              <a:t>自动化测试工具的特征</a:t>
            </a:r>
            <a:endParaRPr lang="zh-CN" altLang="en-US" dirty="0"/>
          </a:p>
        </p:txBody>
      </p:sp>
    </p:spTree>
    <p:extLst>
      <p:ext uri="{BB962C8B-B14F-4D97-AF65-F5344CB8AC3E}">
        <p14:creationId xmlns:p14="http://schemas.microsoft.com/office/powerpoint/2010/main" val="306048531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lnSpc>
                <a:spcPct val="150000"/>
              </a:lnSpc>
              <a:spcBef>
                <a:spcPts val="0"/>
              </a:spcBef>
              <a:buNone/>
            </a:pPr>
            <a:r>
              <a:rPr lang="en-US" altLang="zh-CN" dirty="0" smtClean="0"/>
              <a:t>1.1 </a:t>
            </a:r>
            <a:r>
              <a:rPr lang="zh-CN" altLang="en-US" dirty="0" smtClean="0"/>
              <a:t>软件测试分类</a:t>
            </a:r>
            <a:endParaRPr lang="en-US" altLang="zh-CN" dirty="0" smtClean="0"/>
          </a:p>
          <a:p>
            <a:pPr marL="0" indent="0">
              <a:lnSpc>
                <a:spcPct val="150000"/>
              </a:lnSpc>
              <a:spcBef>
                <a:spcPts val="0"/>
              </a:spcBef>
              <a:buNone/>
            </a:pPr>
            <a:r>
              <a:rPr lang="en-US" altLang="zh-CN" dirty="0"/>
              <a:t>1.2 </a:t>
            </a:r>
            <a:r>
              <a:rPr lang="zh-CN" altLang="en-US" dirty="0"/>
              <a:t>自动化测试的基本概念</a:t>
            </a:r>
            <a:endParaRPr lang="en-US" altLang="zh-CN" dirty="0"/>
          </a:p>
          <a:p>
            <a:pPr marL="0" indent="0">
              <a:lnSpc>
                <a:spcPct val="150000"/>
              </a:lnSpc>
              <a:spcBef>
                <a:spcPts val="0"/>
              </a:spcBef>
              <a:buNone/>
            </a:pPr>
            <a:r>
              <a:rPr lang="en-US" altLang="zh-CN" dirty="0" smtClean="0">
                <a:solidFill>
                  <a:srgbClr val="FF0000"/>
                </a:solidFill>
              </a:rPr>
              <a:t>1.3 </a:t>
            </a:r>
            <a:r>
              <a:rPr lang="zh-CN" altLang="en-US" dirty="0">
                <a:solidFill>
                  <a:srgbClr val="FF0000"/>
                </a:solidFill>
              </a:rPr>
              <a:t>分层的自动化测试</a:t>
            </a:r>
            <a:endParaRPr lang="en-US" altLang="zh-CN" dirty="0">
              <a:solidFill>
                <a:srgbClr val="FF0000"/>
              </a:solidFill>
            </a:endParaRPr>
          </a:p>
          <a:p>
            <a:pPr marL="0" indent="0">
              <a:lnSpc>
                <a:spcPct val="150000"/>
              </a:lnSpc>
              <a:spcBef>
                <a:spcPts val="0"/>
              </a:spcBef>
              <a:buNone/>
            </a:pPr>
            <a:r>
              <a:rPr lang="en-US" altLang="zh-CN" dirty="0" smtClean="0"/>
              <a:t>1.4 UI</a:t>
            </a:r>
            <a:r>
              <a:rPr lang="zh-CN" altLang="en-US" dirty="0" smtClean="0"/>
              <a:t>自动化测试工具介绍</a:t>
            </a:r>
            <a:endParaRPr lang="en-US" altLang="zh-CN" dirty="0" smtClean="0"/>
          </a:p>
          <a:p>
            <a:pPr marL="0" indent="0">
              <a:lnSpc>
                <a:spcPct val="150000"/>
              </a:lnSpc>
              <a:spcBef>
                <a:spcPts val="0"/>
              </a:spcBef>
              <a:buNone/>
            </a:pPr>
            <a:r>
              <a:rPr lang="en-US" altLang="zh-CN" dirty="0" smtClean="0"/>
              <a:t>1.5 Selenium</a:t>
            </a:r>
            <a:r>
              <a:rPr lang="zh-CN" altLang="en-US" dirty="0" smtClean="0"/>
              <a:t>介绍</a:t>
            </a:r>
            <a:endParaRPr lang="zh-CN" altLang="en-US" dirty="0"/>
          </a:p>
        </p:txBody>
      </p:sp>
      <p:sp>
        <p:nvSpPr>
          <p:cNvPr id="3" name="标题 2"/>
          <p:cNvSpPr>
            <a:spLocks noGrp="1"/>
          </p:cNvSpPr>
          <p:nvPr>
            <p:ph type="title"/>
          </p:nvPr>
        </p:nvSpPr>
        <p:spPr/>
        <p:txBody>
          <a:bodyPr>
            <a:normAutofit fontScale="90000"/>
          </a:bodyPr>
          <a:lstStyle/>
          <a:p>
            <a:r>
              <a:rPr lang="zh-CN" altLang="en-US" smtClean="0"/>
              <a:t>本章大纲</a:t>
            </a:r>
            <a:endParaRPr lang="zh-CN" altLang="en-US"/>
          </a:p>
        </p:txBody>
      </p:sp>
    </p:spTree>
    <p:extLst>
      <p:ext uri="{BB962C8B-B14F-4D97-AF65-F5344CB8AC3E}">
        <p14:creationId xmlns:p14="http://schemas.microsoft.com/office/powerpoint/2010/main" val="1191442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分层的自动化</a:t>
            </a:r>
            <a:r>
              <a:rPr lang="zh-CN" altLang="en-US" dirty="0" smtClean="0"/>
              <a:t>测试</a:t>
            </a:r>
            <a:endParaRPr lang="zh-CN" altLang="en-US" dirty="0"/>
          </a:p>
        </p:txBody>
      </p:sp>
      <p:sp>
        <p:nvSpPr>
          <p:cNvPr id="5" name="TextBox 4"/>
          <p:cNvSpPr txBox="1"/>
          <p:nvPr/>
        </p:nvSpPr>
        <p:spPr>
          <a:xfrm>
            <a:off x="755576" y="1113588"/>
            <a:ext cx="2448272" cy="369332"/>
          </a:xfrm>
          <a:prstGeom prst="rect">
            <a:avLst/>
          </a:prstGeom>
          <a:noFill/>
        </p:spPr>
        <p:txBody>
          <a:bodyPr wrap="square" rtlCol="0">
            <a:spAutoFit/>
          </a:bodyPr>
          <a:lstStyle/>
          <a:p>
            <a:endParaRPr lang="zh-CN" altLang="en-US" dirty="0"/>
          </a:p>
        </p:txBody>
      </p:sp>
      <p:sp>
        <p:nvSpPr>
          <p:cNvPr id="6" name="矩形 5"/>
          <p:cNvSpPr/>
          <p:nvPr/>
        </p:nvSpPr>
        <p:spPr>
          <a:xfrm>
            <a:off x="539552" y="789552"/>
            <a:ext cx="8208912" cy="3323987"/>
          </a:xfrm>
          <a:prstGeom prst="rect">
            <a:avLst/>
          </a:prstGeom>
        </p:spPr>
        <p:txBody>
          <a:bodyPr wrap="square">
            <a:spAutoFit/>
          </a:bodyPr>
          <a:lstStyle/>
          <a:p>
            <a:pPr>
              <a:lnSpc>
                <a:spcPct val="150000"/>
              </a:lnSpc>
            </a:pPr>
            <a:r>
              <a:rPr lang="zh-CN" altLang="en-US" sz="2800" dirty="0" smtClean="0">
                <a:latin typeface="微软雅黑" panose="020B0503020204020204" pitchFamily="34" charset="-122"/>
                <a:ea typeface="微软雅黑" panose="020B0503020204020204" pitchFamily="34" charset="-122"/>
              </a:rPr>
              <a:t>       测试</a:t>
            </a:r>
            <a:r>
              <a:rPr lang="zh-CN" altLang="en-US" sz="2800" dirty="0">
                <a:latin typeface="微软雅黑" panose="020B0503020204020204" pitchFamily="34" charset="-122"/>
                <a:ea typeface="微软雅黑" panose="020B0503020204020204" pitchFamily="34" charset="-122"/>
              </a:rPr>
              <a:t>金字塔的概念由敏捷大师</a:t>
            </a:r>
            <a:r>
              <a:rPr lang="en-US" altLang="zh-CN" sz="2800" dirty="0">
                <a:latin typeface="微软雅黑" panose="020B0503020204020204" pitchFamily="34" charset="-122"/>
                <a:ea typeface="微软雅黑" panose="020B0503020204020204" pitchFamily="34" charset="-122"/>
              </a:rPr>
              <a:t>Mike Cohn</a:t>
            </a:r>
            <a:r>
              <a:rPr lang="zh-CN" altLang="en-US" sz="2800" dirty="0">
                <a:latin typeface="微软雅黑" panose="020B0503020204020204" pitchFamily="34" charset="-122"/>
                <a:ea typeface="微软雅黑" panose="020B0503020204020204" pitchFamily="34" charset="-122"/>
              </a:rPr>
              <a:t>在他的</a:t>
            </a:r>
            <a:r>
              <a:rPr lang="en-US" altLang="zh-CN" sz="2800" dirty="0">
                <a:latin typeface="微软雅黑" panose="020B0503020204020204" pitchFamily="34" charset="-122"/>
                <a:ea typeface="微软雅黑" panose="020B0503020204020204" pitchFamily="34" charset="-122"/>
              </a:rPr>
              <a:t>《Succeeding with Agile》</a:t>
            </a:r>
            <a:r>
              <a:rPr lang="zh-CN" altLang="en-US" sz="2800" dirty="0">
                <a:latin typeface="微软雅黑" panose="020B0503020204020204" pitchFamily="34" charset="-122"/>
                <a:ea typeface="微软雅黑" panose="020B0503020204020204" pitchFamily="34" charset="-122"/>
              </a:rPr>
              <a:t>一书中首次提出，如</a:t>
            </a:r>
            <a:r>
              <a:rPr lang="zh-CN" altLang="en-US" sz="2800" dirty="0" smtClean="0">
                <a:latin typeface="微软雅黑" panose="020B0503020204020204" pitchFamily="34" charset="-122"/>
                <a:ea typeface="微软雅黑" panose="020B0503020204020204" pitchFamily="34" charset="-122"/>
              </a:rPr>
              <a:t>图所</a:t>
            </a:r>
            <a:r>
              <a:rPr lang="zh-CN" altLang="en-US" sz="2800" dirty="0">
                <a:latin typeface="微软雅黑" panose="020B0503020204020204" pitchFamily="34" charset="-122"/>
                <a:ea typeface="微软雅黑" panose="020B0503020204020204" pitchFamily="34" charset="-122"/>
              </a:rPr>
              <a:t>示。他的基本观点是：我们应该有更多的低级别的单元测试，而不仅仅是通过用户界面运行的高层的端到端的测试。</a:t>
            </a:r>
          </a:p>
        </p:txBody>
      </p:sp>
    </p:spTree>
    <p:extLst>
      <p:ext uri="{BB962C8B-B14F-4D97-AF65-F5344CB8AC3E}">
        <p14:creationId xmlns:p14="http://schemas.microsoft.com/office/powerpoint/2010/main" val="23006277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74948" y="951571"/>
            <a:ext cx="8229600" cy="3394472"/>
          </a:xfrm>
        </p:spPr>
        <p:txBody>
          <a:bodyPr/>
          <a:lstStyle/>
          <a:p>
            <a:r>
              <a:rPr lang="en-US" altLang="zh-CN" dirty="0"/>
              <a:t>Martin Fowler</a:t>
            </a:r>
            <a:r>
              <a:rPr lang="zh-CN" altLang="en-US" dirty="0"/>
              <a:t>大师在测试金字塔模型的基础上提出分层自动化测试的</a:t>
            </a:r>
            <a:r>
              <a:rPr lang="zh-CN" altLang="en-US" dirty="0" smtClean="0"/>
              <a:t>概念</a:t>
            </a:r>
            <a:endParaRPr lang="zh-CN" altLang="en-US" dirty="0"/>
          </a:p>
        </p:txBody>
      </p:sp>
      <p:sp>
        <p:nvSpPr>
          <p:cNvPr id="3" name="标题 2"/>
          <p:cNvSpPr>
            <a:spLocks noGrp="1"/>
          </p:cNvSpPr>
          <p:nvPr>
            <p:ph type="title"/>
          </p:nvPr>
        </p:nvSpPr>
        <p:spPr/>
        <p:txBody>
          <a:bodyPr>
            <a:normAutofit fontScale="90000"/>
          </a:bodyPr>
          <a:lstStyle/>
          <a:p>
            <a:r>
              <a:rPr lang="zh-CN" altLang="zh-CN" dirty="0"/>
              <a:t>分层</a:t>
            </a:r>
            <a:r>
              <a:rPr lang="zh-CN" altLang="zh-CN" dirty="0" smtClean="0"/>
              <a:t>测试</a:t>
            </a: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259" y="1869672"/>
            <a:ext cx="7668344" cy="267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73773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789552"/>
            <a:ext cx="8229600" cy="4353948"/>
          </a:xfrm>
        </p:spPr>
        <p:txBody>
          <a:bodyPr>
            <a:normAutofit fontScale="77500" lnSpcReduction="20000"/>
          </a:bodyPr>
          <a:lstStyle/>
          <a:p>
            <a:pPr marL="0">
              <a:lnSpc>
                <a:spcPct val="150000"/>
              </a:lnSpc>
            </a:pPr>
            <a:r>
              <a:rPr lang="zh-CN" altLang="en-US" sz="2400" dirty="0" smtClean="0"/>
              <a:t>单元测试是应用程序的最小可测试部分。</a:t>
            </a:r>
            <a:endParaRPr lang="en-US" altLang="zh-CN" sz="2400" dirty="0" smtClean="0"/>
          </a:p>
          <a:p>
            <a:pPr marL="0">
              <a:lnSpc>
                <a:spcPct val="150000"/>
              </a:lnSpc>
            </a:pPr>
            <a:r>
              <a:rPr lang="zh-CN" altLang="en-US" sz="2400" dirty="0" smtClean="0"/>
              <a:t>在面向过程编程中，单元也可以是整个模块，单常见的是单个函数或过程。</a:t>
            </a:r>
            <a:endParaRPr lang="en-US" altLang="zh-CN" sz="2400" dirty="0" smtClean="0"/>
          </a:p>
          <a:p>
            <a:pPr marL="0">
              <a:lnSpc>
                <a:spcPct val="150000"/>
              </a:lnSpc>
            </a:pPr>
            <a:r>
              <a:rPr lang="zh-CN" altLang="en-US" sz="2400" dirty="0" smtClean="0"/>
              <a:t>在面向对象编程中，单元通常是整个接口，例如类，但可以是单独的方法。</a:t>
            </a:r>
            <a:endParaRPr lang="en-US" altLang="zh-CN" sz="2400" dirty="0" smtClean="0"/>
          </a:p>
          <a:p>
            <a:pPr marL="0">
              <a:lnSpc>
                <a:spcPct val="150000"/>
              </a:lnSpc>
            </a:pPr>
            <a:r>
              <a:rPr lang="zh-CN" altLang="en-US" sz="2400" dirty="0" smtClean="0"/>
              <a:t>单元测试多数情况下由程序员自己完成的</a:t>
            </a:r>
            <a:endParaRPr lang="en-US" altLang="zh-CN" sz="2400" dirty="0" smtClean="0"/>
          </a:p>
          <a:p>
            <a:pPr marL="0">
              <a:lnSpc>
                <a:spcPct val="150000"/>
              </a:lnSpc>
            </a:pPr>
            <a:r>
              <a:rPr lang="zh-CN" altLang="en-US" sz="2400" dirty="0"/>
              <a:t>单元测试更强调的是</a:t>
            </a:r>
            <a:r>
              <a:rPr lang="zh-CN" altLang="en-US" sz="2400" dirty="0">
                <a:solidFill>
                  <a:srgbClr val="FF0000"/>
                </a:solidFill>
              </a:rPr>
              <a:t>程序的最小可测试单元</a:t>
            </a:r>
            <a:r>
              <a:rPr lang="zh-CN" altLang="en-US" sz="2400" dirty="0"/>
              <a:t>，而模块测试更强调</a:t>
            </a:r>
            <a:r>
              <a:rPr lang="zh-CN" altLang="en-US" sz="2400" dirty="0">
                <a:solidFill>
                  <a:srgbClr val="FF0000"/>
                </a:solidFill>
              </a:rPr>
              <a:t>被测程序功能的</a:t>
            </a:r>
            <a:r>
              <a:rPr lang="zh-CN" altLang="en-US" sz="2400" dirty="0" smtClean="0">
                <a:solidFill>
                  <a:srgbClr val="FF0000"/>
                </a:solidFill>
              </a:rPr>
              <a:t>完整性</a:t>
            </a:r>
            <a:endParaRPr lang="en-US" altLang="zh-CN" sz="2400" dirty="0" smtClean="0">
              <a:solidFill>
                <a:srgbClr val="FF0000"/>
              </a:solidFill>
            </a:endParaRPr>
          </a:p>
          <a:p>
            <a:pPr marL="0">
              <a:lnSpc>
                <a:spcPct val="150000"/>
              </a:lnSpc>
            </a:pPr>
            <a:r>
              <a:rPr lang="zh-CN" altLang="en-US" sz="2400" dirty="0"/>
              <a:t>单元测试框架，如</a:t>
            </a:r>
            <a:r>
              <a:rPr lang="en-US" altLang="zh-CN" sz="2400" dirty="0"/>
              <a:t>java</a:t>
            </a:r>
            <a:r>
              <a:rPr lang="zh-CN" altLang="en-US" sz="2400" dirty="0"/>
              <a:t>语言的</a:t>
            </a:r>
            <a:r>
              <a:rPr lang="en-US" altLang="zh-CN" sz="2400" dirty="0" err="1"/>
              <a:t>Junit</a:t>
            </a:r>
            <a:r>
              <a:rPr lang="zh-CN" altLang="en-US" sz="2400" dirty="0"/>
              <a:t>、</a:t>
            </a:r>
            <a:r>
              <a:rPr lang="en-US" altLang="zh-CN" sz="2400" dirty="0" err="1"/>
              <a:t>TestNG</a:t>
            </a:r>
            <a:r>
              <a:rPr lang="zh-CN" altLang="en-US" sz="2400" dirty="0"/>
              <a:t>，</a:t>
            </a:r>
            <a:r>
              <a:rPr lang="en-US" altLang="zh-CN" sz="2400" dirty="0"/>
              <a:t>C#</a:t>
            </a:r>
            <a:r>
              <a:rPr lang="zh-CN" altLang="en-US" sz="2400" dirty="0"/>
              <a:t>语言的</a:t>
            </a:r>
            <a:r>
              <a:rPr lang="en-US" altLang="zh-CN" sz="2400" dirty="0" err="1"/>
              <a:t>NUnit</a:t>
            </a:r>
            <a:r>
              <a:rPr lang="zh-CN" altLang="en-US" sz="2400" dirty="0"/>
              <a:t>，以及</a:t>
            </a:r>
            <a:r>
              <a:rPr lang="en-US" altLang="zh-CN" sz="2400" dirty="0"/>
              <a:t>Python</a:t>
            </a:r>
            <a:r>
              <a:rPr lang="zh-CN" altLang="en-US" sz="2400" dirty="0"/>
              <a:t>语言的</a:t>
            </a:r>
            <a:r>
              <a:rPr lang="en-US" altLang="zh-CN" sz="2400" dirty="0" err="1"/>
              <a:t>unittest</a:t>
            </a:r>
            <a:r>
              <a:rPr lang="zh-CN" altLang="en-US" sz="2400" dirty="0"/>
              <a:t>、</a:t>
            </a:r>
            <a:r>
              <a:rPr lang="en-US" altLang="zh-CN" sz="2400" dirty="0" err="1"/>
              <a:t>pytest</a:t>
            </a:r>
            <a:endParaRPr lang="en-US" altLang="zh-CN" sz="2400" dirty="0"/>
          </a:p>
          <a:p>
            <a:pPr marL="0" indent="0">
              <a:buNone/>
            </a:pPr>
            <a:endParaRPr lang="zh-CN" altLang="en-US" sz="2800" dirty="0">
              <a:solidFill>
                <a:srgbClr val="FF0000"/>
              </a:solidFill>
            </a:endParaRPr>
          </a:p>
          <a:p>
            <a:endParaRPr lang="zh-CN" altLang="en-US" sz="2800" dirty="0"/>
          </a:p>
        </p:txBody>
      </p:sp>
      <p:sp>
        <p:nvSpPr>
          <p:cNvPr id="3" name="标题 2"/>
          <p:cNvSpPr>
            <a:spLocks noGrp="1"/>
          </p:cNvSpPr>
          <p:nvPr>
            <p:ph type="title"/>
          </p:nvPr>
        </p:nvSpPr>
        <p:spPr/>
        <p:txBody>
          <a:bodyPr>
            <a:normAutofit fontScale="90000"/>
          </a:bodyPr>
          <a:lstStyle/>
          <a:p>
            <a:r>
              <a:rPr lang="zh-CN" altLang="en-US" dirty="0" smtClean="0"/>
              <a:t>单元测试自动化</a:t>
            </a:r>
            <a:endParaRPr lang="zh-CN" altLang="en-US" dirty="0"/>
          </a:p>
        </p:txBody>
      </p:sp>
    </p:spTree>
    <p:extLst>
      <p:ext uri="{BB962C8B-B14F-4D97-AF65-F5344CB8AC3E}">
        <p14:creationId xmlns:p14="http://schemas.microsoft.com/office/powerpoint/2010/main" val="5322904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710896"/>
            <a:ext cx="8229600" cy="4993202"/>
          </a:xfrm>
        </p:spPr>
        <p:txBody>
          <a:bodyPr>
            <a:noAutofit/>
          </a:bodyPr>
          <a:lstStyle/>
          <a:p>
            <a:pPr marL="0" indent="0">
              <a:lnSpc>
                <a:spcPct val="150000"/>
              </a:lnSpc>
              <a:buNone/>
            </a:pPr>
            <a:r>
              <a:rPr lang="en-US" altLang="zh-CN" sz="2400" dirty="0" smtClean="0">
                <a:cs typeface="Tahoma" panose="020B0604030504040204" pitchFamily="34" charset="0"/>
              </a:rPr>
              <a:t>Web</a:t>
            </a:r>
            <a:r>
              <a:rPr lang="zh-CN" altLang="en-US" sz="2400" dirty="0">
                <a:cs typeface="Tahoma" panose="020B0604030504040204" pitchFamily="34" charset="0"/>
              </a:rPr>
              <a:t>应用的接口测试大体分为两类：模块接口测试和</a:t>
            </a:r>
            <a:r>
              <a:rPr lang="en-US" altLang="zh-CN" sz="2400" dirty="0">
                <a:cs typeface="Tahoma" panose="020B0604030504040204" pitchFamily="34" charset="0"/>
              </a:rPr>
              <a:t>Web</a:t>
            </a:r>
            <a:r>
              <a:rPr lang="zh-CN" altLang="en-US" sz="2400" dirty="0">
                <a:cs typeface="Tahoma" panose="020B0604030504040204" pitchFamily="34" charset="0"/>
              </a:rPr>
              <a:t>接口测试。</a:t>
            </a:r>
            <a:endParaRPr lang="en-US" altLang="zh-CN" sz="2400" dirty="0">
              <a:cs typeface="Tahoma" panose="020B0604030504040204" pitchFamily="34" charset="0"/>
            </a:endParaRPr>
          </a:p>
          <a:p>
            <a:pPr marL="0" indent="0">
              <a:lnSpc>
                <a:spcPct val="150000"/>
              </a:lnSpc>
              <a:buNone/>
            </a:pPr>
            <a:r>
              <a:rPr lang="zh-CN" altLang="en-US" sz="2400" dirty="0">
                <a:cs typeface="Tahoma" panose="020B0604030504040204" pitchFamily="34" charset="0"/>
              </a:rPr>
              <a:t>（</a:t>
            </a:r>
            <a:r>
              <a:rPr lang="en-US" altLang="zh-CN" sz="2400" dirty="0">
                <a:cs typeface="Tahoma" panose="020B0604030504040204" pitchFamily="34" charset="0"/>
              </a:rPr>
              <a:t>1</a:t>
            </a:r>
            <a:r>
              <a:rPr lang="zh-CN" altLang="en-US" sz="2400" dirty="0">
                <a:cs typeface="Tahoma" panose="020B0604030504040204" pitchFamily="34" charset="0"/>
              </a:rPr>
              <a:t>）模块接口测试，主要测试模块之间的调用与返回。它主要强调对一个类方法或函数的调用，并对返回结果的验证，所用到的测试工具与单元测试相同。</a:t>
            </a:r>
            <a:endParaRPr lang="en-US" altLang="zh-CN" sz="2400" dirty="0">
              <a:cs typeface="Tahoma" panose="020B0604030504040204" pitchFamily="34" charset="0"/>
            </a:endParaRPr>
          </a:p>
          <a:p>
            <a:pPr marL="0" indent="0">
              <a:lnSpc>
                <a:spcPct val="150000"/>
              </a:lnSpc>
              <a:buNone/>
            </a:pPr>
            <a:r>
              <a:rPr lang="zh-CN" altLang="en-US" sz="2400" dirty="0">
                <a:cs typeface="Tahoma" panose="020B0604030504040204" pitchFamily="34" charset="0"/>
              </a:rPr>
              <a:t>（</a:t>
            </a:r>
            <a:r>
              <a:rPr lang="en-US" altLang="zh-CN" sz="2400" dirty="0">
                <a:cs typeface="Tahoma" panose="020B0604030504040204" pitchFamily="34" charset="0"/>
              </a:rPr>
              <a:t>2</a:t>
            </a:r>
            <a:r>
              <a:rPr lang="zh-CN" altLang="en-US" sz="2400" dirty="0">
                <a:cs typeface="Tahoma" panose="020B0604030504040204" pitchFamily="34" charset="0"/>
              </a:rPr>
              <a:t>）</a:t>
            </a:r>
            <a:r>
              <a:rPr lang="en-US" altLang="zh-CN" sz="2400" dirty="0">
                <a:cs typeface="Tahoma" panose="020B0604030504040204" pitchFamily="34" charset="0"/>
              </a:rPr>
              <a:t>Web</a:t>
            </a:r>
            <a:r>
              <a:rPr lang="zh-CN" altLang="en-US" sz="2400" dirty="0">
                <a:cs typeface="Tahoma" panose="020B0604030504040204" pitchFamily="34" charset="0"/>
              </a:rPr>
              <a:t>接口测试又可分为两类：</a:t>
            </a:r>
            <a:r>
              <a:rPr lang="zh-CN" altLang="en-US" sz="2400" dirty="0">
                <a:solidFill>
                  <a:srgbClr val="FF0000"/>
                </a:solidFill>
                <a:cs typeface="Tahoma" panose="020B0604030504040204" pitchFamily="34" charset="0"/>
              </a:rPr>
              <a:t>服务器接口测试</a:t>
            </a:r>
            <a:r>
              <a:rPr lang="zh-CN" altLang="en-US" sz="2400" dirty="0">
                <a:cs typeface="Tahoma" panose="020B0604030504040204" pitchFamily="34" charset="0"/>
              </a:rPr>
              <a:t>和外部接口测试。</a:t>
            </a:r>
            <a:endParaRPr lang="en-US" altLang="zh-CN" sz="2400" dirty="0">
              <a:cs typeface="Tahoma" panose="020B0604030504040204" pitchFamily="34" charset="0"/>
            </a:endParaRPr>
          </a:p>
        </p:txBody>
      </p:sp>
      <p:sp>
        <p:nvSpPr>
          <p:cNvPr id="3" name="标题 2"/>
          <p:cNvSpPr>
            <a:spLocks noGrp="1"/>
          </p:cNvSpPr>
          <p:nvPr>
            <p:ph type="title"/>
          </p:nvPr>
        </p:nvSpPr>
        <p:spPr/>
        <p:txBody>
          <a:bodyPr>
            <a:normAutofit fontScale="90000"/>
          </a:bodyPr>
          <a:lstStyle/>
          <a:p>
            <a:r>
              <a:rPr lang="en-US" altLang="zh-CN" smtClean="0"/>
              <a:t> </a:t>
            </a:r>
            <a:endParaRPr lang="zh-CN" altLang="en-US" dirty="0"/>
          </a:p>
        </p:txBody>
      </p:sp>
      <p:sp>
        <p:nvSpPr>
          <p:cNvPr id="4" name="标题 2"/>
          <p:cNvSpPr txBox="1">
            <a:spLocks/>
          </p:cNvSpPr>
          <p:nvPr/>
        </p:nvSpPr>
        <p:spPr>
          <a:xfrm>
            <a:off x="142798" y="33468"/>
            <a:ext cx="9153601" cy="614150"/>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sz="3600" b="0" dirty="0">
                <a:latin typeface="微软雅黑" panose="020B0503020204020204" pitchFamily="34" charset="-122"/>
                <a:ea typeface="微软雅黑" panose="020B0503020204020204" pitchFamily="34" charset="-122"/>
              </a:rPr>
              <a:t>接口测试自动化</a:t>
            </a:r>
          </a:p>
        </p:txBody>
      </p:sp>
    </p:spTree>
    <p:extLst>
      <p:ext uri="{BB962C8B-B14F-4D97-AF65-F5344CB8AC3E}">
        <p14:creationId xmlns:p14="http://schemas.microsoft.com/office/powerpoint/2010/main" val="39226663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lnSpc>
                <a:spcPct val="150000"/>
              </a:lnSpc>
              <a:buNone/>
            </a:pPr>
            <a:r>
              <a:rPr lang="zh-CN" altLang="en-US" sz="2400" dirty="0" smtClean="0"/>
              <a:t>从</a:t>
            </a:r>
            <a:r>
              <a:rPr lang="zh-CN" altLang="en-US" sz="2400" dirty="0" smtClean="0">
                <a:solidFill>
                  <a:srgbClr val="FF0000"/>
                </a:solidFill>
              </a:rPr>
              <a:t>系统的调用方式</a:t>
            </a:r>
            <a:r>
              <a:rPr lang="zh-CN" altLang="en-US" sz="2400" dirty="0" smtClean="0"/>
              <a:t>不同，又可以将接口大致分为以下三种。</a:t>
            </a:r>
            <a:endParaRPr lang="en-US" altLang="zh-CN" sz="2400" dirty="0" smtClean="0"/>
          </a:p>
          <a:p>
            <a:pPr marL="0" indent="0">
              <a:lnSpc>
                <a:spcPct val="150000"/>
              </a:lnSpc>
              <a:buNone/>
            </a:pPr>
            <a:r>
              <a:rPr lang="en-US" altLang="zh-CN" sz="2400" dirty="0" smtClean="0"/>
              <a:t>1.</a:t>
            </a:r>
            <a:r>
              <a:rPr lang="zh-CN" altLang="en-US" sz="2400" dirty="0" smtClean="0"/>
              <a:t>系统与系统之间的接口（例如</a:t>
            </a:r>
            <a:r>
              <a:rPr lang="en-US" altLang="zh-CN" sz="2400" dirty="0" err="1" smtClean="0"/>
              <a:t>QQ</a:t>
            </a:r>
            <a:r>
              <a:rPr lang="zh-CN" altLang="en-US" sz="2400" dirty="0" smtClean="0"/>
              <a:t>的第三方登录）</a:t>
            </a:r>
            <a:endParaRPr lang="en-US" altLang="zh-CN" sz="2400" dirty="0" smtClean="0"/>
          </a:p>
          <a:p>
            <a:pPr marL="0" indent="0">
              <a:lnSpc>
                <a:spcPct val="150000"/>
              </a:lnSpc>
              <a:buNone/>
            </a:pPr>
            <a:r>
              <a:rPr lang="en-US" altLang="zh-CN" sz="2400" dirty="0" smtClean="0"/>
              <a:t>2.</a:t>
            </a:r>
            <a:r>
              <a:rPr lang="zh-CN" altLang="en-US" sz="2400" dirty="0" smtClean="0"/>
              <a:t>下层服务上层服务的接口</a:t>
            </a:r>
            <a:endParaRPr lang="en-US" altLang="zh-CN" sz="2400" dirty="0" smtClean="0"/>
          </a:p>
          <a:p>
            <a:pPr marL="0" indent="0">
              <a:lnSpc>
                <a:spcPct val="150000"/>
              </a:lnSpc>
              <a:buNone/>
            </a:pPr>
            <a:r>
              <a:rPr lang="en-US" altLang="zh-CN" sz="2400" dirty="0" smtClean="0"/>
              <a:t>3.</a:t>
            </a:r>
            <a:r>
              <a:rPr lang="zh-CN" altLang="en-US" sz="2400" dirty="0" smtClean="0"/>
              <a:t>系统内部，服务与服务之间的调用</a:t>
            </a:r>
            <a:endParaRPr lang="zh-CN" altLang="en-US" sz="2400" dirty="0"/>
          </a:p>
        </p:txBody>
      </p:sp>
      <p:sp>
        <p:nvSpPr>
          <p:cNvPr id="3" name="标题 2"/>
          <p:cNvSpPr>
            <a:spLocks noGrp="1"/>
          </p:cNvSpPr>
          <p:nvPr>
            <p:ph type="title"/>
          </p:nvPr>
        </p:nvSpPr>
        <p:spPr/>
        <p:txBody>
          <a:bodyPr>
            <a:normAutofit fontScale="90000"/>
          </a:bodyPr>
          <a:lstStyle/>
          <a:p>
            <a:r>
              <a:rPr lang="zh-CN" altLang="en-US" dirty="0" smtClean="0"/>
              <a:t>接口的分类</a:t>
            </a:r>
            <a:endParaRPr lang="zh-CN" altLang="en-US" dirty="0"/>
          </a:p>
        </p:txBody>
      </p:sp>
    </p:spTree>
    <p:extLst>
      <p:ext uri="{BB962C8B-B14F-4D97-AF65-F5344CB8AC3E}">
        <p14:creationId xmlns:p14="http://schemas.microsoft.com/office/powerpoint/2010/main" val="8673829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buFont typeface="Wingdings" panose="05000000000000000000" pitchFamily="2" charset="2"/>
              <a:buChar char="Ø"/>
            </a:pPr>
            <a:r>
              <a:rPr lang="zh-CN" altLang="en-US" dirty="0"/>
              <a:t>更早的发现问题</a:t>
            </a:r>
            <a:endParaRPr lang="en-US" altLang="zh-CN" dirty="0"/>
          </a:p>
          <a:p>
            <a:pPr>
              <a:lnSpc>
                <a:spcPct val="150000"/>
              </a:lnSpc>
              <a:buFont typeface="Wingdings" panose="05000000000000000000" pitchFamily="2" charset="2"/>
              <a:buChar char="Ø"/>
            </a:pPr>
            <a:r>
              <a:rPr lang="zh-CN" altLang="en-US" dirty="0"/>
              <a:t>缩短产品研发周期</a:t>
            </a:r>
            <a:endParaRPr lang="en-US" altLang="zh-CN" dirty="0"/>
          </a:p>
          <a:p>
            <a:pPr>
              <a:lnSpc>
                <a:spcPct val="150000"/>
              </a:lnSpc>
              <a:buFont typeface="Wingdings" panose="05000000000000000000" pitchFamily="2" charset="2"/>
              <a:buChar char="Ø"/>
            </a:pPr>
            <a:r>
              <a:rPr lang="zh-CN" altLang="en-US" dirty="0"/>
              <a:t>发现更底层的问题</a:t>
            </a:r>
          </a:p>
        </p:txBody>
      </p:sp>
      <p:sp>
        <p:nvSpPr>
          <p:cNvPr id="3" name="标题 2"/>
          <p:cNvSpPr>
            <a:spLocks noGrp="1"/>
          </p:cNvSpPr>
          <p:nvPr>
            <p:ph type="title"/>
          </p:nvPr>
        </p:nvSpPr>
        <p:spPr/>
        <p:txBody>
          <a:bodyPr>
            <a:normAutofit fontScale="90000"/>
          </a:bodyPr>
          <a:lstStyle/>
          <a:p>
            <a:r>
              <a:rPr lang="zh-CN" altLang="en-US" dirty="0" smtClean="0"/>
              <a:t>接口测试的意义</a:t>
            </a:r>
            <a:endParaRPr lang="zh-CN" altLang="en-US" dirty="0"/>
          </a:p>
        </p:txBody>
      </p:sp>
    </p:spTree>
    <p:extLst>
      <p:ext uri="{BB962C8B-B14F-4D97-AF65-F5344CB8AC3E}">
        <p14:creationId xmlns:p14="http://schemas.microsoft.com/office/powerpoint/2010/main" val="21173197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3302" y="1059582"/>
            <a:ext cx="8928992" cy="3394472"/>
          </a:xfrm>
        </p:spPr>
        <p:txBody>
          <a:bodyPr>
            <a:normAutofit/>
          </a:bodyPr>
          <a:lstStyle/>
          <a:p>
            <a:pPr marL="0" indent="0">
              <a:lnSpc>
                <a:spcPct val="150000"/>
              </a:lnSpc>
              <a:buNone/>
            </a:pPr>
            <a:r>
              <a:rPr lang="en-US" altLang="zh-CN" sz="2400" dirty="0"/>
              <a:t>UI </a:t>
            </a:r>
            <a:r>
              <a:rPr lang="zh-CN" altLang="en-US" sz="2400" dirty="0"/>
              <a:t>层是用户使用该产品的入口，所有功能都通过这一层提供并展示给用户，所以大多测试工作都集中在这一层进行</a:t>
            </a:r>
            <a:r>
              <a:rPr lang="zh-CN" altLang="en-US" sz="2400" dirty="0" smtClean="0"/>
              <a:t>。</a:t>
            </a:r>
            <a:endParaRPr lang="en-US" altLang="zh-CN" sz="2400" dirty="0" smtClean="0"/>
          </a:p>
          <a:p>
            <a:pPr marL="0" indent="0">
              <a:lnSpc>
                <a:spcPct val="150000"/>
              </a:lnSpc>
              <a:buNone/>
            </a:pPr>
            <a:r>
              <a:rPr lang="zh-CN" altLang="en-US" sz="2400" dirty="0" smtClean="0"/>
              <a:t>目前主流</a:t>
            </a:r>
            <a:r>
              <a:rPr lang="zh-CN" altLang="en-US" sz="2400" dirty="0"/>
              <a:t>的测试工具有</a:t>
            </a:r>
            <a:r>
              <a:rPr lang="en-US" altLang="zh-CN" sz="2400" dirty="0" err="1" smtClean="0"/>
              <a:t>UFT</a:t>
            </a:r>
            <a:r>
              <a:rPr lang="zh-CN" altLang="en-US" sz="2400" dirty="0" smtClean="0"/>
              <a:t>（</a:t>
            </a:r>
            <a:r>
              <a:rPr lang="en-US" altLang="zh-CN" sz="2400" dirty="0" err="1" smtClean="0"/>
              <a:t>QTP</a:t>
            </a:r>
            <a:r>
              <a:rPr lang="zh-CN" altLang="en-US" sz="2400" dirty="0" smtClean="0"/>
              <a:t>）、</a:t>
            </a:r>
            <a:r>
              <a:rPr lang="en-US" altLang="zh-CN" sz="2400" dirty="0" err="1"/>
              <a:t>Watir</a:t>
            </a:r>
            <a:r>
              <a:rPr lang="zh-CN" altLang="en-US" sz="2400" dirty="0"/>
              <a:t>、</a:t>
            </a:r>
            <a:r>
              <a:rPr lang="en-US" altLang="zh-CN" sz="2400" dirty="0"/>
              <a:t>Robot Framework</a:t>
            </a:r>
            <a:r>
              <a:rPr lang="zh-CN" altLang="en-US" sz="2400" dirty="0"/>
              <a:t>、</a:t>
            </a:r>
            <a:r>
              <a:rPr lang="en-US" altLang="zh-CN" sz="2400" dirty="0"/>
              <a:t>Selenium </a:t>
            </a:r>
            <a:r>
              <a:rPr lang="zh-CN" altLang="en-US" sz="2400" dirty="0"/>
              <a:t>等。</a:t>
            </a:r>
          </a:p>
        </p:txBody>
      </p:sp>
      <p:sp>
        <p:nvSpPr>
          <p:cNvPr id="3" name="标题 2"/>
          <p:cNvSpPr>
            <a:spLocks noGrp="1"/>
          </p:cNvSpPr>
          <p:nvPr>
            <p:ph type="title"/>
          </p:nvPr>
        </p:nvSpPr>
        <p:spPr/>
        <p:txBody>
          <a:bodyPr>
            <a:normAutofit fontScale="90000"/>
          </a:bodyPr>
          <a:lstStyle/>
          <a:p>
            <a:r>
              <a:rPr lang="en-US" altLang="zh-CN" dirty="0" smtClean="0"/>
              <a:t>UI </a:t>
            </a:r>
            <a:r>
              <a:rPr lang="zh-CN" altLang="en-US" dirty="0" smtClean="0"/>
              <a:t>自动化测试</a:t>
            </a:r>
            <a:endParaRPr lang="zh-CN" altLang="en-US" dirty="0"/>
          </a:p>
        </p:txBody>
      </p:sp>
    </p:spTree>
    <p:extLst>
      <p:ext uri="{BB962C8B-B14F-4D97-AF65-F5344CB8AC3E}">
        <p14:creationId xmlns:p14="http://schemas.microsoft.com/office/powerpoint/2010/main" val="19542731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课程内容</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5" y="770348"/>
            <a:ext cx="7676323" cy="3672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06277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lnSpc>
                <a:spcPct val="150000"/>
              </a:lnSpc>
              <a:spcBef>
                <a:spcPts val="0"/>
              </a:spcBef>
              <a:buNone/>
            </a:pPr>
            <a:r>
              <a:rPr lang="en-US" altLang="zh-CN" dirty="0" smtClean="0"/>
              <a:t>1.1 </a:t>
            </a:r>
            <a:r>
              <a:rPr lang="zh-CN" altLang="en-US" dirty="0" smtClean="0"/>
              <a:t>软件测试分类</a:t>
            </a:r>
            <a:endParaRPr lang="en-US" altLang="zh-CN" dirty="0" smtClean="0"/>
          </a:p>
          <a:p>
            <a:pPr marL="0" indent="0">
              <a:lnSpc>
                <a:spcPct val="150000"/>
              </a:lnSpc>
              <a:spcBef>
                <a:spcPts val="0"/>
              </a:spcBef>
              <a:buNone/>
            </a:pPr>
            <a:r>
              <a:rPr lang="en-US" altLang="zh-CN" dirty="0"/>
              <a:t>1.2 </a:t>
            </a:r>
            <a:r>
              <a:rPr lang="zh-CN" altLang="en-US" dirty="0"/>
              <a:t>自动化测试的基本概念</a:t>
            </a:r>
            <a:endParaRPr lang="en-US" altLang="zh-CN" dirty="0"/>
          </a:p>
          <a:p>
            <a:pPr marL="0" indent="0">
              <a:lnSpc>
                <a:spcPct val="150000"/>
              </a:lnSpc>
              <a:spcBef>
                <a:spcPts val="0"/>
              </a:spcBef>
              <a:buNone/>
            </a:pPr>
            <a:r>
              <a:rPr lang="en-US" altLang="zh-CN" dirty="0"/>
              <a:t>1.3 </a:t>
            </a:r>
            <a:r>
              <a:rPr lang="zh-CN" altLang="en-US" dirty="0"/>
              <a:t>分层的自动化测试</a:t>
            </a:r>
            <a:endParaRPr lang="en-US" altLang="zh-CN" dirty="0"/>
          </a:p>
          <a:p>
            <a:pPr marL="0" indent="0">
              <a:lnSpc>
                <a:spcPct val="150000"/>
              </a:lnSpc>
              <a:spcBef>
                <a:spcPts val="0"/>
              </a:spcBef>
              <a:buNone/>
            </a:pPr>
            <a:r>
              <a:rPr lang="en-US" altLang="zh-CN" dirty="0" smtClean="0">
                <a:solidFill>
                  <a:srgbClr val="FF0000"/>
                </a:solidFill>
              </a:rPr>
              <a:t>1.4 UI</a:t>
            </a:r>
            <a:r>
              <a:rPr lang="zh-CN" altLang="en-US" dirty="0" smtClean="0">
                <a:solidFill>
                  <a:srgbClr val="FF0000"/>
                </a:solidFill>
              </a:rPr>
              <a:t>自动化测试工具介绍</a:t>
            </a:r>
            <a:endParaRPr lang="en-US" altLang="zh-CN" dirty="0" smtClean="0">
              <a:solidFill>
                <a:srgbClr val="FF0000"/>
              </a:solidFill>
            </a:endParaRPr>
          </a:p>
          <a:p>
            <a:pPr marL="0" indent="0">
              <a:lnSpc>
                <a:spcPct val="150000"/>
              </a:lnSpc>
              <a:spcBef>
                <a:spcPts val="0"/>
              </a:spcBef>
              <a:buNone/>
            </a:pPr>
            <a:r>
              <a:rPr lang="en-US" altLang="zh-CN" dirty="0" smtClean="0"/>
              <a:t>1.5 Selenium</a:t>
            </a:r>
            <a:r>
              <a:rPr lang="zh-CN" altLang="en-US" dirty="0" smtClean="0"/>
              <a:t>介绍</a:t>
            </a:r>
            <a:endParaRPr lang="zh-CN" altLang="en-US" dirty="0"/>
          </a:p>
        </p:txBody>
      </p:sp>
      <p:sp>
        <p:nvSpPr>
          <p:cNvPr id="3" name="标题 2"/>
          <p:cNvSpPr>
            <a:spLocks noGrp="1"/>
          </p:cNvSpPr>
          <p:nvPr>
            <p:ph type="title"/>
          </p:nvPr>
        </p:nvSpPr>
        <p:spPr/>
        <p:txBody>
          <a:bodyPr>
            <a:normAutofit fontScale="90000"/>
          </a:bodyPr>
          <a:lstStyle/>
          <a:p>
            <a:r>
              <a:rPr lang="zh-CN" altLang="en-US" smtClean="0"/>
              <a:t>本章大纲</a:t>
            </a:r>
            <a:endParaRPr lang="zh-CN" altLang="en-US"/>
          </a:p>
        </p:txBody>
      </p:sp>
    </p:spTree>
    <p:extLst>
      <p:ext uri="{BB962C8B-B14F-4D97-AF65-F5344CB8AC3E}">
        <p14:creationId xmlns:p14="http://schemas.microsoft.com/office/powerpoint/2010/main" val="28565802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lnSpc>
                <a:spcPct val="150000"/>
              </a:lnSpc>
              <a:buNone/>
            </a:pPr>
            <a:r>
              <a:rPr lang="en-US" altLang="zh-CN" dirty="0" smtClean="0">
                <a:latin typeface="+mn-lt"/>
              </a:rPr>
              <a:t>     Robot </a:t>
            </a:r>
            <a:r>
              <a:rPr lang="en-US" altLang="zh-CN" dirty="0">
                <a:latin typeface="+mn-lt"/>
              </a:rPr>
              <a:t>Framework</a:t>
            </a:r>
            <a:r>
              <a:rPr lang="zh-CN" altLang="en-US" dirty="0"/>
              <a:t>是一款基于</a:t>
            </a:r>
            <a:r>
              <a:rPr lang="en-US" altLang="zh-CN" dirty="0">
                <a:solidFill>
                  <a:srgbClr val="FF0000"/>
                </a:solidFill>
                <a:latin typeface="+mn-lt"/>
              </a:rPr>
              <a:t>Python</a:t>
            </a:r>
            <a:r>
              <a:rPr lang="zh-CN" altLang="en-US" dirty="0"/>
              <a:t>语言编写的自动化测试框架，具备良好的可扩展性，支持关键字驱动，可以同时测试多种类型的客户端或者接口，可以进行分布式测试。</a:t>
            </a:r>
          </a:p>
        </p:txBody>
      </p:sp>
      <p:sp>
        <p:nvSpPr>
          <p:cNvPr id="3" name="标题 2"/>
          <p:cNvSpPr>
            <a:spLocks noGrp="1"/>
          </p:cNvSpPr>
          <p:nvPr>
            <p:ph type="title"/>
          </p:nvPr>
        </p:nvSpPr>
        <p:spPr/>
        <p:txBody>
          <a:bodyPr>
            <a:normAutofit fontScale="90000"/>
          </a:bodyPr>
          <a:lstStyle/>
          <a:p>
            <a:r>
              <a:rPr lang="en-US" altLang="zh-CN" dirty="0"/>
              <a:t>Robot </a:t>
            </a:r>
            <a:r>
              <a:rPr lang="en-US" altLang="zh-CN" dirty="0" smtClean="0"/>
              <a:t> Framework</a:t>
            </a:r>
            <a:endParaRPr lang="zh-CN" altLang="en-US" dirty="0"/>
          </a:p>
        </p:txBody>
      </p:sp>
    </p:spTree>
    <p:extLst>
      <p:ext uri="{BB962C8B-B14F-4D97-AF65-F5344CB8AC3E}">
        <p14:creationId xmlns:p14="http://schemas.microsoft.com/office/powerpoint/2010/main" val="8268267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95536" y="771550"/>
            <a:ext cx="8424936" cy="3943350"/>
          </a:xfrm>
        </p:spPr>
        <p:txBody>
          <a:bodyPr>
            <a:normAutofit fontScale="55000" lnSpcReduction="20000"/>
          </a:bodyPr>
          <a:lstStyle/>
          <a:p>
            <a:pPr marL="360000" lvl="1" indent="0">
              <a:lnSpc>
                <a:spcPct val="170000"/>
              </a:lnSpc>
              <a:spcBef>
                <a:spcPts val="0"/>
              </a:spcBef>
              <a:buClr>
                <a:srgbClr val="21B6BB"/>
              </a:buClr>
              <a:buNone/>
            </a:pPr>
            <a:r>
              <a:rPr lang="en-US" altLang="zh-CN" sz="3300" dirty="0">
                <a:sym typeface="宋体" charset="-122"/>
              </a:rPr>
              <a:t> </a:t>
            </a:r>
            <a:r>
              <a:rPr lang="en-US" altLang="zh-CN" sz="3200" dirty="0" err="1" smtClean="0">
                <a:sym typeface="宋体" charset="-122"/>
              </a:rPr>
              <a:t>RFT</a:t>
            </a:r>
            <a:r>
              <a:rPr lang="zh-CN" altLang="en-US" sz="3200" dirty="0" smtClean="0">
                <a:sym typeface="宋体" charset="-122"/>
              </a:rPr>
              <a:t>（</a:t>
            </a:r>
            <a:r>
              <a:rPr lang="en-US" altLang="zh-CN" sz="3200" dirty="0">
                <a:sym typeface="宋体" charset="-122"/>
              </a:rPr>
              <a:t>IBM Rational Functional Tester</a:t>
            </a:r>
            <a:r>
              <a:rPr lang="zh-CN" altLang="en-US" sz="3200" dirty="0">
                <a:sym typeface="宋体" charset="-122"/>
              </a:rPr>
              <a:t>）</a:t>
            </a:r>
          </a:p>
          <a:p>
            <a:pPr marL="360000" lvl="1" indent="0">
              <a:lnSpc>
                <a:spcPct val="170000"/>
              </a:lnSpc>
              <a:spcBef>
                <a:spcPts val="0"/>
              </a:spcBef>
              <a:buClr>
                <a:srgbClr val="21B6BB"/>
              </a:buClr>
              <a:buNone/>
            </a:pPr>
            <a:r>
              <a:rPr lang="zh-CN" altLang="en-US" sz="3200" dirty="0">
                <a:sym typeface="宋体" charset="-122"/>
              </a:rPr>
              <a:t>框架结构：</a:t>
            </a:r>
          </a:p>
          <a:p>
            <a:pPr marL="360000" lvl="1" indent="0">
              <a:lnSpc>
                <a:spcPct val="170000"/>
              </a:lnSpc>
              <a:spcBef>
                <a:spcPts val="0"/>
              </a:spcBef>
              <a:buClr>
                <a:srgbClr val="21B6BB"/>
              </a:buClr>
              <a:buNone/>
            </a:pPr>
            <a:r>
              <a:rPr lang="en-US" altLang="zh-CN" sz="3200" dirty="0">
                <a:sym typeface="宋体" charset="-122"/>
              </a:rPr>
              <a:t>RFT </a:t>
            </a:r>
            <a:r>
              <a:rPr lang="zh-CN" altLang="en-US" sz="3200" dirty="0">
                <a:sym typeface="宋体" charset="-122"/>
              </a:rPr>
              <a:t>的脚本可以分别被归类为 </a:t>
            </a:r>
            <a:r>
              <a:rPr lang="en-US" altLang="zh-CN" sz="3200" dirty="0" err="1">
                <a:sym typeface="宋体" charset="-122"/>
              </a:rPr>
              <a:t>AppObjects</a:t>
            </a:r>
            <a:r>
              <a:rPr lang="zh-CN" altLang="en-US" sz="3200" dirty="0">
                <a:sym typeface="宋体" charset="-122"/>
              </a:rPr>
              <a:t>、</a:t>
            </a:r>
            <a:r>
              <a:rPr lang="en-US" altLang="zh-CN" sz="3200" dirty="0">
                <a:sym typeface="宋体" charset="-122"/>
              </a:rPr>
              <a:t>Tasks </a:t>
            </a:r>
            <a:r>
              <a:rPr lang="zh-CN" altLang="en-US" sz="3200" dirty="0">
                <a:sym typeface="宋体" charset="-122"/>
              </a:rPr>
              <a:t>和 </a:t>
            </a:r>
            <a:r>
              <a:rPr lang="en-US" altLang="zh-CN" sz="3200" dirty="0" err="1">
                <a:sym typeface="宋体" charset="-122"/>
              </a:rPr>
              <a:t>Testcases</a:t>
            </a:r>
            <a:endParaRPr lang="en-US" altLang="zh-CN" sz="3200" dirty="0">
              <a:sym typeface="宋体" charset="-122"/>
            </a:endParaRPr>
          </a:p>
          <a:p>
            <a:pPr marL="360000" lvl="1" indent="0">
              <a:lnSpc>
                <a:spcPct val="170000"/>
              </a:lnSpc>
              <a:spcBef>
                <a:spcPts val="0"/>
              </a:spcBef>
              <a:buClr>
                <a:srgbClr val="21B6BB"/>
              </a:buClr>
              <a:buNone/>
            </a:pPr>
            <a:r>
              <a:rPr lang="en-US" altLang="zh-CN" sz="3200" dirty="0" err="1">
                <a:sym typeface="宋体" charset="-122"/>
              </a:rPr>
              <a:t>AppObjects</a:t>
            </a:r>
            <a:r>
              <a:rPr lang="zh-CN" altLang="en-US" sz="3200" dirty="0">
                <a:sym typeface="宋体" charset="-122"/>
              </a:rPr>
              <a:t>：定义页面上的元素。在测试过程中，所有用到的页面元素都定义并储存在这一层中，这一层还包含了所有页面上显示的字符串。</a:t>
            </a:r>
          </a:p>
          <a:p>
            <a:pPr marL="360000" lvl="1" indent="0">
              <a:lnSpc>
                <a:spcPct val="170000"/>
              </a:lnSpc>
              <a:spcBef>
                <a:spcPts val="0"/>
              </a:spcBef>
              <a:buClr>
                <a:srgbClr val="21B6BB"/>
              </a:buClr>
              <a:buNone/>
            </a:pPr>
            <a:r>
              <a:rPr lang="en-US" altLang="zh-CN" sz="3200" dirty="0">
                <a:sym typeface="宋体" charset="-122"/>
              </a:rPr>
              <a:t>Tasks</a:t>
            </a:r>
            <a:r>
              <a:rPr lang="zh-CN" altLang="en-US" sz="3200" dirty="0">
                <a:sym typeface="宋体" charset="-122"/>
              </a:rPr>
              <a:t>：定义可以单元化，可重用的任务，调用在 </a:t>
            </a:r>
            <a:r>
              <a:rPr lang="en-US" altLang="zh-CN" sz="3200" dirty="0" err="1">
                <a:sym typeface="宋体" charset="-122"/>
              </a:rPr>
              <a:t>AppObjects</a:t>
            </a:r>
            <a:r>
              <a:rPr lang="en-US" altLang="zh-CN" sz="3200" dirty="0">
                <a:sym typeface="宋体" charset="-122"/>
              </a:rPr>
              <a:t> </a:t>
            </a:r>
            <a:r>
              <a:rPr lang="zh-CN" altLang="en-US" sz="3200" dirty="0">
                <a:sym typeface="宋体" charset="-122"/>
              </a:rPr>
              <a:t>中定义的元素。</a:t>
            </a:r>
          </a:p>
          <a:p>
            <a:pPr marL="360000" lvl="1" indent="0">
              <a:lnSpc>
                <a:spcPct val="170000"/>
              </a:lnSpc>
              <a:spcBef>
                <a:spcPts val="0"/>
              </a:spcBef>
              <a:buClr>
                <a:srgbClr val="21B6BB"/>
              </a:buClr>
              <a:buNone/>
            </a:pPr>
            <a:r>
              <a:rPr lang="en-US" altLang="zh-CN" sz="3200" dirty="0" err="1">
                <a:sym typeface="宋体" charset="-122"/>
              </a:rPr>
              <a:t>Testcases</a:t>
            </a:r>
            <a:r>
              <a:rPr lang="zh-CN" altLang="en-US" sz="3200" dirty="0">
                <a:sym typeface="宋体" charset="-122"/>
              </a:rPr>
              <a:t>：一个 </a:t>
            </a:r>
            <a:r>
              <a:rPr lang="en-US" altLang="zh-CN" sz="3200" dirty="0">
                <a:sym typeface="宋体" charset="-122"/>
              </a:rPr>
              <a:t>case </a:t>
            </a:r>
            <a:r>
              <a:rPr lang="zh-CN" altLang="en-US" sz="3200" dirty="0">
                <a:sym typeface="宋体" charset="-122"/>
              </a:rPr>
              <a:t>写成一个脚本，每个测试场景，可以写成一个或多个脚本，每个脚本只调用在 </a:t>
            </a:r>
            <a:r>
              <a:rPr lang="en-US" altLang="zh-CN" sz="3200" dirty="0">
                <a:sym typeface="宋体" charset="-122"/>
              </a:rPr>
              <a:t>Tasks </a:t>
            </a:r>
            <a:r>
              <a:rPr lang="zh-CN" altLang="en-US" sz="3200" dirty="0">
                <a:sym typeface="宋体" charset="-122"/>
              </a:rPr>
              <a:t>中定义的可重用的任务。</a:t>
            </a:r>
          </a:p>
          <a:p>
            <a:pPr marL="360000" lvl="1" indent="0">
              <a:lnSpc>
                <a:spcPct val="170000"/>
              </a:lnSpc>
              <a:spcBef>
                <a:spcPts val="0"/>
              </a:spcBef>
              <a:buClr>
                <a:srgbClr val="21B6BB"/>
              </a:buClr>
              <a:buNone/>
            </a:pPr>
            <a:endParaRPr lang="zh-CN" altLang="en-US" sz="3200" dirty="0">
              <a:sym typeface="宋体" charset="-122"/>
            </a:endParaRPr>
          </a:p>
          <a:p>
            <a:pPr marL="1343998" lvl="1" indent="-511999">
              <a:buClr>
                <a:srgbClr val="21B6BB"/>
              </a:buClr>
              <a:buFont typeface="Wingdings" panose="05000000000000000000" pitchFamily="2" charset="2"/>
              <a:buChar char="l"/>
            </a:pPr>
            <a:endParaRPr lang="zh-CN" altLang="en-US" sz="2200" dirty="0" smtClean="0">
              <a:solidFill>
                <a:srgbClr val="0070C0"/>
              </a:solidFill>
              <a:latin typeface="宋体" charset="-122"/>
              <a:sym typeface="宋体" charset="-122"/>
            </a:endParaRPr>
          </a:p>
        </p:txBody>
      </p:sp>
      <p:sp>
        <p:nvSpPr>
          <p:cNvPr id="4" name="标题 3"/>
          <p:cNvSpPr>
            <a:spLocks noGrp="1"/>
          </p:cNvSpPr>
          <p:nvPr>
            <p:ph type="title"/>
          </p:nvPr>
        </p:nvSpPr>
        <p:spPr/>
        <p:txBody>
          <a:bodyPr>
            <a:normAutofit fontScale="90000"/>
          </a:bodyPr>
          <a:lstStyle/>
          <a:p>
            <a:r>
              <a:rPr lang="en-US" altLang="zh-CN" dirty="0" err="1">
                <a:sym typeface="宋体" charset="-122"/>
              </a:rPr>
              <a:t>RFT</a:t>
            </a:r>
            <a:endParaRPr lang="zh-CN" altLang="en-US" dirty="0"/>
          </a:p>
        </p:txBody>
      </p:sp>
    </p:spTree>
    <p:extLst>
      <p:ext uri="{BB962C8B-B14F-4D97-AF65-F5344CB8AC3E}">
        <p14:creationId xmlns:p14="http://schemas.microsoft.com/office/powerpoint/2010/main" val="31381800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pPr marL="0" lvl="1" indent="0">
              <a:lnSpc>
                <a:spcPct val="150000"/>
              </a:lnSpc>
              <a:spcBef>
                <a:spcPts val="0"/>
              </a:spcBef>
              <a:buClr>
                <a:srgbClr val="21B6BB"/>
              </a:buClr>
              <a:buNone/>
            </a:pPr>
            <a:r>
              <a:rPr lang="zh-CN" altLang="en-US" sz="2100" dirty="0">
                <a:sym typeface="宋体" charset="-122"/>
              </a:rPr>
              <a:t>一款轻量级框架。开源工具，用于开发基于</a:t>
            </a:r>
            <a:r>
              <a:rPr lang="en-US" altLang="zh-CN" sz="2100" dirty="0">
                <a:sym typeface="宋体" charset="-122"/>
              </a:rPr>
              <a:t>Web </a:t>
            </a:r>
            <a:r>
              <a:rPr lang="zh-CN" altLang="en-US" sz="2100" dirty="0">
                <a:sym typeface="宋体" charset="-122"/>
              </a:rPr>
              <a:t>应用的自动化测试程序。它使用</a:t>
            </a:r>
            <a:r>
              <a:rPr lang="en-US" altLang="zh-CN" sz="2100" dirty="0">
                <a:solidFill>
                  <a:srgbClr val="FF0000"/>
                </a:solidFill>
                <a:sym typeface="宋体" charset="-122"/>
              </a:rPr>
              <a:t>Ruby</a:t>
            </a:r>
            <a:r>
              <a:rPr lang="en-US" altLang="zh-CN" sz="2100" dirty="0">
                <a:sym typeface="宋体" charset="-122"/>
              </a:rPr>
              <a:t> </a:t>
            </a:r>
            <a:r>
              <a:rPr lang="zh-CN" altLang="en-US" sz="2100" dirty="0">
                <a:sym typeface="宋体" charset="-122"/>
              </a:rPr>
              <a:t>脚本语言，提供了轻量级的自动化测试程序框架和丰富的开发库，有效地加速了自动化测试程序开发。</a:t>
            </a:r>
          </a:p>
          <a:p>
            <a:pPr marL="0" lvl="1" indent="0">
              <a:lnSpc>
                <a:spcPct val="150000"/>
              </a:lnSpc>
              <a:spcBef>
                <a:spcPts val="0"/>
              </a:spcBef>
              <a:buClr>
                <a:srgbClr val="21B6BB"/>
              </a:buClr>
              <a:buNone/>
            </a:pPr>
            <a:r>
              <a:rPr lang="zh-CN" altLang="en-US" sz="2100" dirty="0">
                <a:sym typeface="宋体" charset="-122"/>
              </a:rPr>
              <a:t>优点： </a:t>
            </a:r>
          </a:p>
          <a:p>
            <a:pPr marL="0" lvl="1" indent="0">
              <a:lnSpc>
                <a:spcPct val="150000"/>
              </a:lnSpc>
              <a:spcBef>
                <a:spcPts val="0"/>
              </a:spcBef>
              <a:buClr>
                <a:srgbClr val="21B6BB"/>
              </a:buClr>
              <a:buNone/>
            </a:pPr>
            <a:r>
              <a:rPr lang="en-US" altLang="zh-CN" sz="2100" dirty="0">
                <a:sym typeface="宋体" charset="-122"/>
              </a:rPr>
              <a:t>1</a:t>
            </a:r>
            <a:r>
              <a:rPr lang="zh-CN" altLang="en-US" sz="2100" dirty="0">
                <a:sym typeface="宋体" charset="-122"/>
              </a:rPr>
              <a:t>） </a:t>
            </a:r>
            <a:r>
              <a:rPr lang="en-US" altLang="zh-CN" sz="2100" dirty="0">
                <a:sym typeface="宋体" charset="-122"/>
              </a:rPr>
              <a:t>ruby</a:t>
            </a:r>
            <a:r>
              <a:rPr lang="zh-CN" altLang="en-US" sz="2100" dirty="0">
                <a:sym typeface="宋体" charset="-122"/>
              </a:rPr>
              <a:t>是面向对象语言，功能强大，且不用编译执行。</a:t>
            </a:r>
          </a:p>
          <a:p>
            <a:pPr marL="0" lvl="1" indent="0">
              <a:lnSpc>
                <a:spcPct val="150000"/>
              </a:lnSpc>
              <a:spcBef>
                <a:spcPts val="0"/>
              </a:spcBef>
              <a:buClr>
                <a:srgbClr val="21B6BB"/>
              </a:buClr>
              <a:buNone/>
            </a:pPr>
            <a:r>
              <a:rPr lang="en-US" altLang="zh-CN" sz="2100" dirty="0">
                <a:sym typeface="宋体" charset="-122"/>
              </a:rPr>
              <a:t>2</a:t>
            </a:r>
            <a:r>
              <a:rPr lang="zh-CN" altLang="en-US" sz="2100" dirty="0">
                <a:sym typeface="宋体" charset="-122"/>
              </a:rPr>
              <a:t>） 轻量级，语言简单，易读易写易用。</a:t>
            </a:r>
          </a:p>
          <a:p>
            <a:pPr marL="0" lvl="1" indent="0">
              <a:lnSpc>
                <a:spcPct val="150000"/>
              </a:lnSpc>
              <a:spcBef>
                <a:spcPts val="0"/>
              </a:spcBef>
              <a:buClr>
                <a:srgbClr val="21B6BB"/>
              </a:buClr>
              <a:buNone/>
            </a:pPr>
            <a:endParaRPr lang="zh-CN" altLang="en-US" sz="2100" dirty="0">
              <a:sym typeface="宋体" charset="-122"/>
            </a:endParaRPr>
          </a:p>
          <a:p>
            <a:pPr marL="0" lvl="1" indent="0">
              <a:lnSpc>
                <a:spcPct val="150000"/>
              </a:lnSpc>
              <a:spcBef>
                <a:spcPts val="0"/>
              </a:spcBef>
              <a:buClr>
                <a:srgbClr val="21B6BB"/>
              </a:buClr>
              <a:buNone/>
            </a:pPr>
            <a:r>
              <a:rPr lang="zh-CN" altLang="en-US" sz="2100" dirty="0">
                <a:sym typeface="宋体" charset="-122"/>
              </a:rPr>
              <a:t>缺点：就是既然要开源，要手动去写，又没有像</a:t>
            </a:r>
            <a:r>
              <a:rPr lang="en-US" altLang="zh-CN" sz="2100" dirty="0">
                <a:sym typeface="宋体" charset="-122"/>
              </a:rPr>
              <a:t>python</a:t>
            </a:r>
            <a:r>
              <a:rPr lang="zh-CN" altLang="en-US" sz="2100" dirty="0">
                <a:sym typeface="宋体" charset="-122"/>
              </a:rPr>
              <a:t>、</a:t>
            </a:r>
            <a:r>
              <a:rPr lang="en-US" altLang="zh-CN" sz="2100" dirty="0">
                <a:sym typeface="宋体" charset="-122"/>
              </a:rPr>
              <a:t>java</a:t>
            </a:r>
            <a:r>
              <a:rPr lang="zh-CN" altLang="en-US" sz="2100" dirty="0">
                <a:sym typeface="宋体" charset="-122"/>
              </a:rPr>
              <a:t>这样强大的支撑，索性直接去用</a:t>
            </a:r>
            <a:r>
              <a:rPr lang="en-US" altLang="zh-CN" sz="2100" dirty="0">
                <a:sym typeface="宋体" charset="-122"/>
              </a:rPr>
              <a:t>selenium</a:t>
            </a:r>
            <a:r>
              <a:rPr lang="zh-CN" altLang="en-US" sz="2100" dirty="0">
                <a:sym typeface="宋体" charset="-122"/>
              </a:rPr>
              <a:t>。</a:t>
            </a:r>
            <a:endParaRPr lang="zh-CN" altLang="en-US" sz="2100" dirty="0"/>
          </a:p>
        </p:txBody>
      </p:sp>
      <p:sp>
        <p:nvSpPr>
          <p:cNvPr id="3" name="标题 2"/>
          <p:cNvSpPr>
            <a:spLocks noGrp="1"/>
          </p:cNvSpPr>
          <p:nvPr>
            <p:ph type="title"/>
          </p:nvPr>
        </p:nvSpPr>
        <p:spPr/>
        <p:txBody>
          <a:bodyPr>
            <a:normAutofit fontScale="90000"/>
          </a:bodyPr>
          <a:lstStyle/>
          <a:p>
            <a:r>
              <a:rPr lang="en-US" altLang="zh-CN" dirty="0" err="1"/>
              <a:t>Watir</a:t>
            </a:r>
            <a:endParaRPr lang="zh-CN" altLang="en-US" dirty="0"/>
          </a:p>
        </p:txBody>
      </p:sp>
    </p:spTree>
    <p:extLst>
      <p:ext uri="{BB962C8B-B14F-4D97-AF65-F5344CB8AC3E}">
        <p14:creationId xmlns:p14="http://schemas.microsoft.com/office/powerpoint/2010/main" val="25480695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err="1"/>
              <a:t>Watir</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139" y="857250"/>
            <a:ext cx="541972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57924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915566"/>
            <a:ext cx="8229600" cy="3394472"/>
          </a:xfrm>
        </p:spPr>
        <p:txBody>
          <a:bodyPr>
            <a:normAutofit fontScale="92500" lnSpcReduction="10000"/>
          </a:bodyPr>
          <a:lstStyle/>
          <a:p>
            <a:pPr marL="0" lvl="1" indent="0">
              <a:lnSpc>
                <a:spcPct val="150000"/>
              </a:lnSpc>
              <a:spcBef>
                <a:spcPts val="0"/>
              </a:spcBef>
              <a:buClr>
                <a:srgbClr val="21B6BB"/>
              </a:buClr>
              <a:buNone/>
            </a:pPr>
            <a:r>
              <a:rPr lang="en-US" altLang="zh-CN" sz="2400" dirty="0" smtClean="0">
                <a:sym typeface="宋体" charset="-122"/>
              </a:rPr>
              <a:t>      Sikuli </a:t>
            </a:r>
            <a:r>
              <a:rPr lang="zh-CN" altLang="en-US" sz="2400" dirty="0">
                <a:sym typeface="宋体" charset="-122"/>
              </a:rPr>
              <a:t>是由 </a:t>
            </a:r>
            <a:r>
              <a:rPr lang="en-US" altLang="zh-CN" sz="2400" dirty="0">
                <a:sym typeface="宋体" charset="-122"/>
              </a:rPr>
              <a:t>MIT </a:t>
            </a:r>
            <a:r>
              <a:rPr lang="zh-CN" altLang="en-US" sz="2400" dirty="0">
                <a:sym typeface="宋体" charset="-122"/>
              </a:rPr>
              <a:t>的研究团队发布的新型图形化编程技术。它以图像检索技术为基础，提供了一套基于 </a:t>
            </a:r>
            <a:r>
              <a:rPr lang="en-US" altLang="zh-CN" sz="2400" dirty="0" err="1">
                <a:sym typeface="宋体" charset="-122"/>
              </a:rPr>
              <a:t>Jython</a:t>
            </a:r>
            <a:r>
              <a:rPr lang="zh-CN" altLang="en-US" sz="2400" dirty="0">
                <a:sym typeface="宋体" charset="-122"/>
              </a:rPr>
              <a:t>（</a:t>
            </a:r>
            <a:r>
              <a:rPr lang="en-US" altLang="zh-CN" sz="2400" dirty="0">
                <a:sym typeface="宋体" charset="-122"/>
              </a:rPr>
              <a:t>python</a:t>
            </a:r>
            <a:r>
              <a:rPr lang="zh-CN" altLang="en-US" sz="2400" dirty="0">
                <a:sym typeface="宋体" charset="-122"/>
              </a:rPr>
              <a:t>语言在</a:t>
            </a:r>
            <a:r>
              <a:rPr lang="en-US" altLang="zh-CN" sz="2400" dirty="0">
                <a:sym typeface="宋体" charset="-122"/>
              </a:rPr>
              <a:t>java</a:t>
            </a:r>
            <a:r>
              <a:rPr lang="zh-CN" altLang="en-US" sz="2400" dirty="0">
                <a:sym typeface="宋体" charset="-122"/>
              </a:rPr>
              <a:t>中的完整实现） 的脚本语言以及集成开发环境。使用者可利用</a:t>
            </a:r>
            <a:r>
              <a:rPr lang="zh-CN" altLang="en-US" sz="2400" dirty="0">
                <a:solidFill>
                  <a:srgbClr val="FF0000"/>
                </a:solidFill>
                <a:sym typeface="宋体" charset="-122"/>
              </a:rPr>
              <a:t>屏幕截图直接引用 </a:t>
            </a:r>
            <a:r>
              <a:rPr lang="en-US" altLang="zh-CN" sz="2400" dirty="0">
                <a:solidFill>
                  <a:srgbClr val="FF0000"/>
                </a:solidFill>
                <a:sym typeface="宋体" charset="-122"/>
              </a:rPr>
              <a:t>GUI </a:t>
            </a:r>
            <a:r>
              <a:rPr lang="zh-CN" altLang="en-US" sz="2400" dirty="0">
                <a:solidFill>
                  <a:srgbClr val="FF0000"/>
                </a:solidFill>
                <a:sym typeface="宋体" charset="-122"/>
              </a:rPr>
              <a:t>元素</a:t>
            </a:r>
            <a:r>
              <a:rPr lang="zh-CN" altLang="en-US" sz="2400" dirty="0">
                <a:sym typeface="宋体" charset="-122"/>
              </a:rPr>
              <a:t>进行编程，完成交互操作。</a:t>
            </a:r>
            <a:r>
              <a:rPr lang="en-US" altLang="zh-CN" sz="2400" dirty="0">
                <a:sym typeface="宋体" charset="-122"/>
              </a:rPr>
              <a:t>Sikuli </a:t>
            </a:r>
            <a:r>
              <a:rPr lang="zh-CN" altLang="en-US" sz="2400" dirty="0">
                <a:sym typeface="宋体" charset="-122"/>
              </a:rPr>
              <a:t>一词取自墨西哥 </a:t>
            </a:r>
            <a:r>
              <a:rPr lang="en-US" altLang="zh-CN" sz="2400" dirty="0" err="1">
                <a:sym typeface="宋体" charset="-122"/>
              </a:rPr>
              <a:t>Huichol</a:t>
            </a:r>
            <a:r>
              <a:rPr lang="en-US" altLang="zh-CN" sz="2400" dirty="0">
                <a:sym typeface="宋体" charset="-122"/>
              </a:rPr>
              <a:t> Indian </a:t>
            </a:r>
            <a:r>
              <a:rPr lang="zh-CN" altLang="en-US" sz="2400" dirty="0">
                <a:sym typeface="宋体" charset="-122"/>
              </a:rPr>
              <a:t>土著语，意为“上帝之眼”，正如其开发者所说</a:t>
            </a:r>
            <a:r>
              <a:rPr lang="en-US" altLang="zh-CN" sz="2400" dirty="0">
                <a:sym typeface="宋体" charset="-122"/>
              </a:rPr>
              <a:t>—— Sikuli </a:t>
            </a:r>
            <a:r>
              <a:rPr lang="zh-CN" altLang="en-US" sz="2400" dirty="0">
                <a:sym typeface="宋体" charset="-122"/>
              </a:rPr>
              <a:t>让电脑能像人一样“看”这个“真实世界”。</a:t>
            </a:r>
          </a:p>
          <a:p>
            <a:endParaRPr lang="zh-CN" altLang="en-US" dirty="0"/>
          </a:p>
        </p:txBody>
      </p:sp>
      <p:sp>
        <p:nvSpPr>
          <p:cNvPr id="3" name="标题 2"/>
          <p:cNvSpPr>
            <a:spLocks noGrp="1"/>
          </p:cNvSpPr>
          <p:nvPr>
            <p:ph type="title"/>
          </p:nvPr>
        </p:nvSpPr>
        <p:spPr/>
        <p:txBody>
          <a:bodyPr>
            <a:normAutofit fontScale="90000"/>
          </a:bodyPr>
          <a:lstStyle/>
          <a:p>
            <a:pPr lvl="1" algn="ctr" rtl="0">
              <a:spcBef>
                <a:spcPct val="0"/>
              </a:spcBef>
            </a:pPr>
            <a:r>
              <a:rPr lang="en-US" altLang="zh-CN" sz="3600" kern="1200" dirty="0" smtClean="0">
                <a:solidFill>
                  <a:schemeClr val="bg1"/>
                </a:solidFill>
                <a:latin typeface="微软雅黑" panose="020B0503020204020204" pitchFamily="34" charset="-122"/>
                <a:ea typeface="微软雅黑" panose="020B0503020204020204" pitchFamily="34" charset="-122"/>
                <a:cs typeface="+mj-cs"/>
                <a:sym typeface="宋体" charset="-122"/>
              </a:rPr>
              <a:t>Sikuli</a:t>
            </a:r>
            <a:endParaRPr lang="zh-CN" altLang="en-US" sz="3600" kern="1200" dirty="0">
              <a:solidFill>
                <a:schemeClr val="bg1"/>
              </a:solidFill>
              <a:latin typeface="微软雅黑" panose="020B0503020204020204" pitchFamily="34" charset="-122"/>
              <a:ea typeface="微软雅黑" panose="020B0503020204020204" pitchFamily="34" charset="-122"/>
              <a:cs typeface="+mj-cs"/>
            </a:endParaRPr>
          </a:p>
        </p:txBody>
      </p:sp>
    </p:spTree>
    <p:extLst>
      <p:ext uri="{BB962C8B-B14F-4D97-AF65-F5344CB8AC3E}">
        <p14:creationId xmlns:p14="http://schemas.microsoft.com/office/powerpoint/2010/main" val="37351672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67544" y="1059582"/>
            <a:ext cx="8229600" cy="3394472"/>
          </a:xfrm>
        </p:spPr>
        <p:txBody>
          <a:bodyPr>
            <a:normAutofit/>
          </a:bodyPr>
          <a:lstStyle/>
          <a:p>
            <a:pPr marL="0" lvl="1" indent="0">
              <a:lnSpc>
                <a:spcPct val="150000"/>
              </a:lnSpc>
              <a:spcBef>
                <a:spcPts val="0"/>
              </a:spcBef>
              <a:buClr>
                <a:srgbClr val="21B6BB"/>
              </a:buClr>
              <a:buNone/>
            </a:pPr>
            <a:r>
              <a:rPr lang="zh-CN" altLang="en-US" sz="2400" dirty="0">
                <a:sym typeface="宋体" charset="-122"/>
              </a:rPr>
              <a:t>　　</a:t>
            </a:r>
            <a:r>
              <a:rPr lang="en-US" altLang="zh-CN" sz="2400" dirty="0" err="1">
                <a:sym typeface="宋体" charset="-122"/>
              </a:rPr>
              <a:t>Sikuli</a:t>
            </a:r>
            <a:r>
              <a:rPr lang="en-US" altLang="zh-CN" sz="2400" dirty="0">
                <a:sym typeface="宋体" charset="-122"/>
              </a:rPr>
              <a:t> </a:t>
            </a:r>
            <a:r>
              <a:rPr lang="zh-CN" altLang="en-US" sz="2400" dirty="0">
                <a:sym typeface="宋体" charset="-122"/>
              </a:rPr>
              <a:t>的脚本编写遵循 </a:t>
            </a:r>
            <a:r>
              <a:rPr lang="en-US" altLang="zh-CN" sz="2400" dirty="0">
                <a:sym typeface="宋体" charset="-122"/>
              </a:rPr>
              <a:t>Python </a:t>
            </a:r>
            <a:r>
              <a:rPr lang="zh-CN" altLang="en-US" sz="2400" dirty="0">
                <a:sym typeface="宋体" charset="-122"/>
              </a:rPr>
              <a:t>语法规范，其本身提供了多种自定义类及其自定义方法，其详细介绍可参见其 官方网站文档。由于 </a:t>
            </a:r>
            <a:r>
              <a:rPr lang="en-US" altLang="zh-CN" sz="2400" dirty="0">
                <a:sym typeface="宋体" charset="-122"/>
              </a:rPr>
              <a:t>Sikuli </a:t>
            </a:r>
            <a:r>
              <a:rPr lang="zh-CN" altLang="en-US" sz="2400" dirty="0">
                <a:sym typeface="宋体" charset="-122"/>
              </a:rPr>
              <a:t>基于 </a:t>
            </a:r>
            <a:r>
              <a:rPr lang="en-US" altLang="zh-CN" sz="2400" dirty="0" err="1">
                <a:sym typeface="宋体" charset="-122"/>
              </a:rPr>
              <a:t>Jython</a:t>
            </a:r>
            <a:r>
              <a:rPr lang="zh-CN" altLang="en-US" sz="2400" dirty="0">
                <a:sym typeface="宋体" charset="-122"/>
              </a:rPr>
              <a:t>，其核心代码由 </a:t>
            </a:r>
            <a:r>
              <a:rPr lang="en-US" altLang="zh-CN" sz="2400" dirty="0">
                <a:sym typeface="宋体" charset="-122"/>
              </a:rPr>
              <a:t>Java </a:t>
            </a:r>
            <a:r>
              <a:rPr lang="zh-CN" altLang="en-US" sz="2400" dirty="0">
                <a:sym typeface="宋体" charset="-122"/>
              </a:rPr>
              <a:t>编写，可在用户自定义的 </a:t>
            </a:r>
            <a:r>
              <a:rPr lang="en-US" altLang="zh-CN" sz="2400" dirty="0">
                <a:sym typeface="宋体" charset="-122"/>
              </a:rPr>
              <a:t>Java </a:t>
            </a:r>
            <a:r>
              <a:rPr lang="zh-CN" altLang="en-US" sz="2400" dirty="0">
                <a:sym typeface="宋体" charset="-122"/>
              </a:rPr>
              <a:t>工程中将其作为 </a:t>
            </a:r>
            <a:r>
              <a:rPr lang="en-US" altLang="zh-CN" sz="2400" dirty="0">
                <a:sym typeface="宋体" charset="-122"/>
              </a:rPr>
              <a:t>Java </a:t>
            </a:r>
            <a:r>
              <a:rPr lang="zh-CN" altLang="en-US" sz="2400" dirty="0">
                <a:sym typeface="宋体" charset="-122"/>
              </a:rPr>
              <a:t>标准类库进行引用，其官方网站亦提供了 </a:t>
            </a:r>
            <a:r>
              <a:rPr lang="en-US" altLang="zh-CN" sz="2400" dirty="0" err="1">
                <a:sym typeface="宋体" charset="-122"/>
              </a:rPr>
              <a:t>JavaDoc</a:t>
            </a:r>
            <a:r>
              <a:rPr lang="zh-CN" altLang="en-US" sz="2400" dirty="0">
                <a:sym typeface="宋体" charset="-122"/>
              </a:rPr>
              <a:t>供参考。</a:t>
            </a:r>
          </a:p>
          <a:p>
            <a:pPr marL="1343998" lvl="1" indent="-511999">
              <a:buClr>
                <a:srgbClr val="21B6BB"/>
              </a:buClr>
              <a:buFont typeface="Wingdings" panose="05000000000000000000" pitchFamily="2" charset="2"/>
              <a:buChar char="l"/>
            </a:pPr>
            <a:endParaRPr lang="zh-CN" altLang="en-US" sz="2400" dirty="0" smtClean="0">
              <a:solidFill>
                <a:srgbClr val="0070C0"/>
              </a:solidFill>
              <a:latin typeface="宋体" charset="-122"/>
              <a:sym typeface="宋体" charset="-122"/>
            </a:endParaRPr>
          </a:p>
          <a:p>
            <a:pPr marL="1343998" lvl="1" indent="-511999">
              <a:buClr>
                <a:srgbClr val="21B6BB"/>
              </a:buClr>
              <a:buFont typeface="Wingdings" panose="05000000000000000000" pitchFamily="2" charset="2"/>
              <a:buChar char="l"/>
            </a:pPr>
            <a:endParaRPr lang="zh-CN" altLang="en-US" sz="2400" dirty="0" smtClean="0">
              <a:solidFill>
                <a:srgbClr val="0070C0"/>
              </a:solidFill>
              <a:latin typeface="宋体" charset="-122"/>
              <a:sym typeface="宋体" charset="-122"/>
            </a:endParaRPr>
          </a:p>
          <a:p>
            <a:pPr marL="1343998" lvl="1" indent="-511999">
              <a:buClr>
                <a:srgbClr val="21B6BB"/>
              </a:buClr>
              <a:buFont typeface="Wingdings" panose="05000000000000000000" pitchFamily="2" charset="2"/>
              <a:buChar char="l"/>
            </a:pPr>
            <a:endParaRPr lang="zh-CN" altLang="en-US" sz="2400" dirty="0" smtClean="0">
              <a:solidFill>
                <a:srgbClr val="0070C0"/>
              </a:solidFill>
              <a:latin typeface="宋体" charset="-122"/>
              <a:sym typeface="宋体" charset="-122"/>
            </a:endParaRPr>
          </a:p>
        </p:txBody>
      </p:sp>
      <p:sp>
        <p:nvSpPr>
          <p:cNvPr id="4" name="标题 3"/>
          <p:cNvSpPr>
            <a:spLocks noGrp="1"/>
          </p:cNvSpPr>
          <p:nvPr>
            <p:ph type="title"/>
          </p:nvPr>
        </p:nvSpPr>
        <p:spPr/>
        <p:txBody>
          <a:bodyPr>
            <a:normAutofit fontScale="90000"/>
          </a:bodyPr>
          <a:lstStyle/>
          <a:p>
            <a:r>
              <a:rPr lang="en-US" altLang="zh-CN" dirty="0">
                <a:sym typeface="宋体" charset="-122"/>
              </a:rPr>
              <a:t>Sikuli</a:t>
            </a:r>
            <a:endParaRPr lang="zh-CN" altLang="en-US" sz="4400" dirty="0"/>
          </a:p>
        </p:txBody>
      </p:sp>
    </p:spTree>
    <p:extLst>
      <p:ext uri="{BB962C8B-B14F-4D97-AF65-F5344CB8AC3E}">
        <p14:creationId xmlns:p14="http://schemas.microsoft.com/office/powerpoint/2010/main" val="2989948650"/>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D:\Besttest安全培训\autotest\sikuli.jpg"/>
          <p:cNvPicPr>
            <a:picLocks noGrp="1" noChangeAspect="1" noChangeArrowheads="1"/>
          </p:cNvPicPr>
          <p:nvPr>
            <p:ph idx="1"/>
          </p:nvPr>
        </p:nvPicPr>
        <p:blipFill>
          <a:blip r:embed="rId3" cstate="print"/>
          <a:stretch>
            <a:fillRect/>
          </a:stretch>
        </p:blipFill>
        <p:spPr bwMode="auto">
          <a:xfrm>
            <a:off x="2339753" y="627535"/>
            <a:ext cx="4254971" cy="4347332"/>
          </a:xfrm>
          <a:prstGeom prst="rect">
            <a:avLst/>
          </a:prstGeom>
          <a:noFill/>
          <a:ln w="9525">
            <a:noFill/>
            <a:miter lim="800000"/>
            <a:headEnd/>
            <a:tailEnd/>
          </a:ln>
        </p:spPr>
      </p:pic>
      <p:sp>
        <p:nvSpPr>
          <p:cNvPr id="4" name="标题 3"/>
          <p:cNvSpPr>
            <a:spLocks noGrp="1"/>
          </p:cNvSpPr>
          <p:nvPr>
            <p:ph type="title"/>
          </p:nvPr>
        </p:nvSpPr>
        <p:spPr/>
        <p:txBody>
          <a:bodyPr>
            <a:normAutofit/>
          </a:bodyPr>
          <a:lstStyle/>
          <a:p>
            <a:r>
              <a:rPr lang="zh-CN" altLang="en-US" sz="2800" dirty="0" smtClean="0">
                <a:sym typeface="微软雅黑" pitchFamily="34" charset="-122"/>
              </a:rPr>
              <a:t>其他自动化测试工具</a:t>
            </a:r>
            <a:endParaRPr lang="zh-CN" altLang="en-US" dirty="0"/>
          </a:p>
        </p:txBody>
      </p:sp>
    </p:spTree>
    <p:extLst>
      <p:ext uri="{BB962C8B-B14F-4D97-AF65-F5344CB8AC3E}">
        <p14:creationId xmlns:p14="http://schemas.microsoft.com/office/powerpoint/2010/main" val="1802626829"/>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735546"/>
            <a:ext cx="8686800" cy="4212468"/>
          </a:xfrm>
        </p:spPr>
        <p:txBody>
          <a:bodyPr>
            <a:normAutofit fontScale="55000" lnSpcReduction="20000"/>
          </a:bodyPr>
          <a:lstStyle/>
          <a:p>
            <a:pPr marL="0" indent="0">
              <a:lnSpc>
                <a:spcPct val="170000"/>
              </a:lnSpc>
              <a:buNone/>
            </a:pPr>
            <a:r>
              <a:rPr lang="en-US" altLang="zh-CN" sz="3400" dirty="0"/>
              <a:t>UFT</a:t>
            </a:r>
            <a:r>
              <a:rPr lang="zh-CN" altLang="en-US" sz="3400" dirty="0"/>
              <a:t>（全称</a:t>
            </a:r>
            <a:r>
              <a:rPr lang="en-US" altLang="zh-CN" sz="3400" dirty="0"/>
              <a:t>Unified Functional Testing</a:t>
            </a:r>
            <a:r>
              <a:rPr lang="zh-CN" altLang="en-US" sz="3400" dirty="0"/>
              <a:t>）由</a:t>
            </a:r>
            <a:r>
              <a:rPr lang="en-US" altLang="zh-CN" sz="3400" dirty="0" err="1"/>
              <a:t>QTP</a:t>
            </a:r>
            <a:r>
              <a:rPr lang="zh-CN" altLang="en-US" sz="3400" dirty="0"/>
              <a:t>（</a:t>
            </a:r>
            <a:r>
              <a:rPr lang="en-US" altLang="zh-CN" sz="3400" dirty="0"/>
              <a:t>Quick Test Professional software</a:t>
            </a:r>
            <a:r>
              <a:rPr lang="zh-CN" altLang="en-US" sz="3400" dirty="0"/>
              <a:t>）与</a:t>
            </a:r>
            <a:r>
              <a:rPr lang="en-US" altLang="zh-CN" sz="3400" dirty="0"/>
              <a:t>ST(Service Test)</a:t>
            </a:r>
            <a:r>
              <a:rPr lang="zh-CN" altLang="en-US" sz="3400" dirty="0"/>
              <a:t>合并而来，由</a:t>
            </a:r>
            <a:r>
              <a:rPr lang="en-US" altLang="zh-CN" sz="3400" dirty="0"/>
              <a:t>HP</a:t>
            </a:r>
            <a:r>
              <a:rPr lang="zh-CN" altLang="en-US" sz="3400" dirty="0"/>
              <a:t>公司开发。它是一种</a:t>
            </a:r>
            <a:r>
              <a:rPr lang="zh-CN" altLang="en-US" sz="3400" dirty="0">
                <a:solidFill>
                  <a:srgbClr val="FF0000"/>
                </a:solidFill>
              </a:rPr>
              <a:t>企业级的自动测试工具</a:t>
            </a:r>
            <a:r>
              <a:rPr lang="zh-CN" altLang="en-US" sz="3400" dirty="0"/>
              <a:t>，提供了强大易用的录制回放功能，同时兼容对象识别模式与图像识别模式两种识别方式，支持</a:t>
            </a:r>
            <a:r>
              <a:rPr lang="en-US" altLang="zh-CN" sz="3400" dirty="0"/>
              <a:t>B/S </a:t>
            </a:r>
            <a:r>
              <a:rPr lang="zh-CN" altLang="en-US" sz="3400" dirty="0"/>
              <a:t>与</a:t>
            </a:r>
            <a:r>
              <a:rPr lang="en-US" altLang="zh-CN" sz="3400" dirty="0"/>
              <a:t>C/S </a:t>
            </a:r>
            <a:r>
              <a:rPr lang="zh-CN" altLang="en-US" sz="3400" dirty="0"/>
              <a:t>两种架构的软件测试，是目前主流的自动化测试</a:t>
            </a:r>
            <a:r>
              <a:rPr lang="zh-CN" altLang="en-US" sz="3400" dirty="0" smtClean="0"/>
              <a:t>工具。</a:t>
            </a:r>
            <a:endParaRPr lang="en-US" altLang="zh-CN" sz="3400" dirty="0" smtClean="0"/>
          </a:p>
          <a:p>
            <a:pPr>
              <a:lnSpc>
                <a:spcPct val="170000"/>
              </a:lnSpc>
              <a:buFont typeface="Wingdings" panose="05000000000000000000" pitchFamily="2" charset="2"/>
              <a:buChar char="Ø"/>
            </a:pPr>
            <a:r>
              <a:rPr lang="zh-CN" altLang="en-US" sz="3400" dirty="0">
                <a:sym typeface="宋体" charset="-122"/>
              </a:rPr>
              <a:t>提供了很多插件，如：</a:t>
            </a:r>
            <a:r>
              <a:rPr lang="en-US" altLang="zh-CN" sz="3400" dirty="0">
                <a:sym typeface="宋体" charset="-122"/>
              </a:rPr>
              <a:t>.NET</a:t>
            </a:r>
            <a:r>
              <a:rPr lang="zh-CN" altLang="en-US" sz="3400" dirty="0">
                <a:sym typeface="宋体" charset="-122"/>
              </a:rPr>
              <a:t>的，</a:t>
            </a:r>
            <a:r>
              <a:rPr lang="en-US" altLang="zh-CN" sz="3400" dirty="0">
                <a:sym typeface="宋体" charset="-122"/>
              </a:rPr>
              <a:t>Java</a:t>
            </a:r>
            <a:r>
              <a:rPr lang="zh-CN" altLang="en-US" sz="3400" dirty="0">
                <a:sym typeface="宋体" charset="-122"/>
              </a:rPr>
              <a:t>的，</a:t>
            </a:r>
            <a:r>
              <a:rPr lang="en-US" altLang="zh-CN" sz="3400" dirty="0">
                <a:sym typeface="宋体" charset="-122"/>
              </a:rPr>
              <a:t>SAP</a:t>
            </a:r>
            <a:r>
              <a:rPr lang="zh-CN" altLang="en-US" sz="3400" dirty="0">
                <a:sym typeface="宋体" charset="-122"/>
              </a:rPr>
              <a:t>的，</a:t>
            </a:r>
            <a:r>
              <a:rPr lang="en-US" altLang="zh-CN" sz="3400" dirty="0">
                <a:sym typeface="宋体" charset="-122"/>
              </a:rPr>
              <a:t>Terminal Emulator</a:t>
            </a:r>
            <a:r>
              <a:rPr lang="zh-CN" altLang="en-US" sz="3400" dirty="0">
                <a:sym typeface="宋体" charset="-122"/>
              </a:rPr>
              <a:t>的等等，分别用于各自类型的产品测试。默认提供</a:t>
            </a:r>
            <a:r>
              <a:rPr lang="en-US" altLang="zh-CN" sz="3400" dirty="0">
                <a:sym typeface="宋体" charset="-122"/>
              </a:rPr>
              <a:t>Web</a:t>
            </a:r>
            <a:r>
              <a:rPr lang="zh-CN" altLang="en-US" sz="3400" dirty="0">
                <a:sym typeface="宋体" charset="-122"/>
              </a:rPr>
              <a:t>，</a:t>
            </a:r>
            <a:r>
              <a:rPr lang="en-US" altLang="zh-CN" sz="3400" dirty="0">
                <a:sym typeface="宋体" charset="-122"/>
              </a:rPr>
              <a:t>ActiveX</a:t>
            </a:r>
            <a:r>
              <a:rPr lang="zh-CN" altLang="en-US" sz="3400" dirty="0">
                <a:sym typeface="宋体" charset="-122"/>
              </a:rPr>
              <a:t>和</a:t>
            </a:r>
            <a:r>
              <a:rPr lang="en-US" altLang="zh-CN" sz="3400" dirty="0">
                <a:sym typeface="宋体" charset="-122"/>
              </a:rPr>
              <a:t>VB</a:t>
            </a:r>
            <a:r>
              <a:rPr lang="zh-CN" altLang="en-US" sz="3400" dirty="0">
                <a:sym typeface="宋体" charset="-122"/>
              </a:rPr>
              <a:t>。</a:t>
            </a:r>
            <a:endParaRPr lang="en-US" altLang="zh-CN" sz="3400" dirty="0">
              <a:sym typeface="宋体" charset="-122"/>
            </a:endParaRPr>
          </a:p>
          <a:p>
            <a:pPr>
              <a:lnSpc>
                <a:spcPct val="170000"/>
              </a:lnSpc>
              <a:buFont typeface="Wingdings" panose="05000000000000000000" pitchFamily="2" charset="2"/>
              <a:buChar char="Ø"/>
            </a:pPr>
            <a:r>
              <a:rPr lang="en-US" altLang="zh-CN" sz="3400" dirty="0">
                <a:sym typeface="宋体" charset="-122"/>
              </a:rPr>
              <a:t>UFT</a:t>
            </a:r>
            <a:r>
              <a:rPr lang="zh-CN" altLang="en-US" sz="3400" dirty="0" smtClean="0">
                <a:sym typeface="宋体" charset="-122"/>
              </a:rPr>
              <a:t>支持</a:t>
            </a:r>
            <a:r>
              <a:rPr lang="zh-CN" altLang="en-US" sz="3400" dirty="0">
                <a:sym typeface="宋体" charset="-122"/>
              </a:rPr>
              <a:t>的脚本语言是</a:t>
            </a:r>
            <a:r>
              <a:rPr lang="en-US" altLang="zh-CN" sz="3400" dirty="0">
                <a:sym typeface="宋体" charset="-122"/>
              </a:rPr>
              <a:t>VBScript</a:t>
            </a:r>
            <a:r>
              <a:rPr lang="zh-CN" altLang="en-US" sz="3400" dirty="0">
                <a:sym typeface="宋体" charset="-122"/>
              </a:rPr>
              <a:t>，这对于测试人员来说，感觉要“舒服”得多。</a:t>
            </a:r>
            <a:r>
              <a:rPr lang="en-US" altLang="zh-CN" sz="3400" dirty="0">
                <a:sym typeface="宋体" charset="-122"/>
              </a:rPr>
              <a:t>VBScript</a:t>
            </a:r>
            <a:r>
              <a:rPr lang="zh-CN" altLang="en-US" sz="3400" dirty="0">
                <a:sym typeface="宋体" charset="-122"/>
              </a:rPr>
              <a:t>毕竟是一种松散的、非严格的、普及面很广的语言。</a:t>
            </a:r>
          </a:p>
          <a:p>
            <a:pPr marL="0" indent="0">
              <a:buNone/>
            </a:pPr>
            <a:endParaRPr lang="zh-CN" altLang="en-US" dirty="0"/>
          </a:p>
        </p:txBody>
      </p:sp>
      <p:sp>
        <p:nvSpPr>
          <p:cNvPr id="3" name="标题 2"/>
          <p:cNvSpPr>
            <a:spLocks noGrp="1"/>
          </p:cNvSpPr>
          <p:nvPr>
            <p:ph type="title"/>
          </p:nvPr>
        </p:nvSpPr>
        <p:spPr/>
        <p:txBody>
          <a:bodyPr>
            <a:normAutofit fontScale="90000"/>
          </a:bodyPr>
          <a:lstStyle/>
          <a:p>
            <a:r>
              <a:rPr lang="en-US" altLang="zh-CN" dirty="0" smtClean="0"/>
              <a:t>UI</a:t>
            </a:r>
            <a:r>
              <a:rPr lang="zh-CN" altLang="en-US" dirty="0" smtClean="0"/>
              <a:t>自动化测试工具介绍</a:t>
            </a:r>
            <a:endParaRPr lang="zh-CN" altLang="en-US" dirty="0"/>
          </a:p>
        </p:txBody>
      </p:sp>
    </p:spTree>
    <p:extLst>
      <p:ext uri="{BB962C8B-B14F-4D97-AF65-F5344CB8AC3E}">
        <p14:creationId xmlns:p14="http://schemas.microsoft.com/office/powerpoint/2010/main" val="10728078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789552"/>
            <a:ext cx="8229600" cy="4353948"/>
          </a:xfrm>
        </p:spPr>
        <p:txBody>
          <a:bodyPr>
            <a:normAutofit fontScale="62500" lnSpcReduction="20000"/>
          </a:bodyPr>
          <a:lstStyle/>
          <a:p>
            <a:pPr marL="0" lvl="1" indent="0">
              <a:lnSpc>
                <a:spcPct val="170000"/>
              </a:lnSpc>
              <a:spcBef>
                <a:spcPts val="0"/>
              </a:spcBef>
              <a:buClr>
                <a:srgbClr val="21B6BB"/>
              </a:buClr>
              <a:buNone/>
            </a:pPr>
            <a:r>
              <a:rPr lang="en-US" altLang="zh-CN" sz="3800" dirty="0">
                <a:sym typeface="宋体" charset="-122"/>
              </a:rPr>
              <a:t>1</a:t>
            </a:r>
            <a:r>
              <a:rPr lang="zh-CN" altLang="en-US" sz="3800" dirty="0">
                <a:sym typeface="宋体" charset="-122"/>
              </a:rPr>
              <a:t>）</a:t>
            </a:r>
            <a:r>
              <a:rPr lang="en-US" altLang="zh-CN" sz="3800" dirty="0">
                <a:sym typeface="宋体" charset="-122"/>
              </a:rPr>
              <a:t>Insight</a:t>
            </a:r>
            <a:r>
              <a:rPr lang="zh-CN" altLang="en-US" sz="3800" dirty="0">
                <a:sym typeface="宋体" charset="-122"/>
              </a:rPr>
              <a:t>智能图像识别</a:t>
            </a:r>
          </a:p>
          <a:p>
            <a:pPr marL="0" lvl="1" indent="0">
              <a:lnSpc>
                <a:spcPct val="170000"/>
              </a:lnSpc>
              <a:spcBef>
                <a:spcPts val="0"/>
              </a:spcBef>
              <a:buClr>
                <a:srgbClr val="21B6BB"/>
              </a:buClr>
              <a:buNone/>
            </a:pPr>
            <a:r>
              <a:rPr lang="zh-CN" altLang="en-US" sz="3800" dirty="0" smtClean="0">
                <a:sym typeface="宋体" charset="-122"/>
              </a:rPr>
              <a:t>       图像</a:t>
            </a:r>
            <a:r>
              <a:rPr lang="zh-CN" altLang="en-US" sz="3800" dirty="0">
                <a:sym typeface="宋体" charset="-122"/>
              </a:rPr>
              <a:t>识别一直是我们做自动化测试的阻碍之一。包含游戏自动化、</a:t>
            </a:r>
            <a:r>
              <a:rPr lang="en-US" altLang="zh-CN" sz="3800" dirty="0">
                <a:sym typeface="宋体" charset="-122"/>
              </a:rPr>
              <a:t>flash</a:t>
            </a:r>
            <a:r>
              <a:rPr lang="zh-CN" altLang="en-US" sz="3800" dirty="0">
                <a:sym typeface="宋体" charset="-122"/>
              </a:rPr>
              <a:t>动态的一些自动化。</a:t>
            </a:r>
            <a:endParaRPr lang="en-US" altLang="zh-CN" sz="3800" dirty="0">
              <a:sym typeface="宋体" charset="-122"/>
            </a:endParaRPr>
          </a:p>
          <a:p>
            <a:pPr marL="0" lvl="1" indent="0">
              <a:lnSpc>
                <a:spcPct val="170000"/>
              </a:lnSpc>
              <a:spcBef>
                <a:spcPts val="0"/>
              </a:spcBef>
              <a:buClr>
                <a:srgbClr val="21B6BB"/>
              </a:buClr>
              <a:buNone/>
            </a:pPr>
            <a:r>
              <a:rPr lang="en-US" altLang="zh-CN" sz="3800" dirty="0">
                <a:sym typeface="宋体" charset="-122"/>
              </a:rPr>
              <a:t>2</a:t>
            </a:r>
            <a:r>
              <a:rPr lang="zh-CN" altLang="en-US" sz="3800" dirty="0">
                <a:sym typeface="宋体" charset="-122"/>
              </a:rPr>
              <a:t>）多脚本调试</a:t>
            </a:r>
          </a:p>
          <a:p>
            <a:pPr marL="0" lvl="1" indent="0">
              <a:lnSpc>
                <a:spcPct val="170000"/>
              </a:lnSpc>
              <a:spcBef>
                <a:spcPts val="0"/>
              </a:spcBef>
              <a:buClr>
                <a:srgbClr val="21B6BB"/>
              </a:buClr>
              <a:buNone/>
            </a:pPr>
            <a:r>
              <a:rPr lang="en-US" altLang="zh-CN" sz="3800" dirty="0" smtClean="0">
                <a:sym typeface="宋体" charset="-122"/>
              </a:rPr>
              <a:t>3</a:t>
            </a:r>
            <a:r>
              <a:rPr lang="zh-CN" altLang="en-US" sz="3800" dirty="0">
                <a:sym typeface="宋体" charset="-122"/>
              </a:rPr>
              <a:t>） </a:t>
            </a:r>
            <a:r>
              <a:rPr lang="en-US" altLang="zh-CN" sz="3800" dirty="0">
                <a:sym typeface="宋体" charset="-122"/>
              </a:rPr>
              <a:t>PDF</a:t>
            </a:r>
            <a:r>
              <a:rPr lang="zh-CN" altLang="en-US" sz="3800" dirty="0">
                <a:sym typeface="宋体" charset="-122"/>
              </a:rPr>
              <a:t>文本验证点</a:t>
            </a:r>
          </a:p>
          <a:p>
            <a:pPr marL="0" lvl="1" indent="0">
              <a:lnSpc>
                <a:spcPct val="170000"/>
              </a:lnSpc>
              <a:spcBef>
                <a:spcPts val="0"/>
              </a:spcBef>
              <a:buClr>
                <a:srgbClr val="21B6BB"/>
              </a:buClr>
              <a:buNone/>
            </a:pPr>
            <a:r>
              <a:rPr lang="en-US" altLang="zh-CN" sz="3800" dirty="0" smtClean="0">
                <a:sym typeface="宋体" charset="-122"/>
              </a:rPr>
              <a:t>4</a:t>
            </a:r>
            <a:r>
              <a:rPr lang="zh-CN" altLang="en-US" sz="3800" dirty="0">
                <a:sym typeface="宋体" charset="-122"/>
              </a:rPr>
              <a:t>） 支持开源</a:t>
            </a:r>
            <a:r>
              <a:rPr lang="en-US" altLang="zh-CN" sz="3800" dirty="0">
                <a:sym typeface="宋体" charset="-122"/>
              </a:rPr>
              <a:t>CI </a:t>
            </a:r>
          </a:p>
          <a:p>
            <a:pPr marL="0" lvl="1" indent="0">
              <a:lnSpc>
                <a:spcPct val="170000"/>
              </a:lnSpc>
              <a:spcBef>
                <a:spcPts val="0"/>
              </a:spcBef>
              <a:buClr>
                <a:srgbClr val="21B6BB"/>
              </a:buClr>
              <a:buNone/>
            </a:pPr>
            <a:r>
              <a:rPr lang="en-US" altLang="zh-CN" sz="3800" dirty="0" smtClean="0">
                <a:sym typeface="宋体" charset="-122"/>
              </a:rPr>
              <a:t>5</a:t>
            </a:r>
            <a:r>
              <a:rPr lang="zh-CN" altLang="en-US" sz="3800" dirty="0">
                <a:sym typeface="宋体" charset="-122"/>
              </a:rPr>
              <a:t>） 支持移动设备</a:t>
            </a:r>
          </a:p>
          <a:p>
            <a:endParaRPr lang="zh-CN" altLang="en-US" dirty="0"/>
          </a:p>
        </p:txBody>
      </p:sp>
      <p:sp>
        <p:nvSpPr>
          <p:cNvPr id="3" name="标题 2"/>
          <p:cNvSpPr>
            <a:spLocks noGrp="1"/>
          </p:cNvSpPr>
          <p:nvPr>
            <p:ph type="title"/>
          </p:nvPr>
        </p:nvSpPr>
        <p:spPr/>
        <p:txBody>
          <a:bodyPr>
            <a:normAutofit fontScale="90000"/>
          </a:bodyPr>
          <a:lstStyle/>
          <a:p>
            <a:r>
              <a:rPr lang="en-US" altLang="zh-CN" dirty="0" smtClean="0"/>
              <a:t>UFT</a:t>
            </a:r>
            <a:r>
              <a:rPr lang="zh-CN" altLang="en-US" dirty="0" smtClean="0"/>
              <a:t>新特性</a:t>
            </a:r>
            <a:endParaRPr lang="zh-CN" altLang="en-US" dirty="0"/>
          </a:p>
        </p:txBody>
      </p:sp>
    </p:spTree>
    <p:extLst>
      <p:ext uri="{BB962C8B-B14F-4D97-AF65-F5344CB8AC3E}">
        <p14:creationId xmlns:p14="http://schemas.microsoft.com/office/powerpoint/2010/main" val="20393112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01 </a:t>
            </a:r>
            <a:r>
              <a:rPr lang="zh-CN" altLang="en-US" dirty="0" smtClean="0"/>
              <a:t>自动化测试基础</a:t>
            </a:r>
            <a:endParaRPr lang="zh-CN" altLang="en-US" dirty="0"/>
          </a:p>
        </p:txBody>
      </p:sp>
    </p:spTree>
    <p:extLst>
      <p:ext uri="{BB962C8B-B14F-4D97-AF65-F5344CB8AC3E}">
        <p14:creationId xmlns:p14="http://schemas.microsoft.com/office/powerpoint/2010/main" val="7757602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7200" y="843558"/>
            <a:ext cx="8229600" cy="4050450"/>
          </a:xfrm>
        </p:spPr>
        <p:txBody>
          <a:bodyPr>
            <a:normAutofit fontScale="62500" lnSpcReduction="20000"/>
          </a:bodyPr>
          <a:lstStyle/>
          <a:p>
            <a:pPr marL="720000" lvl="1" indent="-511999">
              <a:lnSpc>
                <a:spcPct val="170000"/>
              </a:lnSpc>
              <a:spcBef>
                <a:spcPts val="0"/>
              </a:spcBef>
              <a:buClr>
                <a:srgbClr val="21B6BB"/>
              </a:buClr>
              <a:buNone/>
            </a:pPr>
            <a:r>
              <a:rPr lang="zh-CN" altLang="en-US" sz="2900" dirty="0">
                <a:sym typeface="宋体" charset="-122"/>
              </a:rPr>
              <a:t>为什么选择</a:t>
            </a:r>
            <a:r>
              <a:rPr lang="en-US" altLang="zh-CN" sz="2900" dirty="0">
                <a:sym typeface="宋体" charset="-122"/>
              </a:rPr>
              <a:t>Selenium</a:t>
            </a:r>
            <a:r>
              <a:rPr lang="zh-CN" altLang="en-US" sz="2900" dirty="0">
                <a:sym typeface="宋体" charset="-122"/>
              </a:rPr>
              <a:t>（</a:t>
            </a:r>
            <a:r>
              <a:rPr lang="en-US" altLang="zh-CN" sz="2900" dirty="0">
                <a:sym typeface="宋体" charset="-122"/>
              </a:rPr>
              <a:t>Webdriver</a:t>
            </a:r>
            <a:r>
              <a:rPr lang="zh-CN" altLang="en-US" sz="2900" dirty="0">
                <a:sym typeface="宋体" charset="-122"/>
              </a:rPr>
              <a:t>）</a:t>
            </a:r>
          </a:p>
          <a:p>
            <a:pPr marL="720000" lvl="1" indent="-511999">
              <a:lnSpc>
                <a:spcPct val="170000"/>
              </a:lnSpc>
              <a:spcBef>
                <a:spcPts val="0"/>
              </a:spcBef>
              <a:buClr>
                <a:schemeClr val="tx1"/>
              </a:buClr>
              <a:buFont typeface="Wingdings" panose="05000000000000000000" pitchFamily="2" charset="2"/>
              <a:buChar char="Ø"/>
            </a:pPr>
            <a:r>
              <a:rPr lang="zh-CN" altLang="en-US" sz="2900" dirty="0">
                <a:sym typeface="宋体" charset="-122"/>
              </a:rPr>
              <a:t>开源免费</a:t>
            </a:r>
          </a:p>
          <a:p>
            <a:pPr marL="720000" lvl="1" indent="-511999">
              <a:lnSpc>
                <a:spcPct val="170000"/>
              </a:lnSpc>
              <a:spcBef>
                <a:spcPts val="0"/>
              </a:spcBef>
              <a:buClr>
                <a:schemeClr val="tx1"/>
              </a:buClr>
              <a:buFont typeface="Wingdings" panose="05000000000000000000" pitchFamily="2" charset="2"/>
              <a:buChar char="Ø"/>
            </a:pPr>
            <a:r>
              <a:rPr lang="zh-CN" altLang="en-US" sz="2900" dirty="0">
                <a:sym typeface="宋体" charset="-122"/>
              </a:rPr>
              <a:t>使用灵活、简单</a:t>
            </a:r>
          </a:p>
          <a:p>
            <a:pPr marL="720000" lvl="1" indent="-511999">
              <a:lnSpc>
                <a:spcPct val="170000"/>
              </a:lnSpc>
              <a:spcBef>
                <a:spcPts val="0"/>
              </a:spcBef>
              <a:buClr>
                <a:schemeClr val="tx1"/>
              </a:buClr>
              <a:buFont typeface="Wingdings" panose="05000000000000000000" pitchFamily="2" charset="2"/>
              <a:buChar char="Ø"/>
            </a:pPr>
            <a:r>
              <a:rPr lang="zh-CN" altLang="en-US" sz="2900" dirty="0">
                <a:sym typeface="宋体" charset="-122"/>
              </a:rPr>
              <a:t>后期用例易于维护</a:t>
            </a:r>
          </a:p>
          <a:p>
            <a:pPr marL="720000" lvl="1" indent="-511999">
              <a:lnSpc>
                <a:spcPct val="170000"/>
              </a:lnSpc>
              <a:spcBef>
                <a:spcPts val="0"/>
              </a:spcBef>
              <a:buClr>
                <a:schemeClr val="tx1"/>
              </a:buClr>
              <a:buFont typeface="Wingdings" panose="05000000000000000000" pitchFamily="2" charset="2"/>
              <a:buChar char="Ø"/>
            </a:pPr>
            <a:r>
              <a:rPr lang="zh-CN" altLang="en-US" sz="2900" dirty="0">
                <a:sym typeface="宋体" charset="-122"/>
              </a:rPr>
              <a:t>支持多种语言</a:t>
            </a:r>
          </a:p>
          <a:p>
            <a:pPr marL="720000" lvl="1" indent="-511999">
              <a:lnSpc>
                <a:spcPct val="170000"/>
              </a:lnSpc>
              <a:spcBef>
                <a:spcPts val="0"/>
              </a:spcBef>
              <a:buClr>
                <a:schemeClr val="tx1"/>
              </a:buClr>
              <a:buFont typeface="Wingdings" panose="05000000000000000000" pitchFamily="2" charset="2"/>
              <a:buChar char="Ø"/>
            </a:pPr>
            <a:r>
              <a:rPr lang="zh-CN" altLang="en-US" sz="2900" dirty="0">
                <a:sym typeface="宋体" charset="-122"/>
              </a:rPr>
              <a:t>容易与单元测试框架结合</a:t>
            </a:r>
          </a:p>
          <a:p>
            <a:pPr marL="720000" lvl="1" indent="-511999">
              <a:lnSpc>
                <a:spcPct val="170000"/>
              </a:lnSpc>
              <a:spcBef>
                <a:spcPts val="0"/>
              </a:spcBef>
              <a:buClr>
                <a:schemeClr val="tx1"/>
              </a:buClr>
              <a:buFont typeface="Wingdings" panose="05000000000000000000" pitchFamily="2" charset="2"/>
              <a:buChar char="Ø"/>
            </a:pPr>
            <a:r>
              <a:rPr lang="zh-CN" altLang="en-US" sz="2900" dirty="0">
                <a:sym typeface="宋体" charset="-122"/>
              </a:rPr>
              <a:t>可支持多浏览器同时，支持远程启动其他服务器</a:t>
            </a:r>
          </a:p>
          <a:p>
            <a:pPr marL="720000" lvl="1" indent="-511999">
              <a:lnSpc>
                <a:spcPct val="170000"/>
              </a:lnSpc>
              <a:spcBef>
                <a:spcPts val="0"/>
              </a:spcBef>
              <a:buClr>
                <a:schemeClr val="tx1"/>
              </a:buClr>
              <a:buFont typeface="Wingdings" panose="05000000000000000000" pitchFamily="2" charset="2"/>
              <a:buChar char="Ø"/>
            </a:pPr>
            <a:r>
              <a:rPr lang="zh-CN" altLang="en-US" sz="2900" dirty="0">
                <a:sym typeface="宋体" charset="-122"/>
              </a:rPr>
              <a:t>高度复用性</a:t>
            </a:r>
          </a:p>
          <a:p>
            <a:pPr marL="720000" lvl="1" indent="-511999">
              <a:lnSpc>
                <a:spcPct val="170000"/>
              </a:lnSpc>
              <a:spcBef>
                <a:spcPts val="0"/>
              </a:spcBef>
              <a:buClr>
                <a:schemeClr val="tx1"/>
              </a:buClr>
              <a:buFont typeface="Wingdings" panose="05000000000000000000" pitchFamily="2" charset="2"/>
              <a:buChar char="Ø"/>
            </a:pPr>
            <a:r>
              <a:rPr lang="zh-CN" altLang="en-US" sz="2900" dirty="0">
                <a:sym typeface="宋体" charset="-122"/>
              </a:rPr>
              <a:t>代码可自主掌控，对于搭建框架、平台等有不可替代的优势</a:t>
            </a:r>
          </a:p>
          <a:p>
            <a:pPr marL="1343998" lvl="1" indent="-511999">
              <a:buClr>
                <a:srgbClr val="21B6BB"/>
              </a:buClr>
              <a:buNone/>
            </a:pPr>
            <a:r>
              <a:rPr lang="zh-CN" altLang="en-US" sz="2400" dirty="0" smtClean="0">
                <a:solidFill>
                  <a:srgbClr val="0070C0"/>
                </a:solidFill>
                <a:latin typeface="宋体" charset="-122"/>
                <a:sym typeface="宋体" charset="-122"/>
              </a:rPr>
              <a:t> </a:t>
            </a:r>
          </a:p>
          <a:p>
            <a:pPr marL="1343998" lvl="1" indent="-511999">
              <a:buClr>
                <a:srgbClr val="21B6BB"/>
              </a:buClr>
              <a:buFont typeface="Wingdings" panose="05000000000000000000" pitchFamily="2" charset="2"/>
              <a:buChar char="l"/>
            </a:pPr>
            <a:endParaRPr lang="zh-CN" altLang="en-US" sz="2400" dirty="0" smtClean="0">
              <a:solidFill>
                <a:srgbClr val="0070C0"/>
              </a:solidFill>
              <a:latin typeface="宋体" charset="-122"/>
              <a:sym typeface="宋体" charset="-122"/>
            </a:endParaRPr>
          </a:p>
          <a:p>
            <a:pPr marL="1343998" lvl="1" indent="-511999">
              <a:buClr>
                <a:srgbClr val="21B6BB"/>
              </a:buClr>
              <a:buFont typeface="Wingdings" panose="05000000000000000000" pitchFamily="2" charset="2"/>
              <a:buChar char="l"/>
            </a:pPr>
            <a:endParaRPr lang="zh-CN" altLang="en-US" sz="2400" dirty="0" smtClean="0">
              <a:solidFill>
                <a:srgbClr val="0070C0"/>
              </a:solidFill>
              <a:latin typeface="宋体" charset="-122"/>
              <a:sym typeface="宋体" charset="-122"/>
            </a:endParaRPr>
          </a:p>
          <a:p>
            <a:pPr marL="1343998" lvl="1" indent="-511999">
              <a:buClr>
                <a:srgbClr val="21B6BB"/>
              </a:buClr>
              <a:buFont typeface="Wingdings" panose="05000000000000000000" pitchFamily="2" charset="2"/>
              <a:buChar char="l"/>
            </a:pPr>
            <a:endParaRPr lang="zh-CN" altLang="en-US" sz="2400" dirty="0" smtClean="0">
              <a:solidFill>
                <a:srgbClr val="0070C0"/>
              </a:solidFill>
              <a:latin typeface="宋体" charset="-122"/>
              <a:sym typeface="宋体" charset="-122"/>
            </a:endParaRPr>
          </a:p>
          <a:p>
            <a:pPr marL="1343998" lvl="1" indent="-511999">
              <a:buClr>
                <a:srgbClr val="21B6BB"/>
              </a:buClr>
              <a:buFont typeface="Wingdings" panose="05000000000000000000" pitchFamily="2" charset="2"/>
              <a:buChar char="l"/>
            </a:pPr>
            <a:endParaRPr lang="zh-CN" altLang="en-US" sz="2400" dirty="0" smtClean="0">
              <a:solidFill>
                <a:srgbClr val="0070C0"/>
              </a:solidFill>
              <a:latin typeface="宋体" charset="-122"/>
              <a:sym typeface="宋体" charset="-122"/>
            </a:endParaRPr>
          </a:p>
        </p:txBody>
      </p:sp>
      <p:sp>
        <p:nvSpPr>
          <p:cNvPr id="4" name="标题 3"/>
          <p:cNvSpPr>
            <a:spLocks noGrp="1"/>
          </p:cNvSpPr>
          <p:nvPr>
            <p:ph type="title"/>
          </p:nvPr>
        </p:nvSpPr>
        <p:spPr/>
        <p:txBody>
          <a:bodyPr>
            <a:normAutofit fontScale="90000"/>
          </a:bodyPr>
          <a:lstStyle/>
          <a:p>
            <a:r>
              <a:rPr lang="zh-CN" altLang="en-US" dirty="0">
                <a:sym typeface="微软雅黑" pitchFamily="34" charset="-122"/>
              </a:rPr>
              <a:t>主流自动化测试工具</a:t>
            </a:r>
            <a:endParaRPr lang="zh-CN" altLang="en-US" dirty="0"/>
          </a:p>
        </p:txBody>
      </p:sp>
    </p:spTree>
    <p:extLst>
      <p:ext uri="{BB962C8B-B14F-4D97-AF65-F5344CB8AC3E}">
        <p14:creationId xmlns:p14="http://schemas.microsoft.com/office/powerpoint/2010/main" val="2103816257"/>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lnSpc>
                <a:spcPct val="150000"/>
              </a:lnSpc>
              <a:buNone/>
            </a:pPr>
            <a:r>
              <a:rPr lang="en-US" altLang="zh-CN" sz="2400" dirty="0"/>
              <a:t>Selenium</a:t>
            </a:r>
            <a:r>
              <a:rPr lang="zh-CN" altLang="en-US" sz="2400" dirty="0"/>
              <a:t>也是一个用于</a:t>
            </a:r>
            <a:r>
              <a:rPr lang="en-US" altLang="zh-CN" sz="2400" dirty="0">
                <a:solidFill>
                  <a:srgbClr val="FF0000"/>
                </a:solidFill>
              </a:rPr>
              <a:t>Web</a:t>
            </a:r>
            <a:r>
              <a:rPr lang="zh-CN" altLang="en-US" sz="2400" dirty="0"/>
              <a:t>应用程序测试的工具，支持</a:t>
            </a:r>
            <a:r>
              <a:rPr lang="zh-CN" altLang="en-US" sz="2400" dirty="0">
                <a:solidFill>
                  <a:srgbClr val="FF0000"/>
                </a:solidFill>
              </a:rPr>
              <a:t>多平台</a:t>
            </a:r>
            <a:r>
              <a:rPr lang="zh-CN" altLang="en-US" sz="2400" dirty="0"/>
              <a:t>、</a:t>
            </a:r>
            <a:r>
              <a:rPr lang="zh-CN" altLang="en-US" sz="2400" dirty="0">
                <a:solidFill>
                  <a:srgbClr val="FF0000"/>
                </a:solidFill>
              </a:rPr>
              <a:t>多浏览器</a:t>
            </a:r>
            <a:r>
              <a:rPr lang="zh-CN" altLang="en-US" sz="2400" dirty="0"/>
              <a:t>、</a:t>
            </a:r>
            <a:r>
              <a:rPr lang="zh-CN" altLang="en-US" sz="2400" dirty="0">
                <a:solidFill>
                  <a:srgbClr val="FF0000"/>
                </a:solidFill>
              </a:rPr>
              <a:t>多语言</a:t>
            </a:r>
            <a:r>
              <a:rPr lang="zh-CN" altLang="en-US" sz="2400" dirty="0"/>
              <a:t>去实现自动化测试。目前在</a:t>
            </a:r>
            <a:r>
              <a:rPr lang="en-US" altLang="zh-CN" sz="2400" dirty="0"/>
              <a:t>Web</a:t>
            </a:r>
            <a:r>
              <a:rPr lang="zh-CN" altLang="en-US" sz="2400" dirty="0"/>
              <a:t>自动化领域应用越来越广泛</a:t>
            </a:r>
            <a:r>
              <a:rPr lang="zh-CN" altLang="en-US" sz="2400" dirty="0" smtClean="0"/>
              <a:t>。</a:t>
            </a:r>
            <a:r>
              <a:rPr lang="en-US" altLang="zh-CN" sz="2400" dirty="0" err="1" smtClean="0"/>
              <a:t>Appium</a:t>
            </a:r>
            <a:endParaRPr lang="en-US" altLang="zh-CN" sz="2400" dirty="0" smtClean="0"/>
          </a:p>
          <a:p>
            <a:pPr marL="0" indent="0">
              <a:lnSpc>
                <a:spcPct val="150000"/>
              </a:lnSpc>
              <a:buNone/>
            </a:pPr>
            <a:r>
              <a:rPr lang="en-US" altLang="zh-CN" sz="2400" dirty="0"/>
              <a:t>http://www.seleniumhq.org/</a:t>
            </a:r>
            <a:endParaRPr lang="zh-CN" altLang="en-US" sz="2400" dirty="0"/>
          </a:p>
        </p:txBody>
      </p:sp>
      <p:sp>
        <p:nvSpPr>
          <p:cNvPr id="3" name="标题 2"/>
          <p:cNvSpPr>
            <a:spLocks noGrp="1"/>
          </p:cNvSpPr>
          <p:nvPr>
            <p:ph type="title"/>
          </p:nvPr>
        </p:nvSpPr>
        <p:spPr/>
        <p:txBody>
          <a:bodyPr>
            <a:normAutofit fontScale="90000"/>
          </a:bodyPr>
          <a:lstStyle/>
          <a:p>
            <a:r>
              <a:rPr lang="en-US" altLang="zh-CN" dirty="0"/>
              <a:t>Selenium</a:t>
            </a:r>
            <a:endParaRPr lang="zh-CN" altLang="en-US" dirty="0"/>
          </a:p>
        </p:txBody>
      </p:sp>
    </p:spTree>
    <p:extLst>
      <p:ext uri="{BB962C8B-B14F-4D97-AF65-F5344CB8AC3E}">
        <p14:creationId xmlns:p14="http://schemas.microsoft.com/office/powerpoint/2010/main" val="39845263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39552" y="1059582"/>
            <a:ext cx="8229600" cy="3394472"/>
          </a:xfrm>
        </p:spPr>
        <p:txBody>
          <a:bodyPr>
            <a:normAutofit/>
          </a:bodyPr>
          <a:lstStyle/>
          <a:p>
            <a:pPr marL="0" lvl="1" indent="0">
              <a:lnSpc>
                <a:spcPct val="150000"/>
              </a:lnSpc>
              <a:spcBef>
                <a:spcPts val="0"/>
              </a:spcBef>
              <a:buClr>
                <a:srgbClr val="21B6BB"/>
              </a:buClr>
              <a:buNone/>
            </a:pPr>
            <a:r>
              <a:rPr lang="zh-CN" altLang="en-US" dirty="0" smtClean="0">
                <a:sym typeface="宋体" charset="-122"/>
              </a:rPr>
              <a:t>用与</a:t>
            </a:r>
            <a:r>
              <a:rPr lang="en-US" altLang="zh-CN" dirty="0" smtClean="0">
                <a:sym typeface="宋体" charset="-122"/>
              </a:rPr>
              <a:t>UFT</a:t>
            </a:r>
            <a:r>
              <a:rPr lang="zh-CN" altLang="en-US" dirty="0" smtClean="0">
                <a:sym typeface="宋体" charset="-122"/>
              </a:rPr>
              <a:t>比较</a:t>
            </a:r>
            <a:r>
              <a:rPr lang="zh-CN" altLang="en-US" dirty="0">
                <a:sym typeface="宋体" charset="-122"/>
              </a:rPr>
              <a:t>的方式来了解二者的特征和优劣。</a:t>
            </a:r>
          </a:p>
          <a:p>
            <a:pPr marL="0" lvl="1" indent="0">
              <a:lnSpc>
                <a:spcPct val="150000"/>
              </a:lnSpc>
              <a:spcBef>
                <a:spcPts val="0"/>
              </a:spcBef>
              <a:buClr>
                <a:srgbClr val="21B6BB"/>
              </a:buClr>
              <a:buNone/>
            </a:pPr>
            <a:r>
              <a:rPr lang="zh-CN" altLang="en-US" dirty="0">
                <a:sym typeface="宋体" charset="-122"/>
              </a:rPr>
              <a:t>先从大方向上进行比较：</a:t>
            </a:r>
          </a:p>
          <a:p>
            <a:pPr marL="0" lvl="1" indent="0">
              <a:lnSpc>
                <a:spcPct val="150000"/>
              </a:lnSpc>
              <a:spcBef>
                <a:spcPts val="0"/>
              </a:spcBef>
              <a:buClr>
                <a:srgbClr val="21B6BB"/>
              </a:buClr>
              <a:buNone/>
            </a:pPr>
            <a:r>
              <a:rPr lang="en-US" altLang="zh-CN" dirty="0">
                <a:sym typeface="宋体" charset="-122"/>
              </a:rPr>
              <a:t>1</a:t>
            </a:r>
            <a:r>
              <a:rPr lang="zh-CN" altLang="en-US" dirty="0">
                <a:sym typeface="宋体" charset="-122"/>
              </a:rPr>
              <a:t>） </a:t>
            </a:r>
            <a:r>
              <a:rPr lang="zh-CN" altLang="en-US" dirty="0" smtClean="0">
                <a:sym typeface="宋体" charset="-122"/>
              </a:rPr>
              <a:t>价格</a:t>
            </a:r>
            <a:endParaRPr lang="zh-CN" altLang="en-US" dirty="0">
              <a:sym typeface="宋体" charset="-122"/>
            </a:endParaRPr>
          </a:p>
          <a:p>
            <a:pPr marL="0" lvl="1" indent="0">
              <a:lnSpc>
                <a:spcPct val="150000"/>
              </a:lnSpc>
              <a:spcBef>
                <a:spcPts val="0"/>
              </a:spcBef>
              <a:buClr>
                <a:srgbClr val="21B6BB"/>
              </a:buClr>
              <a:buNone/>
            </a:pPr>
            <a:r>
              <a:rPr lang="zh-CN" altLang="en-US" dirty="0">
                <a:sym typeface="宋体" charset="-122"/>
              </a:rPr>
              <a:t>	  </a:t>
            </a:r>
            <a:r>
              <a:rPr lang="en-US" altLang="zh-CN" dirty="0">
                <a:sym typeface="宋体" charset="-122"/>
              </a:rPr>
              <a:t>S</a:t>
            </a:r>
            <a:r>
              <a:rPr lang="en-US" altLang="zh-CN" dirty="0" smtClean="0">
                <a:sym typeface="宋体" charset="-122"/>
              </a:rPr>
              <a:t>elenium </a:t>
            </a:r>
            <a:r>
              <a:rPr lang="zh-CN" altLang="en-US" dirty="0">
                <a:sym typeface="宋体" charset="-122"/>
              </a:rPr>
              <a:t>是开源的自动化测试工具，但是</a:t>
            </a:r>
            <a:r>
              <a:rPr lang="en-US" altLang="zh-CN" dirty="0">
                <a:sym typeface="宋体" charset="-122"/>
              </a:rPr>
              <a:t>QTP</a:t>
            </a:r>
            <a:r>
              <a:rPr lang="zh-CN" altLang="en-US" dirty="0">
                <a:sym typeface="宋体" charset="-122"/>
              </a:rPr>
              <a:t>是商业版的，而且价格不菲</a:t>
            </a:r>
            <a:r>
              <a:rPr lang="zh-CN" altLang="en-US" dirty="0" smtClean="0">
                <a:sym typeface="宋体" charset="-122"/>
              </a:rPr>
              <a:t>。</a:t>
            </a:r>
            <a:endParaRPr lang="zh-CN" altLang="en-US" sz="2400" dirty="0" smtClean="0">
              <a:solidFill>
                <a:srgbClr val="0070C0"/>
              </a:solidFill>
              <a:latin typeface="宋体" charset="-122"/>
              <a:sym typeface="宋体" charset="-122"/>
            </a:endParaRPr>
          </a:p>
          <a:p>
            <a:pPr marL="1343998" lvl="1" indent="-511999">
              <a:buClr>
                <a:srgbClr val="21B6BB"/>
              </a:buClr>
              <a:buFont typeface="Wingdings" panose="05000000000000000000" pitchFamily="2" charset="2"/>
              <a:buChar char="l"/>
            </a:pPr>
            <a:endParaRPr lang="zh-CN" altLang="en-US" sz="2400" dirty="0" smtClean="0">
              <a:solidFill>
                <a:srgbClr val="0070C0"/>
              </a:solidFill>
              <a:latin typeface="宋体" charset="-122"/>
              <a:sym typeface="宋体" charset="-122"/>
            </a:endParaRPr>
          </a:p>
          <a:p>
            <a:pPr marL="831999" lvl="1" indent="0">
              <a:buClr>
                <a:srgbClr val="21B6BB"/>
              </a:buClr>
              <a:buNone/>
            </a:pPr>
            <a:endParaRPr lang="zh-CN" altLang="en-US" sz="2400" dirty="0" smtClean="0">
              <a:solidFill>
                <a:srgbClr val="0070C0"/>
              </a:solidFill>
              <a:latin typeface="宋体" charset="-122"/>
              <a:sym typeface="宋体" charset="-122"/>
            </a:endParaRPr>
          </a:p>
          <a:p>
            <a:pPr marL="1343998" lvl="1" indent="-511999">
              <a:buClr>
                <a:srgbClr val="21B6BB"/>
              </a:buClr>
              <a:buFont typeface="Wingdings" panose="05000000000000000000" pitchFamily="2" charset="2"/>
              <a:buChar char="l"/>
            </a:pPr>
            <a:endParaRPr lang="zh-CN" altLang="en-US" sz="2400" dirty="0" smtClean="0">
              <a:solidFill>
                <a:srgbClr val="0070C0"/>
              </a:solidFill>
              <a:latin typeface="宋体" charset="-122"/>
              <a:sym typeface="宋体" charset="-122"/>
            </a:endParaRPr>
          </a:p>
        </p:txBody>
      </p:sp>
      <p:sp>
        <p:nvSpPr>
          <p:cNvPr id="4" name="标题 3"/>
          <p:cNvSpPr>
            <a:spLocks noGrp="1"/>
          </p:cNvSpPr>
          <p:nvPr>
            <p:ph type="title"/>
          </p:nvPr>
        </p:nvSpPr>
        <p:spPr/>
        <p:txBody>
          <a:bodyPr>
            <a:normAutofit fontScale="90000"/>
          </a:bodyPr>
          <a:lstStyle/>
          <a:p>
            <a:r>
              <a:rPr lang="en-US" altLang="zh-CN" dirty="0" smtClean="0"/>
              <a:t>Selenium</a:t>
            </a:r>
            <a:r>
              <a:rPr lang="zh-CN" altLang="en-US" dirty="0" smtClean="0"/>
              <a:t>与</a:t>
            </a:r>
            <a:r>
              <a:rPr lang="en-US" altLang="zh-CN" dirty="0" smtClean="0"/>
              <a:t>UFT</a:t>
            </a:r>
            <a:endParaRPr lang="zh-CN" altLang="en-US" dirty="0"/>
          </a:p>
        </p:txBody>
      </p:sp>
    </p:spTree>
    <p:extLst>
      <p:ext uri="{BB962C8B-B14F-4D97-AF65-F5344CB8AC3E}">
        <p14:creationId xmlns:p14="http://schemas.microsoft.com/office/powerpoint/2010/main" val="1282613530"/>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95536" y="627534"/>
            <a:ext cx="8229600" cy="3394472"/>
          </a:xfrm>
        </p:spPr>
        <p:txBody>
          <a:bodyPr>
            <a:normAutofit/>
          </a:bodyPr>
          <a:lstStyle/>
          <a:p>
            <a:pPr marL="0" lvl="1" indent="0">
              <a:lnSpc>
                <a:spcPct val="150000"/>
              </a:lnSpc>
              <a:buClr>
                <a:srgbClr val="21B6BB"/>
              </a:buClr>
              <a:buNone/>
            </a:pPr>
            <a:r>
              <a:rPr lang="en-US" altLang="zh-CN" dirty="0">
                <a:sym typeface="宋体" charset="-122"/>
              </a:rPr>
              <a:t>2</a:t>
            </a:r>
            <a:r>
              <a:rPr lang="zh-CN" altLang="en-US" dirty="0">
                <a:sym typeface="宋体" charset="-122"/>
              </a:rPr>
              <a:t>） 应用领域：</a:t>
            </a:r>
          </a:p>
          <a:p>
            <a:pPr marL="0" lvl="1" indent="0">
              <a:lnSpc>
                <a:spcPct val="150000"/>
              </a:lnSpc>
              <a:buClr>
                <a:srgbClr val="21B6BB"/>
              </a:buClr>
              <a:buNone/>
            </a:pPr>
            <a:r>
              <a:rPr lang="zh-CN" altLang="en-US" dirty="0">
                <a:sym typeface="宋体" charset="-122"/>
              </a:rPr>
              <a:t> 	如果价格</a:t>
            </a:r>
            <a:r>
              <a:rPr lang="zh-CN" altLang="en-US" dirty="0" smtClean="0">
                <a:sym typeface="宋体" charset="-122"/>
              </a:rPr>
              <a:t>是</a:t>
            </a:r>
            <a:r>
              <a:rPr lang="en-US" altLang="zh-CN" dirty="0" smtClean="0">
                <a:sym typeface="宋体" charset="-122"/>
              </a:rPr>
              <a:t>Selenium</a:t>
            </a:r>
            <a:r>
              <a:rPr lang="zh-CN" altLang="en-US" dirty="0">
                <a:sym typeface="宋体" charset="-122"/>
              </a:rPr>
              <a:t>的绝对优势的话，那么应用领域</a:t>
            </a:r>
            <a:r>
              <a:rPr lang="zh-CN" altLang="en-US" dirty="0" smtClean="0">
                <a:sym typeface="宋体" charset="-122"/>
              </a:rPr>
              <a:t>又是</a:t>
            </a:r>
            <a:r>
              <a:rPr lang="en-US" altLang="zh-CN" dirty="0" smtClean="0">
                <a:sym typeface="宋体" charset="-122"/>
              </a:rPr>
              <a:t>UFT</a:t>
            </a:r>
            <a:r>
              <a:rPr lang="zh-CN" altLang="en-US" dirty="0" smtClean="0">
                <a:sym typeface="宋体" charset="-122"/>
              </a:rPr>
              <a:t>的</a:t>
            </a:r>
            <a:r>
              <a:rPr lang="zh-CN" altLang="en-US" dirty="0">
                <a:sym typeface="宋体" charset="-122"/>
              </a:rPr>
              <a:t>绝对优势</a:t>
            </a:r>
            <a:r>
              <a:rPr lang="zh-CN" altLang="en-US" dirty="0" smtClean="0">
                <a:sym typeface="宋体" charset="-122"/>
              </a:rPr>
              <a:t>。</a:t>
            </a:r>
            <a:r>
              <a:rPr lang="en-US" altLang="zh-CN" dirty="0" smtClean="0">
                <a:sym typeface="宋体" charset="-122"/>
              </a:rPr>
              <a:t>Selenium</a:t>
            </a:r>
            <a:r>
              <a:rPr lang="zh-CN" altLang="en-US" dirty="0">
                <a:sym typeface="宋体" charset="-122"/>
              </a:rPr>
              <a:t>支持支</a:t>
            </a:r>
            <a:r>
              <a:rPr lang="en-US" altLang="zh-CN" dirty="0">
                <a:sym typeface="宋体" charset="-122"/>
              </a:rPr>
              <a:t>web</a:t>
            </a:r>
            <a:r>
              <a:rPr lang="zh-CN" altLang="en-US" dirty="0">
                <a:sym typeface="宋体" charset="-122"/>
              </a:rPr>
              <a:t>页面的测试，</a:t>
            </a:r>
            <a:r>
              <a:rPr lang="zh-CN" altLang="en-US" dirty="0" smtClean="0">
                <a:sym typeface="宋体" charset="-122"/>
              </a:rPr>
              <a:t>而</a:t>
            </a:r>
            <a:r>
              <a:rPr lang="en-US" altLang="zh-CN" dirty="0" smtClean="0">
                <a:sym typeface="宋体" charset="-122"/>
              </a:rPr>
              <a:t>UFT</a:t>
            </a:r>
            <a:r>
              <a:rPr lang="zh-CN" altLang="en-US" dirty="0" smtClean="0">
                <a:sym typeface="宋体" charset="-122"/>
              </a:rPr>
              <a:t>不光</a:t>
            </a:r>
            <a:r>
              <a:rPr lang="zh-CN" altLang="en-US" dirty="0">
                <a:sym typeface="宋体" charset="-122"/>
              </a:rPr>
              <a:t>支持</a:t>
            </a:r>
            <a:r>
              <a:rPr lang="en-US" altLang="zh-CN" dirty="0">
                <a:sym typeface="宋体" charset="-122"/>
              </a:rPr>
              <a:t>web</a:t>
            </a:r>
            <a:r>
              <a:rPr lang="zh-CN" altLang="en-US" dirty="0">
                <a:sym typeface="宋体" charset="-122"/>
              </a:rPr>
              <a:t>界面的测试，而且还支持</a:t>
            </a:r>
            <a:r>
              <a:rPr lang="en-US" altLang="zh-CN" dirty="0">
                <a:sym typeface="宋体" charset="-122"/>
              </a:rPr>
              <a:t>Client</a:t>
            </a:r>
            <a:r>
              <a:rPr lang="zh-CN" altLang="en-US" dirty="0">
                <a:sym typeface="宋体" charset="-122"/>
              </a:rPr>
              <a:t>方面的测试。</a:t>
            </a:r>
          </a:p>
          <a:p>
            <a:pPr marL="1343998" lvl="1" indent="-511999">
              <a:buClr>
                <a:srgbClr val="21B6BB"/>
              </a:buClr>
              <a:buFont typeface="Wingdings" panose="05000000000000000000" pitchFamily="2" charset="2"/>
              <a:buChar char="l"/>
            </a:pPr>
            <a:endParaRPr lang="zh-CN" altLang="en-US" sz="2400" dirty="0" smtClean="0">
              <a:solidFill>
                <a:srgbClr val="0070C0"/>
              </a:solidFill>
              <a:latin typeface="宋体" charset="-122"/>
              <a:sym typeface="宋体" charset="-122"/>
            </a:endParaRPr>
          </a:p>
          <a:p>
            <a:pPr marL="1343998" lvl="1" indent="-511999">
              <a:buClr>
                <a:srgbClr val="21B6BB"/>
              </a:buClr>
              <a:buFont typeface="Wingdings" panose="05000000000000000000" pitchFamily="2" charset="2"/>
              <a:buChar char="l"/>
            </a:pPr>
            <a:endParaRPr lang="zh-CN" altLang="en-US" sz="2400" dirty="0" smtClean="0">
              <a:solidFill>
                <a:srgbClr val="0070C0"/>
              </a:solidFill>
              <a:latin typeface="宋体" charset="-122"/>
              <a:sym typeface="宋体" charset="-122"/>
            </a:endParaRPr>
          </a:p>
          <a:p>
            <a:pPr marL="1343998" lvl="1" indent="-511999">
              <a:buClr>
                <a:srgbClr val="21B6BB"/>
              </a:buClr>
              <a:buFont typeface="Wingdings" panose="05000000000000000000" pitchFamily="2" charset="2"/>
              <a:buChar char="l"/>
            </a:pPr>
            <a:endParaRPr lang="zh-CN" altLang="en-US" sz="2400" dirty="0" smtClean="0">
              <a:solidFill>
                <a:srgbClr val="0070C0"/>
              </a:solidFill>
              <a:latin typeface="宋体" charset="-122"/>
              <a:sym typeface="宋体" charset="-122"/>
            </a:endParaRPr>
          </a:p>
        </p:txBody>
      </p:sp>
      <p:sp>
        <p:nvSpPr>
          <p:cNvPr id="4" name="标题 3"/>
          <p:cNvSpPr>
            <a:spLocks noGrp="1"/>
          </p:cNvSpPr>
          <p:nvPr>
            <p:ph type="title"/>
          </p:nvPr>
        </p:nvSpPr>
        <p:spPr/>
        <p:txBody>
          <a:bodyPr>
            <a:normAutofit/>
          </a:bodyPr>
          <a:lstStyle/>
          <a:p>
            <a:r>
              <a:rPr lang="en-US" altLang="zh-CN" sz="2800" dirty="0"/>
              <a:t>Selenium</a:t>
            </a:r>
            <a:r>
              <a:rPr lang="zh-CN" altLang="en-US" sz="2800" dirty="0"/>
              <a:t>与</a:t>
            </a:r>
            <a:r>
              <a:rPr lang="en-US" altLang="zh-CN" sz="2800" dirty="0"/>
              <a:t>UFT</a:t>
            </a:r>
            <a:endParaRPr lang="zh-CN" altLang="en-US" dirty="0"/>
          </a:p>
        </p:txBody>
      </p:sp>
    </p:spTree>
    <p:extLst>
      <p:ext uri="{BB962C8B-B14F-4D97-AF65-F5344CB8AC3E}">
        <p14:creationId xmlns:p14="http://schemas.microsoft.com/office/powerpoint/2010/main" val="33621153"/>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23528" y="843558"/>
            <a:ext cx="8229600" cy="3394472"/>
          </a:xfrm>
        </p:spPr>
        <p:txBody>
          <a:bodyPr>
            <a:noAutofit/>
          </a:bodyPr>
          <a:lstStyle/>
          <a:p>
            <a:pPr marL="0" lvl="1" indent="0">
              <a:lnSpc>
                <a:spcPts val="3500"/>
              </a:lnSpc>
              <a:spcBef>
                <a:spcPts val="0"/>
              </a:spcBef>
              <a:buClr>
                <a:srgbClr val="21B6BB"/>
              </a:buClr>
              <a:buNone/>
            </a:pPr>
            <a:r>
              <a:rPr lang="en-US" altLang="zh-CN" sz="2400" dirty="0">
                <a:sym typeface="宋体" charset="-122"/>
              </a:rPr>
              <a:t>3</a:t>
            </a:r>
            <a:r>
              <a:rPr lang="zh-CN" altLang="en-US" sz="2400" dirty="0">
                <a:sym typeface="宋体" charset="-122"/>
              </a:rPr>
              <a:t>）功能方面：</a:t>
            </a:r>
            <a:endParaRPr lang="en-US" altLang="zh-CN" sz="2400" dirty="0">
              <a:sym typeface="宋体" charset="-122"/>
            </a:endParaRPr>
          </a:p>
          <a:p>
            <a:pPr marL="0" lvl="1" indent="0">
              <a:lnSpc>
                <a:spcPts val="3500"/>
              </a:lnSpc>
              <a:spcBef>
                <a:spcPts val="0"/>
              </a:spcBef>
              <a:buClr>
                <a:srgbClr val="21B6BB"/>
              </a:buClr>
              <a:buNone/>
            </a:pPr>
            <a:r>
              <a:rPr lang="en-US" altLang="zh-CN" sz="2400" dirty="0">
                <a:sym typeface="宋体" charset="-122"/>
              </a:rPr>
              <a:t>      UFT</a:t>
            </a:r>
            <a:r>
              <a:rPr lang="zh-CN" altLang="en-US" sz="2400" dirty="0">
                <a:sym typeface="宋体" charset="-122"/>
              </a:rPr>
              <a:t>的录制回放成功率很高，但是</a:t>
            </a:r>
            <a:r>
              <a:rPr lang="en-US" altLang="zh-CN" sz="2400" dirty="0">
                <a:sym typeface="宋体" charset="-122"/>
              </a:rPr>
              <a:t>Selenium</a:t>
            </a:r>
            <a:r>
              <a:rPr lang="zh-CN" altLang="en-US" sz="2400" dirty="0">
                <a:sym typeface="宋体" charset="-122"/>
              </a:rPr>
              <a:t>的录制回放成功率就非常的低，所以我们在测试过程中也不会使用录制功能。  </a:t>
            </a:r>
            <a:br>
              <a:rPr lang="zh-CN" altLang="en-US" sz="2400" dirty="0">
                <a:sym typeface="宋体" charset="-122"/>
              </a:rPr>
            </a:br>
            <a:r>
              <a:rPr lang="zh-CN" altLang="en-US" sz="2400" dirty="0">
                <a:sym typeface="宋体" charset="-122"/>
              </a:rPr>
              <a:t>     脚本的编辑功能。在这个方面很难做出评判，如果是熟悉</a:t>
            </a:r>
            <a:r>
              <a:rPr lang="en-US" altLang="zh-CN" sz="2400" dirty="0">
                <a:sym typeface="宋体" charset="-122"/>
              </a:rPr>
              <a:t>java</a:t>
            </a:r>
            <a:r>
              <a:rPr lang="zh-CN" altLang="en-US" sz="2400" dirty="0">
                <a:sym typeface="宋体" charset="-122"/>
              </a:rPr>
              <a:t>、</a:t>
            </a:r>
            <a:r>
              <a:rPr lang="en-US" altLang="zh-CN" sz="2400" dirty="0">
                <a:sym typeface="宋体" charset="-122"/>
              </a:rPr>
              <a:t>python</a:t>
            </a:r>
            <a:r>
              <a:rPr lang="zh-CN" altLang="en-US" sz="2400" dirty="0">
                <a:sym typeface="宋体" charset="-122"/>
              </a:rPr>
              <a:t>等的人，会喜欢</a:t>
            </a:r>
            <a:r>
              <a:rPr lang="en-US" altLang="zh-CN" sz="2400" dirty="0">
                <a:sym typeface="宋体" charset="-122"/>
              </a:rPr>
              <a:t>Selenium</a:t>
            </a:r>
            <a:r>
              <a:rPr lang="zh-CN" altLang="en-US" sz="2400" dirty="0">
                <a:sym typeface="宋体" charset="-122"/>
              </a:rPr>
              <a:t>的，但是如果熟悉的是</a:t>
            </a:r>
            <a:r>
              <a:rPr lang="en-US" altLang="zh-CN" sz="2400" dirty="0">
                <a:sym typeface="宋体" charset="-122"/>
              </a:rPr>
              <a:t>VBScript</a:t>
            </a:r>
            <a:r>
              <a:rPr lang="zh-CN" altLang="en-US" sz="2400" dirty="0">
                <a:sym typeface="宋体" charset="-122"/>
              </a:rPr>
              <a:t>可能就会喜欢</a:t>
            </a:r>
            <a:r>
              <a:rPr lang="en-US" altLang="zh-CN" sz="2400" dirty="0">
                <a:sym typeface="宋体" charset="-122"/>
              </a:rPr>
              <a:t>UFT</a:t>
            </a:r>
            <a:r>
              <a:rPr lang="zh-CN" altLang="en-US" sz="2400" dirty="0">
                <a:sym typeface="宋体" charset="-122"/>
              </a:rPr>
              <a:t>。</a:t>
            </a:r>
          </a:p>
          <a:p>
            <a:pPr marL="0" lvl="1" indent="0">
              <a:lnSpc>
                <a:spcPct val="150000"/>
              </a:lnSpc>
              <a:buClr>
                <a:srgbClr val="21B6BB"/>
              </a:buClr>
              <a:buNone/>
            </a:pPr>
            <a:endParaRPr lang="zh-CN" altLang="en-US" sz="2400" dirty="0">
              <a:sym typeface="宋体" charset="-122"/>
            </a:endParaRPr>
          </a:p>
          <a:p>
            <a:pPr marL="0" lvl="1" indent="0">
              <a:lnSpc>
                <a:spcPct val="150000"/>
              </a:lnSpc>
              <a:buClr>
                <a:srgbClr val="21B6BB"/>
              </a:buClr>
              <a:buNone/>
            </a:pPr>
            <a:endParaRPr lang="zh-CN" altLang="en-US" sz="2400" dirty="0">
              <a:sym typeface="宋体" charset="-122"/>
            </a:endParaRPr>
          </a:p>
          <a:p>
            <a:pPr marL="0" lvl="1" indent="0">
              <a:lnSpc>
                <a:spcPct val="150000"/>
              </a:lnSpc>
              <a:buClr>
                <a:srgbClr val="21B6BB"/>
              </a:buClr>
              <a:buNone/>
            </a:pPr>
            <a:endParaRPr lang="zh-CN" altLang="en-US" sz="2400" dirty="0">
              <a:sym typeface="宋体" charset="-122"/>
            </a:endParaRPr>
          </a:p>
          <a:p>
            <a:pPr marL="0" lvl="1" indent="0">
              <a:lnSpc>
                <a:spcPct val="150000"/>
              </a:lnSpc>
              <a:buClr>
                <a:srgbClr val="21B6BB"/>
              </a:buClr>
              <a:buNone/>
            </a:pPr>
            <a:endParaRPr lang="zh-CN" altLang="en-US" sz="2400" dirty="0">
              <a:sym typeface="宋体" charset="-122"/>
            </a:endParaRPr>
          </a:p>
        </p:txBody>
      </p:sp>
      <p:sp>
        <p:nvSpPr>
          <p:cNvPr id="4" name="标题 3"/>
          <p:cNvSpPr>
            <a:spLocks noGrp="1"/>
          </p:cNvSpPr>
          <p:nvPr>
            <p:ph type="title"/>
          </p:nvPr>
        </p:nvSpPr>
        <p:spPr/>
        <p:txBody>
          <a:bodyPr>
            <a:normAutofit/>
          </a:bodyPr>
          <a:lstStyle/>
          <a:p>
            <a:r>
              <a:rPr lang="en-US" altLang="zh-CN" sz="2800" dirty="0"/>
              <a:t>Selenium</a:t>
            </a:r>
            <a:r>
              <a:rPr lang="zh-CN" altLang="en-US" sz="2800" dirty="0"/>
              <a:t>与</a:t>
            </a:r>
            <a:r>
              <a:rPr lang="en-US" altLang="zh-CN" sz="2800" dirty="0"/>
              <a:t>UFT</a:t>
            </a:r>
            <a:endParaRPr lang="zh-CN" altLang="en-US" dirty="0"/>
          </a:p>
        </p:txBody>
      </p:sp>
    </p:spTree>
    <p:extLst>
      <p:ext uri="{BB962C8B-B14F-4D97-AF65-F5344CB8AC3E}">
        <p14:creationId xmlns:p14="http://schemas.microsoft.com/office/powerpoint/2010/main" val="258660298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51130" y="951570"/>
            <a:ext cx="8973398" cy="3834426"/>
          </a:xfrm>
        </p:spPr>
        <p:txBody>
          <a:bodyPr>
            <a:noAutofit/>
          </a:bodyPr>
          <a:lstStyle/>
          <a:p>
            <a:pPr marL="0" lvl="1" indent="0">
              <a:lnSpc>
                <a:spcPts val="3500"/>
              </a:lnSpc>
              <a:spcBef>
                <a:spcPts val="0"/>
              </a:spcBef>
              <a:buClr>
                <a:srgbClr val="21B6BB"/>
              </a:buClr>
              <a:buNone/>
            </a:pPr>
            <a:r>
              <a:rPr lang="en-US" altLang="zh-CN" dirty="0">
                <a:sym typeface="宋体" charset="-122"/>
              </a:rPr>
              <a:t>4</a:t>
            </a:r>
            <a:r>
              <a:rPr lang="zh-CN" altLang="en-US" dirty="0">
                <a:sym typeface="宋体" charset="-122"/>
              </a:rPr>
              <a:t>）</a:t>
            </a:r>
            <a:r>
              <a:rPr lang="zh-CN" altLang="en-US" sz="2400" dirty="0">
                <a:sym typeface="宋体" charset="-122"/>
              </a:rPr>
              <a:t>框架处理的能力：</a:t>
            </a:r>
          </a:p>
          <a:p>
            <a:pPr marL="0" lvl="1" indent="0">
              <a:lnSpc>
                <a:spcPts val="3500"/>
              </a:lnSpc>
              <a:spcBef>
                <a:spcPts val="0"/>
              </a:spcBef>
              <a:buClr>
                <a:srgbClr val="21B6BB"/>
              </a:buClr>
              <a:buNone/>
            </a:pPr>
            <a:r>
              <a:rPr lang="zh-CN" altLang="en-US" sz="2400" dirty="0" smtClean="0">
                <a:sym typeface="宋体" charset="-122"/>
              </a:rPr>
              <a:t>       在</a:t>
            </a:r>
            <a:r>
              <a:rPr lang="zh-CN" altLang="en-US" sz="2400" dirty="0">
                <a:sym typeface="宋体" charset="-122"/>
              </a:rPr>
              <a:t>数据驱动方面</a:t>
            </a:r>
            <a:r>
              <a:rPr lang="zh-CN" altLang="en-US" sz="2400" dirty="0" smtClean="0">
                <a:sym typeface="宋体" charset="-122"/>
              </a:rPr>
              <a:t>，</a:t>
            </a:r>
            <a:r>
              <a:rPr lang="en-US" altLang="zh-CN" sz="2400" dirty="0" smtClean="0">
                <a:sym typeface="宋体" charset="-122"/>
              </a:rPr>
              <a:t>UFT</a:t>
            </a:r>
            <a:r>
              <a:rPr lang="zh-CN" altLang="en-US" sz="2400" dirty="0" smtClean="0">
                <a:sym typeface="宋体" charset="-122"/>
              </a:rPr>
              <a:t>的</a:t>
            </a:r>
            <a:r>
              <a:rPr lang="zh-CN" altLang="en-US" sz="2400" dirty="0">
                <a:sym typeface="宋体" charset="-122"/>
              </a:rPr>
              <a:t>支持很灵活，可以通过简单的设置就可以完成数据驱动的自动化脚本。</a:t>
            </a:r>
          </a:p>
          <a:p>
            <a:pPr marL="0" lvl="1" indent="0">
              <a:lnSpc>
                <a:spcPts val="3500"/>
              </a:lnSpc>
              <a:spcBef>
                <a:spcPts val="0"/>
              </a:spcBef>
              <a:buClr>
                <a:srgbClr val="21B6BB"/>
              </a:buClr>
              <a:buNone/>
            </a:pPr>
            <a:r>
              <a:rPr lang="zh-CN" altLang="en-US" sz="2400" dirty="0" smtClean="0">
                <a:sym typeface="宋体" charset="-122"/>
              </a:rPr>
              <a:t>       </a:t>
            </a:r>
            <a:r>
              <a:rPr lang="en-US" altLang="zh-CN" sz="2400" dirty="0" smtClean="0">
                <a:sym typeface="宋体" charset="-122"/>
              </a:rPr>
              <a:t>Selenium</a:t>
            </a:r>
            <a:r>
              <a:rPr lang="zh-CN" altLang="en-US" sz="2400" dirty="0">
                <a:sym typeface="宋体" charset="-122"/>
              </a:rPr>
              <a:t>要用编程来实现才可以。但是就这点并不能</a:t>
            </a:r>
            <a:r>
              <a:rPr lang="zh-CN" altLang="en-US" sz="2400" dirty="0" smtClean="0">
                <a:sym typeface="宋体" charset="-122"/>
              </a:rPr>
              <a:t>说明</a:t>
            </a:r>
            <a:r>
              <a:rPr lang="en-US" altLang="zh-CN" sz="2400" dirty="0" smtClean="0">
                <a:sym typeface="宋体" charset="-122"/>
              </a:rPr>
              <a:t>Selenium</a:t>
            </a:r>
            <a:r>
              <a:rPr lang="zh-CN" altLang="en-US" sz="2400" dirty="0">
                <a:sym typeface="宋体" charset="-122"/>
              </a:rPr>
              <a:t>在框架的处理能力上就</a:t>
            </a:r>
            <a:r>
              <a:rPr lang="zh-CN" altLang="en-US" sz="2400" dirty="0" smtClean="0">
                <a:sym typeface="宋体" charset="-122"/>
              </a:rPr>
              <a:t>比</a:t>
            </a:r>
            <a:r>
              <a:rPr lang="en-US" altLang="zh-CN" sz="2400" dirty="0">
                <a:sym typeface="宋体" charset="-122"/>
              </a:rPr>
              <a:t>UFT</a:t>
            </a:r>
            <a:r>
              <a:rPr lang="zh-CN" altLang="en-US" sz="2400" dirty="0" smtClean="0">
                <a:sym typeface="宋体" charset="-122"/>
              </a:rPr>
              <a:t>差。</a:t>
            </a:r>
            <a:r>
              <a:rPr lang="en-US" altLang="zh-CN" sz="2400" dirty="0">
                <a:sym typeface="宋体" charset="-122"/>
              </a:rPr>
              <a:t>Selenium</a:t>
            </a:r>
            <a:r>
              <a:rPr lang="zh-CN" altLang="en-US" sz="2400" dirty="0" smtClean="0">
                <a:sym typeface="宋体" charset="-122"/>
              </a:rPr>
              <a:t>提供</a:t>
            </a:r>
            <a:r>
              <a:rPr lang="zh-CN" altLang="en-US" sz="2400" dirty="0">
                <a:sym typeface="宋体" charset="-122"/>
              </a:rPr>
              <a:t>了更加开阔的框架处理能力给用户本身，用户可以根据自己的实际情况开发出更适合自己的自动化测试脚本。</a:t>
            </a:r>
          </a:p>
          <a:p>
            <a:pPr marL="0" lvl="1" indent="0">
              <a:lnSpc>
                <a:spcPts val="3500"/>
              </a:lnSpc>
              <a:spcBef>
                <a:spcPts val="0"/>
              </a:spcBef>
              <a:buClr>
                <a:srgbClr val="21B6BB"/>
              </a:buClr>
              <a:buNone/>
            </a:pPr>
            <a:r>
              <a:rPr lang="zh-CN" altLang="en-US" sz="2400" dirty="0" smtClean="0">
                <a:sym typeface="宋体" charset="-122"/>
              </a:rPr>
              <a:t>      </a:t>
            </a:r>
            <a:endParaRPr lang="zh-CN" altLang="en-US" sz="2400" dirty="0">
              <a:sym typeface="宋体" charset="-122"/>
            </a:endParaRPr>
          </a:p>
          <a:p>
            <a:pPr marL="0" lvl="1" indent="0">
              <a:lnSpc>
                <a:spcPts val="2880"/>
              </a:lnSpc>
              <a:spcBef>
                <a:spcPts val="0"/>
              </a:spcBef>
              <a:buClr>
                <a:srgbClr val="21B6BB"/>
              </a:buClr>
              <a:buNone/>
            </a:pPr>
            <a:endParaRPr lang="zh-CN" altLang="en-US" sz="2400" dirty="0">
              <a:sym typeface="宋体" charset="-122"/>
            </a:endParaRPr>
          </a:p>
          <a:p>
            <a:pPr marL="0" lvl="1" indent="0">
              <a:lnSpc>
                <a:spcPts val="2880"/>
              </a:lnSpc>
              <a:spcBef>
                <a:spcPts val="0"/>
              </a:spcBef>
              <a:buClr>
                <a:srgbClr val="21B6BB"/>
              </a:buClr>
              <a:buNone/>
            </a:pPr>
            <a:endParaRPr lang="zh-CN" altLang="en-US" sz="2400" dirty="0">
              <a:sym typeface="宋体" charset="-122"/>
            </a:endParaRPr>
          </a:p>
        </p:txBody>
      </p:sp>
      <p:sp>
        <p:nvSpPr>
          <p:cNvPr id="4" name="标题 3"/>
          <p:cNvSpPr>
            <a:spLocks noGrp="1"/>
          </p:cNvSpPr>
          <p:nvPr>
            <p:ph type="title"/>
          </p:nvPr>
        </p:nvSpPr>
        <p:spPr/>
        <p:txBody>
          <a:bodyPr>
            <a:normAutofit/>
          </a:bodyPr>
          <a:lstStyle/>
          <a:p>
            <a:r>
              <a:rPr lang="en-US" altLang="zh-CN" sz="2800" dirty="0"/>
              <a:t>Selenium</a:t>
            </a:r>
            <a:r>
              <a:rPr lang="zh-CN" altLang="en-US" sz="2800" dirty="0"/>
              <a:t>与</a:t>
            </a:r>
            <a:r>
              <a:rPr lang="en-US" altLang="zh-CN" sz="2800" dirty="0"/>
              <a:t>UFT</a:t>
            </a:r>
            <a:endParaRPr lang="zh-CN" altLang="en-US" dirty="0"/>
          </a:p>
        </p:txBody>
      </p:sp>
    </p:spTree>
    <p:extLst>
      <p:ext uri="{BB962C8B-B14F-4D97-AF65-F5344CB8AC3E}">
        <p14:creationId xmlns:p14="http://schemas.microsoft.com/office/powerpoint/2010/main" val="2929575336"/>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a:bodyPr>
          <a:lstStyle/>
          <a:p>
            <a:pPr marL="0" lvl="1" indent="0">
              <a:lnSpc>
                <a:spcPts val="3500"/>
              </a:lnSpc>
              <a:spcBef>
                <a:spcPts val="0"/>
              </a:spcBef>
              <a:buClr>
                <a:srgbClr val="21B6BB"/>
              </a:buClr>
              <a:buNone/>
            </a:pPr>
            <a:r>
              <a:rPr lang="zh-CN" altLang="en-US" sz="2400" dirty="0">
                <a:sym typeface="宋体" charset="-122"/>
              </a:rPr>
              <a:t>更加细节的比较：</a:t>
            </a:r>
          </a:p>
          <a:p>
            <a:pPr marL="0" lvl="1" indent="0">
              <a:lnSpc>
                <a:spcPts val="3500"/>
              </a:lnSpc>
              <a:spcBef>
                <a:spcPts val="0"/>
              </a:spcBef>
              <a:buClr>
                <a:srgbClr val="21B6BB"/>
              </a:buClr>
              <a:buNone/>
            </a:pPr>
            <a:r>
              <a:rPr lang="en-US" altLang="zh-CN" sz="2400" dirty="0" smtClean="0">
                <a:sym typeface="宋体" charset="-122"/>
              </a:rPr>
              <a:t>1.</a:t>
            </a:r>
            <a:r>
              <a:rPr lang="zh-CN" altLang="en-US" sz="2400" dirty="0" smtClean="0">
                <a:sym typeface="宋体" charset="-122"/>
              </a:rPr>
              <a:t>用户</a:t>
            </a:r>
            <a:r>
              <a:rPr lang="zh-CN" altLang="en-US" sz="2400" dirty="0">
                <a:sym typeface="宋体" charset="-122"/>
              </a:rPr>
              <a:t>仿真：</a:t>
            </a:r>
          </a:p>
          <a:p>
            <a:pPr marL="0" lvl="1" indent="0">
              <a:lnSpc>
                <a:spcPts val="3500"/>
              </a:lnSpc>
              <a:spcBef>
                <a:spcPts val="0"/>
              </a:spcBef>
              <a:buClr>
                <a:srgbClr val="21B6BB"/>
              </a:buClr>
              <a:buNone/>
            </a:pPr>
            <a:r>
              <a:rPr lang="zh-CN" altLang="en-US" sz="2400" dirty="0">
                <a:sym typeface="宋体" charset="-122"/>
              </a:rPr>
              <a:t>	</a:t>
            </a:r>
            <a:r>
              <a:rPr lang="en-US" altLang="zh-CN" sz="2400" dirty="0">
                <a:sym typeface="宋体" charset="-122"/>
              </a:rPr>
              <a:t>Selenium</a:t>
            </a:r>
            <a:r>
              <a:rPr lang="zh-CN" altLang="en-US" sz="2400" dirty="0">
                <a:sym typeface="宋体" charset="-122"/>
              </a:rPr>
              <a:t>在浏览器后台执行，它通过修改</a:t>
            </a:r>
            <a:r>
              <a:rPr lang="en-US" altLang="zh-CN" sz="2400" dirty="0">
                <a:sym typeface="宋体" charset="-122"/>
              </a:rPr>
              <a:t>HTML</a:t>
            </a:r>
            <a:r>
              <a:rPr lang="zh-CN" altLang="en-US" sz="2400" dirty="0">
                <a:sym typeface="宋体" charset="-122"/>
              </a:rPr>
              <a:t>的</a:t>
            </a:r>
            <a:r>
              <a:rPr lang="en-US" altLang="zh-CN" sz="2400" dirty="0">
                <a:sym typeface="宋体" charset="-122"/>
              </a:rPr>
              <a:t>DOM</a:t>
            </a:r>
            <a:r>
              <a:rPr lang="zh-CN" altLang="en-US" sz="2400" dirty="0">
                <a:sym typeface="宋体" charset="-122"/>
              </a:rPr>
              <a:t>（文档对象模型）来执行操作，实际上是通过</a:t>
            </a:r>
            <a:r>
              <a:rPr lang="en-US" altLang="zh-CN" sz="2400" dirty="0" err="1">
                <a:sym typeface="宋体" charset="-122"/>
              </a:rPr>
              <a:t>javascript</a:t>
            </a:r>
            <a:r>
              <a:rPr lang="zh-CN" altLang="en-US" sz="2400" dirty="0">
                <a:sym typeface="宋体" charset="-122"/>
              </a:rPr>
              <a:t>来控制的。执行时窗口可以最小化，可以在同一机器执行多个测试。</a:t>
            </a:r>
            <a:r>
              <a:rPr lang="en-US" altLang="zh-CN" sz="2400" dirty="0">
                <a:sym typeface="宋体" charset="-122"/>
              </a:rPr>
              <a:t>QTP</a:t>
            </a:r>
            <a:r>
              <a:rPr lang="zh-CN" altLang="en-US" sz="2400" dirty="0">
                <a:sym typeface="宋体" charset="-122"/>
              </a:rPr>
              <a:t>完全模拟终端用户，独占屏幕，只能开启一个独占的实例。</a:t>
            </a:r>
          </a:p>
          <a:p>
            <a:pPr marL="0" lvl="1" indent="0">
              <a:lnSpc>
                <a:spcPts val="3500"/>
              </a:lnSpc>
              <a:spcBef>
                <a:spcPts val="0"/>
              </a:spcBef>
              <a:buClr>
                <a:srgbClr val="21B6BB"/>
              </a:buClr>
              <a:buNone/>
            </a:pPr>
            <a:endParaRPr lang="zh-CN" altLang="en-US" sz="2400" dirty="0">
              <a:sym typeface="宋体" charset="-122"/>
            </a:endParaRPr>
          </a:p>
          <a:p>
            <a:pPr marL="0" lvl="1" indent="0">
              <a:lnSpc>
                <a:spcPts val="3500"/>
              </a:lnSpc>
              <a:spcBef>
                <a:spcPts val="0"/>
              </a:spcBef>
              <a:buClr>
                <a:srgbClr val="21B6BB"/>
              </a:buClr>
              <a:buNone/>
            </a:pPr>
            <a:endParaRPr lang="zh-CN" altLang="en-US" sz="2400" dirty="0">
              <a:sym typeface="宋体" charset="-122"/>
            </a:endParaRPr>
          </a:p>
          <a:p>
            <a:pPr marL="0" lvl="1" indent="0">
              <a:lnSpc>
                <a:spcPts val="3500"/>
              </a:lnSpc>
              <a:spcBef>
                <a:spcPts val="0"/>
              </a:spcBef>
              <a:buClr>
                <a:srgbClr val="21B6BB"/>
              </a:buClr>
              <a:buNone/>
            </a:pPr>
            <a:endParaRPr lang="zh-CN" altLang="en-US" sz="2400" dirty="0">
              <a:sym typeface="宋体" charset="-122"/>
            </a:endParaRPr>
          </a:p>
        </p:txBody>
      </p:sp>
      <p:sp>
        <p:nvSpPr>
          <p:cNvPr id="4" name="标题 3"/>
          <p:cNvSpPr>
            <a:spLocks noGrp="1"/>
          </p:cNvSpPr>
          <p:nvPr>
            <p:ph type="title"/>
          </p:nvPr>
        </p:nvSpPr>
        <p:spPr/>
        <p:txBody>
          <a:bodyPr>
            <a:normAutofit/>
          </a:bodyPr>
          <a:lstStyle/>
          <a:p>
            <a:r>
              <a:rPr lang="en-US" altLang="zh-CN" sz="2800" dirty="0"/>
              <a:t>Selenium</a:t>
            </a:r>
            <a:r>
              <a:rPr lang="zh-CN" altLang="en-US" sz="2800" dirty="0"/>
              <a:t>与</a:t>
            </a:r>
            <a:r>
              <a:rPr lang="en-US" altLang="zh-CN" sz="2800" dirty="0"/>
              <a:t>UFT</a:t>
            </a:r>
            <a:endParaRPr lang="zh-CN" altLang="en-US" dirty="0"/>
          </a:p>
        </p:txBody>
      </p:sp>
    </p:spTree>
    <p:extLst>
      <p:ext uri="{BB962C8B-B14F-4D97-AF65-F5344CB8AC3E}">
        <p14:creationId xmlns:p14="http://schemas.microsoft.com/office/powerpoint/2010/main" val="2430794735"/>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67544" y="987574"/>
            <a:ext cx="8507288" cy="3943349"/>
          </a:xfrm>
        </p:spPr>
        <p:txBody>
          <a:bodyPr>
            <a:normAutofit fontScale="47500" lnSpcReduction="20000"/>
          </a:bodyPr>
          <a:lstStyle/>
          <a:p>
            <a:pPr marL="0" lvl="1" indent="0">
              <a:lnSpc>
                <a:spcPts val="3500"/>
              </a:lnSpc>
              <a:spcBef>
                <a:spcPts val="0"/>
              </a:spcBef>
              <a:buClr>
                <a:srgbClr val="21B6BB"/>
              </a:buClr>
              <a:buNone/>
            </a:pPr>
            <a:r>
              <a:rPr lang="en-US" altLang="zh-CN" sz="5000" dirty="0">
                <a:sym typeface="宋体" charset="-122"/>
              </a:rPr>
              <a:t>2.UI</a:t>
            </a:r>
            <a:r>
              <a:rPr lang="zh-CN" altLang="en-US" sz="5000" dirty="0">
                <a:sym typeface="宋体" charset="-122"/>
              </a:rPr>
              <a:t>组件支持：</a:t>
            </a:r>
          </a:p>
          <a:p>
            <a:pPr marL="0" lvl="1" indent="0">
              <a:lnSpc>
                <a:spcPts val="3500"/>
              </a:lnSpc>
              <a:spcBef>
                <a:spcPts val="0"/>
              </a:spcBef>
              <a:buClr>
                <a:srgbClr val="21B6BB"/>
              </a:buClr>
              <a:buNone/>
            </a:pPr>
            <a:r>
              <a:rPr lang="zh-CN" altLang="en-US" sz="5000" dirty="0">
                <a:sym typeface="宋体" charset="-122"/>
              </a:rPr>
              <a:t>       </a:t>
            </a:r>
            <a:r>
              <a:rPr lang="en-US" altLang="zh-CN" sz="5000" dirty="0">
                <a:sym typeface="宋体" charset="-122"/>
              </a:rPr>
              <a:t>Selenium </a:t>
            </a:r>
            <a:r>
              <a:rPr lang="zh-CN" altLang="en-US" sz="5000" dirty="0">
                <a:sym typeface="宋体" charset="-122"/>
              </a:rPr>
              <a:t>支持主要的组件，但是某些特殊事件、方法和对象属性支持不够，</a:t>
            </a:r>
            <a:r>
              <a:rPr lang="en-US" altLang="zh-CN" sz="5000" dirty="0">
                <a:sym typeface="宋体" charset="-122"/>
              </a:rPr>
              <a:t>UFT</a:t>
            </a:r>
            <a:r>
              <a:rPr lang="zh-CN" altLang="en-US" sz="5000" dirty="0">
                <a:sym typeface="宋体" charset="-122"/>
              </a:rPr>
              <a:t>提供了良好的支持，通过收费的插件，提供了对各种组件的支持</a:t>
            </a:r>
          </a:p>
          <a:p>
            <a:pPr marL="0" lvl="1" indent="0">
              <a:lnSpc>
                <a:spcPts val="3500"/>
              </a:lnSpc>
              <a:spcBef>
                <a:spcPts val="0"/>
              </a:spcBef>
              <a:buClr>
                <a:srgbClr val="21B6BB"/>
              </a:buClr>
              <a:buNone/>
            </a:pPr>
            <a:endParaRPr lang="zh-CN" altLang="en-US" sz="5000" dirty="0">
              <a:sym typeface="宋体" charset="-122"/>
            </a:endParaRPr>
          </a:p>
          <a:p>
            <a:pPr marL="0" lvl="1" indent="0">
              <a:lnSpc>
                <a:spcPts val="3500"/>
              </a:lnSpc>
              <a:spcBef>
                <a:spcPts val="0"/>
              </a:spcBef>
              <a:buClr>
                <a:srgbClr val="21B6BB"/>
              </a:buClr>
              <a:buNone/>
            </a:pPr>
            <a:r>
              <a:rPr lang="en-US" altLang="zh-CN" sz="5000" dirty="0">
                <a:sym typeface="宋体" charset="-122"/>
              </a:rPr>
              <a:t>3. </a:t>
            </a:r>
            <a:r>
              <a:rPr lang="zh-CN" altLang="en-US" sz="5000" dirty="0">
                <a:sym typeface="宋体" charset="-122"/>
              </a:rPr>
              <a:t>对象识别</a:t>
            </a:r>
          </a:p>
          <a:p>
            <a:pPr marL="0" lvl="1" indent="0">
              <a:lnSpc>
                <a:spcPts val="3500"/>
              </a:lnSpc>
              <a:spcBef>
                <a:spcPts val="0"/>
              </a:spcBef>
              <a:buClr>
                <a:srgbClr val="21B6BB"/>
              </a:buClr>
              <a:buNone/>
            </a:pPr>
            <a:r>
              <a:rPr lang="zh-CN" altLang="en-US" sz="5000" dirty="0">
                <a:sym typeface="宋体" charset="-122"/>
              </a:rPr>
              <a:t>      </a:t>
            </a:r>
            <a:r>
              <a:rPr lang="en-US" altLang="zh-CN" sz="5000" dirty="0">
                <a:sym typeface="宋体" charset="-122"/>
              </a:rPr>
              <a:t>UFT</a:t>
            </a:r>
            <a:r>
              <a:rPr lang="zh-CN" altLang="en-US" sz="5000" dirty="0">
                <a:sym typeface="宋体" charset="-122"/>
              </a:rPr>
              <a:t>做到所见即所得，用</a:t>
            </a:r>
            <a:r>
              <a:rPr lang="en-US" altLang="zh-CN" sz="5000" dirty="0">
                <a:sym typeface="宋体" charset="-122"/>
              </a:rPr>
              <a:t>SPY</a:t>
            </a:r>
            <a:r>
              <a:rPr lang="zh-CN" altLang="en-US" sz="5000" dirty="0">
                <a:sym typeface="宋体" charset="-122"/>
              </a:rPr>
              <a:t>插件、对象库的方式获取，</a:t>
            </a:r>
            <a:r>
              <a:rPr lang="en-US" altLang="zh-CN" sz="5000" dirty="0">
                <a:sym typeface="宋体" charset="-122"/>
              </a:rPr>
              <a:t>Selenium</a:t>
            </a:r>
            <a:r>
              <a:rPr lang="zh-CN" altLang="en-US" sz="5000" dirty="0">
                <a:sym typeface="宋体" charset="-122"/>
              </a:rPr>
              <a:t>提供的是各种对象识别接口来识别</a:t>
            </a:r>
          </a:p>
          <a:p>
            <a:pPr marL="0" lvl="1" indent="0">
              <a:lnSpc>
                <a:spcPts val="3500"/>
              </a:lnSpc>
              <a:spcBef>
                <a:spcPts val="0"/>
              </a:spcBef>
              <a:buClr>
                <a:srgbClr val="21B6BB"/>
              </a:buClr>
              <a:buNone/>
            </a:pPr>
            <a:endParaRPr lang="zh-CN" altLang="en-US" sz="2400" dirty="0">
              <a:sym typeface="宋体" charset="-122"/>
            </a:endParaRPr>
          </a:p>
          <a:p>
            <a:pPr marL="1343998" lvl="1" indent="-511999">
              <a:buClr>
                <a:srgbClr val="21B6BB"/>
              </a:buClr>
              <a:buFont typeface="Wingdings" panose="05000000000000000000" pitchFamily="2" charset="2"/>
              <a:buChar char="l"/>
            </a:pPr>
            <a:endParaRPr lang="zh-CN" altLang="en-US" sz="2400" dirty="0" smtClean="0">
              <a:solidFill>
                <a:srgbClr val="0070C0"/>
              </a:solidFill>
              <a:latin typeface="宋体" charset="-122"/>
              <a:sym typeface="宋体" charset="-122"/>
            </a:endParaRPr>
          </a:p>
          <a:p>
            <a:pPr marL="1343998" lvl="1" indent="-511999">
              <a:buClr>
                <a:srgbClr val="21B6BB"/>
              </a:buClr>
              <a:buNone/>
            </a:pPr>
            <a:endParaRPr lang="zh-CN" altLang="en-US" sz="2400" dirty="0" smtClean="0">
              <a:solidFill>
                <a:srgbClr val="0070C0"/>
              </a:solidFill>
              <a:latin typeface="宋体" charset="-122"/>
              <a:sym typeface="宋体" charset="-122"/>
            </a:endParaRPr>
          </a:p>
          <a:p>
            <a:pPr marL="1343998" lvl="1" indent="-511999">
              <a:buClr>
                <a:srgbClr val="21B6BB"/>
              </a:buClr>
              <a:buFont typeface="Wingdings" panose="05000000000000000000" pitchFamily="2" charset="2"/>
              <a:buChar char="l"/>
            </a:pPr>
            <a:endParaRPr lang="zh-CN" altLang="en-US" sz="2400" dirty="0" smtClean="0">
              <a:solidFill>
                <a:srgbClr val="0070C0"/>
              </a:solidFill>
              <a:latin typeface="宋体" charset="-122"/>
              <a:sym typeface="宋体" charset="-122"/>
            </a:endParaRPr>
          </a:p>
          <a:p>
            <a:pPr marL="1343998" lvl="1" indent="-511999">
              <a:buClr>
                <a:srgbClr val="21B6BB"/>
              </a:buClr>
              <a:buFont typeface="Wingdings" panose="05000000000000000000" pitchFamily="2" charset="2"/>
              <a:buChar char="l"/>
            </a:pPr>
            <a:endParaRPr lang="zh-CN" altLang="en-US" sz="2400" dirty="0" smtClean="0">
              <a:solidFill>
                <a:srgbClr val="0070C0"/>
              </a:solidFill>
              <a:latin typeface="宋体" charset="-122"/>
              <a:sym typeface="宋体" charset="-122"/>
            </a:endParaRPr>
          </a:p>
          <a:p>
            <a:pPr marL="1343998" lvl="1" indent="-511999">
              <a:buClr>
                <a:srgbClr val="21B6BB"/>
              </a:buClr>
              <a:buFont typeface="Wingdings" panose="05000000000000000000" pitchFamily="2" charset="2"/>
              <a:buChar char="l"/>
            </a:pPr>
            <a:endParaRPr lang="zh-CN" altLang="en-US" sz="2400" dirty="0" smtClean="0">
              <a:solidFill>
                <a:srgbClr val="0070C0"/>
              </a:solidFill>
              <a:latin typeface="宋体" charset="-122"/>
              <a:sym typeface="宋体" charset="-122"/>
            </a:endParaRPr>
          </a:p>
        </p:txBody>
      </p:sp>
      <p:sp>
        <p:nvSpPr>
          <p:cNvPr id="4" name="标题 3"/>
          <p:cNvSpPr>
            <a:spLocks noGrp="1"/>
          </p:cNvSpPr>
          <p:nvPr>
            <p:ph type="title"/>
          </p:nvPr>
        </p:nvSpPr>
        <p:spPr/>
        <p:txBody>
          <a:bodyPr>
            <a:normAutofit/>
          </a:bodyPr>
          <a:lstStyle/>
          <a:p>
            <a:r>
              <a:rPr lang="en-US" altLang="zh-CN" sz="2800" dirty="0"/>
              <a:t>Selenium</a:t>
            </a:r>
            <a:r>
              <a:rPr lang="zh-CN" altLang="en-US" sz="2800" dirty="0"/>
              <a:t>与</a:t>
            </a:r>
            <a:r>
              <a:rPr lang="en-US" altLang="zh-CN" sz="2800" dirty="0"/>
              <a:t>UFT</a:t>
            </a:r>
            <a:endParaRPr lang="zh-CN" altLang="en-US" dirty="0"/>
          </a:p>
        </p:txBody>
      </p:sp>
    </p:spTree>
    <p:extLst>
      <p:ext uri="{BB962C8B-B14F-4D97-AF65-F5344CB8AC3E}">
        <p14:creationId xmlns:p14="http://schemas.microsoft.com/office/powerpoint/2010/main" val="159566797"/>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251520" y="1059582"/>
            <a:ext cx="8229600" cy="3394472"/>
          </a:xfrm>
        </p:spPr>
        <p:txBody>
          <a:bodyPr>
            <a:normAutofit fontScale="92500" lnSpcReduction="20000"/>
          </a:bodyPr>
          <a:lstStyle/>
          <a:p>
            <a:pPr marL="0" lvl="1" indent="0">
              <a:lnSpc>
                <a:spcPct val="150000"/>
              </a:lnSpc>
              <a:spcBef>
                <a:spcPts val="0"/>
              </a:spcBef>
              <a:buClr>
                <a:srgbClr val="21B6BB"/>
              </a:buClr>
              <a:buNone/>
            </a:pPr>
            <a:r>
              <a:rPr lang="en-US" altLang="zh-CN" dirty="0">
                <a:sym typeface="宋体" charset="-122"/>
              </a:rPr>
              <a:t>4. </a:t>
            </a:r>
            <a:r>
              <a:rPr lang="zh-CN" altLang="en-US" dirty="0">
                <a:sym typeface="宋体" charset="-122"/>
              </a:rPr>
              <a:t>支持的平台</a:t>
            </a:r>
          </a:p>
          <a:p>
            <a:pPr marL="0" lvl="1" indent="0">
              <a:lnSpc>
                <a:spcPct val="150000"/>
              </a:lnSpc>
              <a:spcBef>
                <a:spcPts val="0"/>
              </a:spcBef>
              <a:buClr>
                <a:srgbClr val="21B6BB"/>
              </a:buClr>
              <a:buNone/>
            </a:pPr>
            <a:r>
              <a:rPr lang="zh-CN" altLang="en-US" dirty="0" smtClean="0">
                <a:sym typeface="宋体" charset="-122"/>
              </a:rPr>
              <a:t>      </a:t>
            </a:r>
            <a:r>
              <a:rPr lang="en-US" altLang="zh-CN" dirty="0" smtClean="0">
                <a:sym typeface="宋体" charset="-122"/>
              </a:rPr>
              <a:t>Selenium</a:t>
            </a:r>
            <a:r>
              <a:rPr lang="zh-CN" altLang="en-US" dirty="0">
                <a:sym typeface="宋体" charset="-122"/>
              </a:rPr>
              <a:t>支持多种语言，可以跨平台</a:t>
            </a:r>
            <a:r>
              <a:rPr lang="zh-CN" altLang="en-US" dirty="0" smtClean="0">
                <a:sym typeface="宋体" charset="-122"/>
              </a:rPr>
              <a:t>。</a:t>
            </a:r>
            <a:r>
              <a:rPr lang="en-US" altLang="zh-CN" dirty="0">
                <a:sym typeface="宋体" charset="-122"/>
              </a:rPr>
              <a:t>UFT</a:t>
            </a:r>
            <a:r>
              <a:rPr lang="zh-CN" altLang="en-US" dirty="0" smtClean="0">
                <a:sym typeface="宋体" charset="-122"/>
              </a:rPr>
              <a:t>只</a:t>
            </a:r>
            <a:r>
              <a:rPr lang="zh-CN" altLang="en-US" dirty="0">
                <a:sym typeface="宋体" charset="-122"/>
              </a:rPr>
              <a:t>适用于</a:t>
            </a:r>
            <a:r>
              <a:rPr lang="en-US" altLang="zh-CN" dirty="0">
                <a:sym typeface="宋体" charset="-122"/>
              </a:rPr>
              <a:t>windows</a:t>
            </a:r>
            <a:r>
              <a:rPr lang="zh-CN" altLang="en-US" dirty="0" smtClean="0">
                <a:sym typeface="宋体" charset="-122"/>
              </a:rPr>
              <a:t>。</a:t>
            </a:r>
            <a:endParaRPr lang="en-US" altLang="zh-CN" dirty="0" smtClean="0">
              <a:sym typeface="宋体" charset="-122"/>
            </a:endParaRPr>
          </a:p>
          <a:p>
            <a:pPr marL="0" lvl="1" indent="0">
              <a:lnSpc>
                <a:spcPct val="150000"/>
              </a:lnSpc>
              <a:spcBef>
                <a:spcPts val="0"/>
              </a:spcBef>
              <a:buClr>
                <a:srgbClr val="21B6BB"/>
              </a:buClr>
              <a:buNone/>
            </a:pPr>
            <a:r>
              <a:rPr lang="en-US" altLang="zh-CN" dirty="0" smtClean="0">
                <a:sym typeface="宋体" charset="-122"/>
              </a:rPr>
              <a:t>5</a:t>
            </a:r>
            <a:r>
              <a:rPr lang="en-US" altLang="zh-CN" dirty="0">
                <a:sym typeface="宋体" charset="-122"/>
              </a:rPr>
              <a:t>. </a:t>
            </a:r>
            <a:r>
              <a:rPr lang="zh-CN" altLang="en-US" dirty="0">
                <a:sym typeface="宋体" charset="-122"/>
              </a:rPr>
              <a:t>脚本创建</a:t>
            </a:r>
          </a:p>
          <a:p>
            <a:pPr marL="0" lvl="1" indent="0">
              <a:lnSpc>
                <a:spcPct val="150000"/>
              </a:lnSpc>
              <a:spcBef>
                <a:spcPts val="0"/>
              </a:spcBef>
              <a:buClr>
                <a:srgbClr val="21B6BB"/>
              </a:buClr>
              <a:buNone/>
            </a:pPr>
            <a:r>
              <a:rPr lang="en-US" altLang="zh-CN" dirty="0" smtClean="0">
                <a:sym typeface="宋体" charset="-122"/>
              </a:rPr>
              <a:t>      UFT</a:t>
            </a:r>
            <a:r>
              <a:rPr lang="zh-CN" altLang="en-US" dirty="0" smtClean="0">
                <a:sym typeface="宋体" charset="-122"/>
              </a:rPr>
              <a:t>似乎</a:t>
            </a:r>
            <a:r>
              <a:rPr lang="zh-CN" altLang="en-US" dirty="0">
                <a:sym typeface="宋体" charset="-122"/>
              </a:rPr>
              <a:t>更容易一些，而</a:t>
            </a:r>
            <a:r>
              <a:rPr lang="en-US" altLang="zh-CN" dirty="0">
                <a:sym typeface="宋体" charset="-122"/>
              </a:rPr>
              <a:t>Selenium</a:t>
            </a:r>
            <a:r>
              <a:rPr lang="zh-CN" altLang="en-US" dirty="0">
                <a:sym typeface="宋体" charset="-122"/>
              </a:rPr>
              <a:t>略难，需要一定的代码知识能力。</a:t>
            </a:r>
          </a:p>
          <a:p>
            <a:pPr marL="1343998" lvl="1" indent="-511999">
              <a:buClr>
                <a:srgbClr val="21B6BB"/>
              </a:buClr>
              <a:buFont typeface="Wingdings" panose="05000000000000000000" pitchFamily="2" charset="2"/>
              <a:buChar char="l"/>
            </a:pPr>
            <a:endParaRPr lang="zh-CN" altLang="en-US" sz="2400" dirty="0" smtClean="0">
              <a:solidFill>
                <a:srgbClr val="0070C0"/>
              </a:solidFill>
              <a:latin typeface="宋体" charset="-122"/>
              <a:sym typeface="宋体" charset="-122"/>
            </a:endParaRPr>
          </a:p>
          <a:p>
            <a:pPr marL="1343998" lvl="1" indent="-511999">
              <a:buClr>
                <a:srgbClr val="21B6BB"/>
              </a:buClr>
              <a:buFont typeface="Wingdings" panose="05000000000000000000" pitchFamily="2" charset="2"/>
              <a:buChar char="l"/>
            </a:pPr>
            <a:endParaRPr lang="zh-CN" altLang="en-US" sz="2400" dirty="0" smtClean="0">
              <a:solidFill>
                <a:srgbClr val="0070C0"/>
              </a:solidFill>
              <a:latin typeface="宋体" charset="-122"/>
              <a:sym typeface="宋体" charset="-122"/>
            </a:endParaRPr>
          </a:p>
          <a:p>
            <a:pPr marL="1343998" lvl="1" indent="-511999">
              <a:buClr>
                <a:srgbClr val="21B6BB"/>
              </a:buClr>
              <a:buFont typeface="Wingdings" panose="05000000000000000000" pitchFamily="2" charset="2"/>
              <a:buChar char="l"/>
            </a:pPr>
            <a:endParaRPr lang="zh-CN" altLang="en-US" sz="2400" dirty="0" smtClean="0">
              <a:solidFill>
                <a:srgbClr val="0070C0"/>
              </a:solidFill>
              <a:latin typeface="宋体" charset="-122"/>
              <a:sym typeface="宋体" charset="-122"/>
            </a:endParaRPr>
          </a:p>
          <a:p>
            <a:pPr marL="1343998" lvl="1" indent="-511999">
              <a:buClr>
                <a:srgbClr val="21B6BB"/>
              </a:buClr>
              <a:buFont typeface="Wingdings" panose="05000000000000000000" pitchFamily="2" charset="2"/>
              <a:buChar char="l"/>
            </a:pPr>
            <a:endParaRPr lang="zh-CN" altLang="en-US" sz="2400" dirty="0" smtClean="0">
              <a:solidFill>
                <a:srgbClr val="0070C0"/>
              </a:solidFill>
              <a:latin typeface="宋体" charset="-122"/>
              <a:sym typeface="宋体" charset="-122"/>
            </a:endParaRPr>
          </a:p>
        </p:txBody>
      </p:sp>
      <p:sp>
        <p:nvSpPr>
          <p:cNvPr id="4" name="标题 3"/>
          <p:cNvSpPr>
            <a:spLocks noGrp="1"/>
          </p:cNvSpPr>
          <p:nvPr>
            <p:ph type="title"/>
          </p:nvPr>
        </p:nvSpPr>
        <p:spPr/>
        <p:txBody>
          <a:bodyPr>
            <a:normAutofit/>
          </a:bodyPr>
          <a:lstStyle/>
          <a:p>
            <a:r>
              <a:rPr lang="en-US" altLang="zh-CN" sz="2800" dirty="0"/>
              <a:t>Selenium</a:t>
            </a:r>
            <a:r>
              <a:rPr lang="zh-CN" altLang="en-US" sz="2800" dirty="0"/>
              <a:t>与</a:t>
            </a:r>
            <a:r>
              <a:rPr lang="en-US" altLang="zh-CN" sz="2800" dirty="0"/>
              <a:t>UFT</a:t>
            </a:r>
            <a:endParaRPr lang="zh-CN" altLang="en-US" dirty="0"/>
          </a:p>
        </p:txBody>
      </p:sp>
    </p:spTree>
    <p:extLst>
      <p:ext uri="{BB962C8B-B14F-4D97-AF65-F5344CB8AC3E}">
        <p14:creationId xmlns:p14="http://schemas.microsoft.com/office/powerpoint/2010/main" val="68261414"/>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lnSpc>
                <a:spcPct val="150000"/>
              </a:lnSpc>
              <a:spcBef>
                <a:spcPts val="0"/>
              </a:spcBef>
              <a:buNone/>
            </a:pPr>
            <a:r>
              <a:rPr lang="en-US" altLang="zh-CN" dirty="0" smtClean="0"/>
              <a:t>1.1 </a:t>
            </a:r>
            <a:r>
              <a:rPr lang="zh-CN" altLang="en-US" dirty="0" smtClean="0"/>
              <a:t>软件测试分类</a:t>
            </a:r>
            <a:endParaRPr lang="en-US" altLang="zh-CN" dirty="0" smtClean="0"/>
          </a:p>
          <a:p>
            <a:pPr marL="0" indent="0">
              <a:lnSpc>
                <a:spcPct val="150000"/>
              </a:lnSpc>
              <a:spcBef>
                <a:spcPts val="0"/>
              </a:spcBef>
              <a:buNone/>
            </a:pPr>
            <a:r>
              <a:rPr lang="en-US" altLang="zh-CN" dirty="0"/>
              <a:t>1.2 </a:t>
            </a:r>
            <a:r>
              <a:rPr lang="zh-CN" altLang="en-US" dirty="0"/>
              <a:t>自动化测试的基本概念</a:t>
            </a:r>
            <a:endParaRPr lang="en-US" altLang="zh-CN" dirty="0"/>
          </a:p>
          <a:p>
            <a:pPr marL="0" indent="0">
              <a:lnSpc>
                <a:spcPct val="150000"/>
              </a:lnSpc>
              <a:spcBef>
                <a:spcPts val="0"/>
              </a:spcBef>
              <a:buNone/>
            </a:pPr>
            <a:r>
              <a:rPr lang="en-US" altLang="zh-CN" dirty="0"/>
              <a:t>1.3 </a:t>
            </a:r>
            <a:r>
              <a:rPr lang="zh-CN" altLang="en-US" dirty="0"/>
              <a:t>分层的自动化测试</a:t>
            </a:r>
            <a:endParaRPr lang="en-US" altLang="zh-CN" dirty="0"/>
          </a:p>
          <a:p>
            <a:pPr marL="0" indent="0">
              <a:lnSpc>
                <a:spcPct val="150000"/>
              </a:lnSpc>
              <a:spcBef>
                <a:spcPts val="0"/>
              </a:spcBef>
              <a:buNone/>
            </a:pPr>
            <a:r>
              <a:rPr lang="en-US" altLang="zh-CN" dirty="0" smtClean="0"/>
              <a:t>1.4 UI</a:t>
            </a:r>
            <a:r>
              <a:rPr lang="zh-CN" altLang="en-US" dirty="0" smtClean="0"/>
              <a:t>自动化测试工具介绍</a:t>
            </a:r>
            <a:endParaRPr lang="en-US" altLang="zh-CN" dirty="0" smtClean="0"/>
          </a:p>
          <a:p>
            <a:pPr marL="0" indent="0">
              <a:lnSpc>
                <a:spcPct val="150000"/>
              </a:lnSpc>
              <a:spcBef>
                <a:spcPts val="0"/>
              </a:spcBef>
              <a:buNone/>
            </a:pPr>
            <a:r>
              <a:rPr lang="en-US" altLang="zh-CN" dirty="0" smtClean="0">
                <a:solidFill>
                  <a:srgbClr val="FF0000"/>
                </a:solidFill>
              </a:rPr>
              <a:t>1.5 Selenium</a:t>
            </a:r>
            <a:r>
              <a:rPr lang="zh-CN" altLang="en-US" dirty="0" smtClean="0">
                <a:solidFill>
                  <a:srgbClr val="FF0000"/>
                </a:solidFill>
              </a:rPr>
              <a:t>介绍</a:t>
            </a:r>
            <a:endParaRPr lang="zh-CN" altLang="en-US" dirty="0">
              <a:solidFill>
                <a:srgbClr val="FF0000"/>
              </a:solidFill>
            </a:endParaRPr>
          </a:p>
        </p:txBody>
      </p:sp>
      <p:sp>
        <p:nvSpPr>
          <p:cNvPr id="3" name="标题 2"/>
          <p:cNvSpPr>
            <a:spLocks noGrp="1"/>
          </p:cNvSpPr>
          <p:nvPr>
            <p:ph type="title"/>
          </p:nvPr>
        </p:nvSpPr>
        <p:spPr/>
        <p:txBody>
          <a:bodyPr>
            <a:normAutofit fontScale="90000"/>
          </a:bodyPr>
          <a:lstStyle/>
          <a:p>
            <a:r>
              <a:rPr lang="zh-CN" altLang="en-US" smtClean="0"/>
              <a:t>本章大纲</a:t>
            </a:r>
            <a:endParaRPr lang="zh-CN" altLang="en-US"/>
          </a:p>
        </p:txBody>
      </p:sp>
    </p:spTree>
    <p:extLst>
      <p:ext uri="{BB962C8B-B14F-4D97-AF65-F5344CB8AC3E}">
        <p14:creationId xmlns:p14="http://schemas.microsoft.com/office/powerpoint/2010/main" val="28565802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lnSpc>
                <a:spcPct val="150000"/>
              </a:lnSpc>
              <a:spcBef>
                <a:spcPts val="0"/>
              </a:spcBef>
              <a:buNone/>
            </a:pPr>
            <a:r>
              <a:rPr lang="en-US" altLang="zh-CN" dirty="0">
                <a:solidFill>
                  <a:srgbClr val="FF0000"/>
                </a:solidFill>
              </a:rPr>
              <a:t>1.1 </a:t>
            </a:r>
            <a:r>
              <a:rPr lang="zh-CN" altLang="en-US" dirty="0">
                <a:solidFill>
                  <a:srgbClr val="FF0000"/>
                </a:solidFill>
              </a:rPr>
              <a:t>软件测试分类</a:t>
            </a:r>
            <a:endParaRPr lang="en-US" altLang="zh-CN" dirty="0">
              <a:solidFill>
                <a:srgbClr val="FF0000"/>
              </a:solidFill>
            </a:endParaRPr>
          </a:p>
          <a:p>
            <a:pPr marL="0" indent="0">
              <a:lnSpc>
                <a:spcPct val="150000"/>
              </a:lnSpc>
              <a:spcBef>
                <a:spcPts val="0"/>
              </a:spcBef>
              <a:buNone/>
            </a:pPr>
            <a:r>
              <a:rPr lang="en-US" altLang="zh-CN" dirty="0"/>
              <a:t>1.2 </a:t>
            </a:r>
            <a:r>
              <a:rPr lang="zh-CN" altLang="en-US" dirty="0"/>
              <a:t>自动化测试的基本概念</a:t>
            </a:r>
            <a:endParaRPr lang="en-US" altLang="zh-CN" dirty="0"/>
          </a:p>
          <a:p>
            <a:pPr marL="0" indent="0">
              <a:lnSpc>
                <a:spcPct val="150000"/>
              </a:lnSpc>
              <a:spcBef>
                <a:spcPts val="0"/>
              </a:spcBef>
              <a:buNone/>
            </a:pPr>
            <a:r>
              <a:rPr lang="en-US" altLang="zh-CN" dirty="0" smtClean="0"/>
              <a:t>1.3 </a:t>
            </a:r>
            <a:r>
              <a:rPr lang="zh-CN" altLang="en-US" dirty="0"/>
              <a:t>分层的自动化测试</a:t>
            </a:r>
            <a:endParaRPr lang="en-US" altLang="zh-CN" dirty="0"/>
          </a:p>
          <a:p>
            <a:pPr marL="0" indent="0">
              <a:lnSpc>
                <a:spcPct val="150000"/>
              </a:lnSpc>
              <a:spcBef>
                <a:spcPts val="0"/>
              </a:spcBef>
              <a:buNone/>
            </a:pPr>
            <a:r>
              <a:rPr lang="en-US" altLang="zh-CN" dirty="0" smtClean="0"/>
              <a:t>1.4 UI</a:t>
            </a:r>
            <a:r>
              <a:rPr lang="zh-CN" altLang="en-US" dirty="0" smtClean="0"/>
              <a:t>自动化测试工具介绍</a:t>
            </a:r>
            <a:endParaRPr lang="en-US" altLang="zh-CN" dirty="0" smtClean="0"/>
          </a:p>
          <a:p>
            <a:pPr marL="0" indent="0">
              <a:lnSpc>
                <a:spcPct val="150000"/>
              </a:lnSpc>
              <a:spcBef>
                <a:spcPts val="0"/>
              </a:spcBef>
              <a:buNone/>
            </a:pPr>
            <a:r>
              <a:rPr lang="en-US" altLang="zh-CN" dirty="0" smtClean="0"/>
              <a:t>1.5 Selenium</a:t>
            </a:r>
            <a:r>
              <a:rPr lang="zh-CN" altLang="en-US" dirty="0" smtClean="0"/>
              <a:t>介绍</a:t>
            </a:r>
            <a:endParaRPr lang="zh-CN" altLang="en-US" dirty="0"/>
          </a:p>
        </p:txBody>
      </p:sp>
      <p:sp>
        <p:nvSpPr>
          <p:cNvPr id="3" name="标题 2"/>
          <p:cNvSpPr>
            <a:spLocks noGrp="1"/>
          </p:cNvSpPr>
          <p:nvPr>
            <p:ph type="title"/>
          </p:nvPr>
        </p:nvSpPr>
        <p:spPr/>
        <p:txBody>
          <a:bodyPr>
            <a:normAutofit fontScale="90000"/>
          </a:bodyPr>
          <a:lstStyle/>
          <a:p>
            <a:r>
              <a:rPr lang="zh-CN" altLang="en-US" smtClean="0"/>
              <a:t>本章大纲</a:t>
            </a:r>
            <a:endParaRPr lang="zh-CN" altLang="en-US"/>
          </a:p>
        </p:txBody>
      </p:sp>
    </p:spTree>
    <p:extLst>
      <p:ext uri="{BB962C8B-B14F-4D97-AF65-F5344CB8AC3E}">
        <p14:creationId xmlns:p14="http://schemas.microsoft.com/office/powerpoint/2010/main" val="34878429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en-US" altLang="zh-CN" dirty="0" smtClean="0"/>
              <a:t>Selenium </a:t>
            </a:r>
            <a:r>
              <a:rPr lang="zh-CN" altLang="en-US" dirty="0" smtClean="0"/>
              <a:t>是专门为</a:t>
            </a:r>
            <a:r>
              <a:rPr lang="en-US" altLang="zh-CN" dirty="0" smtClean="0"/>
              <a:t>web</a:t>
            </a:r>
            <a:r>
              <a:rPr lang="zh-CN" altLang="en-US" dirty="0" smtClean="0"/>
              <a:t>应用程序编写的一个自动化验收程序（</a:t>
            </a:r>
            <a:r>
              <a:rPr lang="en-US" altLang="zh-CN" dirty="0" smtClean="0"/>
              <a:t>Acceptance Test</a:t>
            </a:r>
            <a:r>
              <a:rPr lang="zh-CN" altLang="en-US" dirty="0" smtClean="0"/>
              <a:t>）工具。</a:t>
            </a:r>
            <a:endParaRPr lang="zh-CN" altLang="en-US" dirty="0"/>
          </a:p>
        </p:txBody>
      </p:sp>
      <p:sp>
        <p:nvSpPr>
          <p:cNvPr id="3" name="标题 2"/>
          <p:cNvSpPr>
            <a:spLocks noGrp="1"/>
          </p:cNvSpPr>
          <p:nvPr>
            <p:ph type="title"/>
          </p:nvPr>
        </p:nvSpPr>
        <p:spPr/>
        <p:txBody>
          <a:bodyPr>
            <a:normAutofit fontScale="90000"/>
          </a:bodyPr>
          <a:lstStyle/>
          <a:p>
            <a:r>
              <a:rPr lang="zh-CN" altLang="en-US" dirty="0" smtClean="0"/>
              <a:t>什么是</a:t>
            </a:r>
            <a:r>
              <a:rPr lang="en-US" altLang="zh-CN" dirty="0" smtClean="0"/>
              <a:t>Selenium</a:t>
            </a:r>
            <a:endParaRPr lang="zh-CN" altLang="en-US" dirty="0"/>
          </a:p>
        </p:txBody>
      </p:sp>
      <p:pic>
        <p:nvPicPr>
          <p:cNvPr id="205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51520" y="2501152"/>
            <a:ext cx="8581054" cy="223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60028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00151"/>
            <a:ext cx="8435280" cy="3394472"/>
          </a:xfrm>
        </p:spPr>
        <p:txBody>
          <a:bodyPr/>
          <a:lstStyle/>
          <a:p>
            <a:pPr marL="0" indent="0">
              <a:buNone/>
            </a:pPr>
            <a:r>
              <a:rPr lang="en-US" altLang="zh-CN" dirty="0" smtClean="0"/>
              <a:t>“You can cure mercury poisoning by taking selenium supplements”</a:t>
            </a:r>
          </a:p>
          <a:p>
            <a:pPr marL="0" indent="0">
              <a:buNone/>
            </a:pPr>
            <a:r>
              <a:rPr lang="en-US" altLang="zh-CN" dirty="0" smtClean="0"/>
              <a:t>                                           -Jason Huggins</a:t>
            </a:r>
            <a:endParaRPr lang="zh-CN" altLang="en-US" dirty="0"/>
          </a:p>
        </p:txBody>
      </p:sp>
      <p:sp>
        <p:nvSpPr>
          <p:cNvPr id="3" name="标题 2"/>
          <p:cNvSpPr>
            <a:spLocks noGrp="1"/>
          </p:cNvSpPr>
          <p:nvPr>
            <p:ph type="title"/>
          </p:nvPr>
        </p:nvSpPr>
        <p:spPr/>
        <p:txBody>
          <a:bodyPr>
            <a:normAutofit fontScale="90000"/>
          </a:bodyPr>
          <a:lstStyle/>
          <a:p>
            <a:r>
              <a:rPr lang="en-US" altLang="zh-CN" dirty="0" smtClean="0"/>
              <a:t>Selenium</a:t>
            </a:r>
            <a:r>
              <a:rPr lang="zh-CN" altLang="en-US" dirty="0" smtClean="0"/>
              <a:t>名称来源</a:t>
            </a:r>
            <a:endParaRPr lang="zh-CN" altLang="en-US" dirty="0"/>
          </a:p>
        </p:txBody>
      </p:sp>
      <p:pic>
        <p:nvPicPr>
          <p:cNvPr id="307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691680" y="2679762"/>
            <a:ext cx="3684494" cy="189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11250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951571"/>
            <a:ext cx="8229600" cy="3394472"/>
          </a:xfrm>
        </p:spPr>
        <p:txBody>
          <a:bodyPr>
            <a:normAutofit/>
          </a:bodyPr>
          <a:lstStyle/>
          <a:p>
            <a:pPr>
              <a:lnSpc>
                <a:spcPct val="150000"/>
              </a:lnSpc>
              <a:spcBef>
                <a:spcPct val="0"/>
              </a:spcBef>
              <a:buFont typeface="Wingdings" panose="05000000000000000000" pitchFamily="2" charset="2"/>
              <a:buChar char="Ø"/>
            </a:pPr>
            <a:r>
              <a:rPr lang="zh-CN" altLang="en-US" dirty="0">
                <a:cs typeface="+mj-cs"/>
                <a:sym typeface="微软雅黑" pitchFamily="34" charset="-122"/>
              </a:rPr>
              <a:t>开源免费</a:t>
            </a:r>
            <a:r>
              <a:rPr lang="zh-CN" altLang="en-US" dirty="0" smtClean="0">
                <a:cs typeface="+mj-cs"/>
                <a:sym typeface="微软雅黑" pitchFamily="34" charset="-122"/>
              </a:rPr>
              <a:t>软件</a:t>
            </a:r>
            <a:endParaRPr lang="zh-CN" altLang="en-US" dirty="0">
              <a:cs typeface="+mj-cs"/>
              <a:sym typeface="微软雅黑" pitchFamily="34" charset="-122"/>
            </a:endParaRPr>
          </a:p>
          <a:p>
            <a:pPr>
              <a:lnSpc>
                <a:spcPct val="150000"/>
              </a:lnSpc>
              <a:spcBef>
                <a:spcPct val="0"/>
              </a:spcBef>
              <a:buFont typeface="Wingdings" panose="05000000000000000000" pitchFamily="2" charset="2"/>
              <a:buChar char="Ø"/>
            </a:pPr>
            <a:r>
              <a:rPr lang="zh-CN" altLang="en-US" dirty="0">
                <a:cs typeface="+mj-cs"/>
                <a:sym typeface="微软雅黑" pitchFamily="34" charset="-122"/>
              </a:rPr>
              <a:t>支持主流浏览器：FireFox,Chrome,</a:t>
            </a:r>
            <a:r>
              <a:rPr lang="zh-CN" altLang="en-US" dirty="0" smtClean="0">
                <a:cs typeface="+mj-cs"/>
                <a:sym typeface="微软雅黑" pitchFamily="34" charset="-122"/>
              </a:rPr>
              <a:t>IE</a:t>
            </a:r>
            <a:endParaRPr lang="zh-CN" altLang="en-US" dirty="0">
              <a:cs typeface="+mj-cs"/>
              <a:sym typeface="微软雅黑" pitchFamily="34" charset="-122"/>
            </a:endParaRPr>
          </a:p>
          <a:p>
            <a:pPr>
              <a:lnSpc>
                <a:spcPct val="150000"/>
              </a:lnSpc>
              <a:spcBef>
                <a:spcPct val="0"/>
              </a:spcBef>
              <a:buFont typeface="Wingdings" panose="05000000000000000000" pitchFamily="2" charset="2"/>
              <a:buChar char="Ø"/>
            </a:pPr>
            <a:r>
              <a:rPr lang="zh-CN" altLang="en-US" dirty="0">
                <a:cs typeface="+mj-cs"/>
                <a:sym typeface="微软雅黑" pitchFamily="34" charset="-122"/>
              </a:rPr>
              <a:t>跨平台：windows, linux, </a:t>
            </a:r>
            <a:r>
              <a:rPr lang="zh-CN" altLang="en-US" dirty="0" smtClean="0">
                <a:cs typeface="+mj-cs"/>
                <a:sym typeface="微软雅黑" pitchFamily="34" charset="-122"/>
              </a:rPr>
              <a:t>Mac</a:t>
            </a:r>
            <a:endParaRPr lang="zh-CN" altLang="en-US" dirty="0">
              <a:cs typeface="+mj-cs"/>
              <a:sym typeface="微软雅黑" pitchFamily="34" charset="-122"/>
            </a:endParaRPr>
          </a:p>
          <a:p>
            <a:pPr>
              <a:lnSpc>
                <a:spcPct val="150000"/>
              </a:lnSpc>
              <a:spcBef>
                <a:spcPct val="0"/>
              </a:spcBef>
              <a:buFont typeface="Wingdings" panose="05000000000000000000" pitchFamily="2" charset="2"/>
              <a:buChar char="Ø"/>
            </a:pPr>
            <a:r>
              <a:rPr lang="zh-CN" altLang="en-US" dirty="0">
                <a:cs typeface="+mj-cs"/>
                <a:sym typeface="微软雅黑" pitchFamily="34" charset="-122"/>
              </a:rPr>
              <a:t>多语言：java, Python，Ruby，Php，</a:t>
            </a:r>
            <a:r>
              <a:rPr lang="zh-CN" altLang="en-US" dirty="0" smtClean="0">
                <a:cs typeface="+mj-cs"/>
                <a:sym typeface="微软雅黑" pitchFamily="34" charset="-122"/>
              </a:rPr>
              <a:t>JS</a:t>
            </a:r>
            <a:endParaRPr lang="zh-CN" altLang="en-US" dirty="0">
              <a:cs typeface="+mj-cs"/>
              <a:sym typeface="微软雅黑" pitchFamily="34" charset="-122"/>
            </a:endParaRPr>
          </a:p>
          <a:p>
            <a:pPr>
              <a:lnSpc>
                <a:spcPct val="150000"/>
              </a:lnSpc>
              <a:spcBef>
                <a:spcPct val="0"/>
              </a:spcBef>
              <a:buFont typeface="Wingdings" panose="05000000000000000000" pitchFamily="2" charset="2"/>
              <a:buChar char="Ø"/>
            </a:pPr>
            <a:r>
              <a:rPr lang="zh-CN" altLang="en-US" dirty="0">
                <a:cs typeface="+mj-cs"/>
                <a:sym typeface="微软雅黑" pitchFamily="34" charset="-122"/>
              </a:rPr>
              <a:t>对Web支持良好，丰富简单的</a:t>
            </a:r>
            <a:r>
              <a:rPr lang="zh-CN" altLang="en-US" dirty="0" smtClean="0">
                <a:cs typeface="+mj-cs"/>
                <a:sym typeface="微软雅黑" pitchFamily="34" charset="-122"/>
              </a:rPr>
              <a:t>API</a:t>
            </a:r>
            <a:endParaRPr lang="zh-CN" altLang="en-US" dirty="0">
              <a:cs typeface="+mj-cs"/>
              <a:sym typeface="微软雅黑" pitchFamily="34" charset="-122"/>
            </a:endParaRPr>
          </a:p>
          <a:p>
            <a:pPr marL="0" indent="0">
              <a:lnSpc>
                <a:spcPct val="150000"/>
              </a:lnSpc>
              <a:spcBef>
                <a:spcPct val="0"/>
              </a:spcBef>
              <a:buNone/>
            </a:pPr>
            <a:endParaRPr lang="zh-CN" altLang="en-US" dirty="0">
              <a:cs typeface="+mj-cs"/>
            </a:endParaRPr>
          </a:p>
        </p:txBody>
      </p:sp>
      <p:sp>
        <p:nvSpPr>
          <p:cNvPr id="3" name="标题 2"/>
          <p:cNvSpPr>
            <a:spLocks noGrp="1"/>
          </p:cNvSpPr>
          <p:nvPr>
            <p:ph type="title"/>
          </p:nvPr>
        </p:nvSpPr>
        <p:spPr/>
        <p:txBody>
          <a:bodyPr>
            <a:normAutofit fontScale="90000"/>
          </a:bodyPr>
          <a:lstStyle/>
          <a:p>
            <a:r>
              <a:rPr lang="en-US" altLang="zh-CN" dirty="0">
                <a:sym typeface="微软雅黑" pitchFamily="34" charset="-122"/>
              </a:rPr>
              <a:t>S</a:t>
            </a:r>
            <a:r>
              <a:rPr lang="zh-CN" altLang="en-US" dirty="0">
                <a:sym typeface="微软雅黑" pitchFamily="34" charset="-122"/>
              </a:rPr>
              <a:t>elenium 简介</a:t>
            </a:r>
            <a:endParaRPr lang="zh-CN" altLang="en-US" dirty="0"/>
          </a:p>
        </p:txBody>
      </p:sp>
    </p:spTree>
    <p:extLst>
      <p:ext uri="{BB962C8B-B14F-4D97-AF65-F5344CB8AC3E}">
        <p14:creationId xmlns:p14="http://schemas.microsoft.com/office/powerpoint/2010/main" val="33762468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smtClean="0"/>
              <a:t>Selenium</a:t>
            </a:r>
            <a:r>
              <a:rPr lang="zh-CN" altLang="en-US" dirty="0" smtClean="0"/>
              <a:t>发展史</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31150"/>
            <a:ext cx="8947557" cy="2326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683568" y="2845261"/>
            <a:ext cx="7992888" cy="2031325"/>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Selenium 2.0 = Selenium 1.0 + </a:t>
            </a:r>
            <a:r>
              <a:rPr lang="en-US" altLang="zh-CN" dirty="0" err="1">
                <a:latin typeface="微软雅黑" panose="020B0503020204020204" pitchFamily="34" charset="-122"/>
                <a:ea typeface="微软雅黑" panose="020B0503020204020204" pitchFamily="34" charset="-122"/>
              </a:rPr>
              <a:t>WebDriver</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Selenium 2.0</a:t>
            </a:r>
            <a:r>
              <a:rPr lang="zh-CN" altLang="en-US" dirty="0">
                <a:latin typeface="微软雅黑" panose="020B0503020204020204" pitchFamily="34" charset="-122"/>
                <a:ea typeface="微软雅黑" panose="020B0503020204020204" pitchFamily="34" charset="-122"/>
              </a:rPr>
              <a:t>中主推的是</a:t>
            </a:r>
            <a:r>
              <a:rPr lang="en-US" altLang="zh-CN" dirty="0" err="1">
                <a:latin typeface="微软雅黑" panose="020B0503020204020204" pitchFamily="34" charset="-122"/>
                <a:ea typeface="微软雅黑" panose="020B0503020204020204" pitchFamily="34" charset="-122"/>
              </a:rPr>
              <a:t>WebDriver</a:t>
            </a:r>
            <a:r>
              <a:rPr lang="zh-CN" altLang="en-US" dirty="0">
                <a:latin typeface="微软雅黑" panose="020B0503020204020204" pitchFamily="34" charset="-122"/>
                <a:ea typeface="微软雅黑" panose="020B0503020204020204" pitchFamily="34" charset="-122"/>
              </a:rPr>
              <a:t>，可以将其看作</a:t>
            </a:r>
            <a:r>
              <a:rPr lang="en-US" altLang="zh-CN" dirty="0">
                <a:latin typeface="微软雅黑" panose="020B0503020204020204" pitchFamily="34" charset="-122"/>
                <a:ea typeface="微软雅黑" panose="020B0503020204020204" pitchFamily="34" charset="-122"/>
              </a:rPr>
              <a:t>Selenium RC </a:t>
            </a:r>
            <a:r>
              <a:rPr lang="zh-CN" altLang="en-US" dirty="0">
                <a:latin typeface="微软雅黑" panose="020B0503020204020204" pitchFamily="34" charset="-122"/>
                <a:ea typeface="微软雅黑" panose="020B0503020204020204" pitchFamily="34" charset="-122"/>
              </a:rPr>
              <a:t>的替代品。因为</a:t>
            </a:r>
            <a:r>
              <a:rPr lang="en-US" altLang="zh-CN" dirty="0">
                <a:latin typeface="微软雅黑" panose="020B0503020204020204" pitchFamily="34" charset="-122"/>
                <a:ea typeface="微软雅黑" panose="020B0503020204020204" pitchFamily="34" charset="-122"/>
              </a:rPr>
              <a:t>Selenium</a:t>
            </a:r>
            <a:r>
              <a:rPr lang="zh-CN" altLang="en-US" dirty="0">
                <a:latin typeface="微软雅黑" panose="020B0503020204020204" pitchFamily="34" charset="-122"/>
                <a:ea typeface="微软雅黑" panose="020B0503020204020204" pitchFamily="34" charset="-122"/>
              </a:rPr>
              <a:t>为了保持向下的兼容性，所以在</a:t>
            </a:r>
            <a:r>
              <a:rPr lang="en-US" altLang="zh-CN" dirty="0">
                <a:latin typeface="微软雅黑" panose="020B0503020204020204" pitchFamily="34" charset="-122"/>
                <a:ea typeface="微软雅黑" panose="020B0503020204020204" pitchFamily="34" charset="-122"/>
              </a:rPr>
              <a:t>Selenium2.0</a:t>
            </a:r>
            <a:r>
              <a:rPr lang="zh-CN" altLang="en-US" dirty="0">
                <a:latin typeface="微软雅黑" panose="020B0503020204020204" pitchFamily="34" charset="-122"/>
                <a:ea typeface="微软雅黑" panose="020B0503020204020204" pitchFamily="34" charset="-122"/>
              </a:rPr>
              <a:t>中并没有彻底地抛弃</a:t>
            </a:r>
            <a:r>
              <a:rPr lang="en-US" altLang="zh-CN" dirty="0">
                <a:latin typeface="微软雅黑" panose="020B0503020204020204" pitchFamily="34" charset="-122"/>
                <a:ea typeface="微软雅黑" panose="020B0503020204020204" pitchFamily="34" charset="-122"/>
              </a:rPr>
              <a:t>Selenium </a:t>
            </a:r>
            <a:r>
              <a:rPr lang="en-US" altLang="zh-CN" dirty="0" smtClean="0">
                <a:latin typeface="微软雅黑" panose="020B0503020204020204" pitchFamily="34" charset="-122"/>
                <a:ea typeface="微软雅黑" panose="020B0503020204020204" pitchFamily="34" charset="-122"/>
              </a:rPr>
              <a:t>RC</a:t>
            </a:r>
            <a:r>
              <a:rPr lang="zh-CN" altLang="en-US"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Selenium</a:t>
            </a:r>
            <a:r>
              <a:rPr lang="zh-CN" altLang="en-US" dirty="0">
                <a:latin typeface="微软雅黑" panose="020B0503020204020204" pitchFamily="34" charset="-122"/>
                <a:ea typeface="微软雅黑" panose="020B0503020204020204" pitchFamily="34" charset="-122"/>
              </a:rPr>
              <a:t>与</a:t>
            </a:r>
            <a:r>
              <a:rPr lang="en-US" altLang="zh-CN" dirty="0" err="1">
                <a:latin typeface="微软雅黑" panose="020B0503020204020204" pitchFamily="34" charset="-122"/>
                <a:ea typeface="微软雅黑" panose="020B0503020204020204" pitchFamily="34" charset="-122"/>
              </a:rPr>
              <a:t>WebDriver</a:t>
            </a:r>
            <a:r>
              <a:rPr lang="zh-CN" altLang="en-US" dirty="0">
                <a:latin typeface="微软雅黑" panose="020B0503020204020204" pitchFamily="34" charset="-122"/>
                <a:ea typeface="微软雅黑" panose="020B0503020204020204" pitchFamily="34" charset="-122"/>
              </a:rPr>
              <a:t>合并</a:t>
            </a:r>
            <a:r>
              <a:rPr lang="zh-CN" altLang="en-US" dirty="0" smtClean="0">
                <a:latin typeface="微软雅黑" panose="020B0503020204020204" pitchFamily="34" charset="-122"/>
                <a:ea typeface="微软雅黑" panose="020B0503020204020204" pitchFamily="34" charset="-122"/>
              </a:rPr>
              <a:t>原因</a:t>
            </a:r>
            <a:r>
              <a:rPr lang="zh-CN" altLang="en-US" dirty="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WebDriver</a:t>
            </a:r>
            <a:r>
              <a:rPr lang="zh-CN" altLang="en-US" dirty="0">
                <a:latin typeface="微软雅黑" panose="020B0503020204020204" pitchFamily="34" charset="-122"/>
                <a:ea typeface="微软雅黑" panose="020B0503020204020204" pitchFamily="34" charset="-122"/>
              </a:rPr>
              <a:t>解决了</a:t>
            </a:r>
            <a:r>
              <a:rPr lang="en-US" altLang="zh-CN" dirty="0">
                <a:latin typeface="微软雅黑" panose="020B0503020204020204" pitchFamily="34" charset="-122"/>
                <a:ea typeface="微软雅黑" panose="020B0503020204020204" pitchFamily="34" charset="-122"/>
              </a:rPr>
              <a:t>Selenium</a:t>
            </a:r>
            <a:r>
              <a:rPr lang="zh-CN" altLang="en-US" dirty="0">
                <a:latin typeface="微软雅黑" panose="020B0503020204020204" pitchFamily="34" charset="-122"/>
                <a:ea typeface="微软雅黑" panose="020B0503020204020204" pitchFamily="34" charset="-122"/>
              </a:rPr>
              <a:t>存在的缺点（例如能够绕过</a:t>
            </a:r>
            <a:r>
              <a:rPr lang="en-US" altLang="zh-CN" dirty="0">
                <a:latin typeface="微软雅黑" panose="020B0503020204020204" pitchFamily="34" charset="-122"/>
                <a:ea typeface="微软雅黑" panose="020B0503020204020204" pitchFamily="34" charset="-122"/>
              </a:rPr>
              <a:t>JavaScript</a:t>
            </a:r>
            <a:r>
              <a:rPr lang="zh-CN" altLang="en-US" dirty="0">
                <a:latin typeface="微软雅黑" panose="020B0503020204020204" pitchFamily="34" charset="-122"/>
                <a:ea typeface="微软雅黑" panose="020B0503020204020204" pitchFamily="34" charset="-122"/>
              </a:rPr>
              <a:t>沙箱），</a:t>
            </a:r>
            <a:r>
              <a:rPr lang="en-US" altLang="zh-CN" dirty="0">
                <a:latin typeface="微软雅黑" panose="020B0503020204020204" pitchFamily="34" charset="-122"/>
                <a:ea typeface="微软雅黑" panose="020B0503020204020204" pitchFamily="34" charset="-122"/>
              </a:rPr>
              <a:t>Selenium</a:t>
            </a:r>
            <a:r>
              <a:rPr lang="zh-CN" altLang="en-US" dirty="0">
                <a:latin typeface="微软雅黑" panose="020B0503020204020204" pitchFamily="34" charset="-122"/>
                <a:ea typeface="微软雅黑" panose="020B0503020204020204" pitchFamily="34" charset="-122"/>
              </a:rPr>
              <a:t>解决了</a:t>
            </a:r>
            <a:r>
              <a:rPr lang="en-US" altLang="zh-CN" dirty="0" err="1">
                <a:latin typeface="微软雅黑" panose="020B0503020204020204" pitchFamily="34" charset="-122"/>
                <a:ea typeface="微软雅黑" panose="020B0503020204020204" pitchFamily="34" charset="-122"/>
              </a:rPr>
              <a:t>WebDriver</a:t>
            </a:r>
            <a:r>
              <a:rPr lang="zh-CN" altLang="en-US" dirty="0">
                <a:latin typeface="微软雅黑" panose="020B0503020204020204" pitchFamily="34" charset="-122"/>
                <a:ea typeface="微软雅黑" panose="020B0503020204020204" pitchFamily="34" charset="-122"/>
              </a:rPr>
              <a:t>存在的问题（例如支持广泛的浏览器</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29989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支持的平台</a:t>
            </a:r>
            <a:endParaRPr lang="zh-CN" altLang="en-US" dirty="0"/>
          </a:p>
        </p:txBody>
      </p:sp>
      <p:pic>
        <p:nvPicPr>
          <p:cNvPr id="614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755576" y="1140603"/>
            <a:ext cx="7736596" cy="2862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106019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eleniu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9771" y="2031690"/>
            <a:ext cx="1905000" cy="1293019"/>
          </a:xfrm>
          <a:prstGeom prst="rect">
            <a:avLst/>
          </a:prstGeom>
          <a:noFill/>
          <a:extLst>
            <a:ext uri="{909E8E84-426E-40DD-AFC4-6F175D3DCCD1}">
              <a14:hiddenFill xmlns:a14="http://schemas.microsoft.com/office/drawing/2010/main">
                <a:solidFill>
                  <a:srgbClr val="FFFFFF"/>
                </a:solidFill>
              </a14:hiddenFill>
            </a:ext>
          </a:extLst>
        </p:spPr>
      </p:pic>
      <p:sp>
        <p:nvSpPr>
          <p:cNvPr id="10" name="标题 2"/>
          <p:cNvSpPr txBox="1">
            <a:spLocks/>
          </p:cNvSpPr>
          <p:nvPr/>
        </p:nvSpPr>
        <p:spPr>
          <a:xfrm>
            <a:off x="142798" y="114300"/>
            <a:ext cx="9153601" cy="614150"/>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支持的浏览器</a:t>
            </a:r>
            <a:endParaRPr lang="zh-CN" altLang="en-US" dirty="0"/>
          </a:p>
        </p:txBody>
      </p:sp>
      <p:sp>
        <p:nvSpPr>
          <p:cNvPr id="7" name="椭圆 6"/>
          <p:cNvSpPr/>
          <p:nvPr/>
        </p:nvSpPr>
        <p:spPr>
          <a:xfrm>
            <a:off x="1935336" y="1239440"/>
            <a:ext cx="4824536" cy="28775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9" y="1230833"/>
            <a:ext cx="1495425" cy="121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1" y="2951083"/>
            <a:ext cx="1457325" cy="1264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0504" y="3536324"/>
            <a:ext cx="1628775" cy="121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600" y="2390299"/>
            <a:ext cx="1524000" cy="1121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89558" y="759675"/>
            <a:ext cx="1510807" cy="1113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17688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3200" dirty="0"/>
              <a:t>支持的开发语言</a:t>
            </a:r>
          </a:p>
        </p:txBody>
      </p:sp>
      <p:pic>
        <p:nvPicPr>
          <p:cNvPr id="6146" name="Picture 2" descr="https://ss1.baidu.com/6ONXsjip0QIZ8tyhnq/it/u=2431793134,2450266062&amp;fm=58&amp;u_exp_0=1864759519,2116960652&amp;fm_exp_0=86&amp;bpow=353&amp;bpoh=3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853" y="3233866"/>
            <a:ext cx="1512168" cy="86439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ss2.baidu.com/6ONYsjip0QIZ8tyhnq/it/u=1360478045,1121632972&amp;fm=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854" y="2124992"/>
            <a:ext cx="1152525" cy="86439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331363" y="1091042"/>
            <a:ext cx="1096272" cy="923330"/>
          </a:xfrm>
          <a:prstGeom prst="rect">
            <a:avLst/>
          </a:prstGeom>
          <a:noFill/>
        </p:spPr>
        <p:txBody>
          <a:bodyPr wrap="square" lIns="91440" tIns="45720" rIns="91440" bIns="45720">
            <a:spAutoFit/>
          </a:bodyPr>
          <a:lstStyle/>
          <a:p>
            <a:pPr algn="ctr"/>
            <a:r>
              <a:rPr lang="en-US" altLang="zh-CN" sz="5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C#</a:t>
            </a:r>
            <a:endParaRPr lang="zh-CN" alt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pic>
        <p:nvPicPr>
          <p:cNvPr id="6152" name="Picture 8" descr="https://ss1.baidu.com/70cFfyinKgQFm2e88IuM_a/forum/pic/item/29381f30e924b899ad825af76c061d950b7bf64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1322" y="1243813"/>
            <a:ext cx="1428750" cy="1071563"/>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https://gss0.bdstatic.com/94o3dSag_xI4khGkpoWK1HF6hhy/baike/c0%3Dbaike150%2C5%2C5%2C150%2C50/sign=db37d3b8454a20a425133495f13bf347/3b87e950352ac65c8819edd9f1f2b21193138a78.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3956568" y="2833244"/>
            <a:ext cx="2527008" cy="1221525"/>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https://ss2.bdstatic.com/70cFvnSh_Q1YnxGkpoWK1HF6hhy/it/u=537052627,1363928275&amp;fm=27&amp;gp=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9591" y="1091043"/>
            <a:ext cx="2198423" cy="1300882"/>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descr="https://ss0.bdstatic.com/70cFuHSh_Q1YnxGkpoWK1HF6hhy/it/u=960265520,2932106354&amp;fm=27&amp;gp=0.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3577" y="2326325"/>
            <a:ext cx="2271837" cy="1703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2710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移动设备自动化测试</a:t>
            </a:r>
            <a:endParaRPr lang="zh-CN" altLang="en-US" dirty="0"/>
          </a:p>
        </p:txBody>
      </p:sp>
      <p:pic>
        <p:nvPicPr>
          <p:cNvPr id="921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115615" y="951570"/>
            <a:ext cx="7090131" cy="3564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79234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smtClean="0"/>
              <a:t>Selenium</a:t>
            </a:r>
            <a:r>
              <a:rPr lang="zh-CN" altLang="en-US" dirty="0" smtClean="0"/>
              <a:t>三</a:t>
            </a:r>
            <a:r>
              <a:rPr lang="en-US" altLang="zh-CN" dirty="0" smtClean="0"/>
              <a:t>/</a:t>
            </a:r>
            <a:r>
              <a:rPr lang="zh-CN" altLang="en-US" dirty="0" smtClean="0"/>
              <a:t>四大组件</a:t>
            </a:r>
            <a:endParaRPr lang="zh-CN" altLang="en-US" dirty="0"/>
          </a:p>
        </p:txBody>
      </p:sp>
      <p:sp>
        <p:nvSpPr>
          <p:cNvPr id="4" name="椭圆 3"/>
          <p:cNvSpPr/>
          <p:nvPr/>
        </p:nvSpPr>
        <p:spPr>
          <a:xfrm>
            <a:off x="1475656" y="951570"/>
            <a:ext cx="5112568" cy="35438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stCxn id="4" idx="2"/>
            <a:endCxn id="4" idx="6"/>
          </p:cNvCxnSpPr>
          <p:nvPr/>
        </p:nvCxnSpPr>
        <p:spPr>
          <a:xfrm>
            <a:off x="1475656" y="2723499"/>
            <a:ext cx="51125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4" idx="0"/>
            <a:endCxn id="4" idx="4"/>
          </p:cNvCxnSpPr>
          <p:nvPr/>
        </p:nvCxnSpPr>
        <p:spPr>
          <a:xfrm>
            <a:off x="4031940" y="951570"/>
            <a:ext cx="0" cy="3543858"/>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130776" y="1916709"/>
            <a:ext cx="1765740" cy="461665"/>
          </a:xfrm>
          <a:prstGeom prst="rect">
            <a:avLst/>
          </a:prstGeom>
          <a:noFill/>
        </p:spPr>
        <p:txBody>
          <a:bodyPr wrap="none" rtlCol="0">
            <a:spAutoFit/>
          </a:bodyPr>
          <a:lstStyle/>
          <a:p>
            <a:r>
              <a:rPr lang="en-US" altLang="zh-CN" sz="2400" dirty="0" smtClean="0">
                <a:solidFill>
                  <a:srgbClr val="FF0000"/>
                </a:solidFill>
              </a:rPr>
              <a:t>Selenium-RC</a:t>
            </a:r>
            <a:endParaRPr lang="zh-CN" altLang="en-US" sz="2400" dirty="0">
              <a:solidFill>
                <a:srgbClr val="FF0000"/>
              </a:solidFill>
            </a:endParaRPr>
          </a:p>
        </p:txBody>
      </p:sp>
      <p:sp>
        <p:nvSpPr>
          <p:cNvPr id="12" name="TextBox 11"/>
          <p:cNvSpPr txBox="1"/>
          <p:nvPr/>
        </p:nvSpPr>
        <p:spPr>
          <a:xfrm>
            <a:off x="4238222" y="1916709"/>
            <a:ext cx="1893467" cy="461665"/>
          </a:xfrm>
          <a:prstGeom prst="rect">
            <a:avLst/>
          </a:prstGeom>
          <a:noFill/>
        </p:spPr>
        <p:txBody>
          <a:bodyPr wrap="none" rtlCol="0">
            <a:spAutoFit/>
          </a:bodyPr>
          <a:lstStyle/>
          <a:p>
            <a:r>
              <a:rPr lang="en-US" altLang="zh-CN" sz="2400" b="1" dirty="0" smtClean="0">
                <a:solidFill>
                  <a:srgbClr val="6600FF"/>
                </a:solidFill>
              </a:rPr>
              <a:t>Selenium-IDE</a:t>
            </a:r>
            <a:endParaRPr lang="zh-CN" altLang="en-US" sz="2400" b="1" dirty="0">
              <a:solidFill>
                <a:srgbClr val="6600FF"/>
              </a:solidFill>
            </a:endParaRPr>
          </a:p>
        </p:txBody>
      </p:sp>
      <p:sp>
        <p:nvSpPr>
          <p:cNvPr id="13" name="TextBox 12"/>
          <p:cNvSpPr txBox="1"/>
          <p:nvPr/>
        </p:nvSpPr>
        <p:spPr>
          <a:xfrm>
            <a:off x="2091940" y="3106992"/>
            <a:ext cx="1559017" cy="830997"/>
          </a:xfrm>
          <a:prstGeom prst="rect">
            <a:avLst/>
          </a:prstGeom>
          <a:noFill/>
        </p:spPr>
        <p:txBody>
          <a:bodyPr wrap="none" rtlCol="0">
            <a:spAutoFit/>
          </a:bodyPr>
          <a:lstStyle/>
          <a:p>
            <a:r>
              <a:rPr lang="en-US" altLang="zh-CN" sz="2400" b="1" dirty="0">
                <a:solidFill>
                  <a:srgbClr val="6600FF"/>
                </a:solidFill>
              </a:rPr>
              <a:t>Selenium-</a:t>
            </a:r>
          </a:p>
          <a:p>
            <a:r>
              <a:rPr lang="en-US" altLang="zh-CN" sz="2400" b="1" dirty="0" err="1">
                <a:solidFill>
                  <a:srgbClr val="6600FF"/>
                </a:solidFill>
              </a:rPr>
              <a:t>WebDriver</a:t>
            </a:r>
            <a:endParaRPr lang="zh-CN" altLang="en-US" sz="2400" b="1" dirty="0">
              <a:solidFill>
                <a:srgbClr val="6600FF"/>
              </a:solidFill>
            </a:endParaRPr>
          </a:p>
        </p:txBody>
      </p:sp>
      <p:sp>
        <p:nvSpPr>
          <p:cNvPr id="14" name="TextBox 13"/>
          <p:cNvSpPr txBox="1"/>
          <p:nvPr/>
        </p:nvSpPr>
        <p:spPr>
          <a:xfrm>
            <a:off x="4119600" y="3141617"/>
            <a:ext cx="2012089" cy="461665"/>
          </a:xfrm>
          <a:prstGeom prst="rect">
            <a:avLst/>
          </a:prstGeom>
          <a:noFill/>
        </p:spPr>
        <p:txBody>
          <a:bodyPr wrap="none" rtlCol="0">
            <a:spAutoFit/>
          </a:bodyPr>
          <a:lstStyle/>
          <a:p>
            <a:r>
              <a:rPr lang="en-US" altLang="zh-CN" sz="2400" b="1" dirty="0">
                <a:solidFill>
                  <a:srgbClr val="6600FF"/>
                </a:solidFill>
              </a:rPr>
              <a:t>Selenium-Grid</a:t>
            </a:r>
            <a:endParaRPr lang="zh-CN" altLang="en-US" sz="2400" b="1" dirty="0">
              <a:solidFill>
                <a:srgbClr val="6600FF"/>
              </a:solidFill>
            </a:endParaRPr>
          </a:p>
        </p:txBody>
      </p:sp>
    </p:spTree>
    <p:extLst>
      <p:ext uri="{BB962C8B-B14F-4D97-AF65-F5344CB8AC3E}">
        <p14:creationId xmlns:p14="http://schemas.microsoft.com/office/powerpoint/2010/main" val="332852791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smtClean="0"/>
              <a:t>Selenium IDE</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2660" y="2139702"/>
            <a:ext cx="4446182" cy="2699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497443" y="735547"/>
            <a:ext cx="8136904" cy="1200329"/>
          </a:xfrm>
          <a:prstGeom prst="rect">
            <a:avLst/>
          </a:prstGeom>
        </p:spPr>
        <p:txBody>
          <a:bodyPr wrap="square">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    Selenium IDE </a:t>
            </a:r>
            <a:r>
              <a:rPr lang="zh-CN" altLang="en-US" sz="2400" dirty="0">
                <a:latin typeface="微软雅黑" panose="020B0503020204020204" pitchFamily="34" charset="-122"/>
                <a:ea typeface="微软雅黑" panose="020B0503020204020204" pitchFamily="34" charset="-122"/>
              </a:rPr>
              <a:t>是嵌入到</a:t>
            </a:r>
            <a:r>
              <a:rPr lang="en-US" altLang="zh-CN" sz="2400" dirty="0">
                <a:latin typeface="微软雅黑" panose="020B0503020204020204" pitchFamily="34" charset="-122"/>
                <a:ea typeface="微软雅黑" panose="020B0503020204020204" pitchFamily="34" charset="-122"/>
              </a:rPr>
              <a:t>Firefox</a:t>
            </a:r>
            <a:r>
              <a:rPr lang="zh-CN" altLang="en-US" sz="2400" dirty="0">
                <a:latin typeface="微软雅黑" panose="020B0503020204020204" pitchFamily="34" charset="-122"/>
                <a:ea typeface="微软雅黑" panose="020B0503020204020204" pitchFamily="34" charset="-122"/>
              </a:rPr>
              <a:t>浏览器中的一个插件，实现简单的浏览器操作的录制与回放功能，也可以将录制的脚本导出成</a:t>
            </a:r>
            <a:r>
              <a:rPr lang="en-US" altLang="zh-CN" sz="2400" dirty="0">
                <a:latin typeface="微软雅黑" panose="020B0503020204020204" pitchFamily="34" charset="-122"/>
                <a:ea typeface="微软雅黑" panose="020B0503020204020204" pitchFamily="34" charset="-122"/>
              </a:rPr>
              <a:t>java</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Ruby</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376767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843558"/>
            <a:ext cx="8280920" cy="4050450"/>
          </a:xfrm>
        </p:spPr>
        <p:txBody>
          <a:bodyPr>
            <a:normAutofit/>
          </a:bodyPr>
          <a:lstStyle/>
          <a:p>
            <a:pPr marL="0" indent="0">
              <a:lnSpc>
                <a:spcPct val="150000"/>
              </a:lnSpc>
              <a:spcBef>
                <a:spcPts val="0"/>
              </a:spcBef>
              <a:buNone/>
            </a:pPr>
            <a:r>
              <a:rPr lang="zh-CN" altLang="en-US" sz="1800" dirty="0"/>
              <a:t>根据</a:t>
            </a:r>
            <a:r>
              <a:rPr lang="zh-CN" altLang="en-US" sz="1800" dirty="0">
                <a:solidFill>
                  <a:srgbClr val="FF0000"/>
                </a:solidFill>
              </a:rPr>
              <a:t>项目流程阶段</a:t>
            </a:r>
            <a:r>
              <a:rPr lang="zh-CN" altLang="en-US" sz="1800" dirty="0"/>
              <a:t>划分</a:t>
            </a:r>
            <a:r>
              <a:rPr lang="zh-CN" altLang="en-US" sz="1800" dirty="0" smtClean="0"/>
              <a:t>软件测试：</a:t>
            </a:r>
            <a:endParaRPr lang="en-US" altLang="zh-CN" sz="1800" dirty="0" smtClean="0"/>
          </a:p>
          <a:p>
            <a:pPr marL="0" indent="0">
              <a:lnSpc>
                <a:spcPct val="150000"/>
              </a:lnSpc>
              <a:spcBef>
                <a:spcPts val="0"/>
              </a:spcBef>
              <a:buNone/>
            </a:pPr>
            <a:r>
              <a:rPr lang="en-US" altLang="zh-CN" sz="1800" dirty="0" smtClean="0"/>
              <a:t>1</a:t>
            </a:r>
            <a:r>
              <a:rPr lang="zh-CN" altLang="en-US" sz="1800" dirty="0"/>
              <a:t>）</a:t>
            </a:r>
            <a:r>
              <a:rPr lang="zh-CN" altLang="en-US" sz="1800" dirty="0">
                <a:solidFill>
                  <a:srgbClr val="FF0000"/>
                </a:solidFill>
              </a:rPr>
              <a:t>单元测试</a:t>
            </a:r>
            <a:r>
              <a:rPr lang="zh-CN" altLang="en-US" sz="1800" dirty="0"/>
              <a:t>：单元测试（或模块测试）是对程序中的单个子程序或具有独立功能的代码段进行测试的过程</a:t>
            </a:r>
            <a:r>
              <a:rPr lang="zh-CN" altLang="en-US" sz="1800" dirty="0" smtClean="0"/>
              <a:t>。</a:t>
            </a:r>
            <a:endParaRPr lang="en-US" altLang="zh-CN" sz="1800" dirty="0" smtClean="0"/>
          </a:p>
          <a:p>
            <a:pPr marL="0" indent="0">
              <a:lnSpc>
                <a:spcPct val="150000"/>
              </a:lnSpc>
              <a:spcBef>
                <a:spcPts val="0"/>
              </a:spcBef>
              <a:buNone/>
            </a:pPr>
            <a:r>
              <a:rPr lang="en-US" altLang="zh-CN" sz="1800" dirty="0" smtClean="0"/>
              <a:t>2</a:t>
            </a:r>
            <a:r>
              <a:rPr lang="zh-CN" altLang="en-US" sz="1800" dirty="0"/>
              <a:t>）</a:t>
            </a:r>
            <a:r>
              <a:rPr lang="zh-CN" altLang="en-US" sz="1800" dirty="0">
                <a:solidFill>
                  <a:srgbClr val="FF0000"/>
                </a:solidFill>
              </a:rPr>
              <a:t>集成测试</a:t>
            </a:r>
            <a:r>
              <a:rPr lang="zh-CN" altLang="en-US" sz="1800" dirty="0"/>
              <a:t>：集成测试是在单元测试的基础上，先通过单元模块组装成系统或子系统，再进行测试。重点是检查模块之间的接口是否正确</a:t>
            </a:r>
            <a:r>
              <a:rPr lang="zh-CN" altLang="en-US" sz="1800" dirty="0" smtClean="0"/>
              <a:t>。</a:t>
            </a:r>
            <a:endParaRPr lang="en-US" altLang="zh-CN" sz="1800" dirty="0" smtClean="0"/>
          </a:p>
          <a:p>
            <a:pPr marL="0" indent="0">
              <a:lnSpc>
                <a:spcPct val="150000"/>
              </a:lnSpc>
              <a:spcBef>
                <a:spcPts val="0"/>
              </a:spcBef>
              <a:buNone/>
            </a:pPr>
            <a:r>
              <a:rPr lang="en-US" altLang="zh-CN" sz="1800" dirty="0" smtClean="0"/>
              <a:t>3</a:t>
            </a:r>
            <a:r>
              <a:rPr lang="zh-CN" altLang="en-US" sz="1800" dirty="0"/>
              <a:t>）</a:t>
            </a:r>
            <a:r>
              <a:rPr lang="zh-CN" altLang="en-US" sz="1800" dirty="0">
                <a:solidFill>
                  <a:srgbClr val="FF0000"/>
                </a:solidFill>
              </a:rPr>
              <a:t>系统测试</a:t>
            </a:r>
            <a:r>
              <a:rPr lang="zh-CN" altLang="en-US" sz="1800" dirty="0"/>
              <a:t>：系统测试是针对整个产品系统进行的测试，验证系统是否满足需求规格的定义，以及软件系统的正确性和性能等是否满足其需求规格的要求</a:t>
            </a:r>
            <a:r>
              <a:rPr lang="zh-CN" altLang="en-US" sz="1800" dirty="0" smtClean="0"/>
              <a:t>。</a:t>
            </a:r>
            <a:endParaRPr lang="en-US" altLang="zh-CN" sz="1800" dirty="0" smtClean="0"/>
          </a:p>
          <a:p>
            <a:pPr marL="0" indent="0">
              <a:lnSpc>
                <a:spcPct val="150000"/>
              </a:lnSpc>
              <a:spcBef>
                <a:spcPts val="0"/>
              </a:spcBef>
              <a:buNone/>
            </a:pPr>
            <a:r>
              <a:rPr lang="en-US" altLang="zh-CN" sz="1800" dirty="0" smtClean="0"/>
              <a:t>4</a:t>
            </a:r>
            <a:r>
              <a:rPr lang="zh-CN" altLang="en-US" sz="1800" dirty="0"/>
              <a:t>）</a:t>
            </a:r>
            <a:r>
              <a:rPr lang="zh-CN" altLang="en-US" sz="1800" dirty="0">
                <a:solidFill>
                  <a:srgbClr val="FF0000"/>
                </a:solidFill>
              </a:rPr>
              <a:t>验收测试</a:t>
            </a:r>
            <a:r>
              <a:rPr lang="zh-CN" altLang="en-US" sz="1800" dirty="0"/>
              <a:t>：验收测试是部署软件之前的最后一个测试阶段。验收测试的目的是确保软件准备就绪，向软件购买者展示该软件系统能够满足用户的需求。</a:t>
            </a:r>
          </a:p>
        </p:txBody>
      </p:sp>
      <p:sp>
        <p:nvSpPr>
          <p:cNvPr id="2" name="标题 1"/>
          <p:cNvSpPr>
            <a:spLocks noGrp="1"/>
          </p:cNvSpPr>
          <p:nvPr>
            <p:ph type="title"/>
          </p:nvPr>
        </p:nvSpPr>
        <p:spPr>
          <a:xfrm>
            <a:off x="-108520" y="0"/>
            <a:ext cx="9153601" cy="614150"/>
          </a:xfrm>
        </p:spPr>
        <p:txBody>
          <a:bodyPr>
            <a:normAutofit fontScale="90000"/>
          </a:bodyPr>
          <a:lstStyle/>
          <a:p>
            <a:r>
              <a:rPr lang="zh-CN" altLang="en-US" dirty="0"/>
              <a:t>软件测试</a:t>
            </a:r>
            <a:r>
              <a:rPr lang="zh-CN" altLang="en-US" dirty="0" smtClean="0"/>
              <a:t>分类（一）</a:t>
            </a:r>
            <a:endParaRPr lang="zh-CN" altLang="en-US" dirty="0"/>
          </a:p>
        </p:txBody>
      </p:sp>
    </p:spTree>
    <p:extLst>
      <p:ext uri="{BB962C8B-B14F-4D97-AF65-F5344CB8AC3E}">
        <p14:creationId xmlns:p14="http://schemas.microsoft.com/office/powerpoint/2010/main" val="95225613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smtClean="0"/>
              <a:t>Selenium Webdriver</a:t>
            </a:r>
            <a:r>
              <a:rPr lang="zh-CN" altLang="en-US" dirty="0" smtClean="0"/>
              <a:t>工作原理</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3" y="1059582"/>
            <a:ext cx="7522347" cy="3634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991208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681540"/>
            <a:ext cx="8686800" cy="4374486"/>
          </a:xfrm>
        </p:spPr>
        <p:txBody>
          <a:bodyPr>
            <a:normAutofit fontScale="32500" lnSpcReduction="20000"/>
          </a:bodyPr>
          <a:lstStyle/>
          <a:p>
            <a:pPr marL="0" indent="0">
              <a:lnSpc>
                <a:spcPct val="170000"/>
              </a:lnSpc>
              <a:spcBef>
                <a:spcPts val="0"/>
              </a:spcBef>
              <a:buNone/>
            </a:pPr>
            <a:r>
              <a:rPr lang="en-US" altLang="zh-CN" sz="6700" dirty="0" smtClean="0"/>
              <a:t>webdriver</a:t>
            </a:r>
            <a:r>
              <a:rPr lang="zh-CN" altLang="en-US" sz="6700" dirty="0"/>
              <a:t>是按照</a:t>
            </a:r>
            <a:r>
              <a:rPr lang="en-US" altLang="zh-CN" sz="6700" dirty="0"/>
              <a:t>server–client</a:t>
            </a:r>
            <a:r>
              <a:rPr lang="zh-CN" altLang="en-US" sz="6700" dirty="0"/>
              <a:t>的经典设计模式设计的</a:t>
            </a:r>
            <a:r>
              <a:rPr lang="en-US" altLang="zh-CN" sz="6700" dirty="0"/>
              <a:t>: </a:t>
            </a:r>
          </a:p>
          <a:p>
            <a:pPr>
              <a:lnSpc>
                <a:spcPct val="170000"/>
              </a:lnSpc>
              <a:spcBef>
                <a:spcPts val="0"/>
              </a:spcBef>
            </a:pPr>
            <a:r>
              <a:rPr lang="en-US" altLang="zh-CN" sz="6700" dirty="0"/>
              <a:t>server</a:t>
            </a:r>
            <a:r>
              <a:rPr lang="zh-CN" altLang="en-US" sz="6700" dirty="0"/>
              <a:t>端就是</a:t>
            </a:r>
            <a:r>
              <a:rPr lang="en-US" altLang="zh-CN" sz="6700" dirty="0"/>
              <a:t>remote server</a:t>
            </a:r>
            <a:r>
              <a:rPr lang="zh-CN" altLang="en-US" sz="6700" dirty="0"/>
              <a:t>，可以是任意的浏览器</a:t>
            </a:r>
            <a:r>
              <a:rPr lang="zh-CN" altLang="en-US" sz="6700" dirty="0" smtClean="0"/>
              <a:t>：测试脚本</a:t>
            </a:r>
            <a:r>
              <a:rPr lang="zh-CN" altLang="en-US" sz="6700" dirty="0"/>
              <a:t>启动浏览器后，该浏览器就是</a:t>
            </a:r>
            <a:r>
              <a:rPr lang="en-US" altLang="zh-CN" sz="6700" dirty="0"/>
              <a:t>remote server</a:t>
            </a:r>
            <a:r>
              <a:rPr lang="zh-CN" altLang="en-US" sz="6700" dirty="0"/>
              <a:t>，它的职责就是等待</a:t>
            </a:r>
            <a:r>
              <a:rPr lang="en-US" altLang="zh-CN" sz="6700" dirty="0"/>
              <a:t>client</a:t>
            </a:r>
            <a:r>
              <a:rPr lang="zh-CN" altLang="en-US" sz="6700" dirty="0"/>
              <a:t>发送请求并</a:t>
            </a:r>
            <a:r>
              <a:rPr lang="zh-CN" altLang="en-US" sz="6700" dirty="0" smtClean="0"/>
              <a:t>做出</a:t>
            </a:r>
            <a:r>
              <a:rPr lang="zh-CN" altLang="en-US" sz="6700" dirty="0"/>
              <a:t>响应</a:t>
            </a:r>
          </a:p>
          <a:p>
            <a:pPr>
              <a:lnSpc>
                <a:spcPct val="170000"/>
              </a:lnSpc>
              <a:spcBef>
                <a:spcPts val="0"/>
              </a:spcBef>
            </a:pPr>
            <a:r>
              <a:rPr lang="en-US" altLang="zh-CN" sz="6700" dirty="0"/>
              <a:t>client</a:t>
            </a:r>
            <a:r>
              <a:rPr lang="zh-CN" altLang="en-US" sz="6700" dirty="0" smtClean="0"/>
              <a:t>端（</a:t>
            </a:r>
            <a:r>
              <a:rPr lang="zh-CN" altLang="en-US" sz="6700" dirty="0"/>
              <a:t>测试代码</a:t>
            </a:r>
            <a:r>
              <a:rPr lang="zh-CN" altLang="en-US" sz="6700" dirty="0" smtClean="0"/>
              <a:t>）：测试</a:t>
            </a:r>
            <a:r>
              <a:rPr lang="zh-CN" altLang="en-US" sz="6700" dirty="0"/>
              <a:t>代码中的一些行为，比如打开浏览器，转跳到特定的</a:t>
            </a:r>
            <a:r>
              <a:rPr lang="en-US" altLang="zh-CN" sz="6700" dirty="0" err="1"/>
              <a:t>url</a:t>
            </a:r>
            <a:r>
              <a:rPr lang="zh-CN" altLang="en-US" sz="6700" dirty="0"/>
              <a:t>等操作是以</a:t>
            </a:r>
            <a:r>
              <a:rPr lang="en-US" altLang="zh-CN" sz="6700" dirty="0"/>
              <a:t>http</a:t>
            </a:r>
            <a:r>
              <a:rPr lang="zh-CN" altLang="en-US" sz="6700" dirty="0"/>
              <a:t>请求的方式发送给被</a:t>
            </a:r>
            <a:r>
              <a:rPr lang="en-US" altLang="zh-CN" sz="6700" dirty="0"/>
              <a:t>server</a:t>
            </a:r>
            <a:r>
              <a:rPr lang="zh-CN" altLang="en-US" sz="6700" dirty="0"/>
              <a:t>端</a:t>
            </a:r>
            <a:r>
              <a:rPr lang="zh-CN" altLang="en-US" sz="6700" dirty="0" smtClean="0"/>
              <a:t>（被</a:t>
            </a:r>
            <a:r>
              <a:rPr lang="zh-CN" altLang="en-US" sz="6700" dirty="0"/>
              <a:t>测浏览器）</a:t>
            </a:r>
            <a:r>
              <a:rPr lang="en-US" altLang="zh-CN" sz="6700" dirty="0"/>
              <a:t>server</a:t>
            </a:r>
            <a:r>
              <a:rPr lang="zh-CN" altLang="en-US" sz="6700" dirty="0"/>
              <a:t>接受请求，并执行相应操作，并在</a:t>
            </a:r>
            <a:r>
              <a:rPr lang="en-US" altLang="zh-CN" sz="6700" dirty="0"/>
              <a:t>response</a:t>
            </a:r>
            <a:r>
              <a:rPr lang="zh-CN" altLang="en-US" sz="6700" dirty="0"/>
              <a:t>中返回执行状态、返回值等</a:t>
            </a:r>
            <a:r>
              <a:rPr lang="zh-CN" altLang="en-US" sz="6700" dirty="0" smtClean="0"/>
              <a:t>信息</a:t>
            </a:r>
            <a:endParaRPr lang="zh-CN" altLang="en-US" sz="6700" dirty="0"/>
          </a:p>
          <a:p>
            <a:pPr marL="0" indent="0">
              <a:buNone/>
            </a:pPr>
            <a:endParaRPr lang="zh-CN" altLang="en-US" sz="9600" dirty="0"/>
          </a:p>
          <a:p>
            <a:endParaRPr lang="zh-CN" altLang="en-US" dirty="0"/>
          </a:p>
        </p:txBody>
      </p:sp>
      <p:sp>
        <p:nvSpPr>
          <p:cNvPr id="3" name="标题 2"/>
          <p:cNvSpPr>
            <a:spLocks noGrp="1"/>
          </p:cNvSpPr>
          <p:nvPr>
            <p:ph type="title"/>
          </p:nvPr>
        </p:nvSpPr>
        <p:spPr/>
        <p:txBody>
          <a:bodyPr>
            <a:normAutofit fontScale="90000"/>
          </a:bodyPr>
          <a:lstStyle/>
          <a:p>
            <a:r>
              <a:rPr lang="en-US" altLang="zh-CN" dirty="0"/>
              <a:t>Selenium Webdriver</a:t>
            </a:r>
            <a:r>
              <a:rPr lang="zh-CN" altLang="en-US" dirty="0"/>
              <a:t>工作原理</a:t>
            </a:r>
          </a:p>
        </p:txBody>
      </p:sp>
    </p:spTree>
    <p:extLst>
      <p:ext uri="{BB962C8B-B14F-4D97-AF65-F5344CB8AC3E}">
        <p14:creationId xmlns:p14="http://schemas.microsoft.com/office/powerpoint/2010/main" val="33149598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951570"/>
            <a:ext cx="8686800" cy="3924436"/>
          </a:xfrm>
        </p:spPr>
        <p:txBody>
          <a:bodyPr>
            <a:normAutofit fontScale="92500" lnSpcReduction="20000"/>
          </a:bodyPr>
          <a:lstStyle/>
          <a:p>
            <a:pPr marL="514350" indent="-514350">
              <a:lnSpc>
                <a:spcPct val="150000"/>
              </a:lnSpc>
              <a:spcBef>
                <a:spcPts val="0"/>
              </a:spcBef>
              <a:buFont typeface="+mj-lt"/>
              <a:buAutoNum type="arabicPeriod"/>
            </a:pPr>
            <a:r>
              <a:rPr lang="zh-CN" altLang="en-US" sz="2200" dirty="0"/>
              <a:t>启动浏览器后，</a:t>
            </a:r>
            <a:r>
              <a:rPr lang="en-US" altLang="zh-CN" sz="2200" dirty="0"/>
              <a:t>selenium-webdriver</a:t>
            </a:r>
            <a:r>
              <a:rPr lang="zh-CN" altLang="en-US" sz="2200" dirty="0"/>
              <a:t>会将目标浏览器绑定到特定的端口，启动后的浏览器则作为</a:t>
            </a:r>
            <a:r>
              <a:rPr lang="en-US" altLang="zh-CN" sz="2200" dirty="0"/>
              <a:t>webdriver</a:t>
            </a:r>
            <a:r>
              <a:rPr lang="zh-CN" altLang="en-US" sz="2200" dirty="0"/>
              <a:t>的</a:t>
            </a:r>
            <a:r>
              <a:rPr lang="en-US" altLang="zh-CN" sz="2200" dirty="0"/>
              <a:t>remote </a:t>
            </a:r>
            <a:r>
              <a:rPr lang="en-US" altLang="zh-CN" sz="2200" dirty="0" smtClean="0"/>
              <a:t>server</a:t>
            </a:r>
            <a:r>
              <a:rPr lang="zh-CN" altLang="en-US" sz="2200" dirty="0" smtClean="0"/>
              <a:t>，接受测试脚本的命令。</a:t>
            </a:r>
            <a:endParaRPr lang="zh-CN" altLang="en-US" sz="2200" dirty="0"/>
          </a:p>
          <a:p>
            <a:pPr marL="514350" indent="-514350">
              <a:lnSpc>
                <a:spcPct val="150000"/>
              </a:lnSpc>
              <a:spcBef>
                <a:spcPts val="0"/>
              </a:spcBef>
              <a:buFont typeface="+mj-lt"/>
              <a:buAutoNum type="arabicPeriod"/>
            </a:pPr>
            <a:r>
              <a:rPr lang="zh-CN" altLang="en-US" sz="2200" dirty="0"/>
              <a:t>客户端</a:t>
            </a:r>
            <a:r>
              <a:rPr lang="en-US" altLang="zh-CN" sz="2200" dirty="0" smtClean="0"/>
              <a:t>(</a:t>
            </a:r>
            <a:r>
              <a:rPr lang="zh-CN" altLang="en-US" sz="2200" dirty="0" smtClean="0"/>
              <a:t>测试</a:t>
            </a:r>
            <a:r>
              <a:rPr lang="zh-CN" altLang="en-US" sz="2200" dirty="0"/>
              <a:t>脚本</a:t>
            </a:r>
            <a:r>
              <a:rPr lang="en-US" altLang="zh-CN" sz="2200" dirty="0"/>
              <a:t>)</a:t>
            </a:r>
            <a:r>
              <a:rPr lang="zh-CN" altLang="en-US" sz="2200" dirty="0"/>
              <a:t>，借助</a:t>
            </a:r>
            <a:r>
              <a:rPr lang="en-US" altLang="zh-CN" sz="2200" dirty="0" err="1"/>
              <a:t>ComandExecutor</a:t>
            </a:r>
            <a:r>
              <a:rPr lang="zh-CN" altLang="en-US" sz="2200" dirty="0"/>
              <a:t>发送</a:t>
            </a:r>
            <a:r>
              <a:rPr lang="en-US" altLang="zh-CN" sz="2200" dirty="0"/>
              <a:t>HTTP</a:t>
            </a:r>
            <a:r>
              <a:rPr lang="zh-CN" altLang="en-US" sz="2200" dirty="0"/>
              <a:t>请求给</a:t>
            </a:r>
            <a:r>
              <a:rPr lang="en-US" altLang="zh-CN" sz="2200" dirty="0"/>
              <a:t>sever</a:t>
            </a:r>
            <a:r>
              <a:rPr lang="zh-CN" altLang="en-US" sz="2200" dirty="0"/>
              <a:t>端（通信协议：</a:t>
            </a:r>
            <a:r>
              <a:rPr lang="en-US" altLang="zh-CN" sz="2200" dirty="0"/>
              <a:t>The </a:t>
            </a:r>
            <a:r>
              <a:rPr lang="en-US" altLang="zh-CN" sz="2200" dirty="0" err="1"/>
              <a:t>WebDriver</a:t>
            </a:r>
            <a:r>
              <a:rPr lang="en-US" altLang="zh-CN" sz="2200" dirty="0"/>
              <a:t> Wire Protocol</a:t>
            </a:r>
            <a:r>
              <a:rPr lang="zh-CN" altLang="en-US" sz="2200" dirty="0"/>
              <a:t>，在</a:t>
            </a:r>
            <a:r>
              <a:rPr lang="en-US" altLang="zh-CN" sz="2200" dirty="0"/>
              <a:t>HTTP request</a:t>
            </a:r>
            <a:r>
              <a:rPr lang="zh-CN" altLang="en-US" sz="2200" dirty="0"/>
              <a:t>的</a:t>
            </a:r>
            <a:r>
              <a:rPr lang="en-US" altLang="zh-CN" sz="2200" dirty="0"/>
              <a:t>body</a:t>
            </a:r>
            <a:r>
              <a:rPr lang="zh-CN" altLang="en-US" sz="2200" dirty="0"/>
              <a:t>中，会以</a:t>
            </a:r>
            <a:r>
              <a:rPr lang="en-US" altLang="zh-CN" sz="2200" dirty="0" err="1"/>
              <a:t>WebDriver</a:t>
            </a:r>
            <a:r>
              <a:rPr lang="en-US" altLang="zh-CN" sz="2200" dirty="0"/>
              <a:t> Wire</a:t>
            </a:r>
            <a:r>
              <a:rPr lang="zh-CN" altLang="en-US" sz="2200" dirty="0"/>
              <a:t>协议规定的</a:t>
            </a:r>
            <a:r>
              <a:rPr lang="en-US" altLang="zh-CN" sz="2200" dirty="0" err="1"/>
              <a:t>JSON</a:t>
            </a:r>
            <a:r>
              <a:rPr lang="zh-CN" altLang="en-US" sz="2200" dirty="0"/>
              <a:t>格式的字符串来告诉</a:t>
            </a:r>
            <a:r>
              <a:rPr lang="en-US" altLang="zh-CN" sz="2200" dirty="0" smtClean="0"/>
              <a:t>Selenium</a:t>
            </a:r>
            <a:r>
              <a:rPr lang="zh-CN" altLang="en-US" sz="2200" dirty="0" smtClean="0"/>
              <a:t>希望</a:t>
            </a:r>
            <a:r>
              <a:rPr lang="zh-CN" altLang="en-US" sz="2200" dirty="0"/>
              <a:t>浏览器接下来做什么事情）。</a:t>
            </a:r>
          </a:p>
          <a:p>
            <a:pPr marL="514350" indent="-514350">
              <a:lnSpc>
                <a:spcPct val="150000"/>
              </a:lnSpc>
              <a:spcBef>
                <a:spcPts val="0"/>
              </a:spcBef>
              <a:buFont typeface="+mj-lt"/>
              <a:buAutoNum type="arabicPeriod"/>
            </a:pPr>
            <a:r>
              <a:rPr lang="en-US" altLang="zh-CN" sz="2200" dirty="0"/>
              <a:t>Sever</a:t>
            </a:r>
            <a:r>
              <a:rPr lang="zh-CN" altLang="en-US" sz="2200" dirty="0"/>
              <a:t>端需要依赖原生的浏览器组件，转化</a:t>
            </a:r>
            <a:r>
              <a:rPr lang="en-US" altLang="zh-CN" sz="2200" dirty="0"/>
              <a:t>Web Service</a:t>
            </a:r>
            <a:r>
              <a:rPr lang="zh-CN" altLang="en-US" sz="2200" dirty="0"/>
              <a:t>的命令为浏览器</a:t>
            </a:r>
            <a:r>
              <a:rPr lang="en-US" altLang="zh-CN" sz="2200" dirty="0"/>
              <a:t>native</a:t>
            </a:r>
            <a:r>
              <a:rPr lang="zh-CN" altLang="en-US" sz="2200" dirty="0"/>
              <a:t>的调用来完成操作。</a:t>
            </a:r>
          </a:p>
          <a:p>
            <a:endParaRPr lang="zh-CN" altLang="en-US" sz="2400" dirty="0"/>
          </a:p>
        </p:txBody>
      </p:sp>
      <p:sp>
        <p:nvSpPr>
          <p:cNvPr id="3" name="标题 2"/>
          <p:cNvSpPr>
            <a:spLocks noGrp="1"/>
          </p:cNvSpPr>
          <p:nvPr>
            <p:ph type="title"/>
          </p:nvPr>
        </p:nvSpPr>
        <p:spPr/>
        <p:txBody>
          <a:bodyPr>
            <a:normAutofit fontScale="90000"/>
          </a:bodyPr>
          <a:lstStyle/>
          <a:p>
            <a:r>
              <a:rPr lang="en-US" altLang="zh-CN" dirty="0"/>
              <a:t>Selenium Webdriver</a:t>
            </a:r>
            <a:r>
              <a:rPr lang="zh-CN" altLang="en-US" dirty="0"/>
              <a:t>工作原理</a:t>
            </a:r>
          </a:p>
        </p:txBody>
      </p:sp>
    </p:spTree>
    <p:extLst>
      <p:ext uri="{BB962C8B-B14F-4D97-AF65-F5344CB8AC3E}">
        <p14:creationId xmlns:p14="http://schemas.microsoft.com/office/powerpoint/2010/main" val="97294121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lnSpc>
                <a:spcPct val="150000"/>
              </a:lnSpc>
              <a:buNone/>
            </a:pPr>
            <a:r>
              <a:rPr lang="en-US" altLang="zh-CN" sz="2400" dirty="0">
                <a:solidFill>
                  <a:srgbClr val="FF0000"/>
                </a:solidFill>
              </a:rPr>
              <a:t>Selenium Grid</a:t>
            </a:r>
            <a:r>
              <a:rPr lang="zh-CN" altLang="en-US" sz="2400" dirty="0"/>
              <a:t>是一种自动化的测试辅助工具，</a:t>
            </a:r>
            <a:r>
              <a:rPr lang="en-US" altLang="zh-CN" sz="2400" dirty="0"/>
              <a:t>Grid</a:t>
            </a:r>
            <a:r>
              <a:rPr lang="zh-CN" altLang="en-US" sz="2400" dirty="0"/>
              <a:t>通过利用现有的计算机基础设施，能加快</a:t>
            </a:r>
            <a:r>
              <a:rPr lang="en-US" altLang="zh-CN" sz="2400" dirty="0"/>
              <a:t>Web</a:t>
            </a:r>
            <a:r>
              <a:rPr lang="zh-CN" altLang="en-US" sz="2400" dirty="0"/>
              <a:t>应用的功能测试。利用</a:t>
            </a:r>
            <a:r>
              <a:rPr lang="en-US" altLang="zh-CN" sz="2400" dirty="0"/>
              <a:t>Grid</a:t>
            </a:r>
            <a:r>
              <a:rPr lang="zh-CN" altLang="en-US" sz="2400" dirty="0"/>
              <a:t>可以很方便地实现在多台机器上和异构环境中运行测试</a:t>
            </a:r>
            <a:r>
              <a:rPr lang="zh-CN" altLang="en-US" sz="2400" dirty="0" smtClean="0"/>
              <a:t>用例。</a:t>
            </a:r>
            <a:endParaRPr lang="zh-CN" altLang="en-US" sz="2400" dirty="0"/>
          </a:p>
        </p:txBody>
      </p:sp>
      <p:sp>
        <p:nvSpPr>
          <p:cNvPr id="3" name="标题 2"/>
          <p:cNvSpPr>
            <a:spLocks noGrp="1"/>
          </p:cNvSpPr>
          <p:nvPr>
            <p:ph type="title"/>
          </p:nvPr>
        </p:nvSpPr>
        <p:spPr/>
        <p:txBody>
          <a:bodyPr>
            <a:normAutofit fontScale="90000"/>
          </a:bodyPr>
          <a:lstStyle/>
          <a:p>
            <a:r>
              <a:rPr lang="en-US" altLang="zh-CN" dirty="0" smtClean="0"/>
              <a:t>Selenium Grid</a:t>
            </a:r>
            <a:endParaRPr lang="zh-CN" altLang="en-US" dirty="0"/>
          </a:p>
        </p:txBody>
      </p:sp>
    </p:spTree>
    <p:extLst>
      <p:ext uri="{BB962C8B-B14F-4D97-AF65-F5344CB8AC3E}">
        <p14:creationId xmlns:p14="http://schemas.microsoft.com/office/powerpoint/2010/main" val="7288005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normAutofit fontScale="90000"/>
          </a:bodyPr>
          <a:lstStyle/>
          <a:p>
            <a:r>
              <a:rPr lang="en-US" altLang="zh-CN" dirty="0"/>
              <a:t>Selenium Grid</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1" y="789552"/>
            <a:ext cx="7561263" cy="410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275919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457200" lvl="1" indent="-457200">
              <a:lnSpc>
                <a:spcPct val="150000"/>
              </a:lnSpc>
              <a:buFont typeface="Wingdings" panose="05000000000000000000" pitchFamily="2" charset="2"/>
              <a:buChar char="Ø"/>
            </a:pPr>
            <a:r>
              <a:rPr lang="zh-CN" altLang="en-US" dirty="0">
                <a:sym typeface="宋体" charset="-122"/>
              </a:rPr>
              <a:t>基本脚本设计阶段</a:t>
            </a:r>
          </a:p>
          <a:p>
            <a:pPr marL="457200" lvl="1" indent="-457200">
              <a:lnSpc>
                <a:spcPct val="150000"/>
              </a:lnSpc>
              <a:buFont typeface="Wingdings" panose="05000000000000000000" pitchFamily="2" charset="2"/>
              <a:buChar char="Ø"/>
            </a:pPr>
            <a:r>
              <a:rPr lang="zh-CN" altLang="en-US" dirty="0">
                <a:sym typeface="宋体" charset="-122"/>
              </a:rPr>
              <a:t>框架脚本</a:t>
            </a:r>
            <a:r>
              <a:rPr lang="zh-CN" altLang="en-US" dirty="0" smtClean="0">
                <a:sym typeface="宋体" charset="-122"/>
              </a:rPr>
              <a:t>设计阶段（数据驱动，关键字驱动，分层架构的思想）</a:t>
            </a:r>
            <a:endParaRPr lang="zh-CN" altLang="en-US" dirty="0">
              <a:sym typeface="宋体" charset="-122"/>
            </a:endParaRPr>
          </a:p>
          <a:p>
            <a:pPr marL="457200" lvl="1" indent="-457200">
              <a:lnSpc>
                <a:spcPct val="150000"/>
              </a:lnSpc>
              <a:buFont typeface="Wingdings" panose="05000000000000000000" pitchFamily="2" charset="2"/>
              <a:buChar char="Ø"/>
            </a:pPr>
            <a:r>
              <a:rPr lang="zh-CN" altLang="en-US" dirty="0">
                <a:sym typeface="宋体" charset="-122"/>
              </a:rPr>
              <a:t>平台设计阶段</a:t>
            </a:r>
          </a:p>
          <a:p>
            <a:pPr>
              <a:buFont typeface="Wingdings" panose="05000000000000000000" pitchFamily="2" charset="2"/>
              <a:buChar char="Ø"/>
            </a:pPr>
            <a:endParaRPr lang="zh-CN" altLang="en-US" dirty="0"/>
          </a:p>
        </p:txBody>
      </p:sp>
      <p:sp>
        <p:nvSpPr>
          <p:cNvPr id="3" name="标题 2"/>
          <p:cNvSpPr>
            <a:spLocks noGrp="1"/>
          </p:cNvSpPr>
          <p:nvPr>
            <p:ph type="title"/>
          </p:nvPr>
        </p:nvSpPr>
        <p:spPr/>
        <p:txBody>
          <a:bodyPr>
            <a:normAutofit fontScale="90000"/>
          </a:bodyPr>
          <a:lstStyle/>
          <a:p>
            <a:r>
              <a:rPr lang="en-US" altLang="zh-CN" dirty="0" smtClean="0"/>
              <a:t>Selenium</a:t>
            </a:r>
            <a:r>
              <a:rPr lang="zh-CN" altLang="en-US" dirty="0"/>
              <a:t>使用的三个层次</a:t>
            </a:r>
          </a:p>
        </p:txBody>
      </p:sp>
    </p:spTree>
    <p:extLst>
      <p:ext uri="{BB962C8B-B14F-4D97-AF65-F5344CB8AC3E}">
        <p14:creationId xmlns:p14="http://schemas.microsoft.com/office/powerpoint/2010/main" val="34909099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555526"/>
            <a:ext cx="8579296" cy="4212468"/>
          </a:xfrm>
        </p:spPr>
        <p:txBody>
          <a:bodyPr>
            <a:noAutofit/>
          </a:bodyPr>
          <a:lstStyle/>
          <a:p>
            <a:pPr marL="0" indent="0">
              <a:lnSpc>
                <a:spcPct val="150000"/>
              </a:lnSpc>
              <a:spcBef>
                <a:spcPts val="0"/>
              </a:spcBef>
              <a:buNone/>
            </a:pPr>
            <a:r>
              <a:rPr lang="zh-CN" altLang="en-US" sz="2000" dirty="0"/>
              <a:t>白盒测试与黑盒测试，主要是</a:t>
            </a:r>
            <a:r>
              <a:rPr lang="zh-CN" altLang="en-US" sz="2000" dirty="0">
                <a:solidFill>
                  <a:srgbClr val="FF0000"/>
                </a:solidFill>
              </a:rPr>
              <a:t>根据软件测试工作中对软件代码的可见程度</a:t>
            </a:r>
            <a:r>
              <a:rPr lang="zh-CN" altLang="en-US" sz="2000" dirty="0"/>
              <a:t>进行的划分</a:t>
            </a:r>
            <a:r>
              <a:rPr lang="zh-CN" altLang="en-US" sz="2000" dirty="0" smtClean="0"/>
              <a:t>。</a:t>
            </a:r>
            <a:endParaRPr lang="en-US" altLang="zh-CN" sz="2000" dirty="0" smtClean="0"/>
          </a:p>
          <a:p>
            <a:pPr marL="0" indent="0">
              <a:lnSpc>
                <a:spcPct val="150000"/>
              </a:lnSpc>
              <a:spcBef>
                <a:spcPts val="0"/>
              </a:spcBef>
              <a:buNone/>
            </a:pPr>
            <a:r>
              <a:rPr lang="en-US" altLang="zh-CN" sz="2000" dirty="0" smtClean="0"/>
              <a:t>1</a:t>
            </a:r>
            <a:r>
              <a:rPr lang="zh-CN" altLang="en-US" sz="2000" dirty="0" smtClean="0"/>
              <a:t>）黑</a:t>
            </a:r>
            <a:r>
              <a:rPr lang="zh-CN" altLang="en-US" sz="2000" dirty="0"/>
              <a:t>盒测试，指的是把被测的软件看作一个黑盒子，我们不去关心盒子里面的结构是什么样子的，只关心软件的输入数据和输出结果。黑盒测试着眼于程序外部结构，不考虑内部逻辑结构，主要针对软件界面和软件功能进行测试</a:t>
            </a:r>
            <a:r>
              <a:rPr lang="zh-CN" altLang="en-US" sz="2000" dirty="0" smtClean="0"/>
              <a:t>。</a:t>
            </a:r>
            <a:endParaRPr lang="en-US" altLang="zh-CN" sz="2000" dirty="0" smtClean="0"/>
          </a:p>
          <a:p>
            <a:pPr marL="0" indent="0">
              <a:lnSpc>
                <a:spcPct val="150000"/>
              </a:lnSpc>
              <a:spcBef>
                <a:spcPts val="0"/>
              </a:spcBef>
              <a:buNone/>
            </a:pPr>
            <a:r>
              <a:rPr lang="en-US" altLang="zh-CN" sz="2000" dirty="0" smtClean="0"/>
              <a:t>2</a:t>
            </a:r>
            <a:r>
              <a:rPr lang="zh-CN" altLang="en-US" sz="2000" dirty="0" smtClean="0"/>
              <a:t>）白</a:t>
            </a:r>
            <a:r>
              <a:rPr lang="zh-CN" altLang="en-US" sz="2000" dirty="0"/>
              <a:t>盒测试，指的是把盒子打开，去研究里面的源代码和程序执行结果。它是按照程序内部的结构测试程序，通过测试来检测产品内部动作是否按照设计规格说明书的规定正常进行，检验程序中的每条逻辑路径是否都能按预定要求正确工作</a:t>
            </a:r>
            <a:r>
              <a:rPr lang="zh-CN" altLang="en-US" sz="2000" dirty="0" smtClean="0"/>
              <a:t>。</a:t>
            </a:r>
            <a:endParaRPr lang="en-US" altLang="zh-CN" sz="2000" dirty="0" smtClean="0"/>
          </a:p>
        </p:txBody>
      </p:sp>
      <p:sp>
        <p:nvSpPr>
          <p:cNvPr id="3" name="标题 2"/>
          <p:cNvSpPr>
            <a:spLocks noGrp="1"/>
          </p:cNvSpPr>
          <p:nvPr>
            <p:ph type="title"/>
          </p:nvPr>
        </p:nvSpPr>
        <p:spPr/>
        <p:txBody>
          <a:bodyPr>
            <a:normAutofit fontScale="90000"/>
          </a:bodyPr>
          <a:lstStyle/>
          <a:p>
            <a:r>
              <a:rPr lang="zh-CN" altLang="en-US" dirty="0"/>
              <a:t>软件测试分类</a:t>
            </a:r>
            <a:r>
              <a:rPr lang="zh-CN" altLang="en-US" dirty="0" smtClean="0"/>
              <a:t>（二）</a:t>
            </a:r>
            <a:endParaRPr lang="zh-CN" altLang="en-US" dirty="0"/>
          </a:p>
        </p:txBody>
      </p:sp>
    </p:spTree>
    <p:extLst>
      <p:ext uri="{BB962C8B-B14F-4D97-AF65-F5344CB8AC3E}">
        <p14:creationId xmlns:p14="http://schemas.microsoft.com/office/powerpoint/2010/main" val="24015710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987574"/>
            <a:ext cx="8229600" cy="3819871"/>
          </a:xfrm>
        </p:spPr>
        <p:txBody>
          <a:bodyPr>
            <a:normAutofit/>
          </a:bodyPr>
          <a:lstStyle/>
          <a:p>
            <a:pPr marL="0" indent="0">
              <a:lnSpc>
                <a:spcPct val="150000"/>
              </a:lnSpc>
              <a:buNone/>
            </a:pPr>
            <a:r>
              <a:rPr lang="en-US" altLang="zh-CN" sz="2400" dirty="0"/>
              <a:t>3</a:t>
            </a:r>
            <a:r>
              <a:rPr lang="zh-CN" altLang="en-US" sz="2400" dirty="0"/>
              <a:t>）灰盒测试，介于黑盒测试与白盒测试之间。可以这样理解，灰盒测试既关注输出对于输入的正确性，同时也关注内部表现。但这种关注不像白盒测试那样详细、完整，它只是通过一些表征性的现象、事件、标志来判断内部的运行状态。有时候输出是正确的，但内部其实已经错误了，这种情况非常多</a:t>
            </a:r>
            <a:r>
              <a:rPr lang="zh-CN" altLang="en-US" sz="2400" dirty="0" smtClean="0"/>
              <a:t>。</a:t>
            </a:r>
            <a:endParaRPr lang="zh-CN" altLang="en-US" dirty="0"/>
          </a:p>
        </p:txBody>
      </p:sp>
      <p:sp>
        <p:nvSpPr>
          <p:cNvPr id="3" name="标题 2"/>
          <p:cNvSpPr>
            <a:spLocks noGrp="1"/>
          </p:cNvSpPr>
          <p:nvPr>
            <p:ph type="title"/>
          </p:nvPr>
        </p:nvSpPr>
        <p:spPr/>
        <p:txBody>
          <a:bodyPr>
            <a:normAutofit fontScale="90000"/>
          </a:bodyPr>
          <a:lstStyle/>
          <a:p>
            <a:r>
              <a:rPr lang="zh-CN" altLang="en-US" dirty="0"/>
              <a:t>软件测试分类（二）</a:t>
            </a:r>
          </a:p>
        </p:txBody>
      </p:sp>
    </p:spTree>
    <p:extLst>
      <p:ext uri="{BB962C8B-B14F-4D97-AF65-F5344CB8AC3E}">
        <p14:creationId xmlns:p14="http://schemas.microsoft.com/office/powerpoint/2010/main" val="31479394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951571"/>
            <a:ext cx="8229600" cy="3394472"/>
          </a:xfrm>
        </p:spPr>
        <p:txBody>
          <a:bodyPr>
            <a:normAutofit/>
          </a:bodyPr>
          <a:lstStyle/>
          <a:p>
            <a:pPr marL="0" indent="0">
              <a:lnSpc>
                <a:spcPct val="150000"/>
              </a:lnSpc>
              <a:buNone/>
            </a:pPr>
            <a:r>
              <a:rPr lang="zh-CN" altLang="en-US" sz="2400" dirty="0"/>
              <a:t>从</a:t>
            </a:r>
            <a:r>
              <a:rPr lang="zh-CN" altLang="en-US" sz="2400" dirty="0">
                <a:solidFill>
                  <a:srgbClr val="FF0000"/>
                </a:solidFill>
              </a:rPr>
              <a:t>软件的不同测试面</a:t>
            </a:r>
            <a:r>
              <a:rPr lang="zh-CN" altLang="en-US" sz="2400" dirty="0"/>
              <a:t>可以划分为功能测试与性能测试</a:t>
            </a:r>
            <a:r>
              <a:rPr lang="zh-CN" altLang="en-US" sz="2400" dirty="0" smtClean="0"/>
              <a:t>。</a:t>
            </a:r>
            <a:endParaRPr lang="en-US" altLang="zh-CN" sz="2400" dirty="0" smtClean="0"/>
          </a:p>
          <a:p>
            <a:pPr marL="0" indent="0">
              <a:lnSpc>
                <a:spcPct val="150000"/>
              </a:lnSpc>
              <a:buNone/>
            </a:pPr>
            <a:r>
              <a:rPr lang="en-US" altLang="zh-CN" sz="2400" dirty="0" smtClean="0"/>
              <a:t>1</a:t>
            </a:r>
            <a:r>
              <a:rPr lang="zh-CN" altLang="en-US" sz="2400" dirty="0"/>
              <a:t>）功能测试。功能测试主要检查实际功能是否符合用户的需求，因此测试的大部分工作也是围绕软件的功能进行</a:t>
            </a:r>
            <a:r>
              <a:rPr lang="zh-CN" altLang="en-US" sz="2400" dirty="0" smtClean="0"/>
              <a:t>。</a:t>
            </a:r>
            <a:endParaRPr lang="en-US" altLang="zh-CN" sz="2400" dirty="0" smtClean="0"/>
          </a:p>
          <a:p>
            <a:pPr marL="0" indent="0">
              <a:lnSpc>
                <a:spcPct val="150000"/>
              </a:lnSpc>
              <a:buNone/>
            </a:pPr>
            <a:r>
              <a:rPr lang="zh-CN" altLang="en-US" sz="2400" dirty="0"/>
              <a:t>功能测试又可以细分为很多种：逻辑功能测试、界面测试、易用性测试、安装测试、兼容性测试等。</a:t>
            </a:r>
          </a:p>
        </p:txBody>
      </p:sp>
      <p:sp>
        <p:nvSpPr>
          <p:cNvPr id="3" name="标题 2"/>
          <p:cNvSpPr>
            <a:spLocks noGrp="1"/>
          </p:cNvSpPr>
          <p:nvPr>
            <p:ph type="title"/>
          </p:nvPr>
        </p:nvSpPr>
        <p:spPr/>
        <p:txBody>
          <a:bodyPr>
            <a:normAutofit fontScale="90000"/>
          </a:bodyPr>
          <a:lstStyle/>
          <a:p>
            <a:r>
              <a:rPr lang="zh-CN" altLang="en-US" dirty="0"/>
              <a:t>软件测试分类</a:t>
            </a:r>
            <a:r>
              <a:rPr lang="zh-CN" altLang="en-US" dirty="0" smtClean="0"/>
              <a:t>（三）</a:t>
            </a:r>
            <a:endParaRPr lang="zh-CN" altLang="en-US" dirty="0"/>
          </a:p>
        </p:txBody>
      </p:sp>
    </p:spTree>
    <p:extLst>
      <p:ext uri="{BB962C8B-B14F-4D97-AF65-F5344CB8AC3E}">
        <p14:creationId xmlns:p14="http://schemas.microsoft.com/office/powerpoint/2010/main" val="317757594"/>
      </p:ext>
    </p:extLst>
  </p:cSld>
  <p:clrMapOvr>
    <a:masterClrMapping/>
  </p:clrMapOvr>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01 NoSQL概述</Template>
  <TotalTime>0</TotalTime>
  <Words>3359</Words>
  <Application>Microsoft Office PowerPoint</Application>
  <PresentationFormat>全屏显示(16:9)</PresentationFormat>
  <Paragraphs>307</Paragraphs>
  <Slides>65</Slides>
  <Notes>25</Notes>
  <HiddenSlides>0</HiddenSlides>
  <MMClips>0</MMClips>
  <ScaleCrop>false</ScaleCrop>
  <HeadingPairs>
    <vt:vector size="4" baseType="variant">
      <vt:variant>
        <vt:lpstr>主题</vt:lpstr>
      </vt:variant>
      <vt:variant>
        <vt:i4>1</vt:i4>
      </vt:variant>
      <vt:variant>
        <vt:lpstr>幻灯片标题</vt:lpstr>
      </vt:variant>
      <vt:variant>
        <vt:i4>65</vt:i4>
      </vt:variant>
    </vt:vector>
  </HeadingPairs>
  <TitlesOfParts>
    <vt:vector size="66" baseType="lpstr">
      <vt:lpstr>moban</vt:lpstr>
      <vt:lpstr>PowerPoint 演示文稿</vt:lpstr>
      <vt:lpstr>目前软件测试职业者的危机</vt:lpstr>
      <vt:lpstr>课程内容</vt:lpstr>
      <vt:lpstr>01 自动化测试基础</vt:lpstr>
      <vt:lpstr>本章大纲</vt:lpstr>
      <vt:lpstr>软件测试分类（一）</vt:lpstr>
      <vt:lpstr>软件测试分类（二）</vt:lpstr>
      <vt:lpstr>软件测试分类（二）</vt:lpstr>
      <vt:lpstr>软件测试分类（三）</vt:lpstr>
      <vt:lpstr>软件测试分类（三）</vt:lpstr>
      <vt:lpstr>软件测试分类（四）</vt:lpstr>
      <vt:lpstr>软件测试分类（四）</vt:lpstr>
      <vt:lpstr>本章大纲</vt:lpstr>
      <vt:lpstr>深入比较自动化测试与手工测试</vt:lpstr>
      <vt:lpstr>深入比较自动化测试与手工测试</vt:lpstr>
      <vt:lpstr>深入比较自动化测试与手工测试</vt:lpstr>
      <vt:lpstr>自动化测试基本概念</vt:lpstr>
      <vt:lpstr>什么项目适合做自动化测试？</vt:lpstr>
      <vt:lpstr>自动化测试基本概念</vt:lpstr>
      <vt:lpstr>自动化测试人员分工</vt:lpstr>
      <vt:lpstr>自动化测试工具的特征</vt:lpstr>
      <vt:lpstr>本章大纲</vt:lpstr>
      <vt:lpstr>分层的自动化测试</vt:lpstr>
      <vt:lpstr>分层测试</vt:lpstr>
      <vt:lpstr>单元测试自动化</vt:lpstr>
      <vt:lpstr> </vt:lpstr>
      <vt:lpstr>接口的分类</vt:lpstr>
      <vt:lpstr>接口测试的意义</vt:lpstr>
      <vt:lpstr>UI 自动化测试</vt:lpstr>
      <vt:lpstr>本章大纲</vt:lpstr>
      <vt:lpstr>Robot  Framework</vt:lpstr>
      <vt:lpstr>RFT</vt:lpstr>
      <vt:lpstr>Watir</vt:lpstr>
      <vt:lpstr>Watir</vt:lpstr>
      <vt:lpstr>Sikuli</vt:lpstr>
      <vt:lpstr>Sikuli</vt:lpstr>
      <vt:lpstr>其他自动化测试工具</vt:lpstr>
      <vt:lpstr>UI自动化测试工具介绍</vt:lpstr>
      <vt:lpstr>UFT新特性</vt:lpstr>
      <vt:lpstr>主流自动化测试工具</vt:lpstr>
      <vt:lpstr>Selenium</vt:lpstr>
      <vt:lpstr>Selenium与UFT</vt:lpstr>
      <vt:lpstr>Selenium与UFT</vt:lpstr>
      <vt:lpstr>Selenium与UFT</vt:lpstr>
      <vt:lpstr>Selenium与UFT</vt:lpstr>
      <vt:lpstr>Selenium与UFT</vt:lpstr>
      <vt:lpstr>Selenium与UFT</vt:lpstr>
      <vt:lpstr>Selenium与UFT</vt:lpstr>
      <vt:lpstr>本章大纲</vt:lpstr>
      <vt:lpstr>什么是Selenium</vt:lpstr>
      <vt:lpstr>Selenium名称来源</vt:lpstr>
      <vt:lpstr>Selenium 简介</vt:lpstr>
      <vt:lpstr>Selenium发展史</vt:lpstr>
      <vt:lpstr>支持的平台</vt:lpstr>
      <vt:lpstr>PowerPoint 演示文稿</vt:lpstr>
      <vt:lpstr>支持的开发语言</vt:lpstr>
      <vt:lpstr>移动设备自动化测试</vt:lpstr>
      <vt:lpstr>Selenium三/四大组件</vt:lpstr>
      <vt:lpstr>Selenium IDE</vt:lpstr>
      <vt:lpstr>Selenium Webdriver工作原理</vt:lpstr>
      <vt:lpstr>Selenium Webdriver工作原理</vt:lpstr>
      <vt:lpstr>Selenium Webdriver工作原理</vt:lpstr>
      <vt:lpstr>Selenium Grid</vt:lpstr>
      <vt:lpstr>Selenium Grid</vt:lpstr>
      <vt:lpstr>Selenium使用的三个层次</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2019-02-28T22:35:15Z</dcterms:created>
  <dcterms:modified xsi:type="dcterms:W3CDTF">2019-02-28T22:35:19Z</dcterms:modified>
</cp:coreProperties>
</file>