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32"/>
  </p:notesMasterIdLst>
  <p:sldIdLst>
    <p:sldId id="327" r:id="rId2"/>
    <p:sldId id="314" r:id="rId3"/>
    <p:sldId id="329" r:id="rId4"/>
    <p:sldId id="304" r:id="rId5"/>
    <p:sldId id="283" r:id="rId6"/>
    <p:sldId id="370" r:id="rId7"/>
    <p:sldId id="284" r:id="rId8"/>
    <p:sldId id="369" r:id="rId9"/>
    <p:sldId id="357" r:id="rId10"/>
    <p:sldId id="358" r:id="rId11"/>
    <p:sldId id="337" r:id="rId12"/>
    <p:sldId id="338" r:id="rId13"/>
    <p:sldId id="340" r:id="rId14"/>
    <p:sldId id="371" r:id="rId15"/>
    <p:sldId id="306" r:id="rId16"/>
    <p:sldId id="331" r:id="rId17"/>
    <p:sldId id="330" r:id="rId18"/>
    <p:sldId id="344" r:id="rId19"/>
    <p:sldId id="366" r:id="rId20"/>
    <p:sldId id="376" r:id="rId21"/>
    <p:sldId id="365" r:id="rId22"/>
    <p:sldId id="361" r:id="rId23"/>
    <p:sldId id="372" r:id="rId24"/>
    <p:sldId id="300" r:id="rId25"/>
    <p:sldId id="373" r:id="rId26"/>
    <p:sldId id="323" r:id="rId27"/>
    <p:sldId id="375" r:id="rId28"/>
    <p:sldId id="374" r:id="rId29"/>
    <p:sldId id="368" r:id="rId30"/>
    <p:sldId id="286" r:id="rId3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7" autoAdjust="0"/>
  </p:normalViewPr>
  <p:slideViewPr>
    <p:cSldViewPr>
      <p:cViewPr>
        <p:scale>
          <a:sx n="75" d="100"/>
          <a:sy n="75" d="100"/>
        </p:scale>
        <p:origin x="-984" y="-3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892DA-C4BE-45B9-A91A-2B50DE0152CE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A20DB-509D-40DC-B955-329578DED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074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断言  判断结果对不对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7DD35-5E77-416B-AFF5-606F33BAA5D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57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断言  判断结果对不对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7DD35-5E77-416B-AFF5-606F33BAA5D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57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断言  判断结果对不对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7DD35-5E77-416B-AFF5-606F33BAA5D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57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断言  判断结果对不对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7DD35-5E77-416B-AFF5-606F33BAA5D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57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断言  判断结果对不对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7DD35-5E77-416B-AFF5-606F33BAA5D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57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断言  判断结果对不对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7DD35-5E77-416B-AFF5-606F33BAA5D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57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如何并行地执行测试方法</a:t>
            </a:r>
          </a:p>
          <a:p>
            <a:r>
              <a:rPr lang="en-US" altLang="zh-CN" dirty="0" smtClean="0"/>
              <a:t>TestNG</a:t>
            </a:r>
            <a:r>
              <a:rPr lang="zh-CN" altLang="en-US" dirty="0" smtClean="0"/>
              <a:t>为我们提供了多种方式来实现并行测试，其中一种就是每一个独立的线程分别执行各自的测试方法</a:t>
            </a:r>
            <a:endParaRPr lang="en-US" altLang="zh-CN" dirty="0" smtClean="0"/>
          </a:p>
          <a:p>
            <a:r>
              <a:rPr lang="zh-CN" altLang="en-US" dirty="0" smtClean="0"/>
              <a:t>同一个测试组件（</a:t>
            </a:r>
            <a:r>
              <a:rPr lang="en-US" altLang="zh-CN" dirty="0" smtClean="0"/>
              <a:t>test execution</a:t>
            </a:r>
            <a:r>
              <a:rPr lang="zh-CN" altLang="en-US" dirty="0" smtClean="0"/>
              <a:t>）中的各个测试类将会在独立的线程中并行地执行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A20DB-509D-40DC-B955-329578DED23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40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断言  判断结果对不对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7DD35-5E77-416B-AFF5-606F33BAA5D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57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断言  判断结果对不对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7DD35-5E77-416B-AFF5-606F33BAA5D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57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TestNG</a:t>
            </a:r>
            <a:r>
              <a:rPr lang="zh-CN" altLang="en-US" dirty="0" smtClean="0"/>
              <a:t>中提供了多个</a:t>
            </a:r>
            <a:r>
              <a:rPr lang="en-US" altLang="zh-CN" dirty="0" smtClean="0"/>
              <a:t>33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assertEquals</a:t>
            </a:r>
            <a:r>
              <a:rPr lang="zh-CN" altLang="en-US" dirty="0" smtClean="0"/>
              <a:t>（）方法，主要是匹配不同的数据类型和集合类操作。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A20DB-509D-40DC-B955-329578DED23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38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A4CB-A8F0-45A6-A334-3F4892ABE273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518E5-3A1E-473A-BF8E-507C3AA84B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2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789553"/>
            <a:ext cx="8229600" cy="3394472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A4CB-A8F0-45A6-A334-3F4892ABE273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8A4CB-A8F0-45A6-A334-3F4892ABE273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06 </a:t>
            </a:r>
            <a:r>
              <a:rPr lang="en-US" altLang="zh-CN" dirty="0" err="1" smtClean="0"/>
              <a:t>TestNG</a:t>
            </a:r>
            <a:r>
              <a:rPr lang="zh-CN" altLang="en-US" dirty="0" smtClean="0"/>
              <a:t>基础使用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154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789552"/>
            <a:ext cx="8229600" cy="3870429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8000" dirty="0"/>
              <a:t> </a:t>
            </a:r>
            <a:r>
              <a:rPr lang="zh-CN" altLang="en-US" sz="8000" dirty="0"/>
              <a:t>使用</a:t>
            </a:r>
            <a:r>
              <a:rPr lang="en-US" altLang="zh-CN" sz="8000" dirty="0"/>
              <a:t>priority</a:t>
            </a:r>
            <a:r>
              <a:rPr lang="zh-CN" altLang="en-US" sz="8000" dirty="0"/>
              <a:t>指定执行顺序</a:t>
            </a:r>
            <a:r>
              <a:rPr lang="en-US" altLang="zh-CN" sz="8000" dirty="0"/>
              <a:t>(</a:t>
            </a:r>
            <a:r>
              <a:rPr lang="zh-CN" altLang="en-US" sz="8000" dirty="0"/>
              <a:t>默认值为</a:t>
            </a:r>
            <a:r>
              <a:rPr lang="en-US" altLang="zh-CN" sz="8000" dirty="0"/>
              <a:t>0)</a:t>
            </a:r>
            <a:r>
              <a:rPr lang="zh-CN" altLang="en-US" sz="8000" dirty="0"/>
              <a:t>，数值越小，越靠前执行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8000" dirty="0"/>
              <a:t>@Test(priority = 0)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8000" dirty="0"/>
              <a:t>public void </a:t>
            </a:r>
            <a:r>
              <a:rPr lang="en-US" altLang="zh-CN" sz="8000" dirty="0" smtClean="0"/>
              <a:t>testMethod3() </a:t>
            </a:r>
            <a:r>
              <a:rPr lang="en-US" altLang="zh-CN" sz="8000" dirty="0"/>
              <a:t>{ }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8000" dirty="0"/>
              <a:t>@Test(priority = 1)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8000" dirty="0"/>
              <a:t>public void </a:t>
            </a:r>
            <a:r>
              <a:rPr lang="en-US" altLang="zh-CN" sz="8000" dirty="0" smtClean="0"/>
              <a:t>testMethod2() </a:t>
            </a:r>
            <a:r>
              <a:rPr lang="en-US" altLang="zh-CN" sz="8000" dirty="0"/>
              <a:t>{ }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8000" dirty="0"/>
              <a:t> @Test(priority = 2)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8000" dirty="0"/>
              <a:t> public void </a:t>
            </a:r>
            <a:r>
              <a:rPr lang="en-US" altLang="zh-CN" sz="8000" dirty="0" smtClean="0"/>
              <a:t>testMethod1() </a:t>
            </a:r>
            <a:r>
              <a:rPr lang="en-US" altLang="zh-CN" sz="8000" dirty="0"/>
              <a:t>{ }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8000" dirty="0"/>
              <a:t>这样指定以后，将按照</a:t>
            </a:r>
            <a:r>
              <a:rPr lang="en-US" altLang="zh-CN" sz="8000" dirty="0"/>
              <a:t>testMethod1</a:t>
            </a:r>
            <a:r>
              <a:rPr lang="zh-CN" altLang="en-US" sz="8000" dirty="0"/>
              <a:t>、</a:t>
            </a:r>
            <a:r>
              <a:rPr lang="en-US" altLang="zh-CN" sz="8000" dirty="0"/>
              <a:t>testMethod2</a:t>
            </a:r>
            <a:r>
              <a:rPr lang="zh-CN" altLang="en-US" sz="8000" dirty="0"/>
              <a:t>、</a:t>
            </a:r>
            <a:r>
              <a:rPr lang="en-US" altLang="zh-CN" sz="8000" dirty="0"/>
              <a:t>testMethod3</a:t>
            </a:r>
            <a:r>
              <a:rPr lang="zh-CN" altLang="en-US" sz="8000" dirty="0"/>
              <a:t>顺序</a:t>
            </a:r>
            <a:r>
              <a:rPr lang="zh-CN" altLang="en-US" sz="8000" dirty="0" smtClean="0"/>
              <a:t>执行</a:t>
            </a:r>
            <a:endParaRPr lang="zh-CN" altLang="en-US" sz="80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测试方法的执行顺序</a:t>
            </a:r>
          </a:p>
        </p:txBody>
      </p:sp>
    </p:spTree>
    <p:extLst>
      <p:ext uri="{BB962C8B-B14F-4D97-AF65-F5344CB8AC3E}">
        <p14:creationId xmlns:p14="http://schemas.microsoft.com/office/powerpoint/2010/main" val="220761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使用参数</a:t>
            </a:r>
            <a:r>
              <a:rPr lang="en-US" altLang="zh-CN" dirty="0"/>
              <a:t>enabled=</a:t>
            </a:r>
            <a:r>
              <a:rPr lang="en-US" altLang="zh-CN" b="1" dirty="0"/>
              <a:t>false</a:t>
            </a:r>
            <a:r>
              <a:rPr lang="zh-CN" altLang="en-US" dirty="0" smtClean="0"/>
              <a:t>来跳过某测试方法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跳过某个测试方法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62"/>
          <a:stretch/>
        </p:blipFill>
        <p:spPr bwMode="auto">
          <a:xfrm>
            <a:off x="539552" y="1707654"/>
            <a:ext cx="7816248" cy="216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37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627535"/>
            <a:ext cx="8229600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    某个</a:t>
            </a:r>
            <a:r>
              <a:rPr lang="zh-CN" altLang="en-US" sz="2400" dirty="0" smtClean="0"/>
              <a:t>测试用例被执行之后才执行其他测试用例，此测试场景运行需求称为依赖测试。通过参数</a:t>
            </a:r>
            <a:r>
              <a:rPr lang="en-US" altLang="zh-CN" sz="2400" dirty="0" err="1">
                <a:solidFill>
                  <a:srgbClr val="FF0000"/>
                </a:solidFill>
              </a:rPr>
              <a:t>dependsOnMethods</a:t>
            </a:r>
            <a:r>
              <a:rPr lang="zh-CN" altLang="en-US" sz="2400" dirty="0" smtClean="0"/>
              <a:t>依赖测试，可在不同测试方法间</a:t>
            </a:r>
            <a:r>
              <a:rPr lang="zh-CN" altLang="en-US" sz="2800" dirty="0" smtClean="0"/>
              <a:t>共享数据和程序状态。</a:t>
            </a: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  </a:t>
            </a:r>
            <a:r>
              <a:rPr lang="zh-CN" altLang="en-US" dirty="0" smtClean="0"/>
              <a:t>依赖测试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538955"/>
            <a:ext cx="4101807" cy="228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612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测试报告中的自定义日志</a:t>
            </a:r>
            <a:endParaRPr lang="zh-CN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2841780"/>
            <a:ext cx="5594963" cy="1026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969" y="1651473"/>
            <a:ext cx="5283562" cy="1048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12" y="789555"/>
            <a:ext cx="8748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TestNG</a:t>
            </a:r>
            <a:r>
              <a:rPr lang="zh-CN" altLang="en-US" sz="2800" dirty="0"/>
              <a:t>提供了日志的功能，在测试过程中可以通过自定义的方式记录测试脚本的运行</a:t>
            </a:r>
            <a:r>
              <a:rPr lang="zh-CN" altLang="en-US" sz="2800" dirty="0" smtClean="0"/>
              <a:t>信息 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6308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/>
              <a:t>6</a:t>
            </a:r>
            <a:r>
              <a:rPr lang="en-US" altLang="zh-CN" sz="2800" dirty="0" smtClean="0"/>
              <a:t>.1 TestNG </a:t>
            </a:r>
            <a:r>
              <a:rPr lang="zh-CN" altLang="en-US" sz="2800" dirty="0" smtClean="0"/>
              <a:t>介绍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 smtClean="0"/>
              <a:t>6.2 TestNG</a:t>
            </a:r>
            <a:r>
              <a:rPr lang="zh-CN" altLang="en-US" sz="2800" dirty="0"/>
              <a:t>的常用注解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6.3 testng.xml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 smtClean="0"/>
              <a:t>6.4 </a:t>
            </a:r>
            <a:r>
              <a:rPr lang="zh-CN" altLang="en-US" sz="2800" dirty="0" smtClean="0"/>
              <a:t>数据提供者</a:t>
            </a:r>
            <a:endParaRPr lang="en-US" altLang="zh-CN" sz="2800" dirty="0" smtClean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 smtClean="0"/>
              <a:t>6.5 </a:t>
            </a:r>
            <a:r>
              <a:rPr lang="zh-CN" altLang="en-US" sz="2800" dirty="0" smtClean="0"/>
              <a:t>断言</a:t>
            </a:r>
            <a:endParaRPr lang="en-US" altLang="zh-CN" sz="2800" dirty="0" smtClean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 smtClean="0"/>
              <a:t>6.6 </a:t>
            </a:r>
            <a:r>
              <a:rPr lang="zh-CN" altLang="en-US" sz="2800" dirty="0"/>
              <a:t>编写测试用例的步骤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endParaRPr lang="en-US" altLang="zh-CN" dirty="0">
              <a:ea typeface="宋体" pitchFamily="2" charset="-122"/>
            </a:endParaRPr>
          </a:p>
        </p:txBody>
      </p:sp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/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13383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43558"/>
            <a:ext cx="8229600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/>
              <a:t>TestNG</a:t>
            </a:r>
            <a:r>
              <a:rPr lang="zh-CN" altLang="en-US" sz="2800" dirty="0" smtClean="0"/>
              <a:t>的用例组织结构：</a:t>
            </a:r>
            <a:endParaRPr lang="en-US" altLang="zh-CN" sz="28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 smtClean="0"/>
              <a:t>Test Suite</a:t>
            </a:r>
            <a:r>
              <a:rPr lang="zh-CN" altLang="en-US" sz="2800" dirty="0" smtClean="0"/>
              <a:t>由一个或者多个</a:t>
            </a:r>
            <a:r>
              <a:rPr lang="en-US" altLang="zh-CN" sz="2800" dirty="0" smtClean="0"/>
              <a:t>Test</a:t>
            </a:r>
            <a:r>
              <a:rPr lang="zh-CN" altLang="en-US" sz="2800" dirty="0" smtClean="0"/>
              <a:t>组成</a:t>
            </a:r>
            <a:endParaRPr lang="en-US" altLang="zh-CN" sz="28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 smtClean="0"/>
              <a:t>Test</a:t>
            </a:r>
            <a:r>
              <a:rPr lang="zh-CN" altLang="en-US" sz="2800" dirty="0" smtClean="0"/>
              <a:t>由一个或多个测试</a:t>
            </a:r>
            <a:r>
              <a:rPr lang="en-US" altLang="zh-CN" sz="2800" dirty="0" smtClean="0"/>
              <a:t>class</a:t>
            </a:r>
            <a:r>
              <a:rPr lang="zh-CN" altLang="en-US" sz="2800" dirty="0" smtClean="0"/>
              <a:t>组成</a:t>
            </a:r>
            <a:endParaRPr lang="en-US" altLang="zh-CN" sz="28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/>
              <a:t>一</a:t>
            </a:r>
            <a:r>
              <a:rPr lang="zh-CN" altLang="en-US" sz="2800" dirty="0" smtClean="0"/>
              <a:t>个测试</a:t>
            </a:r>
            <a:r>
              <a:rPr lang="en-US" altLang="zh-CN" sz="2800" dirty="0" smtClean="0"/>
              <a:t>class</a:t>
            </a:r>
            <a:r>
              <a:rPr lang="zh-CN" altLang="en-US" sz="2800" dirty="0" smtClean="0"/>
              <a:t>由一个或多个测试方法组成</a:t>
            </a: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 testng.xml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9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testng.xml</a:t>
            </a:r>
            <a:endParaRPr lang="zh-CN" alt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31590"/>
            <a:ext cx="6722253" cy="2915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44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735546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当</a:t>
            </a:r>
            <a:r>
              <a:rPr lang="en-US" altLang="zh-CN" dirty="0"/>
              <a:t>preserve-order</a:t>
            </a:r>
            <a:r>
              <a:rPr lang="en-US" altLang="zh-CN" dirty="0" smtClean="0"/>
              <a:t>=“true”</a:t>
            </a:r>
            <a:r>
              <a:rPr lang="zh-CN" altLang="en-US" dirty="0" smtClean="0"/>
              <a:t>是</a:t>
            </a:r>
            <a:r>
              <a:rPr lang="zh-CN" altLang="en-US" dirty="0"/>
              <a:t>，可以保证节点下面的方法是按顺序执行</a:t>
            </a:r>
            <a:r>
              <a:rPr lang="zh-CN" altLang="en-US" dirty="0" smtClean="0"/>
              <a:t>的。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testng.xml-</a:t>
            </a:r>
            <a:r>
              <a:rPr lang="zh-CN" altLang="en-US" dirty="0" smtClean="0"/>
              <a:t>执行顺序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11710"/>
            <a:ext cx="56959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272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789552"/>
            <a:ext cx="8229600" cy="4353947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1.parallel="methods</a:t>
            </a:r>
            <a:r>
              <a:rPr lang="en-US" altLang="zh-CN" dirty="0" smtClean="0"/>
              <a:t>"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 smtClean="0"/>
              <a:t>TestNG </a:t>
            </a:r>
            <a:r>
              <a:rPr lang="zh-CN" altLang="en-US" dirty="0"/>
              <a:t>会在</a:t>
            </a:r>
            <a:r>
              <a:rPr lang="zh-CN" altLang="en-US" dirty="0">
                <a:solidFill>
                  <a:srgbClr val="FF0000"/>
                </a:solidFill>
              </a:rPr>
              <a:t>不同的线程中运行测试方法</a:t>
            </a:r>
            <a:r>
              <a:rPr lang="zh-CN" altLang="en-US" dirty="0"/>
              <a:t>，除非那些互相依赖的方法。那些相互依赖的方法会运行在同一个线程中，并且遵照其执行顺序。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2.parallel="tests</a:t>
            </a:r>
            <a:r>
              <a:rPr lang="en-US" altLang="zh-CN" dirty="0" smtClean="0"/>
              <a:t>"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zh-CN" dirty="0"/>
              <a:t>不同</a:t>
            </a:r>
            <a:r>
              <a:rPr lang="en-US" altLang="zh-CN" dirty="0"/>
              <a:t>test </a:t>
            </a:r>
            <a:r>
              <a:rPr lang="zh-CN" altLang="zh-CN" dirty="0" smtClean="0"/>
              <a:t>下</a:t>
            </a:r>
            <a:r>
              <a:rPr lang="zh-CN" altLang="zh-CN" dirty="0"/>
              <a:t>的用例可以在不同的线程执行，相同</a:t>
            </a:r>
            <a:r>
              <a:rPr lang="en-US" altLang="zh-CN" dirty="0"/>
              <a:t>test tag</a:t>
            </a:r>
            <a:r>
              <a:rPr lang="zh-CN" altLang="zh-CN" dirty="0"/>
              <a:t>下的用例只能在同一个线程中执行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 smtClean="0"/>
              <a:t>3.parallel</a:t>
            </a:r>
            <a:r>
              <a:rPr lang="en-US" altLang="zh-CN" dirty="0"/>
              <a:t>="classes</a:t>
            </a:r>
            <a:r>
              <a:rPr lang="en-US" altLang="zh-CN" dirty="0" smtClean="0"/>
              <a:t>"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zh-CN" dirty="0"/>
              <a:t>不同</a:t>
            </a:r>
            <a:r>
              <a:rPr lang="en-US" altLang="zh-CN" dirty="0"/>
              <a:t>class </a:t>
            </a:r>
            <a:r>
              <a:rPr lang="zh-CN" altLang="zh-CN" dirty="0" smtClean="0"/>
              <a:t>下</a:t>
            </a:r>
            <a:r>
              <a:rPr lang="zh-CN" altLang="zh-CN" dirty="0"/>
              <a:t>的用例可以在不同的线程执行，相同</a:t>
            </a:r>
            <a:r>
              <a:rPr lang="en-US" altLang="zh-CN" dirty="0"/>
              <a:t>class </a:t>
            </a:r>
            <a:r>
              <a:rPr lang="zh-CN" altLang="zh-CN" dirty="0" smtClean="0"/>
              <a:t>下</a:t>
            </a:r>
            <a:r>
              <a:rPr lang="zh-CN" altLang="zh-CN" dirty="0"/>
              <a:t>的用例只能在同一个线程中</a:t>
            </a:r>
            <a:r>
              <a:rPr lang="zh-CN" altLang="zh-CN" dirty="0" smtClean="0"/>
              <a:t>执行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parallel</a:t>
            </a:r>
            <a:r>
              <a:rPr lang="zh-CN" altLang="en-US" dirty="0"/>
              <a:t>的取值</a:t>
            </a:r>
          </a:p>
        </p:txBody>
      </p:sp>
    </p:spTree>
    <p:extLst>
      <p:ext uri="{BB962C8B-B14F-4D97-AF65-F5344CB8AC3E}">
        <p14:creationId xmlns:p14="http://schemas.microsoft.com/office/powerpoint/2010/main" val="71416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789553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@Test(groups</a:t>
            </a:r>
            <a:r>
              <a:rPr lang="en-US" altLang="zh-CN" dirty="0" smtClean="0"/>
              <a:t>=“</a:t>
            </a:r>
            <a:r>
              <a:rPr lang="zh-CN" altLang="en-US" dirty="0" smtClean="0"/>
              <a:t>分组</a:t>
            </a:r>
            <a:r>
              <a:rPr lang="zh-CN" altLang="en-US" dirty="0"/>
              <a:t>名</a:t>
            </a:r>
            <a:r>
              <a:rPr lang="en-US" altLang="zh-CN" dirty="0" smtClean="0"/>
              <a:t>")</a:t>
            </a:r>
          </a:p>
          <a:p>
            <a:pPr marL="0" indent="0">
              <a:buNone/>
            </a:pPr>
            <a:r>
              <a:rPr lang="zh-CN" altLang="en-US" dirty="0" smtClean="0"/>
              <a:t>例如：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测试用例的分组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848" y="1383618"/>
            <a:ext cx="4314045" cy="3078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81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/>
              <a:t>6</a:t>
            </a:r>
            <a:r>
              <a:rPr lang="en-US" altLang="zh-CN" sz="2800" dirty="0" smtClean="0"/>
              <a:t>.1 TestNG </a:t>
            </a:r>
            <a:r>
              <a:rPr lang="zh-CN" altLang="en-US" sz="2800" dirty="0" smtClean="0"/>
              <a:t>介绍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 smtClean="0"/>
              <a:t>6.2 TestNG</a:t>
            </a:r>
            <a:r>
              <a:rPr lang="zh-CN" altLang="en-US" sz="2800" dirty="0"/>
              <a:t>的常用注解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 smtClean="0"/>
              <a:t>6.3 testng.xml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 smtClean="0"/>
              <a:t>6.4 </a:t>
            </a:r>
            <a:r>
              <a:rPr lang="zh-CN" altLang="en-US" sz="2800" dirty="0" smtClean="0"/>
              <a:t>数据提供者</a:t>
            </a:r>
            <a:endParaRPr lang="en-US" altLang="zh-CN" sz="2800" dirty="0" smtClean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 smtClean="0"/>
              <a:t>6.5 </a:t>
            </a:r>
            <a:r>
              <a:rPr lang="zh-CN" altLang="en-US" sz="2800" dirty="0" smtClean="0"/>
              <a:t>断言</a:t>
            </a:r>
            <a:endParaRPr lang="en-US" altLang="zh-CN" sz="2800" dirty="0" smtClean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 smtClean="0"/>
              <a:t>6.6 </a:t>
            </a:r>
            <a:r>
              <a:rPr lang="zh-CN" altLang="en-US" sz="2800" dirty="0"/>
              <a:t>编写测试用例的步骤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endParaRPr lang="en-US" altLang="zh-CN" dirty="0">
              <a:ea typeface="宋体" pitchFamily="2" charset="-122"/>
            </a:endParaRPr>
          </a:p>
        </p:txBody>
      </p:sp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/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242275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789553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@Test(groups</a:t>
            </a:r>
            <a:r>
              <a:rPr lang="en-US" altLang="zh-CN" dirty="0" smtClean="0"/>
              <a:t>=“</a:t>
            </a:r>
            <a:r>
              <a:rPr lang="zh-CN" altLang="en-US" dirty="0" smtClean="0"/>
              <a:t>分组</a:t>
            </a:r>
            <a:r>
              <a:rPr lang="zh-CN" altLang="en-US" dirty="0"/>
              <a:t>名</a:t>
            </a:r>
            <a:r>
              <a:rPr lang="en-US" altLang="zh-CN" dirty="0" smtClean="0"/>
              <a:t>")</a:t>
            </a:r>
          </a:p>
          <a:p>
            <a:pPr marL="0" indent="0">
              <a:buNone/>
            </a:pPr>
            <a:r>
              <a:rPr lang="zh-CN" altLang="en-US" dirty="0" smtClean="0"/>
              <a:t>例如：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测试用例的分组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548" y="1713929"/>
            <a:ext cx="389572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72"/>
          <a:stretch/>
        </p:blipFill>
        <p:spPr bwMode="auto">
          <a:xfrm>
            <a:off x="2627784" y="2787774"/>
            <a:ext cx="3438525" cy="1676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350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97565"/>
            <a:ext cx="8229600" cy="3394472"/>
          </a:xfrm>
        </p:spPr>
        <p:txBody>
          <a:bodyPr/>
          <a:lstStyle/>
          <a:p>
            <a:r>
              <a:rPr lang="en-US" altLang="zh-CN" dirty="0"/>
              <a:t>@Parameters</a:t>
            </a:r>
            <a:r>
              <a:rPr lang="en-US" altLang="zh-CN" dirty="0" smtClean="0"/>
              <a:t>( “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1”, “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2” ),</a:t>
            </a:r>
            <a:r>
              <a:rPr lang="zh-CN" altLang="en-US" dirty="0" smtClean="0"/>
              <a:t>必须从</a:t>
            </a:r>
            <a:r>
              <a:rPr lang="en-US" altLang="zh-CN" dirty="0" smtClean="0"/>
              <a:t>testng.xml</a:t>
            </a:r>
            <a:r>
              <a:rPr lang="zh-CN" altLang="en-US" dirty="0" smtClean="0"/>
              <a:t>启动运行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TestNG</a:t>
            </a:r>
            <a:r>
              <a:rPr lang="zh-CN" altLang="en-US" dirty="0"/>
              <a:t>参数</a:t>
            </a:r>
            <a:r>
              <a:rPr lang="zh-CN" altLang="en-US" dirty="0" smtClean="0"/>
              <a:t>化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74035"/>
            <a:ext cx="7145294" cy="594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80" y="3147814"/>
            <a:ext cx="6774854" cy="1404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95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Font typeface="Arial" pitchFamily="34" charset="0"/>
              <a:buNone/>
            </a:pPr>
            <a:r>
              <a:rPr lang="en-US" altLang="zh-CN" sz="6800" dirty="0" smtClean="0"/>
              <a:t>xml</a:t>
            </a:r>
            <a:r>
              <a:rPr lang="zh-CN" altLang="en-US" sz="6800" dirty="0"/>
              <a:t>里面使用</a:t>
            </a:r>
            <a:r>
              <a:rPr lang="en-US" altLang="zh-CN" sz="6800" dirty="0"/>
              <a:t>&lt;include&gt;</a:t>
            </a:r>
            <a:r>
              <a:rPr lang="zh-CN" altLang="en-US" sz="6800" dirty="0"/>
              <a:t>指定需要执行的方法和顺序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sz="6800" dirty="0"/>
              <a:t>比如</a:t>
            </a:r>
            <a:r>
              <a:rPr lang="en-US" altLang="zh-CN" sz="6800" dirty="0"/>
              <a:t>:</a:t>
            </a:r>
          </a:p>
          <a:p>
            <a:pPr marL="0" indent="0">
              <a:buNone/>
            </a:pPr>
            <a:r>
              <a:rPr lang="en-US" altLang="zh-CN" sz="6800" dirty="0"/>
              <a:t>&lt;!</a:t>
            </a:r>
            <a:r>
              <a:rPr lang="en-US" altLang="zh-CN" sz="6800" dirty="0" err="1"/>
              <a:t>DOCTYPE</a:t>
            </a:r>
            <a:r>
              <a:rPr lang="en-US" altLang="zh-CN" sz="6800" dirty="0"/>
              <a:t> suite SYSTEM "http://testng.org/testng-1.0.dtd"&gt; </a:t>
            </a:r>
          </a:p>
          <a:p>
            <a:pPr marL="0" indent="0">
              <a:buNone/>
            </a:pPr>
            <a:r>
              <a:rPr lang="en-US" altLang="zh-CN" sz="6800" dirty="0"/>
              <a:t>&lt;suite name="Preserve order test runs"&gt; </a:t>
            </a:r>
          </a:p>
          <a:p>
            <a:pPr marL="0" indent="0">
              <a:buNone/>
            </a:pPr>
            <a:r>
              <a:rPr lang="en-US" altLang="zh-CN" sz="6800" dirty="0" smtClean="0"/>
              <a:t>	&lt;</a:t>
            </a:r>
            <a:r>
              <a:rPr lang="en-US" altLang="zh-CN" sz="6800" dirty="0"/>
              <a:t>test name="Regression 1" preserve-order="true"&gt;</a:t>
            </a:r>
          </a:p>
          <a:p>
            <a:pPr marL="0" indent="0">
              <a:buNone/>
            </a:pPr>
            <a:r>
              <a:rPr lang="en-US" altLang="zh-CN" sz="6800" dirty="0" smtClean="0"/>
              <a:t>		 </a:t>
            </a:r>
            <a:r>
              <a:rPr lang="en-US" altLang="zh-CN" sz="6800" dirty="0"/>
              <a:t>&lt;classes&gt; </a:t>
            </a:r>
            <a:endParaRPr lang="en-US" altLang="zh-CN" sz="6800" dirty="0" smtClean="0"/>
          </a:p>
          <a:p>
            <a:pPr marL="0" indent="0">
              <a:buNone/>
            </a:pPr>
            <a:r>
              <a:rPr lang="en-US" altLang="zh-CN" sz="6800" dirty="0" smtClean="0"/>
              <a:t>			&lt;</a:t>
            </a:r>
            <a:r>
              <a:rPr lang="en-US" altLang="zh-CN" sz="6800" dirty="0"/>
              <a:t>class name="</a:t>
            </a:r>
            <a:r>
              <a:rPr lang="en-US" altLang="zh-CN" sz="6800" dirty="0" err="1"/>
              <a:t>com.pack.preserve.ClassOne</a:t>
            </a:r>
            <a:r>
              <a:rPr lang="en-US" altLang="zh-CN" sz="6800" dirty="0"/>
              <a:t>"&gt; </a:t>
            </a:r>
          </a:p>
          <a:p>
            <a:pPr marL="0" indent="0">
              <a:buNone/>
            </a:pPr>
            <a:r>
              <a:rPr lang="en-US" altLang="zh-CN" sz="6800" dirty="0" smtClean="0"/>
              <a:t>				&lt;</a:t>
            </a:r>
            <a:r>
              <a:rPr lang="en-US" altLang="zh-CN" sz="6800" dirty="0"/>
              <a:t>methods&gt; </a:t>
            </a:r>
          </a:p>
          <a:p>
            <a:pPr marL="0" indent="0">
              <a:buNone/>
            </a:pPr>
            <a:r>
              <a:rPr lang="en-US" altLang="zh-CN" sz="6800" dirty="0" smtClean="0"/>
              <a:t>					&lt;</a:t>
            </a:r>
            <a:r>
              <a:rPr lang="en-US" altLang="zh-CN" sz="6800" dirty="0"/>
              <a:t>include name="B" /&gt;</a:t>
            </a:r>
          </a:p>
          <a:p>
            <a:pPr marL="0" indent="0">
              <a:buNone/>
            </a:pPr>
            <a:r>
              <a:rPr lang="en-US" altLang="zh-CN" sz="6800" dirty="0"/>
              <a:t> </a:t>
            </a:r>
            <a:r>
              <a:rPr lang="en-US" altLang="zh-CN" sz="6800" dirty="0" smtClean="0"/>
              <a:t>					&lt;</a:t>
            </a:r>
            <a:r>
              <a:rPr lang="en-US" altLang="zh-CN" sz="6800" dirty="0"/>
              <a:t>include name="A" /&gt;</a:t>
            </a:r>
          </a:p>
          <a:p>
            <a:pPr marL="0" indent="0">
              <a:buNone/>
            </a:pPr>
            <a:r>
              <a:rPr lang="en-US" altLang="zh-CN" sz="6800" dirty="0"/>
              <a:t> </a:t>
            </a:r>
            <a:r>
              <a:rPr lang="en-US" altLang="zh-CN" sz="6800" dirty="0" smtClean="0"/>
              <a:t>				&lt;/</a:t>
            </a:r>
            <a:r>
              <a:rPr lang="en-US" altLang="zh-CN" sz="6800" dirty="0"/>
              <a:t>methods&gt; </a:t>
            </a:r>
          </a:p>
          <a:p>
            <a:pPr marL="0" indent="0">
              <a:buNone/>
            </a:pPr>
            <a:r>
              <a:rPr lang="en-US" altLang="zh-CN" sz="6800" dirty="0" smtClean="0"/>
              <a:t>			&lt;/</a:t>
            </a:r>
            <a:r>
              <a:rPr lang="en-US" altLang="zh-CN" sz="6800" dirty="0"/>
              <a:t>class&gt; </a:t>
            </a:r>
          </a:p>
          <a:p>
            <a:pPr marL="0" indent="0">
              <a:buNone/>
            </a:pPr>
            <a:r>
              <a:rPr lang="en-US" altLang="zh-CN" sz="6800" dirty="0" smtClean="0"/>
              <a:t>		&lt;/</a:t>
            </a:r>
            <a:r>
              <a:rPr lang="en-US" altLang="zh-CN" sz="6800" dirty="0"/>
              <a:t>classes&gt;</a:t>
            </a:r>
          </a:p>
          <a:p>
            <a:pPr marL="0" indent="0">
              <a:buNone/>
            </a:pPr>
            <a:r>
              <a:rPr lang="en-US" altLang="zh-CN" sz="6800" dirty="0"/>
              <a:t> </a:t>
            </a:r>
            <a:r>
              <a:rPr lang="en-US" altLang="zh-CN" sz="6800" dirty="0" smtClean="0"/>
              <a:t>	&lt;/</a:t>
            </a:r>
            <a:r>
              <a:rPr lang="en-US" altLang="zh-CN" sz="6800" dirty="0"/>
              <a:t>test&gt; </a:t>
            </a:r>
          </a:p>
          <a:p>
            <a:pPr marL="0" indent="0">
              <a:buNone/>
            </a:pPr>
            <a:r>
              <a:rPr lang="en-US" altLang="zh-CN" sz="6800" dirty="0"/>
              <a:t>&lt;/suite&gt;</a:t>
            </a:r>
          </a:p>
          <a:p>
            <a:pPr marL="0" indent="0">
              <a:buNone/>
            </a:pPr>
            <a:r>
              <a:rPr lang="zh-CN" altLang="en-US" sz="6800" dirty="0" smtClean="0"/>
              <a:t>如上</a:t>
            </a:r>
            <a:r>
              <a:rPr lang="zh-CN" altLang="en-US" sz="6800" dirty="0"/>
              <a:t>配置，</a:t>
            </a:r>
            <a:r>
              <a:rPr lang="en-US" altLang="zh-CN" sz="6800" dirty="0" err="1"/>
              <a:t>ClassOne</a:t>
            </a:r>
            <a:r>
              <a:rPr lang="zh-CN" altLang="en-US" sz="6800" dirty="0"/>
              <a:t>会执行两个测试方法，先执行</a:t>
            </a:r>
            <a:r>
              <a:rPr lang="en-US" altLang="zh-CN" sz="6800" dirty="0"/>
              <a:t>B</a:t>
            </a:r>
            <a:r>
              <a:rPr lang="zh-CN" altLang="en-US" sz="6800" dirty="0"/>
              <a:t>，然后执行</a:t>
            </a:r>
            <a:r>
              <a:rPr lang="en-US" altLang="zh-CN" sz="6800" dirty="0"/>
              <a:t>A</a:t>
            </a:r>
            <a:r>
              <a:rPr lang="zh-CN" altLang="en-US" sz="6800" b="1" dirty="0"/>
              <a:t>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测试方法的执行顺序</a:t>
            </a:r>
          </a:p>
        </p:txBody>
      </p:sp>
    </p:spTree>
    <p:extLst>
      <p:ext uri="{BB962C8B-B14F-4D97-AF65-F5344CB8AC3E}">
        <p14:creationId xmlns:p14="http://schemas.microsoft.com/office/powerpoint/2010/main" val="49390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/>
              <a:t>6</a:t>
            </a:r>
            <a:r>
              <a:rPr lang="en-US" altLang="zh-CN" sz="2800" dirty="0" smtClean="0"/>
              <a:t>.1 TestNG </a:t>
            </a:r>
            <a:r>
              <a:rPr lang="zh-CN" altLang="en-US" sz="2800" dirty="0" smtClean="0"/>
              <a:t>介绍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 smtClean="0"/>
              <a:t>6.2 TestNG</a:t>
            </a:r>
            <a:r>
              <a:rPr lang="zh-CN" altLang="en-US" sz="2800" dirty="0"/>
              <a:t>的常用注解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 smtClean="0"/>
              <a:t>6.3 testng.xml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6.4 </a:t>
            </a:r>
            <a:r>
              <a:rPr lang="zh-CN" altLang="en-US" sz="2800" dirty="0" smtClean="0">
                <a:solidFill>
                  <a:srgbClr val="FF0000"/>
                </a:solidFill>
              </a:rPr>
              <a:t>数据提供者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 smtClean="0"/>
              <a:t>6.5 </a:t>
            </a:r>
            <a:r>
              <a:rPr lang="zh-CN" altLang="en-US" sz="2800" dirty="0" smtClean="0"/>
              <a:t>断言</a:t>
            </a:r>
            <a:endParaRPr lang="en-US" altLang="zh-CN" sz="2800" dirty="0" smtClean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 smtClean="0"/>
              <a:t>6.6 </a:t>
            </a:r>
            <a:r>
              <a:rPr lang="zh-CN" altLang="en-US" sz="2800" dirty="0"/>
              <a:t>编写测试用例的步骤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endParaRPr lang="en-US" altLang="zh-CN" dirty="0">
              <a:ea typeface="宋体" pitchFamily="2" charset="-122"/>
            </a:endParaRPr>
          </a:p>
        </p:txBody>
      </p:sp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/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13383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TestNG</a:t>
            </a:r>
            <a:r>
              <a:rPr lang="zh-CN" altLang="en-US" dirty="0" smtClean="0"/>
              <a:t>数据提供者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7594"/>
            <a:ext cx="8712968" cy="2862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10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/>
              <a:t>6</a:t>
            </a:r>
            <a:r>
              <a:rPr lang="en-US" altLang="zh-CN" sz="2800" dirty="0" smtClean="0"/>
              <a:t>.1 TestNG </a:t>
            </a:r>
            <a:r>
              <a:rPr lang="zh-CN" altLang="en-US" sz="2800" dirty="0" smtClean="0"/>
              <a:t>介绍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 smtClean="0"/>
              <a:t>6.2 TestNG</a:t>
            </a:r>
            <a:r>
              <a:rPr lang="zh-CN" altLang="en-US" sz="2800" dirty="0"/>
              <a:t>的常用注解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 smtClean="0"/>
              <a:t>6.3 testng.xml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 smtClean="0"/>
              <a:t>6.4 </a:t>
            </a:r>
            <a:r>
              <a:rPr lang="zh-CN" altLang="en-US" sz="2800" dirty="0" smtClean="0"/>
              <a:t>数据提供者</a:t>
            </a:r>
            <a:endParaRPr lang="en-US" altLang="zh-CN" sz="2800" dirty="0" smtClean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6.5 </a:t>
            </a:r>
            <a:r>
              <a:rPr lang="zh-CN" altLang="en-US" sz="2800" dirty="0" smtClean="0">
                <a:solidFill>
                  <a:srgbClr val="FF0000"/>
                </a:solidFill>
              </a:rPr>
              <a:t>断言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 smtClean="0"/>
              <a:t>6.6 </a:t>
            </a:r>
            <a:r>
              <a:rPr lang="zh-CN" altLang="en-US" sz="2800" dirty="0"/>
              <a:t>编写测试用例的步骤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endParaRPr lang="en-US" altLang="zh-CN" dirty="0">
              <a:ea typeface="宋体" pitchFamily="2" charset="-122"/>
            </a:endParaRPr>
          </a:p>
        </p:txBody>
      </p:sp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/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32224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29881"/>
              </p:ext>
            </p:extLst>
          </p:nvPr>
        </p:nvGraphicFramePr>
        <p:xfrm>
          <a:off x="467544" y="897564"/>
          <a:ext cx="7578228" cy="3976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/>
                <a:gridCol w="4265860"/>
              </a:tblGrid>
              <a:tr h="4951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assertEquals</a:t>
                      </a:r>
                      <a:r>
                        <a:rPr lang="en-US" altLang="zh-CN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4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altLang="zh-CN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是否等于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assertNotEquals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(a, b)</a:t>
                      </a:r>
                      <a:endParaRPr lang="zh-CN" altLang="zh-CN" sz="14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</a:t>
                      </a: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</a:t>
                      </a: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等于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5114">
                <a:tc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assertFalse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</a:t>
                      </a:r>
                      <a:endParaRPr lang="zh-CN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是否为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5114">
                <a:tc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assertTrue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</a:t>
                      </a:r>
                      <a:endParaRPr lang="zh-CN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是否为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assertNull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</a:t>
                      </a:r>
                      <a:endParaRPr lang="zh-CN" altLang="zh-CN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是否为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5114">
                <a:tc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assertNotNull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</a:t>
                      </a:r>
                      <a:endParaRPr lang="zh-CN" altLang="zh-C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是否非空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5114">
                <a:tc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assertSame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(a, b)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zh-C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是否都引用同一个对象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5114">
                <a:tc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assertNotSame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(a, b)</a:t>
                      </a:r>
                      <a:endParaRPr lang="zh-CN" altLang="zh-C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是否没有都引用同一个对象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断言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61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789552"/>
            <a:ext cx="8229600" cy="4230469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zh-CN" sz="2000" dirty="0"/>
              <a:t>SoftAssert</a:t>
            </a:r>
            <a:r>
              <a:rPr lang="zh-CN" altLang="en-US" sz="2000" dirty="0"/>
              <a:t>的特点</a:t>
            </a:r>
            <a:br>
              <a:rPr lang="zh-CN" altLang="en-US" sz="2000" dirty="0"/>
            </a:br>
            <a:r>
              <a:rPr lang="en-US" altLang="zh-CN" sz="2000" dirty="0"/>
              <a:t>1</a:t>
            </a:r>
            <a:r>
              <a:rPr lang="zh-CN" altLang="en-US" sz="2000" dirty="0"/>
              <a:t>） 如果一个断言失败，会继续执行这个断言下的其他语句或者断言</a:t>
            </a:r>
            <a:br>
              <a:rPr lang="zh-CN" altLang="en-US" sz="2000" dirty="0"/>
            </a:br>
            <a:r>
              <a:rPr lang="en-US" altLang="zh-CN" sz="2000" dirty="0"/>
              <a:t>2</a:t>
            </a:r>
            <a:r>
              <a:rPr lang="zh-CN" altLang="en-US" sz="2000" dirty="0"/>
              <a:t>） 也就是一个用例有多个断言，失败了其中一个，不影响其他断言的运行</a:t>
            </a:r>
            <a:br>
              <a:rPr lang="zh-CN" altLang="en-US" sz="2000" dirty="0"/>
            </a:br>
            <a:r>
              <a:rPr lang="en-US" altLang="zh-CN" sz="2000" dirty="0"/>
              <a:t>3</a:t>
            </a:r>
            <a:r>
              <a:rPr lang="zh-CN" altLang="en-US" sz="2000" dirty="0"/>
              <a:t>） 不要忘记调用</a:t>
            </a:r>
            <a:r>
              <a:rPr lang="en-US" altLang="zh-CN" sz="2000" dirty="0" err="1"/>
              <a:t>assertAll</a:t>
            </a:r>
            <a:r>
              <a:rPr lang="en-US" altLang="zh-CN" sz="2000" dirty="0"/>
              <a:t>()</a:t>
            </a:r>
            <a:r>
              <a:rPr lang="zh-CN" altLang="en-US" sz="2000" dirty="0"/>
              <a:t>在该用例的最后一个断言后面</a:t>
            </a:r>
            <a:br>
              <a:rPr lang="zh-CN" altLang="en-US" sz="2000" dirty="0"/>
            </a:br>
            <a:r>
              <a:rPr lang="en-US" altLang="zh-CN" sz="2000" dirty="0"/>
              <a:t>4</a:t>
            </a:r>
            <a:r>
              <a:rPr lang="zh-CN" altLang="en-US" sz="2000" dirty="0"/>
              <a:t>） 软断言的类，叫</a:t>
            </a:r>
            <a:r>
              <a:rPr lang="en-US" altLang="zh-CN" sz="2000" dirty="0"/>
              <a:t>SoftAssert.java</a:t>
            </a:r>
            <a:r>
              <a:rPr lang="zh-CN" altLang="en-US" sz="2000" dirty="0"/>
              <a:t>，这个类是需要创建实例对象，才能调用相关实例方法进行软断言</a:t>
            </a:r>
          </a:p>
          <a:p>
            <a:pPr marL="0" indent="0">
              <a:buNone/>
            </a:pPr>
            <a:r>
              <a:rPr lang="zh-CN" altLang="en-US" sz="2000" dirty="0"/>
              <a:t/>
            </a:r>
            <a:br>
              <a:rPr lang="zh-CN" altLang="en-US" sz="2000" dirty="0"/>
            </a:b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SoftAssert</a:t>
            </a:r>
            <a:r>
              <a:rPr lang="zh-CN" altLang="en-US" dirty="0"/>
              <a:t>（软断言）</a:t>
            </a:r>
          </a:p>
        </p:txBody>
      </p:sp>
    </p:spTree>
    <p:extLst>
      <p:ext uri="{BB962C8B-B14F-4D97-AF65-F5344CB8AC3E}">
        <p14:creationId xmlns:p14="http://schemas.microsoft.com/office/powerpoint/2010/main" val="3517779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/>
              <a:t>6</a:t>
            </a:r>
            <a:r>
              <a:rPr lang="en-US" altLang="zh-CN" sz="2800" dirty="0" smtClean="0"/>
              <a:t>.1 TestNG </a:t>
            </a:r>
            <a:r>
              <a:rPr lang="zh-CN" altLang="en-US" sz="2800" dirty="0" smtClean="0"/>
              <a:t>介绍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 smtClean="0"/>
              <a:t>6.2 TestNG</a:t>
            </a:r>
            <a:r>
              <a:rPr lang="zh-CN" altLang="en-US" sz="2800" dirty="0"/>
              <a:t>的常用注解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 smtClean="0"/>
              <a:t>6.3 testng.xml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 smtClean="0"/>
              <a:t>6.4 </a:t>
            </a:r>
            <a:r>
              <a:rPr lang="zh-CN" altLang="en-US" sz="2800" dirty="0" smtClean="0"/>
              <a:t>数据提供者</a:t>
            </a:r>
            <a:endParaRPr lang="en-US" altLang="zh-CN" sz="2800" dirty="0" smtClean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 smtClean="0"/>
              <a:t>6.5 </a:t>
            </a:r>
            <a:r>
              <a:rPr lang="zh-CN" altLang="en-US" sz="2800" dirty="0" smtClean="0"/>
              <a:t>断言</a:t>
            </a:r>
            <a:endParaRPr lang="en-US" altLang="zh-CN" sz="2800" dirty="0" smtClean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6.6 </a:t>
            </a:r>
            <a:r>
              <a:rPr lang="zh-CN" altLang="en-US" sz="2800" dirty="0">
                <a:solidFill>
                  <a:srgbClr val="FF0000"/>
                </a:solidFill>
              </a:rPr>
              <a:t>编写测试用例的步骤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109537" indent="0">
              <a:spcBef>
                <a:spcPts val="1200"/>
              </a:spcBef>
              <a:buNone/>
            </a:pP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endParaRPr lang="en-US" altLang="zh-CN" dirty="0">
              <a:ea typeface="宋体" pitchFamily="2" charset="-122"/>
            </a:endParaRPr>
          </a:p>
        </p:txBody>
      </p:sp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/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32224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51571"/>
            <a:ext cx="8229600" cy="3394472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编写测试代码逻辑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插入</a:t>
            </a:r>
            <a:r>
              <a:rPr lang="en-US" altLang="zh-CN" sz="2800" dirty="0"/>
              <a:t>TestNG</a:t>
            </a:r>
            <a:r>
              <a:rPr lang="zh-CN" altLang="en-US" sz="2800" dirty="0"/>
              <a:t>注解标签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配置</a:t>
            </a:r>
            <a:r>
              <a:rPr lang="en-US" altLang="zh-CN" sz="2800" dirty="0"/>
              <a:t>TestNG.xml</a:t>
            </a:r>
            <a:r>
              <a:rPr lang="zh-CN" altLang="en-US" sz="2800" dirty="0"/>
              <a:t>文件，设定测试类、测试方法、测试分组的执行信息。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执行</a:t>
            </a:r>
            <a:r>
              <a:rPr lang="en-US" altLang="zh-CN" sz="2800" dirty="0"/>
              <a:t>TestNG</a:t>
            </a:r>
            <a:r>
              <a:rPr lang="zh-CN" altLang="en-US" sz="2800" dirty="0"/>
              <a:t>查看测试报告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ea typeface="宋体" pitchFamily="2" charset="-122"/>
              </a:rPr>
              <a:t>编写测试用例的步骤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>
              <a:lnSpc>
                <a:spcPct val="160000"/>
              </a:lnSpc>
              <a:spcBef>
                <a:spcPts val="0"/>
              </a:spcBef>
            </a:pPr>
            <a:r>
              <a:rPr lang="en-US" altLang="zh-CN" sz="3000" dirty="0" smtClean="0"/>
              <a:t>TestNG</a:t>
            </a:r>
            <a:r>
              <a:rPr lang="zh-CN" altLang="en-US" sz="3000" dirty="0" smtClean="0"/>
              <a:t>（</a:t>
            </a:r>
            <a:r>
              <a:rPr lang="en-US" altLang="zh-CN" sz="3000" dirty="0" smtClean="0"/>
              <a:t>Test Next Generation</a:t>
            </a:r>
            <a:r>
              <a:rPr lang="zh-CN" altLang="en-US" sz="3000" dirty="0" smtClean="0"/>
              <a:t>），顾名思义，下一代的测试框架。它借鉴了</a:t>
            </a:r>
            <a:r>
              <a:rPr lang="en-US" altLang="zh-CN" sz="3000" dirty="0" err="1" smtClean="0"/>
              <a:t>JUnit</a:t>
            </a:r>
            <a:r>
              <a:rPr lang="zh-CN" altLang="en-US" sz="3000" dirty="0" smtClean="0"/>
              <a:t>和</a:t>
            </a:r>
            <a:r>
              <a:rPr lang="en-US" altLang="zh-CN" sz="3000" dirty="0" err="1" smtClean="0"/>
              <a:t>Nuit</a:t>
            </a:r>
            <a:r>
              <a:rPr lang="zh-CN" altLang="en-US" sz="3000" dirty="0" smtClean="0"/>
              <a:t>框架的优秀设计思想，引入更易用和更强大的功能。它是基于</a:t>
            </a:r>
            <a:r>
              <a:rPr lang="en-US" altLang="zh-CN" sz="3000" dirty="0" smtClean="0">
                <a:solidFill>
                  <a:srgbClr val="FF0000"/>
                </a:solidFill>
              </a:rPr>
              <a:t>J2SE5.0</a:t>
            </a:r>
            <a:r>
              <a:rPr lang="zh-CN" altLang="en-US" sz="3000" dirty="0" smtClean="0">
                <a:solidFill>
                  <a:srgbClr val="FF0000"/>
                </a:solidFill>
              </a:rPr>
              <a:t>的</a:t>
            </a:r>
            <a:r>
              <a:rPr lang="zh-CN" altLang="en-US" sz="3000" dirty="0">
                <a:solidFill>
                  <a:srgbClr val="FF0000"/>
                </a:solidFill>
              </a:rPr>
              <a:t>注解</a:t>
            </a:r>
            <a:r>
              <a:rPr lang="zh-CN" altLang="en-US" sz="3000" dirty="0" smtClean="0">
                <a:solidFill>
                  <a:srgbClr val="FF0000"/>
                </a:solidFill>
              </a:rPr>
              <a:t>特性</a:t>
            </a:r>
            <a:r>
              <a:rPr lang="zh-CN" altLang="en-US" sz="3000" dirty="0" smtClean="0"/>
              <a:t>的而构建的轻量级的单元测试框架结构。</a:t>
            </a:r>
            <a:endParaRPr lang="en-US" altLang="zh-CN" sz="3000" dirty="0" smtClean="0"/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altLang="zh-CN" sz="3000" dirty="0" smtClean="0"/>
              <a:t>TestNG</a:t>
            </a:r>
            <a:r>
              <a:rPr lang="zh-CN" altLang="en-US" sz="3000" dirty="0" smtClean="0"/>
              <a:t>比</a:t>
            </a:r>
            <a:r>
              <a:rPr lang="en-US" altLang="zh-CN" sz="3000" dirty="0" err="1" smtClean="0"/>
              <a:t>JUnit</a:t>
            </a:r>
            <a:r>
              <a:rPr lang="zh-CN" altLang="en-US" sz="3000" dirty="0"/>
              <a:t>更</a:t>
            </a:r>
            <a:r>
              <a:rPr lang="zh-CN" altLang="en-US" sz="3000" dirty="0" smtClean="0"/>
              <a:t>强大，提供了更多的扩展功能，消除了一些老式框架的限制，让程序员通过注解</a:t>
            </a:r>
            <a:r>
              <a:rPr lang="en-US" altLang="zh-CN" sz="3000" dirty="0" smtClean="0"/>
              <a:t> </a:t>
            </a:r>
            <a:r>
              <a:rPr lang="zh-CN" altLang="en-US" sz="3000" dirty="0" smtClean="0"/>
              <a:t>、分组、序列和参数化等多种方式组织和执行自动化测试脚本。</a:t>
            </a:r>
            <a:endParaRPr lang="en-US" altLang="zh-CN" sz="3000" dirty="0" smtClean="0"/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dirty="0" smtClean="0">
                <a:ea typeface="宋体" pitchFamily="2" charset="-122"/>
              </a:rPr>
              <a:t>官网：</a:t>
            </a:r>
            <a:r>
              <a:rPr lang="en-US" altLang="zh-CN" dirty="0" smtClean="0">
                <a:ea typeface="宋体" pitchFamily="2" charset="-122"/>
              </a:rPr>
              <a:t>http</a:t>
            </a:r>
            <a:r>
              <a:rPr lang="en-US" altLang="zh-CN" dirty="0">
                <a:ea typeface="宋体" pitchFamily="2" charset="-122"/>
              </a:rPr>
              <a:t>://testng.org/doc/index.html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 TestNG</a:t>
            </a:r>
            <a:r>
              <a:rPr lang="zh-CN" altLang="en-US" dirty="0" smtClean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316885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951571"/>
            <a:ext cx="7666037" cy="348138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/>
              <a:t> </a:t>
            </a:r>
            <a:r>
              <a:rPr lang="zh-CN" altLang="en-US" dirty="0" smtClean="0"/>
              <a:t>测试类</a:t>
            </a:r>
            <a:r>
              <a:rPr lang="zh-CN" altLang="en-US" dirty="0"/>
              <a:t>放在</a:t>
            </a:r>
            <a:r>
              <a:rPr lang="en-US" altLang="zh-CN" dirty="0"/>
              <a:t>test</a:t>
            </a:r>
            <a:r>
              <a:rPr lang="zh-CN" altLang="en-US" dirty="0"/>
              <a:t>包</a:t>
            </a:r>
            <a:r>
              <a:rPr lang="zh-CN" altLang="en-US" dirty="0" smtClean="0"/>
              <a:t>中，独立存放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/>
              <a:t> </a:t>
            </a:r>
            <a:r>
              <a:rPr lang="zh-CN" altLang="en-US" dirty="0" smtClean="0"/>
              <a:t>测试类</a:t>
            </a:r>
            <a:r>
              <a:rPr lang="zh-CN" altLang="en-US" dirty="0"/>
              <a:t>名用</a:t>
            </a:r>
            <a:r>
              <a:rPr lang="en-US" altLang="zh-CN" dirty="0" err="1"/>
              <a:t>XXXTest</a:t>
            </a:r>
            <a:r>
              <a:rPr lang="zh-CN" altLang="en-US" dirty="0" smtClean="0"/>
              <a:t>结尾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/>
              <a:t>  </a:t>
            </a:r>
            <a:r>
              <a:rPr lang="zh-CN" altLang="en-US" dirty="0" smtClean="0"/>
              <a:t>测试方法</a:t>
            </a:r>
            <a:r>
              <a:rPr lang="zh-CN" altLang="en-US" dirty="0"/>
              <a:t>用</a:t>
            </a:r>
            <a:r>
              <a:rPr lang="en-US" altLang="zh-CN" dirty="0" err="1"/>
              <a:t>testMethod</a:t>
            </a:r>
            <a:r>
              <a:rPr lang="zh-CN" altLang="en-US" dirty="0" smtClean="0"/>
              <a:t>命名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注意：自动化测试规范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72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2800" dirty="0" smtClean="0"/>
              <a:t>支持注解</a:t>
            </a:r>
            <a:endParaRPr lang="en-US" altLang="zh-CN" sz="2800" dirty="0" smtClean="0"/>
          </a:p>
          <a:p>
            <a:r>
              <a:rPr lang="en-US" altLang="zh-CN" sz="2800" dirty="0" err="1"/>
              <a:t>TestNG</a:t>
            </a:r>
            <a:r>
              <a:rPr lang="zh-CN" altLang="en-US" sz="2800" dirty="0"/>
              <a:t>使用</a:t>
            </a:r>
            <a:r>
              <a:rPr lang="en-US" altLang="zh-CN" sz="2800" dirty="0"/>
              <a:t>Java</a:t>
            </a:r>
            <a:r>
              <a:rPr lang="zh-CN" altLang="en-US" sz="2800" dirty="0"/>
              <a:t>和面向对象的功能 </a:t>
            </a:r>
            <a:endParaRPr lang="en-US" altLang="zh-CN" sz="2800" dirty="0"/>
          </a:p>
          <a:p>
            <a:r>
              <a:rPr lang="zh-CN" altLang="en-US" sz="2800" dirty="0"/>
              <a:t>支持综合类测试</a:t>
            </a:r>
            <a:endParaRPr lang="en-US" altLang="zh-CN" sz="2800" dirty="0"/>
          </a:p>
          <a:p>
            <a:r>
              <a:rPr lang="zh-CN" altLang="en-US" sz="2800" dirty="0"/>
              <a:t>独立的编译时测试代码和运行时配置</a:t>
            </a:r>
            <a:r>
              <a:rPr lang="en-US" altLang="zh-CN" sz="2800" dirty="0"/>
              <a:t>/</a:t>
            </a:r>
            <a:r>
              <a:rPr lang="zh-CN" altLang="en-US" sz="2800" dirty="0"/>
              <a:t>数据信息 </a:t>
            </a:r>
            <a:endParaRPr lang="en-US" altLang="zh-CN" sz="2800" dirty="0"/>
          </a:p>
          <a:p>
            <a:r>
              <a:rPr lang="zh-CN" altLang="en-US" sz="2800" dirty="0"/>
              <a:t>支持依赖测试方法，并行测试，负载测试，局部故障 </a:t>
            </a:r>
            <a:endParaRPr lang="en-US" altLang="zh-CN" sz="2800" dirty="0"/>
          </a:p>
          <a:p>
            <a:r>
              <a:rPr lang="zh-CN" altLang="en-US" sz="2800" dirty="0"/>
              <a:t>灵活的插件</a:t>
            </a:r>
            <a:r>
              <a:rPr lang="en-US" altLang="zh-CN" sz="2800" dirty="0"/>
              <a:t>API </a:t>
            </a:r>
          </a:p>
          <a:p>
            <a:r>
              <a:rPr lang="zh-CN" altLang="en-US" sz="2800" dirty="0"/>
              <a:t>支持多线程测试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TestNG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52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36" y="1059585"/>
            <a:ext cx="5295900" cy="1850231"/>
          </a:xfrm>
        </p:spPr>
      </p:pic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ea typeface="宋体" pitchFamily="2" charset="-122"/>
              </a:rPr>
              <a:t>安装</a:t>
            </a:r>
            <a:r>
              <a:rPr lang="en-US" altLang="zh-CN" dirty="0" smtClean="0">
                <a:ea typeface="宋体" pitchFamily="2" charset="-122"/>
              </a:rPr>
              <a:t>TestNG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3" name="AutoShape 2" descr="http://wenku.baidu.com/content/c7705abb453610661ed9f4ed?m=60f13ecd3971ad7c235511013d14d465&amp;type=pic&amp;src=1713631d97cf074cc9c44d554d97010e.png"/>
          <p:cNvSpPr>
            <a:spLocks noChangeAspect="1" noChangeArrowheads="1"/>
          </p:cNvSpPr>
          <p:nvPr/>
        </p:nvSpPr>
        <p:spPr bwMode="auto">
          <a:xfrm>
            <a:off x="155577" y="-1610915"/>
            <a:ext cx="5305425" cy="336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221600"/>
            <a:ext cx="3832018" cy="24302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327834"/>
            <a:ext cx="47434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/>
              <a:t>6</a:t>
            </a:r>
            <a:r>
              <a:rPr lang="en-US" altLang="zh-CN" sz="2800" dirty="0" smtClean="0"/>
              <a:t>.1 TestNG </a:t>
            </a:r>
            <a:r>
              <a:rPr lang="zh-CN" altLang="en-US" sz="2800" dirty="0" smtClean="0"/>
              <a:t>介绍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6.2 TestNG</a:t>
            </a:r>
            <a:r>
              <a:rPr lang="zh-CN" altLang="en-US" sz="2800" dirty="0">
                <a:solidFill>
                  <a:srgbClr val="FF0000"/>
                </a:solidFill>
              </a:rPr>
              <a:t>的常用注解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 smtClean="0"/>
              <a:t>6.3 testng.xml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 smtClean="0"/>
              <a:t>6.4 </a:t>
            </a:r>
            <a:r>
              <a:rPr lang="zh-CN" altLang="en-US" sz="2800" dirty="0" smtClean="0"/>
              <a:t>数据提供者</a:t>
            </a:r>
            <a:endParaRPr lang="en-US" altLang="zh-CN" sz="2800" dirty="0" smtClean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 smtClean="0"/>
              <a:t>6.5 </a:t>
            </a:r>
            <a:r>
              <a:rPr lang="zh-CN" altLang="en-US" sz="2800" dirty="0" smtClean="0"/>
              <a:t>断言</a:t>
            </a:r>
            <a:endParaRPr lang="en-US" altLang="zh-CN" sz="2800" dirty="0" smtClean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 smtClean="0"/>
              <a:t>6.6 </a:t>
            </a:r>
            <a:r>
              <a:rPr lang="zh-CN" altLang="en-US" sz="2800" dirty="0"/>
              <a:t>编写测试用例的步骤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endParaRPr lang="en-US" altLang="zh-CN" dirty="0">
              <a:ea typeface="宋体" pitchFamily="2" charset="-122"/>
            </a:endParaRPr>
          </a:p>
        </p:txBody>
      </p:sp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/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13383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622592"/>
              </p:ext>
            </p:extLst>
          </p:nvPr>
        </p:nvGraphicFramePr>
        <p:xfrm>
          <a:off x="395536" y="815135"/>
          <a:ext cx="8352928" cy="3935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5904656"/>
              </a:tblGrid>
              <a:tr h="28575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Annotations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含义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9746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@Test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此注解的方法会被认为是一个测试方法，即一个测试用例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9746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宋体" pitchFamily="2" charset="-122"/>
                        </a:rPr>
                        <a:t>@</a:t>
                      </a:r>
                      <a:r>
                        <a:rPr lang="en-US" altLang="zh-CN" sz="1400" dirty="0" err="1" smtClean="0">
                          <a:ea typeface="宋体" pitchFamily="2" charset="-122"/>
                        </a:rPr>
                        <a:t>BeforeMethod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400" dirty="0" smtClean="0">
                          <a:ea typeface="宋体" pitchFamily="2" charset="-122"/>
                        </a:rPr>
                        <a:t>被注释的方法将在每一个</a:t>
                      </a:r>
                      <a:r>
                        <a:rPr lang="zh-CN" altLang="zh-CN" sz="1400" dirty="0" smtClean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a:t>测试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a:t>用例</a:t>
                      </a:r>
                      <a:r>
                        <a:rPr lang="zh-CN" altLang="zh-CN" sz="1400" dirty="0" smtClean="0">
                          <a:ea typeface="宋体" pitchFamily="2" charset="-122"/>
                        </a:rPr>
                        <a:t>调用前运行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宋体" pitchFamily="2" charset="-122"/>
                        </a:rPr>
                        <a:t>@</a:t>
                      </a:r>
                      <a:r>
                        <a:rPr lang="en-US" altLang="zh-CN" sz="1400" dirty="0" err="1" smtClean="0">
                          <a:ea typeface="宋体" pitchFamily="2" charset="-122"/>
                        </a:rPr>
                        <a:t>AfterMethod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宋体" pitchFamily="2" charset="-122"/>
                        </a:rPr>
                        <a:t> </a:t>
                      </a:r>
                      <a:r>
                        <a:rPr lang="zh-CN" altLang="zh-CN" sz="1400" dirty="0" smtClean="0">
                          <a:ea typeface="宋体" pitchFamily="2" charset="-122"/>
                        </a:rPr>
                        <a:t>被注释的方法将在每一个</a:t>
                      </a:r>
                      <a:r>
                        <a:rPr lang="zh-CN" altLang="zh-CN" sz="1400" dirty="0" smtClean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a:t>测试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a:t>用例</a:t>
                      </a:r>
                      <a:r>
                        <a:rPr lang="zh-CN" altLang="zh-CN" sz="1400" dirty="0" smtClean="0">
                          <a:ea typeface="宋体" pitchFamily="2" charset="-122"/>
                        </a:rPr>
                        <a:t>调用后运行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宋体" pitchFamily="2" charset="-122"/>
                        </a:rPr>
                        <a:t>@</a:t>
                      </a:r>
                      <a:r>
                        <a:rPr lang="en-US" altLang="zh-CN" sz="1400" dirty="0" err="1" smtClean="0">
                          <a:ea typeface="宋体" pitchFamily="2" charset="-122"/>
                        </a:rPr>
                        <a:t>BeforeClass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dirty="0" smtClean="0">
                          <a:ea typeface="宋体" pitchFamily="2" charset="-122"/>
                        </a:rPr>
                        <a:t>被注释的方法将在</a:t>
                      </a:r>
                      <a:r>
                        <a:rPr lang="zh-CN" altLang="zh-CN" sz="1400" dirty="0" smtClean="0">
                          <a:solidFill>
                            <a:srgbClr val="FF0000"/>
                          </a:solidFill>
                          <a:ea typeface="宋体" pitchFamily="2" charset="-122"/>
                        </a:rPr>
                        <a:t>当前类</a:t>
                      </a:r>
                      <a:r>
                        <a:rPr lang="zh-CN" altLang="zh-CN" sz="1400" dirty="0" smtClean="0">
                          <a:ea typeface="宋体" pitchFamily="2" charset="-122"/>
                        </a:rPr>
                        <a:t>的第一个</a:t>
                      </a:r>
                      <a:r>
                        <a:rPr lang="zh-CN" altLang="zh-CN" sz="1400" dirty="0" smtClean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a:t>测试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a:t>用例</a:t>
                      </a:r>
                      <a:r>
                        <a:rPr lang="zh-CN" altLang="zh-CN" sz="1400" dirty="0" smtClean="0">
                          <a:ea typeface="宋体" pitchFamily="2" charset="-122"/>
                        </a:rPr>
                        <a:t>调用前运行</a:t>
                      </a:r>
                      <a:endParaRPr lang="en-US" altLang="zh-CN" sz="1400" dirty="0" smtClean="0">
                        <a:ea typeface="宋体" pitchFamily="2" charset="-122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300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宋体" pitchFamily="2" charset="-122"/>
                        </a:rPr>
                        <a:t>@</a:t>
                      </a:r>
                      <a:r>
                        <a:rPr lang="en-US" altLang="zh-CN" sz="1400" dirty="0" err="1" smtClean="0">
                          <a:ea typeface="宋体" pitchFamily="2" charset="-122"/>
                        </a:rPr>
                        <a:t>AfterClass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400" dirty="0" smtClean="0">
                          <a:ea typeface="宋体" pitchFamily="2" charset="-122"/>
                        </a:rPr>
                        <a:t>被注释的方法将在</a:t>
                      </a:r>
                      <a:r>
                        <a:rPr lang="zh-CN" altLang="zh-CN" sz="1400" dirty="0" smtClean="0">
                          <a:solidFill>
                            <a:srgbClr val="FF0000"/>
                          </a:solidFill>
                          <a:ea typeface="宋体" pitchFamily="2" charset="-122"/>
                        </a:rPr>
                        <a:t>当前类</a:t>
                      </a:r>
                      <a:r>
                        <a:rPr lang="zh-CN" altLang="zh-CN" sz="1400" dirty="0" smtClean="0">
                          <a:ea typeface="宋体" pitchFamily="2" charset="-122"/>
                        </a:rPr>
                        <a:t>的所有</a:t>
                      </a:r>
                      <a:r>
                        <a:rPr lang="zh-CN" altLang="zh-CN" sz="1400" dirty="0" smtClean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a:t>测试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a:t>用例</a:t>
                      </a:r>
                      <a:r>
                        <a:rPr lang="zh-CN" altLang="zh-CN" sz="1400" dirty="0" smtClean="0">
                          <a:ea typeface="宋体" pitchFamily="2" charset="-122"/>
                        </a:rPr>
                        <a:t>调用后运行</a:t>
                      </a:r>
                      <a:endParaRPr lang="en-US" altLang="zh-CN" sz="1400" dirty="0" smtClean="0">
                        <a:ea typeface="宋体" pitchFamily="2" charset="-122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442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宋体" pitchFamily="2" charset="-122"/>
                        </a:rPr>
                        <a:t>@</a:t>
                      </a:r>
                      <a:r>
                        <a:rPr lang="en-US" altLang="zh-CN" sz="1400" dirty="0" err="1" smtClean="0">
                          <a:ea typeface="宋体" pitchFamily="2" charset="-122"/>
                        </a:rPr>
                        <a:t>BeforeSuite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400" dirty="0" smtClean="0">
                          <a:ea typeface="宋体" pitchFamily="2" charset="-122"/>
                        </a:rPr>
                        <a:t>被注释的方法将在</a:t>
                      </a:r>
                      <a:r>
                        <a:rPr lang="zh-CN" altLang="en-US" sz="1400" dirty="0" smtClean="0">
                          <a:ea typeface="宋体" pitchFamily="2" charset="-122"/>
                        </a:rPr>
                        <a:t>当前测试集合（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ea typeface="宋体" pitchFamily="2" charset="-122"/>
                        </a:rPr>
                        <a:t>suite</a:t>
                      </a:r>
                      <a:r>
                        <a:rPr lang="zh-CN" altLang="en-US" sz="1400" dirty="0" smtClean="0">
                          <a:ea typeface="宋体" pitchFamily="2" charset="-122"/>
                        </a:rPr>
                        <a:t>）任一</a:t>
                      </a:r>
                      <a:r>
                        <a:rPr lang="zh-CN" altLang="zh-CN" sz="1400" dirty="0" smtClean="0">
                          <a:ea typeface="宋体" pitchFamily="2" charset="-122"/>
                        </a:rPr>
                        <a:t>测试</a:t>
                      </a:r>
                      <a:r>
                        <a:rPr lang="zh-CN" altLang="en-US" sz="1400" dirty="0" smtClean="0">
                          <a:ea typeface="宋体" pitchFamily="2" charset="-122"/>
                        </a:rPr>
                        <a:t>用例</a:t>
                      </a:r>
                      <a:r>
                        <a:rPr lang="zh-CN" altLang="zh-CN" sz="1400" dirty="0" smtClean="0">
                          <a:ea typeface="宋体" pitchFamily="2" charset="-122"/>
                        </a:rPr>
                        <a:t>运行前运行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15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ea typeface="宋体" pitchFamily="2" charset="-122"/>
                        </a:rPr>
                        <a:t>@AfterSuite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400" dirty="0" smtClean="0">
                          <a:ea typeface="宋体" pitchFamily="2" charset="-122"/>
                        </a:rPr>
                        <a:t>被注释的方法将在</a:t>
                      </a:r>
                      <a:r>
                        <a:rPr lang="zh-CN" altLang="en-US" sz="1400" dirty="0" smtClean="0">
                          <a:ea typeface="宋体" pitchFamily="2" charset="-122"/>
                        </a:rPr>
                        <a:t>当前测试集合（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ea typeface="宋体" pitchFamily="2" charset="-122"/>
                        </a:rPr>
                        <a:t>suite</a:t>
                      </a:r>
                      <a:r>
                        <a:rPr lang="zh-CN" altLang="en-US" sz="1400" dirty="0" smtClean="0">
                          <a:ea typeface="宋体" pitchFamily="2" charset="-122"/>
                        </a:rPr>
                        <a:t>）所有</a:t>
                      </a:r>
                      <a:r>
                        <a:rPr lang="zh-CN" altLang="zh-CN" sz="1400" dirty="0" smtClean="0">
                          <a:ea typeface="宋体" pitchFamily="2" charset="-122"/>
                        </a:rPr>
                        <a:t>测试</a:t>
                      </a:r>
                      <a:r>
                        <a:rPr lang="zh-CN" altLang="en-US" sz="1400" dirty="0" smtClean="0">
                          <a:ea typeface="宋体" pitchFamily="2" charset="-122"/>
                        </a:rPr>
                        <a:t>用例</a:t>
                      </a:r>
                      <a:r>
                        <a:rPr lang="zh-CN" altLang="zh-CN" sz="1400" dirty="0" smtClean="0">
                          <a:ea typeface="宋体" pitchFamily="2" charset="-122"/>
                        </a:rPr>
                        <a:t>运行后运行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154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宋体" pitchFamily="2" charset="-122"/>
                        </a:rPr>
                        <a:t>@</a:t>
                      </a:r>
                      <a:r>
                        <a:rPr lang="en-US" altLang="zh-CN" sz="1400" dirty="0" err="1" smtClean="0">
                          <a:ea typeface="宋体" pitchFamily="2" charset="-122"/>
                        </a:rPr>
                        <a:t>BeforeTest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dirty="0" smtClean="0">
                          <a:ea typeface="宋体" pitchFamily="2" charset="-122"/>
                        </a:rPr>
                        <a:t>被注释的方法将在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ea typeface="宋体" pitchFamily="2" charset="-122"/>
                        </a:rPr>
                        <a:t>Test</a:t>
                      </a:r>
                      <a:r>
                        <a:rPr lang="zh-CN" altLang="en-US" sz="1400" dirty="0" smtClean="0">
                          <a:ea typeface="宋体" pitchFamily="2" charset="-122"/>
                        </a:rPr>
                        <a:t>中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a:t>第一</a:t>
                      </a:r>
                      <a:r>
                        <a:rPr lang="zh-CN" altLang="zh-CN" sz="1400" dirty="0" smtClean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a:t>测试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a:t>用例开始</a:t>
                      </a:r>
                      <a:r>
                        <a:rPr lang="zh-CN" altLang="zh-CN" sz="1400" dirty="0" smtClean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a:t>运行前</a:t>
                      </a:r>
                      <a:r>
                        <a:rPr lang="zh-CN" altLang="zh-CN" sz="1400" dirty="0" smtClean="0">
                          <a:ea typeface="宋体" pitchFamily="2" charset="-122"/>
                        </a:rPr>
                        <a:t>运行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154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宋体" pitchFamily="2" charset="-122"/>
                        </a:rPr>
                        <a:t>@</a:t>
                      </a:r>
                      <a:r>
                        <a:rPr lang="en-US" altLang="zh-CN" sz="1400" dirty="0" err="1" smtClean="0">
                          <a:ea typeface="宋体" pitchFamily="2" charset="-122"/>
                        </a:rPr>
                        <a:t>AfterTest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dirty="0" smtClean="0">
                          <a:ea typeface="宋体" pitchFamily="2" charset="-122"/>
                        </a:rPr>
                        <a:t>被注释的方法将在在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ea typeface="宋体" pitchFamily="2" charset="-122"/>
                        </a:rPr>
                        <a:t>Test</a:t>
                      </a:r>
                      <a:r>
                        <a:rPr lang="zh-CN" altLang="en-US" sz="1400" dirty="0" smtClean="0">
                          <a:ea typeface="宋体" pitchFamily="2" charset="-122"/>
                        </a:rPr>
                        <a:t>中所有</a:t>
                      </a:r>
                      <a:r>
                        <a:rPr lang="zh-CN" altLang="zh-CN" sz="1400" dirty="0" smtClean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a:t>测试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a:t>用例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宋体" pitchFamily="2" charset="-122"/>
                          <a:cs typeface="+mn-cs"/>
                        </a:rPr>
                        <a:t>运行后运行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宋体" pitchFamily="2" charset="-122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665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zh-CN" sz="1400" dirty="0" smtClean="0">
                          <a:ea typeface="宋体" pitchFamily="2" charset="-122"/>
                        </a:rPr>
                        <a:t>@</a:t>
                      </a:r>
                      <a:r>
                        <a:rPr lang="en-US" altLang="zh-CN" sz="1400" dirty="0" err="1" smtClean="0">
                          <a:ea typeface="宋体" pitchFamily="2" charset="-122"/>
                        </a:rPr>
                        <a:t>BeforeGroups</a:t>
                      </a:r>
                      <a:endParaRPr lang="zh-CN" altLang="en-US" sz="1400" dirty="0" smtClean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5125" indent="-255588" algn="l"/>
                      <a:r>
                        <a:rPr lang="zh-CN" altLang="zh-CN" sz="1400" dirty="0" smtClean="0">
                          <a:ea typeface="宋体" pitchFamily="2" charset="-122"/>
                        </a:rPr>
                        <a:t>被</a:t>
                      </a:r>
                      <a:r>
                        <a:rPr lang="zh-CN" altLang="en-US" sz="1400" dirty="0" smtClean="0">
                          <a:ea typeface="宋体" pitchFamily="2" charset="-122"/>
                        </a:rPr>
                        <a:t>注释</a:t>
                      </a:r>
                      <a:r>
                        <a:rPr lang="zh-CN" altLang="zh-CN" sz="1400" dirty="0" smtClean="0">
                          <a:ea typeface="宋体" pitchFamily="2" charset="-122"/>
                        </a:rPr>
                        <a:t>的方法将在</a:t>
                      </a:r>
                      <a:r>
                        <a:rPr lang="zh-CN" altLang="en-US" sz="1400" dirty="0" smtClean="0">
                          <a:ea typeface="宋体" pitchFamily="2" charset="-122"/>
                        </a:rPr>
                        <a:t>分组测试用例的任一</a:t>
                      </a:r>
                      <a:r>
                        <a:rPr lang="zh-CN" altLang="zh-CN" sz="1400" dirty="0" smtClean="0">
                          <a:ea typeface="宋体" pitchFamily="2" charset="-122"/>
                        </a:rPr>
                        <a:t>的测试</a:t>
                      </a:r>
                      <a:r>
                        <a:rPr lang="zh-CN" altLang="en-US" sz="1400" dirty="0" smtClean="0">
                          <a:ea typeface="宋体" pitchFamily="2" charset="-122"/>
                        </a:rPr>
                        <a:t>用例</a:t>
                      </a:r>
                      <a:r>
                        <a:rPr lang="zh-CN" altLang="zh-CN" sz="1400" dirty="0" smtClean="0">
                          <a:ea typeface="宋体" pitchFamily="2" charset="-122"/>
                        </a:rPr>
                        <a:t>前执行</a:t>
                      </a:r>
                      <a:endParaRPr lang="zh-CN" altLang="en-US" sz="900" dirty="0" smtClean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49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zh-CN" sz="1400" dirty="0" smtClean="0">
                          <a:ea typeface="宋体" pitchFamily="2" charset="-122"/>
                        </a:rPr>
                        <a:t>@</a:t>
                      </a:r>
                      <a:r>
                        <a:rPr lang="en-US" altLang="zh-CN" sz="1400" dirty="0" err="1" smtClean="0">
                          <a:ea typeface="宋体" pitchFamily="2" charset="-122"/>
                        </a:rPr>
                        <a:t>AfterGroups</a:t>
                      </a:r>
                      <a:endParaRPr lang="zh-CN" altLang="en-US" sz="1400" dirty="0" smtClean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5125" indent="-255588" algn="l"/>
                      <a:r>
                        <a:rPr lang="zh-CN" altLang="zh-CN" sz="1400" dirty="0" smtClean="0">
                          <a:ea typeface="宋体" pitchFamily="2" charset="-122"/>
                        </a:rPr>
                        <a:t>被</a:t>
                      </a:r>
                      <a:r>
                        <a:rPr lang="zh-CN" altLang="en-US" sz="1400" dirty="0" smtClean="0">
                          <a:ea typeface="宋体" pitchFamily="2" charset="-122"/>
                        </a:rPr>
                        <a:t>注释</a:t>
                      </a:r>
                      <a:r>
                        <a:rPr lang="zh-CN" altLang="zh-CN" sz="1400" dirty="0" smtClean="0">
                          <a:ea typeface="宋体" pitchFamily="2" charset="-122"/>
                        </a:rPr>
                        <a:t>的方法将在</a:t>
                      </a:r>
                      <a:r>
                        <a:rPr lang="zh-CN" altLang="en-US" sz="1400" dirty="0" smtClean="0">
                          <a:ea typeface="宋体" pitchFamily="2" charset="-122"/>
                        </a:rPr>
                        <a:t>分组测试用例的所有</a:t>
                      </a:r>
                      <a:r>
                        <a:rPr lang="zh-CN" altLang="zh-CN" sz="1400" dirty="0" smtClean="0">
                          <a:ea typeface="宋体" pitchFamily="2" charset="-122"/>
                        </a:rPr>
                        <a:t>的测试</a:t>
                      </a:r>
                      <a:r>
                        <a:rPr lang="zh-CN" altLang="en-US" sz="1400" dirty="0" smtClean="0">
                          <a:ea typeface="宋体" pitchFamily="2" charset="-122"/>
                        </a:rPr>
                        <a:t>用例后</a:t>
                      </a:r>
                      <a:r>
                        <a:rPr lang="zh-CN" altLang="zh-CN" sz="1400" dirty="0" smtClean="0">
                          <a:ea typeface="宋体" pitchFamily="2" charset="-122"/>
                        </a:rPr>
                        <a:t>执行</a:t>
                      </a:r>
                      <a:endParaRPr lang="zh-CN" altLang="en-US" sz="900" dirty="0" smtClean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67698"/>
            <a:ext cx="8229600" cy="857250"/>
          </a:xfrm>
        </p:spPr>
        <p:txBody>
          <a:bodyPr/>
          <a:lstStyle/>
          <a:p>
            <a:r>
              <a:rPr lang="en-US" altLang="zh-CN" dirty="0" smtClean="0"/>
              <a:t>  TestNG</a:t>
            </a:r>
            <a:r>
              <a:rPr lang="zh-CN" altLang="en-US" dirty="0" smtClean="0"/>
              <a:t>的常用注解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35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000" dirty="0" smtClean="0"/>
              <a:t>注意：</a:t>
            </a:r>
            <a:endParaRPr lang="en-US" altLang="zh-CN" sz="3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000" dirty="0" smtClean="0"/>
              <a:t>1</a:t>
            </a:r>
            <a:r>
              <a:rPr lang="zh-CN" altLang="en-US" sz="3000" dirty="0" smtClean="0"/>
              <a:t>、</a:t>
            </a:r>
            <a:r>
              <a:rPr lang="en-US" altLang="zh-CN" sz="3000" dirty="0" err="1"/>
              <a:t>TestNG</a:t>
            </a:r>
            <a:r>
              <a:rPr lang="zh-CN" altLang="en-US" sz="3000" dirty="0"/>
              <a:t>执行测试方法之前，会重新实例化测试类，即执行构造方法</a:t>
            </a:r>
            <a:endParaRPr lang="en-US" altLang="zh-CN" sz="3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000" dirty="0"/>
              <a:t>2</a:t>
            </a:r>
            <a:r>
              <a:rPr lang="zh-CN" altLang="en-US" sz="3000" dirty="0"/>
              <a:t>、如果继承父类，会先执行父类的构造方法</a:t>
            </a:r>
            <a:endParaRPr lang="en-US" altLang="zh-CN" sz="3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000" dirty="0"/>
              <a:t>3</a:t>
            </a:r>
            <a:r>
              <a:rPr lang="zh-CN" altLang="en-US" sz="3000" dirty="0"/>
              <a:t>、会执行父类的</a:t>
            </a:r>
            <a:r>
              <a:rPr lang="en-US" altLang="zh-CN" sz="3000" dirty="0" err="1"/>
              <a:t>BeforeClass</a:t>
            </a:r>
            <a:endParaRPr lang="en-US" altLang="zh-CN" sz="30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TestNG</a:t>
            </a:r>
            <a:r>
              <a:rPr lang="zh-CN" altLang="en-US" dirty="0"/>
              <a:t>的常用注解</a:t>
            </a:r>
          </a:p>
        </p:txBody>
      </p:sp>
    </p:spTree>
    <p:extLst>
      <p:ext uri="{BB962C8B-B14F-4D97-AF65-F5344CB8AC3E}">
        <p14:creationId xmlns:p14="http://schemas.microsoft.com/office/powerpoint/2010/main" val="1658784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 smtClean="0"/>
              <a:t>        一个类</a:t>
            </a:r>
            <a:r>
              <a:rPr lang="zh-CN" altLang="en-US" sz="2800" dirty="0"/>
              <a:t>里面可能存在多个测试方法</a:t>
            </a:r>
            <a:r>
              <a:rPr lang="en-US" altLang="zh-CN" sz="2800" dirty="0"/>
              <a:t>(</a:t>
            </a:r>
            <a:r>
              <a:rPr lang="zh-CN" altLang="en-US" sz="2800" dirty="0"/>
              <a:t>被</a:t>
            </a:r>
            <a:r>
              <a:rPr lang="en-US" altLang="zh-CN" sz="2800" b="1" dirty="0"/>
              <a:t>@Test</a:t>
            </a:r>
            <a:r>
              <a:rPr lang="zh-CN" altLang="en-US" sz="2800" dirty="0"/>
              <a:t>注解的方法</a:t>
            </a:r>
            <a:r>
              <a:rPr lang="en-US" altLang="zh-CN" sz="2800" dirty="0"/>
              <a:t>)</a:t>
            </a:r>
            <a:r>
              <a:rPr lang="zh-CN" altLang="en-US" sz="2800" dirty="0" smtClean="0"/>
              <a:t>，默认</a:t>
            </a:r>
            <a:r>
              <a:rPr lang="zh-CN" altLang="en-US" sz="2800" dirty="0"/>
              <a:t>测试方法的执行顺序是按照</a:t>
            </a:r>
            <a:r>
              <a:rPr lang="zh-CN" altLang="en-US" sz="2800" dirty="0">
                <a:solidFill>
                  <a:srgbClr val="FF0000"/>
                </a:solidFill>
              </a:rPr>
              <a:t>方法名的</a:t>
            </a:r>
            <a:r>
              <a:rPr lang="zh-CN" altLang="en-US" sz="2800" dirty="0" smtClean="0">
                <a:solidFill>
                  <a:srgbClr val="FF0000"/>
                </a:solidFill>
              </a:rPr>
              <a:t>字典序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ascii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  <a:r>
              <a:rPr lang="zh-CN" altLang="en-US" sz="2800" dirty="0" smtClean="0">
                <a:solidFill>
                  <a:srgbClr val="FF0000"/>
                </a:solidFill>
              </a:rPr>
              <a:t>升序</a:t>
            </a:r>
            <a:r>
              <a:rPr lang="zh-CN" altLang="en-US" sz="2800" dirty="0"/>
              <a:t>排序执行的。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测试方法的执行顺序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558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自动化测试基础</Template>
  <TotalTime>2771</TotalTime>
  <Words>1225</Words>
  <Application>Microsoft Office PowerPoint</Application>
  <PresentationFormat>全屏显示(16:9)</PresentationFormat>
  <Paragraphs>195</Paragraphs>
  <Slides>30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moban</vt:lpstr>
      <vt:lpstr>06 TestNG基础使用</vt:lpstr>
      <vt:lpstr>本章大纲</vt:lpstr>
      <vt:lpstr> TestNG介绍</vt:lpstr>
      <vt:lpstr> TestNG的特点</vt:lpstr>
      <vt:lpstr>安装TestNG</vt:lpstr>
      <vt:lpstr>本章大纲</vt:lpstr>
      <vt:lpstr>  TestNG的常用注解</vt:lpstr>
      <vt:lpstr>TestNG的常用注解</vt:lpstr>
      <vt:lpstr>测试方法的执行顺序</vt:lpstr>
      <vt:lpstr>测试方法的执行顺序</vt:lpstr>
      <vt:lpstr>跳过某个测试方法</vt:lpstr>
      <vt:lpstr>  依赖测试</vt:lpstr>
      <vt:lpstr> 测试报告中的自定义日志</vt:lpstr>
      <vt:lpstr>本章大纲</vt:lpstr>
      <vt:lpstr> testng.xml</vt:lpstr>
      <vt:lpstr>testng.xml</vt:lpstr>
      <vt:lpstr>testng.xml-执行顺序</vt:lpstr>
      <vt:lpstr>parallel的取值</vt:lpstr>
      <vt:lpstr>测试用例的分组</vt:lpstr>
      <vt:lpstr>测试用例的分组</vt:lpstr>
      <vt:lpstr>TestNG参数化</vt:lpstr>
      <vt:lpstr>测试方法的执行顺序</vt:lpstr>
      <vt:lpstr>本章大纲</vt:lpstr>
      <vt:lpstr>TestNG数据提供者</vt:lpstr>
      <vt:lpstr>本章大纲</vt:lpstr>
      <vt:lpstr>断言</vt:lpstr>
      <vt:lpstr>SoftAssert（软断言）</vt:lpstr>
      <vt:lpstr>本章大纲</vt:lpstr>
      <vt:lpstr>编写测试用例的步骤</vt:lpstr>
      <vt:lpstr>注意：自动化测试规范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TestNG介绍</dc:title>
  <dc:creator>admin</dc:creator>
  <cp:lastModifiedBy>admin</cp:lastModifiedBy>
  <cp:revision>350</cp:revision>
  <dcterms:created xsi:type="dcterms:W3CDTF">2014-07-17T02:01:55Z</dcterms:created>
  <dcterms:modified xsi:type="dcterms:W3CDTF">2019-03-21T22:31:59Z</dcterms:modified>
</cp:coreProperties>
</file>