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96" r:id="rId4"/>
    <p:sldId id="294" r:id="rId5"/>
    <p:sldId id="261" r:id="rId6"/>
    <p:sldId id="293" r:id="rId7"/>
    <p:sldId id="302" r:id="rId8"/>
    <p:sldId id="300" r:id="rId9"/>
    <p:sldId id="30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379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PTer_T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1C1"/>
    <a:srgbClr val="43817D"/>
    <a:srgbClr val="3C7472"/>
    <a:srgbClr val="5EACAB"/>
    <a:srgbClr val="D9D9D9"/>
    <a:srgbClr val="FFFFFF"/>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49" d="100"/>
          <a:sy n="49" d="100"/>
        </p:scale>
        <p:origin x="67" y="898"/>
      </p:cViewPr>
      <p:guideLst>
        <p:guide orient="horz" pos="2152"/>
        <p:guide pos="379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pic>
        <p:nvPicPr>
          <p:cNvPr id="6" name="图片 5" descr="undraw_inspiration_re_ivlv"/>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25535" y="4018280"/>
            <a:ext cx="2383790" cy="2017395"/>
          </a:xfrm>
          <a:prstGeom prst="rect">
            <a:avLst/>
          </a:prstGeom>
          <a:effectLst>
            <a:outerShdw blurRad="203200" dist="101600" dir="2700000" algn="tl" rotWithShape="0">
              <a:schemeClr val="bg1">
                <a:lumMod val="10000"/>
                <a:alpha val="30000"/>
              </a:schemeClr>
            </a:outerShdw>
          </a:effectLst>
        </p:spPr>
      </p:pic>
      <p:sp>
        <p:nvSpPr>
          <p:cNvPr id="7" name="矩形 6"/>
          <p:cNvSpPr/>
          <p:nvPr userDrawn="1"/>
        </p:nvSpPr>
        <p:spPr>
          <a:xfrm>
            <a:off x="1245235" y="4329430"/>
            <a:ext cx="3276600" cy="18440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1314450" y="2162175"/>
            <a:ext cx="3829050" cy="0"/>
          </a:xfrm>
          <a:prstGeom prst="line">
            <a:avLst/>
          </a:prstGeom>
          <a:ln>
            <a:solidFill>
              <a:srgbClr val="86C1C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rot="540000">
            <a:off x="8114310" y="162330"/>
            <a:ext cx="5605145" cy="1734820"/>
            <a:chOff x="12808" y="83"/>
            <a:chExt cx="8827" cy="2732"/>
          </a:xfrm>
        </p:grpSpPr>
        <p:cxnSp>
          <p:nvCxnSpPr>
            <p:cNvPr id="11" name="直接连接符 10"/>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占位符 2"/>
          <p:cNvSpPr>
            <a:spLocks noGrp="1"/>
          </p:cNvSpPr>
          <p:nvPr>
            <p:ph type="body" sz="quarter" idx="10"/>
          </p:nvPr>
        </p:nvSpPr>
        <p:spPr>
          <a:xfrm>
            <a:off x="1223962" y="1271588"/>
            <a:ext cx="7517081" cy="914400"/>
          </a:xfrm>
          <a:noFill/>
        </p:spPr>
        <p:txBody>
          <a:bodyPr wrap="square" rtlCol="0">
            <a:noAutofit/>
          </a:bodyPr>
          <a:lstStyle>
            <a:lvl1pPr>
              <a:defRPr lang="zh-CN" altLang="en-US" sz="4000" dirty="0">
                <a:solidFill>
                  <a:schemeClr val="accent4"/>
                </a:solidFill>
                <a:latin typeface="+mn-lt"/>
                <a:ea typeface="OPPOSans L" panose="00020600040101010101" charset="-122"/>
                <a:cs typeface="OPPOSans L" panose="00020600040101010101" charset="-122"/>
              </a:defRPr>
            </a:lvl1pPr>
          </a:lstStyle>
          <a:p>
            <a:pPr marL="0" lvl="0">
              <a:lnSpc>
                <a:spcPct val="150000"/>
              </a:lnSpc>
            </a:pPr>
            <a:r>
              <a:rPr lang="zh-CN" altLang="en-US" dirty="0"/>
              <a:t>单击此处编辑母版文本样式</a:t>
            </a:r>
          </a:p>
        </p:txBody>
      </p:sp>
      <p:sp>
        <p:nvSpPr>
          <p:cNvPr id="16" name="文本占位符 2"/>
          <p:cNvSpPr>
            <a:spLocks noGrp="1"/>
          </p:cNvSpPr>
          <p:nvPr>
            <p:ph type="body" sz="quarter" idx="11"/>
          </p:nvPr>
        </p:nvSpPr>
        <p:spPr>
          <a:xfrm>
            <a:off x="1223962" y="2108496"/>
            <a:ext cx="10136295" cy="914400"/>
          </a:xfrm>
          <a:noFill/>
        </p:spPr>
        <p:txBody>
          <a:bodyPr wrap="square" rtlCol="0">
            <a:noAutofit/>
          </a:bodyPr>
          <a:lstStyle>
            <a:lvl1pPr>
              <a:defRPr lang="zh-CN" altLang="en-US" sz="5400" kern="1200" dirty="0" smtClean="0">
                <a:solidFill>
                  <a:schemeClr val="accent4"/>
                </a:solidFill>
                <a:latin typeface="+mj-lt"/>
                <a:ea typeface="OPPOSans R" panose="00020600040101010101" charset="-122"/>
                <a:cs typeface="思源黑体 Regular" panose="020B0500000000000000" charset="-122"/>
              </a:defRPr>
            </a:lvl1pPr>
          </a:lstStyle>
          <a:p>
            <a:pPr marL="0" lvl="0">
              <a:lnSpc>
                <a:spcPct val="150000"/>
              </a:lnSpc>
            </a:pPr>
            <a:r>
              <a:rPr lang="zh-CN" altLang="en-US" dirty="0"/>
              <a:t>单击此处编辑母版文本样式</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10" name="图片 5" descr="undraw_design_data_re_0s2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93660" y="2233930"/>
            <a:ext cx="2988310" cy="3401695"/>
          </a:xfrm>
          <a:prstGeom prst="rect">
            <a:avLst/>
          </a:prstGeom>
          <a:effectLst>
            <a:outerShdw blurRad="254000" dist="127000" dir="2700000" algn="tl" rotWithShape="0">
              <a:schemeClr val="accent6">
                <a:lumMod val="25000"/>
                <a:alpha val="20000"/>
              </a:schemeClr>
            </a:outerShdw>
          </a:effectLst>
        </p:spPr>
      </p:pic>
      <p:sp>
        <p:nvSpPr>
          <p:cNvPr id="12" name="矩形 11"/>
          <p:cNvSpPr/>
          <p:nvPr userDrawn="1"/>
        </p:nvSpPr>
        <p:spPr>
          <a:xfrm flipH="1">
            <a:off x="1637030" y="996950"/>
            <a:ext cx="76200" cy="760730"/>
          </a:xfrm>
          <a:prstGeom prst="rect">
            <a:avLst/>
          </a:prstGeom>
          <a:solidFill>
            <a:srgbClr val="86C1C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13" name="剪去对角的矩形 16"/>
          <p:cNvSpPr/>
          <p:nvPr userDrawn="1"/>
        </p:nvSpPr>
        <p:spPr>
          <a:xfrm>
            <a:off x="1637030" y="281495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4" name="直接连接符 13"/>
          <p:cNvCxnSpPr/>
          <p:nvPr userDrawn="1"/>
        </p:nvCxnSpPr>
        <p:spPr>
          <a:xfrm>
            <a:off x="2159635" y="2853055"/>
            <a:ext cx="539940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图片 14" descr="tape-145367"/>
          <p:cNvPicPr>
            <a:picLocks noChangeAspect="1"/>
          </p:cNvPicPr>
          <p:nvPr userDrawn="1"/>
        </p:nvPicPr>
        <p:blipFill>
          <a:blip r:embed="rId4">
            <a:alphaModFix amt="80000"/>
          </a:blip>
          <a:stretch>
            <a:fillRect/>
          </a:stretch>
        </p:blipFill>
        <p:spPr>
          <a:xfrm>
            <a:off x="7693660" y="668020"/>
            <a:ext cx="2865755" cy="1417955"/>
          </a:xfrm>
          <a:prstGeom prst="rect">
            <a:avLst/>
          </a:prstGeom>
        </p:spPr>
      </p:pic>
      <p:sp>
        <p:nvSpPr>
          <p:cNvPr id="16" name="剪去对角的矩形 30"/>
          <p:cNvSpPr/>
          <p:nvPr userDrawn="1"/>
        </p:nvSpPr>
        <p:spPr>
          <a:xfrm>
            <a:off x="1637030" y="3700780"/>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7" name="直接连接符 16"/>
          <p:cNvCxnSpPr/>
          <p:nvPr userDrawn="1"/>
        </p:nvCxnSpPr>
        <p:spPr>
          <a:xfrm>
            <a:off x="2159635" y="3738880"/>
            <a:ext cx="4147185" cy="139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剪去对角的矩形 33"/>
          <p:cNvSpPr/>
          <p:nvPr userDrawn="1"/>
        </p:nvSpPr>
        <p:spPr>
          <a:xfrm>
            <a:off x="1637030" y="457644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19" name="直接连接符 18"/>
          <p:cNvCxnSpPr/>
          <p:nvPr userDrawn="1"/>
        </p:nvCxnSpPr>
        <p:spPr>
          <a:xfrm flipV="1">
            <a:off x="2159635" y="4597400"/>
            <a:ext cx="4916805" cy="171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剪去对角的矩形 36"/>
          <p:cNvSpPr/>
          <p:nvPr userDrawn="1"/>
        </p:nvSpPr>
        <p:spPr>
          <a:xfrm>
            <a:off x="1637030" y="5559425"/>
            <a:ext cx="1365250" cy="76200"/>
          </a:xfrm>
          <a:prstGeom prst="snip2DiagRect">
            <a:avLst>
              <a:gd name="adj1" fmla="val 50000"/>
              <a:gd name="adj2" fmla="val 16667"/>
            </a:avLst>
          </a:prstGeom>
          <a:solidFill>
            <a:schemeClr val="accent1"/>
          </a:solidFill>
          <a:ln>
            <a:noFill/>
          </a:ln>
          <a:effectLst>
            <a:outerShdw blurRad="177800" dist="889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cxnSp>
        <p:nvCxnSpPr>
          <p:cNvPr id="21" name="直接连接符 20"/>
          <p:cNvCxnSpPr/>
          <p:nvPr userDrawn="1"/>
        </p:nvCxnSpPr>
        <p:spPr>
          <a:xfrm>
            <a:off x="2159635" y="5597525"/>
            <a:ext cx="5791835" cy="114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占位符 38"/>
          <p:cNvSpPr>
            <a:spLocks noGrp="1"/>
          </p:cNvSpPr>
          <p:nvPr>
            <p:ph type="body" sz="quarter" idx="10"/>
          </p:nvPr>
        </p:nvSpPr>
        <p:spPr>
          <a:xfrm>
            <a:off x="1888241" y="840073"/>
            <a:ext cx="8395012" cy="914400"/>
          </a:xfrm>
        </p:spPr>
        <p:txBody>
          <a:bodyPr/>
          <a:lstStyle>
            <a:lvl1pPr>
              <a:defRPr lang="zh-CN" altLang="en-US" sz="4800" kern="1200" smtClean="0">
                <a:solidFill>
                  <a:schemeClr val="accent4"/>
                </a:solidFill>
                <a:latin typeface="+mj-lt"/>
                <a:ea typeface="+mj-lt"/>
                <a:cs typeface="OPPOSans L" panose="00020600040101010101" charset="-122"/>
              </a:defRPr>
            </a:lvl1pPr>
          </a:lstStyle>
          <a:p>
            <a:pPr lvl="0"/>
            <a:r>
              <a:rPr lang="zh-CN" altLang="en-US" dirty="0"/>
              <a:t>单击此处编辑母版文本样式</a:t>
            </a:r>
          </a:p>
        </p:txBody>
      </p:sp>
      <p:sp>
        <p:nvSpPr>
          <p:cNvPr id="42" name="文本占位符 38"/>
          <p:cNvSpPr>
            <a:spLocks noGrp="1"/>
          </p:cNvSpPr>
          <p:nvPr>
            <p:ph type="body" sz="quarter" idx="11"/>
          </p:nvPr>
        </p:nvSpPr>
        <p:spPr>
          <a:xfrm>
            <a:off x="1530975" y="2041783"/>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4" name="文本占位符 38"/>
          <p:cNvSpPr>
            <a:spLocks noGrp="1"/>
          </p:cNvSpPr>
          <p:nvPr>
            <p:ph type="body" sz="quarter" idx="12"/>
          </p:nvPr>
        </p:nvSpPr>
        <p:spPr>
          <a:xfrm>
            <a:off x="1548464" y="2943690"/>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5" name="文本占位符 38"/>
          <p:cNvSpPr>
            <a:spLocks noGrp="1"/>
          </p:cNvSpPr>
          <p:nvPr>
            <p:ph type="body" sz="quarter" idx="13"/>
          </p:nvPr>
        </p:nvSpPr>
        <p:spPr>
          <a:xfrm>
            <a:off x="1550962" y="3785637"/>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46" name="文本占位符 38"/>
          <p:cNvSpPr>
            <a:spLocks noGrp="1"/>
          </p:cNvSpPr>
          <p:nvPr>
            <p:ph type="body" sz="quarter" idx="14"/>
          </p:nvPr>
        </p:nvSpPr>
        <p:spPr>
          <a:xfrm>
            <a:off x="1538471" y="4822457"/>
            <a:ext cx="8395012" cy="914400"/>
          </a:xfrm>
        </p:spPr>
        <p:txBody>
          <a:bodyPr/>
          <a:lstStyle>
            <a:lvl1pPr>
              <a:defRPr lang="zh-CN" altLang="en-US" sz="32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7" name="矩形 6"/>
          <p:cNvSpPr/>
          <p:nvPr userDrawn="1"/>
        </p:nvSpPr>
        <p:spPr>
          <a:xfrm>
            <a:off x="6211570" y="2139950"/>
            <a:ext cx="4751070" cy="63055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flipH="1">
            <a:off x="1637030" y="978535"/>
            <a:ext cx="76200" cy="76073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tape-145367"/>
          <p:cNvPicPr>
            <a:picLocks noChangeAspect="1"/>
          </p:cNvPicPr>
          <p:nvPr userDrawn="1"/>
        </p:nvPicPr>
        <p:blipFill>
          <a:blip r:embed="rId2">
            <a:alphaModFix amt="40000"/>
          </a:blip>
          <a:stretch>
            <a:fillRect/>
          </a:stretch>
        </p:blipFill>
        <p:spPr>
          <a:xfrm rot="3000000">
            <a:off x="8285480" y="1600200"/>
            <a:ext cx="3056890" cy="1528445"/>
          </a:xfrm>
          <a:prstGeom prst="rect">
            <a:avLst/>
          </a:prstGeom>
        </p:spPr>
      </p:pic>
      <p:pic>
        <p:nvPicPr>
          <p:cNvPr id="11" name="图片 5" descr="undraw_ideas_re_7twj"/>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37030" y="2260600"/>
            <a:ext cx="3216275" cy="3549015"/>
          </a:xfrm>
          <a:prstGeom prst="rect">
            <a:avLst/>
          </a:prstGeom>
          <a:effectLst>
            <a:outerShdw blurRad="254000" dist="127000" dir="2700000" algn="tl" rotWithShape="0">
              <a:schemeClr val="accent6">
                <a:lumMod val="25000"/>
                <a:alpha val="20000"/>
              </a:schemeClr>
            </a:outerShdw>
          </a:effectLst>
        </p:spPr>
      </p:pic>
      <p:sp>
        <p:nvSpPr>
          <p:cNvPr id="14" name="文本占位符 38"/>
          <p:cNvSpPr>
            <a:spLocks noGrp="1"/>
          </p:cNvSpPr>
          <p:nvPr>
            <p:ph type="body" sz="quarter" idx="12"/>
          </p:nvPr>
        </p:nvSpPr>
        <p:spPr>
          <a:xfrm>
            <a:off x="1833277" y="830077"/>
            <a:ext cx="8395012" cy="914400"/>
          </a:xfrm>
        </p:spPr>
        <p:txBody>
          <a:bodyPr/>
          <a:lstStyle>
            <a:lvl1pPr>
              <a:defRPr lang="zh-CN" altLang="en-US" sz="48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16" name="文本占位符 38"/>
          <p:cNvSpPr>
            <a:spLocks noGrp="1"/>
          </p:cNvSpPr>
          <p:nvPr>
            <p:ph type="body" sz="quarter" idx="13"/>
          </p:nvPr>
        </p:nvSpPr>
        <p:spPr>
          <a:xfrm>
            <a:off x="6253554" y="2848626"/>
            <a:ext cx="12181930" cy="914400"/>
          </a:xfrm>
        </p:spPr>
        <p:txBody>
          <a:bodyPr/>
          <a:lstStyle>
            <a:lvl1pPr>
              <a:defRPr lang="zh-CN" altLang="en-US" sz="6000" kern="1200" dirty="0" smtClean="0">
                <a:solidFill>
                  <a:schemeClr val="accent4"/>
                </a:solidFill>
                <a:latin typeface="+mn-lt"/>
                <a:ea typeface="OPPOSans L" panose="00020600040101010101" charset="-122"/>
                <a:cs typeface="OPPOSans L" panose="00020600040101010101" charset="-122"/>
              </a:defRPr>
            </a:lvl1pPr>
          </a:lstStyle>
          <a:p>
            <a:pPr lvl="0"/>
            <a:r>
              <a:rPr lang="zh-CN" altLang="en-US" dirty="0"/>
              <a:t>单击此处编辑母版文本样式</a:t>
            </a:r>
          </a:p>
        </p:txBody>
      </p:sp>
      <p:sp>
        <p:nvSpPr>
          <p:cNvPr id="18" name="文本占位符 38"/>
          <p:cNvSpPr>
            <a:spLocks noGrp="1"/>
          </p:cNvSpPr>
          <p:nvPr>
            <p:ph type="body" sz="quarter" idx="14"/>
          </p:nvPr>
        </p:nvSpPr>
        <p:spPr>
          <a:xfrm>
            <a:off x="2596450" y="5469836"/>
            <a:ext cx="8395012" cy="394148"/>
          </a:xfrm>
          <a:noFill/>
        </p:spPr>
        <p:txBody>
          <a:bodyPr wrap="square" rtlCol="0">
            <a:spAutoFit/>
          </a:bodyPr>
          <a:lstStyle>
            <a:lvl1pPr algn="r">
              <a:defRPr lang="zh-CN" altLang="en-US" sz="1600" dirty="0">
                <a:solidFill>
                  <a:schemeClr val="accent5"/>
                </a:solidFill>
                <a:latin typeface="OPPOSans L" panose="00020600040101010101" charset="-122"/>
                <a:ea typeface="OPPOSans L" panose="00020600040101010101" charset="-122"/>
                <a:cs typeface="OPPOSans L" panose="00020600040101010101" charset="-122"/>
              </a:defRPr>
            </a:lvl1pPr>
          </a:lstStyle>
          <a:p>
            <a:pPr marL="0" lvl="0"/>
            <a:r>
              <a:rPr lang="zh-CN" altLang="en-US" dirty="0"/>
              <a:t>单击此处编辑母版文本样式</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7" name="图片 9" descr="undraw_my_password_re_ydq7"/>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750300" y="3740150"/>
            <a:ext cx="2023745" cy="1971040"/>
          </a:xfrm>
          <a:prstGeom prst="rect">
            <a:avLst/>
          </a:prstGeom>
          <a:effectLst>
            <a:outerShdw blurRad="203200" dist="101600" dir="2700000" algn="tl" rotWithShape="0">
              <a:schemeClr val="accent6">
                <a:lumMod val="25000"/>
                <a:alpha val="20000"/>
              </a:schemeClr>
            </a:outerShdw>
          </a:effectLst>
        </p:spPr>
      </p:pic>
      <p:pic>
        <p:nvPicPr>
          <p:cNvPr id="9" name="图片 15" descr="undraw_portfolio_website_re_jsdd"/>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245235" y="1139825"/>
            <a:ext cx="2332355" cy="1564640"/>
          </a:xfrm>
          <a:prstGeom prst="rect">
            <a:avLst/>
          </a:prstGeom>
          <a:effectLst>
            <a:outerShdw blurRad="203200" dist="101600" dir="2700000" algn="tl" rotWithShape="0">
              <a:prstClr val="black">
                <a:alpha val="20000"/>
              </a:prstClr>
            </a:outerShdw>
          </a:effectLst>
        </p:spPr>
      </p:pic>
      <p:sp>
        <p:nvSpPr>
          <p:cNvPr id="10" name="矩形 9"/>
          <p:cNvSpPr/>
          <p:nvPr userDrawn="1"/>
        </p:nvSpPr>
        <p:spPr>
          <a:xfrm>
            <a:off x="1245235" y="5164455"/>
            <a:ext cx="2332355" cy="5467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rot="540000">
            <a:off x="8733155" y="653415"/>
            <a:ext cx="4686300" cy="1557020"/>
            <a:chOff x="12808" y="83"/>
            <a:chExt cx="8827" cy="2732"/>
          </a:xfrm>
        </p:grpSpPr>
        <p:cxnSp>
          <p:nvCxnSpPr>
            <p:cNvPr id="12" name="直接连接符 11"/>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 name="图片 14" descr="tape-145367"/>
          <p:cNvPicPr>
            <a:picLocks noChangeAspect="1"/>
          </p:cNvPicPr>
          <p:nvPr userDrawn="1">
            <p:custDataLst>
              <p:tags r:id="rId1"/>
            </p:custDataLst>
          </p:nvPr>
        </p:nvPicPr>
        <p:blipFill>
          <a:blip r:embed="rId7">
            <a:alphaModFix amt="40000"/>
          </a:blip>
          <a:stretch>
            <a:fillRect/>
          </a:stretch>
        </p:blipFill>
        <p:spPr>
          <a:xfrm rot="3120000">
            <a:off x="12065" y="4385945"/>
            <a:ext cx="2515235" cy="1257935"/>
          </a:xfrm>
          <a:prstGeom prst="rect">
            <a:avLst/>
          </a:prstGeom>
        </p:spPr>
      </p:pic>
      <p:sp>
        <p:nvSpPr>
          <p:cNvPr id="18" name="文本占位符 16"/>
          <p:cNvSpPr>
            <a:spLocks noGrp="1"/>
          </p:cNvSpPr>
          <p:nvPr>
            <p:ph type="body" sz="quarter" idx="10"/>
          </p:nvPr>
        </p:nvSpPr>
        <p:spPr>
          <a:xfrm>
            <a:off x="3734795" y="2697055"/>
            <a:ext cx="9423265" cy="1409996"/>
          </a:xfrm>
        </p:spPr>
        <p:txBody>
          <a:bodyPr/>
          <a:lstStyle>
            <a:lvl1pPr>
              <a:defRPr lang="zh-CN" altLang="en-US" sz="5400" kern="1200" dirty="0" smtClean="0">
                <a:solidFill>
                  <a:schemeClr val="accent4"/>
                </a:solidFill>
                <a:latin typeface="+mn-lt"/>
                <a:ea typeface="+mn-lt"/>
                <a:cs typeface="OPPOSans L" panose="00020600040101010101" charset="-122"/>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3Column_Red">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2"/>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2"/>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思源黑体 Light" panose="020B0300000000000000" charset="-122"/>
                <a:ea typeface="思源黑体 Light" panose="020B0300000000000000" charset="-122"/>
                <a:cs typeface="思源黑体 Light" panose="020B0300000000000000" charset="-122"/>
              </a:defRPr>
            </a:lvl1pPr>
          </a:lstStyle>
          <a:p>
            <a:pPr lvl="0"/>
            <a:r>
              <a:rPr kumimoji="1" lang="en-US" altLang="zh-CN" dirty="0" err="1"/>
              <a:t>OfficePLUS</a:t>
            </a:r>
            <a:endParaRPr kumimoji="1" lang="zh-CN" altLang="en-US" dirty="0"/>
          </a:p>
        </p:txBody>
      </p:sp>
      <p:sp>
        <p:nvSpPr>
          <p:cNvPr id="10" name="文本占位符 2"/>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11" name="文本占位符 2"/>
          <p:cNvSpPr>
            <a:spLocks noGrp="1"/>
          </p:cNvSpPr>
          <p:nvPr>
            <p:ph type="body" sz="quarter" idx="10" hasCustomPrompt="1"/>
          </p:nvPr>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思源黑体 Regular" panose="020B0500000000000000" charset="-122"/>
                <a:ea typeface="思源黑体 Regular" panose="020B0500000000000000" charset="-122"/>
                <a:cs typeface="思源黑体 Regular" panose="020B0500000000000000"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dirty="0" err="1"/>
              <a:t>OfficePLUS</a:t>
            </a:r>
            <a:endParaRPr kumimoji="1" lang="zh-CN" altLang="en-US" dirty="0"/>
          </a:p>
        </p:txBody>
      </p:sp>
      <p:sp>
        <p:nvSpPr>
          <p:cNvPr id="6" name="文本占位符 2"/>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8" name="文本占位符 2"/>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思源黑体 Light" panose="020B0300000000000000" charset="-122"/>
                <a:ea typeface="思源黑体 Light" panose="020B0300000000000000"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2"/>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思源黑体 Light" panose="020B0300000000000000" charset="-122"/>
                <a:ea typeface="思源黑体 Light" panose="020B0300000000000000" charset="-122"/>
                <a:cs typeface="思源黑体 Light" panose="020B0300000000000000" charset="-122"/>
              </a:defRPr>
            </a:lvl1pPr>
          </a:lstStyle>
          <a:p>
            <a:pPr lvl="0"/>
            <a:r>
              <a:rPr kumimoji="1" lang="en-US" altLang="zh-CN" dirty="0" err="1"/>
              <a:t>OfficePLUS</a:t>
            </a:r>
            <a:endParaRPr kumimoji="1" lang="zh-CN" alt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accent6"/>
          </a:fgClr>
          <a:bgClr>
            <a:schemeClr val="accent2"/>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9"/>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0"/>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1"/>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760FBDFE-C587-4B4C-A407-44438C67B59E}" type="datetimeFigureOut">
              <a:rPr lang="zh-CN" altLang="en-US" smtClean="0"/>
              <a:t>2023-06-07</a:t>
            </a:fld>
            <a:endParaRPr lang="zh-CN" altLang="en-US"/>
          </a:p>
        </p:txBody>
      </p:sp>
      <p:sp>
        <p:nvSpPr>
          <p:cNvPr id="5" name="页脚占位符 4"/>
          <p:cNvSpPr>
            <a:spLocks noGrp="1"/>
          </p:cNvSpPr>
          <p:nvPr>
            <p:ph type="ftr" sz="quarter" idx="3"/>
            <p:custDataLst>
              <p:tags r:id="rId12"/>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endParaRPr lang="zh-CN" altLang="en-US" dirty="0"/>
          </a:p>
        </p:txBody>
      </p:sp>
      <p:sp>
        <p:nvSpPr>
          <p:cNvPr id="6" name="灯片编号占位符 5"/>
          <p:cNvSpPr>
            <a:spLocks noGrp="1"/>
          </p:cNvSpPr>
          <p:nvPr>
            <p:ph type="sldNum" sz="quarter" idx="4"/>
            <p:custDataLst>
              <p:tags r:id="rId13"/>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思源黑体 Regular" panose="020B0500000000000000" charset="-122"/>
                <a:ea typeface="思源黑体 Regular" panose="020B0500000000000000" charset="-122"/>
                <a:cs typeface="思源黑体 Regular" panose="020B0500000000000000" charset="-122"/>
              </a:defRPr>
            </a:lvl1pPr>
          </a:lstStyle>
          <a:p>
            <a:fld id="{49AE70B2-8BF9-45C0-BB95-33D1B9D3A854}" type="slidenum">
              <a:rPr lang="zh-CN" altLang="en-US" smtClean="0"/>
              <a:t>‹#›</a:t>
            </a:fld>
            <a:endParaRPr lang="zh-CN" altLang="en-US" dirty="0"/>
          </a:p>
        </p:txBody>
      </p:sp>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push dir="u"/>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思源黑体 Regular" panose="020B0500000000000000" charset="-122"/>
          <a:ea typeface="思源黑体 Regular" panose="020B0500000000000000" charset="-122"/>
          <a:cs typeface="思源黑体 Regular" panose="020B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思源黑体 Regular" panose="020B0500000000000000" charset="-122"/>
          <a:ea typeface="思源黑体 Regular" panose="020B0500000000000000" charset="-122"/>
          <a:cs typeface="思源黑体 Regular" panose="020B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10155" y="2732588"/>
            <a:ext cx="7171690" cy="1207135"/>
          </a:xfrm>
          <a:prstGeom prst="rect">
            <a:avLst/>
          </a:prstGeom>
          <a:noFill/>
        </p:spPr>
        <p:txBody>
          <a:bodyPr wrap="square" rtlCol="0">
            <a:noAutofit/>
          </a:bodyPr>
          <a:lstStyle/>
          <a:p>
            <a:pPr algn="ctr">
              <a:lnSpc>
                <a:spcPct val="150000"/>
              </a:lnSpc>
            </a:pPr>
            <a:r>
              <a:rPr lang="en-US" altLang="zh-CN" sz="3600" dirty="0">
                <a:solidFill>
                  <a:schemeClr val="accent4"/>
                </a:solidFill>
                <a:ea typeface="OPPOSans L" panose="00020600040101010101" charset="-122"/>
                <a:cs typeface="OPPOSans L" panose="00020600040101010101" charset="-122"/>
              </a:rPr>
              <a:t>7</a:t>
            </a:r>
            <a:r>
              <a:rPr lang="zh-CN" altLang="en-US" sz="3600" dirty="0">
                <a:solidFill>
                  <a:schemeClr val="accent4"/>
                </a:solidFill>
                <a:ea typeface="OPPOSans L" panose="00020600040101010101" charset="-122"/>
                <a:cs typeface="OPPOSans L" panose="00020600040101010101" charset="-122"/>
              </a:rPr>
              <a:t>组</a:t>
            </a:r>
            <a:r>
              <a:rPr lang="en-US" altLang="zh-CN" sz="3600" dirty="0">
                <a:solidFill>
                  <a:schemeClr val="accent4"/>
                </a:solidFill>
                <a:ea typeface="OPPOSans L" panose="00020600040101010101" charset="-122"/>
                <a:cs typeface="OPPOSans L" panose="00020600040101010101" charset="-122"/>
              </a:rPr>
              <a:t>-</a:t>
            </a:r>
            <a:r>
              <a:rPr lang="zh-CN" altLang="en-US" sz="3600" dirty="0">
                <a:solidFill>
                  <a:schemeClr val="accent4"/>
                </a:solidFill>
                <a:ea typeface="OPPOSans L" panose="00020600040101010101" charset="-122"/>
                <a:cs typeface="OPPOSans L" panose="00020600040101010101" charset="-122"/>
              </a:rPr>
              <a:t>智能台灯</a:t>
            </a:r>
            <a:endParaRPr lang="en-US" altLang="zh-CN" sz="3600" dirty="0">
              <a:solidFill>
                <a:schemeClr val="accent4"/>
              </a:solidFill>
              <a:ea typeface="OPPOSans R" panose="00020600040101010101" charset="-122"/>
              <a:cs typeface="思源黑体 Regular" panose="020B0500000000000000" charset="-122"/>
            </a:endParaRPr>
          </a:p>
        </p:txBody>
      </p:sp>
      <p:sp>
        <p:nvSpPr>
          <p:cNvPr id="2" name="矩形 1"/>
          <p:cNvSpPr/>
          <p:nvPr/>
        </p:nvSpPr>
        <p:spPr>
          <a:xfrm>
            <a:off x="1245235" y="4329430"/>
            <a:ext cx="3276600" cy="18440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cxnSpLocks/>
          </p:cNvCxnSpPr>
          <p:nvPr/>
        </p:nvCxnSpPr>
        <p:spPr>
          <a:xfrm>
            <a:off x="4181475" y="3573546"/>
            <a:ext cx="3829050" cy="0"/>
          </a:xfrm>
          <a:prstGeom prst="line">
            <a:avLst/>
          </a:prstGeom>
          <a:ln>
            <a:solidFill>
              <a:srgbClr val="86C1C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rot="540000">
            <a:off x="6485666" y="162330"/>
            <a:ext cx="5605145" cy="1734820"/>
            <a:chOff x="12808" y="83"/>
            <a:chExt cx="8827" cy="2732"/>
          </a:xfrm>
        </p:grpSpPr>
        <p:cxnSp>
          <p:nvCxnSpPr>
            <p:cNvPr id="4" name="直接连接符 3"/>
            <p:cNvCxnSpPr/>
            <p:nvPr/>
          </p:nvCxnSpPr>
          <p:spPr>
            <a:xfrm flipH="1">
              <a:off x="12808" y="83"/>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2903" y="718"/>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3005" y="1392"/>
              <a:ext cx="8630" cy="1423"/>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0" y="641839"/>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 name="文本框 4">
            <a:extLst>
              <a:ext uri="{FF2B5EF4-FFF2-40B4-BE49-F238E27FC236}">
                <a16:creationId xmlns:a16="http://schemas.microsoft.com/office/drawing/2014/main" id="{80AEBD4B-7CA8-48F2-B59B-329278ED1EF7}"/>
              </a:ext>
            </a:extLst>
          </p:cNvPr>
          <p:cNvSpPr txBox="1"/>
          <p:nvPr/>
        </p:nvSpPr>
        <p:spPr>
          <a:xfrm>
            <a:off x="513715" y="533392"/>
            <a:ext cx="3191182"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智能灯概述</a:t>
            </a:r>
          </a:p>
        </p:txBody>
      </p:sp>
      <p:sp>
        <p:nvSpPr>
          <p:cNvPr id="7" name="文本框 6">
            <a:extLst>
              <a:ext uri="{FF2B5EF4-FFF2-40B4-BE49-F238E27FC236}">
                <a16:creationId xmlns:a16="http://schemas.microsoft.com/office/drawing/2014/main" id="{CA0D8D1A-023A-4976-84B9-F4EAF078AACD}"/>
              </a:ext>
            </a:extLst>
          </p:cNvPr>
          <p:cNvSpPr txBox="1"/>
          <p:nvPr/>
        </p:nvSpPr>
        <p:spPr>
          <a:xfrm>
            <a:off x="513715" y="2157371"/>
            <a:ext cx="11121237" cy="1930337"/>
          </a:xfrm>
          <a:prstGeom prst="rect">
            <a:avLst/>
          </a:prstGeom>
          <a:noFill/>
        </p:spPr>
        <p:txBody>
          <a:bodyPr wrap="square" rtlCol="0">
            <a:spAutoFit/>
          </a:bodyPr>
          <a:lstStyle/>
          <a:p>
            <a:pPr>
              <a:lnSpc>
                <a:spcPct val="150000"/>
              </a:lnSpc>
            </a:pPr>
            <a:r>
              <a:rPr lang="zh-CN" altLang="en-US" sz="2800" dirty="0">
                <a:solidFill>
                  <a:schemeClr val="accent3"/>
                </a:solidFill>
                <a:latin typeface="宋体" panose="02010600030101010101" pitchFamily="2" charset="-122"/>
                <a:ea typeface="宋体" panose="02010600030101010101" pitchFamily="2" charset="-122"/>
              </a:rPr>
              <a:t>该智能台灯能够实时监测环境光照强度，并根据环境亮度调整</a:t>
            </a:r>
            <a:r>
              <a:rPr lang="en-US" altLang="zh-CN" sz="2800" dirty="0">
                <a:solidFill>
                  <a:schemeClr val="accent3"/>
                </a:solidFill>
                <a:latin typeface="宋体" panose="02010600030101010101" pitchFamily="2" charset="-122"/>
                <a:ea typeface="宋体" panose="02010600030101010101" pitchFamily="2" charset="-122"/>
              </a:rPr>
              <a:t>LED</a:t>
            </a:r>
            <a:r>
              <a:rPr lang="zh-CN" altLang="en-US" sz="2800" dirty="0">
                <a:solidFill>
                  <a:schemeClr val="accent3"/>
                </a:solidFill>
                <a:latin typeface="宋体" panose="02010600030101010101" pitchFamily="2" charset="-122"/>
                <a:ea typeface="宋体" panose="02010600030101010101" pitchFamily="2" charset="-122"/>
              </a:rPr>
              <a:t>灯的亮度，亦可通过面板对台灯进行手动控制，从而实现智能护眼和节能的目的。</a:t>
            </a:r>
            <a:endParaRPr lang="en-US" altLang="zh-CN" sz="2800" dirty="0">
              <a:solidFill>
                <a:schemeClr val="accent3"/>
              </a:solidFill>
              <a:latin typeface="宋体" panose="02010600030101010101" pitchFamily="2" charset="-122"/>
              <a:ea typeface="宋体" panose="02010600030101010101" pitchFamily="2" charset="-122"/>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0" y="641839"/>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 name="文本框 4">
            <a:extLst>
              <a:ext uri="{FF2B5EF4-FFF2-40B4-BE49-F238E27FC236}">
                <a16:creationId xmlns:a16="http://schemas.microsoft.com/office/drawing/2014/main" id="{80AEBD4B-7CA8-48F2-B59B-329278ED1EF7}"/>
              </a:ext>
            </a:extLst>
          </p:cNvPr>
          <p:cNvSpPr txBox="1"/>
          <p:nvPr/>
        </p:nvSpPr>
        <p:spPr>
          <a:xfrm>
            <a:off x="513715" y="533392"/>
            <a:ext cx="3191182"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功能描述</a:t>
            </a:r>
          </a:p>
        </p:txBody>
      </p:sp>
      <p:sp>
        <p:nvSpPr>
          <p:cNvPr id="7" name="文本框 6">
            <a:extLst>
              <a:ext uri="{FF2B5EF4-FFF2-40B4-BE49-F238E27FC236}">
                <a16:creationId xmlns:a16="http://schemas.microsoft.com/office/drawing/2014/main" id="{CA0D8D1A-023A-4976-84B9-F4EAF078AACD}"/>
              </a:ext>
            </a:extLst>
          </p:cNvPr>
          <p:cNvSpPr txBox="1"/>
          <p:nvPr/>
        </p:nvSpPr>
        <p:spPr>
          <a:xfrm>
            <a:off x="513715" y="1540502"/>
            <a:ext cx="11121237" cy="2576667"/>
          </a:xfrm>
          <a:prstGeom prst="rect">
            <a:avLst/>
          </a:prstGeom>
          <a:noFill/>
        </p:spPr>
        <p:txBody>
          <a:bodyPr wrap="square" rtlCol="0">
            <a:spAutoFit/>
          </a:bodyPr>
          <a:lstStyle/>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1.</a:t>
            </a:r>
            <a:r>
              <a:rPr lang="zh-CN" altLang="zh-CN" sz="2800" dirty="0">
                <a:solidFill>
                  <a:schemeClr val="accent3"/>
                </a:solidFill>
                <a:latin typeface="宋体" panose="02010600030101010101" pitchFamily="2" charset="-122"/>
                <a:ea typeface="宋体" panose="02010600030101010101" pitchFamily="2" charset="-122"/>
              </a:rPr>
              <a:t>环境感知功能</a:t>
            </a:r>
            <a:r>
              <a:rPr lang="zh-CN" altLang="en-US" sz="2800" dirty="0">
                <a:solidFill>
                  <a:schemeClr val="accent3"/>
                </a:solidFill>
                <a:latin typeface="宋体" panose="02010600030101010101" pitchFamily="2" charset="-122"/>
                <a:ea typeface="宋体" panose="02010600030101010101" pitchFamily="2" charset="-122"/>
              </a:rPr>
              <a:t>：</a:t>
            </a:r>
            <a:r>
              <a:rPr lang="zh-CN" altLang="en-US" sz="2400" dirty="0">
                <a:solidFill>
                  <a:schemeClr val="accent3"/>
                </a:solidFill>
                <a:latin typeface="宋体" panose="02010600030101010101" pitchFamily="2" charset="-122"/>
                <a:ea typeface="宋体" panose="02010600030101010101" pitchFamily="2" charset="-122"/>
              </a:rPr>
              <a:t>实时监测环境光照强度</a:t>
            </a:r>
            <a:endParaRPr lang="en-US" altLang="zh-CN" sz="24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2.</a:t>
            </a:r>
            <a:r>
              <a:rPr lang="zh-CN" altLang="zh-CN" sz="2800" dirty="0">
                <a:solidFill>
                  <a:schemeClr val="accent3"/>
                </a:solidFill>
                <a:latin typeface="宋体" panose="02010600030101010101" pitchFamily="2" charset="-122"/>
                <a:ea typeface="宋体" panose="02010600030101010101" pitchFamily="2" charset="-122"/>
              </a:rPr>
              <a:t>信息显示功能</a:t>
            </a:r>
            <a:r>
              <a:rPr lang="zh-CN" altLang="en-US" sz="2800" dirty="0">
                <a:solidFill>
                  <a:schemeClr val="accent3"/>
                </a:solidFill>
                <a:latin typeface="宋体" panose="02010600030101010101" pitchFamily="2" charset="-122"/>
                <a:ea typeface="宋体" panose="02010600030101010101" pitchFamily="2" charset="-122"/>
              </a:rPr>
              <a:t>：</a:t>
            </a:r>
            <a:r>
              <a:rPr lang="zh-CN" altLang="en-US" sz="2400" dirty="0">
                <a:solidFill>
                  <a:schemeClr val="accent3"/>
                </a:solidFill>
                <a:latin typeface="宋体" panose="02010600030101010101" pitchFamily="2" charset="-122"/>
                <a:ea typeface="宋体" panose="02010600030101010101" pitchFamily="2" charset="-122"/>
              </a:rPr>
              <a:t>显示亮度等提示信息</a:t>
            </a:r>
            <a:endParaRPr lang="en-US" altLang="zh-CN" sz="24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3.</a:t>
            </a:r>
            <a:r>
              <a:rPr lang="zh-CN" altLang="zh-CN" sz="2800" dirty="0">
                <a:solidFill>
                  <a:schemeClr val="accent3"/>
                </a:solidFill>
                <a:latin typeface="宋体" panose="02010600030101010101" pitchFamily="2" charset="-122"/>
                <a:ea typeface="宋体" panose="02010600030101010101" pitchFamily="2" charset="-122"/>
              </a:rPr>
              <a:t>面板控制功能</a:t>
            </a:r>
            <a:r>
              <a:rPr lang="zh-CN" altLang="en-US" sz="2800" dirty="0">
                <a:solidFill>
                  <a:schemeClr val="accent3"/>
                </a:solidFill>
                <a:latin typeface="宋体" panose="02010600030101010101" pitchFamily="2" charset="-122"/>
                <a:ea typeface="宋体" panose="02010600030101010101" pitchFamily="2" charset="-122"/>
              </a:rPr>
              <a:t>：</a:t>
            </a:r>
            <a:r>
              <a:rPr lang="zh-CN" altLang="en-US" sz="2400" dirty="0">
                <a:solidFill>
                  <a:schemeClr val="accent3"/>
                </a:solidFill>
                <a:latin typeface="宋体" panose="02010600030101010101" pitchFamily="2" charset="-122"/>
                <a:ea typeface="宋体" panose="02010600030101010101" pitchFamily="2" charset="-122"/>
              </a:rPr>
              <a:t>模式和光照等级切换</a:t>
            </a:r>
            <a:endParaRPr lang="en-US" altLang="zh-CN" sz="24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4.</a:t>
            </a:r>
            <a:r>
              <a:rPr lang="zh-CN" altLang="zh-CN" sz="2800" dirty="0">
                <a:solidFill>
                  <a:schemeClr val="accent3"/>
                </a:solidFill>
                <a:latin typeface="宋体" panose="02010600030101010101" pitchFamily="2" charset="-122"/>
                <a:ea typeface="宋体" panose="02010600030101010101" pitchFamily="2" charset="-122"/>
              </a:rPr>
              <a:t>远程控制功能</a:t>
            </a:r>
            <a:r>
              <a:rPr lang="zh-CN" altLang="en-US" sz="2800" dirty="0">
                <a:solidFill>
                  <a:schemeClr val="accent3"/>
                </a:solidFill>
                <a:latin typeface="宋体" panose="02010600030101010101" pitchFamily="2" charset="-122"/>
                <a:ea typeface="宋体" panose="02010600030101010101" pitchFamily="2" charset="-122"/>
              </a:rPr>
              <a:t>：</a:t>
            </a:r>
            <a:r>
              <a:rPr lang="zh-CN" altLang="en-US" sz="2400" dirty="0">
                <a:solidFill>
                  <a:schemeClr val="accent3"/>
                </a:solidFill>
                <a:latin typeface="宋体" panose="02010600030101010101" pitchFamily="2" charset="-122"/>
                <a:ea typeface="宋体" panose="02010600030101010101" pitchFamily="2" charset="-122"/>
              </a:rPr>
              <a:t>远程开关</a:t>
            </a:r>
            <a:r>
              <a:rPr lang="en-US" altLang="zh-CN" sz="2400" dirty="0">
                <a:solidFill>
                  <a:schemeClr val="accent3"/>
                </a:solidFill>
                <a:latin typeface="宋体" panose="02010600030101010101" pitchFamily="2" charset="-122"/>
                <a:ea typeface="宋体" panose="02010600030101010101" pitchFamily="2" charset="-122"/>
              </a:rPr>
              <a:t>LED</a:t>
            </a:r>
            <a:r>
              <a:rPr lang="zh-CN" altLang="en-US" sz="2400" dirty="0">
                <a:solidFill>
                  <a:schemeClr val="accent3"/>
                </a:solidFill>
                <a:latin typeface="宋体" panose="02010600030101010101" pitchFamily="2" charset="-122"/>
                <a:ea typeface="宋体" panose="02010600030101010101" pitchFamily="2" charset="-122"/>
              </a:rPr>
              <a:t>灯</a:t>
            </a:r>
            <a:endParaRPr lang="en-US" altLang="zh-CN" sz="2400" dirty="0">
              <a:solidFill>
                <a:schemeClr val="accent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431323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0" y="641839"/>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 name="文本框 4">
            <a:extLst>
              <a:ext uri="{FF2B5EF4-FFF2-40B4-BE49-F238E27FC236}">
                <a16:creationId xmlns:a16="http://schemas.microsoft.com/office/drawing/2014/main" id="{80AEBD4B-7CA8-48F2-B59B-329278ED1EF7}"/>
              </a:ext>
            </a:extLst>
          </p:cNvPr>
          <p:cNvSpPr txBox="1"/>
          <p:nvPr/>
        </p:nvSpPr>
        <p:spPr>
          <a:xfrm>
            <a:off x="513715" y="533392"/>
            <a:ext cx="3191182"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任务划分</a:t>
            </a:r>
          </a:p>
        </p:txBody>
      </p:sp>
      <p:sp>
        <p:nvSpPr>
          <p:cNvPr id="7" name="文本框 6">
            <a:extLst>
              <a:ext uri="{FF2B5EF4-FFF2-40B4-BE49-F238E27FC236}">
                <a16:creationId xmlns:a16="http://schemas.microsoft.com/office/drawing/2014/main" id="{CA0D8D1A-023A-4976-84B9-F4EAF078AACD}"/>
              </a:ext>
            </a:extLst>
          </p:cNvPr>
          <p:cNvSpPr txBox="1"/>
          <p:nvPr/>
        </p:nvSpPr>
        <p:spPr>
          <a:xfrm>
            <a:off x="535382" y="1494336"/>
            <a:ext cx="11121237" cy="2576667"/>
          </a:xfrm>
          <a:prstGeom prst="rect">
            <a:avLst/>
          </a:prstGeom>
          <a:noFill/>
        </p:spPr>
        <p:txBody>
          <a:bodyPr wrap="square" rtlCol="0">
            <a:spAutoFit/>
          </a:bodyPr>
          <a:lstStyle/>
          <a:p>
            <a:pPr>
              <a:lnSpc>
                <a:spcPct val="150000"/>
              </a:lnSpc>
            </a:pPr>
            <a:r>
              <a:rPr lang="zh-CN" altLang="en-US" sz="2800" dirty="0">
                <a:solidFill>
                  <a:schemeClr val="accent3"/>
                </a:solidFill>
                <a:latin typeface="宋体" panose="02010600030101010101" pitchFamily="2" charset="-122"/>
                <a:ea typeface="宋体" panose="02010600030101010101" pitchFamily="2" charset="-122"/>
              </a:rPr>
              <a:t>中断级调度任务：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1.</a:t>
            </a:r>
            <a:r>
              <a:rPr lang="zh-CN" altLang="en-US" sz="2800" dirty="0">
                <a:solidFill>
                  <a:schemeClr val="accent3"/>
                </a:solidFill>
                <a:latin typeface="宋体" panose="02010600030101010101" pitchFamily="2" charset="-122"/>
                <a:ea typeface="宋体" panose="02010600030101010101" pitchFamily="2" charset="-122"/>
              </a:rPr>
              <a:t>面板控制任务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2.</a:t>
            </a:r>
            <a:r>
              <a:rPr lang="zh-CN" altLang="en-US" sz="2800" dirty="0">
                <a:solidFill>
                  <a:schemeClr val="accent3"/>
                </a:solidFill>
                <a:latin typeface="宋体" panose="02010600030101010101" pitchFamily="2" charset="-122"/>
                <a:ea typeface="宋体" panose="02010600030101010101" pitchFamily="2" charset="-122"/>
              </a:rPr>
              <a:t>环境感知任务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3.</a:t>
            </a:r>
            <a:r>
              <a:rPr lang="zh-CN" altLang="en-US" sz="2800" dirty="0">
                <a:solidFill>
                  <a:schemeClr val="accent3"/>
                </a:solidFill>
                <a:latin typeface="宋体" panose="02010600030101010101" pitchFamily="2" charset="-122"/>
                <a:ea typeface="宋体" panose="02010600030101010101" pitchFamily="2" charset="-122"/>
              </a:rPr>
              <a:t>远程控制任务</a:t>
            </a:r>
            <a:endParaRPr lang="en-US" altLang="zh-CN" sz="2800" dirty="0">
              <a:solidFill>
                <a:schemeClr val="accent3"/>
              </a:solidFill>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CAFF3A1C-0E4D-4F68-A3E9-0461163C1F35}"/>
              </a:ext>
            </a:extLst>
          </p:cNvPr>
          <p:cNvSpPr txBox="1"/>
          <p:nvPr/>
        </p:nvSpPr>
        <p:spPr>
          <a:xfrm>
            <a:off x="535381" y="1494336"/>
            <a:ext cx="11121237" cy="2576667"/>
          </a:xfrm>
          <a:prstGeom prst="rect">
            <a:avLst/>
          </a:prstGeom>
          <a:noFill/>
        </p:spPr>
        <p:txBody>
          <a:bodyPr wrap="square" rtlCol="0">
            <a:spAutoFit/>
          </a:bodyPr>
          <a:lstStyle/>
          <a:p>
            <a:pPr>
              <a:lnSpc>
                <a:spcPct val="150000"/>
              </a:lnSpc>
            </a:pPr>
            <a:r>
              <a:rPr lang="zh-CN" altLang="en-US" sz="2800" dirty="0">
                <a:solidFill>
                  <a:schemeClr val="accent3"/>
                </a:solidFill>
                <a:latin typeface="宋体" panose="02010600030101010101" pitchFamily="2" charset="-122"/>
                <a:ea typeface="宋体" panose="02010600030101010101" pitchFamily="2" charset="-122"/>
              </a:rPr>
              <a:t>中断级调度任务：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1.</a:t>
            </a:r>
            <a:r>
              <a:rPr lang="zh-CN" altLang="en-US" sz="2800" dirty="0">
                <a:solidFill>
                  <a:schemeClr val="accent3"/>
                </a:solidFill>
                <a:latin typeface="宋体" panose="02010600030101010101" pitchFamily="2" charset="-122"/>
                <a:ea typeface="宋体" panose="02010600030101010101" pitchFamily="2" charset="-122"/>
              </a:rPr>
              <a:t>面板控制任务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2.</a:t>
            </a:r>
            <a:r>
              <a:rPr lang="zh-CN" altLang="en-US" sz="2800" dirty="0">
                <a:solidFill>
                  <a:schemeClr val="accent3"/>
                </a:solidFill>
                <a:latin typeface="宋体" panose="02010600030101010101" pitchFamily="2" charset="-122"/>
                <a:ea typeface="宋体" panose="02010600030101010101" pitchFamily="2" charset="-122"/>
              </a:rPr>
              <a:t>环境感知任务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3.</a:t>
            </a:r>
            <a:r>
              <a:rPr lang="zh-CN" altLang="en-US" sz="2800" dirty="0">
                <a:solidFill>
                  <a:schemeClr val="accent3"/>
                </a:solidFill>
                <a:latin typeface="宋体" panose="02010600030101010101" pitchFamily="2" charset="-122"/>
                <a:ea typeface="宋体" panose="02010600030101010101" pitchFamily="2" charset="-122"/>
              </a:rPr>
              <a:t>远程控制任务</a:t>
            </a:r>
            <a:endParaRPr lang="en-US" altLang="zh-CN" sz="2800" dirty="0">
              <a:solidFill>
                <a:schemeClr val="accent3"/>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1004BE11-7FC9-4282-ADFC-989A8D7084BF}"/>
              </a:ext>
            </a:extLst>
          </p:cNvPr>
          <p:cNvSpPr txBox="1"/>
          <p:nvPr/>
        </p:nvSpPr>
        <p:spPr>
          <a:xfrm>
            <a:off x="7191159" y="1507099"/>
            <a:ext cx="3553041" cy="1930337"/>
          </a:xfrm>
          <a:prstGeom prst="rect">
            <a:avLst/>
          </a:prstGeom>
          <a:noFill/>
        </p:spPr>
        <p:txBody>
          <a:bodyPr wrap="square" rtlCol="0">
            <a:spAutoFit/>
          </a:bodyPr>
          <a:lstStyle/>
          <a:p>
            <a:pPr>
              <a:lnSpc>
                <a:spcPct val="150000"/>
              </a:lnSpc>
            </a:pPr>
            <a:r>
              <a:rPr lang="zh-CN" altLang="en-US" sz="2800" dirty="0">
                <a:solidFill>
                  <a:schemeClr val="accent3"/>
                </a:solidFill>
                <a:latin typeface="宋体" panose="02010600030101010101" pitchFamily="2" charset="-122"/>
                <a:ea typeface="宋体" panose="02010600030101010101" pitchFamily="2" charset="-122"/>
              </a:rPr>
              <a:t>优先级调度任务：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1.</a:t>
            </a:r>
            <a:r>
              <a:rPr lang="zh-CN" altLang="en-US" sz="2800" dirty="0">
                <a:solidFill>
                  <a:schemeClr val="accent3"/>
                </a:solidFill>
                <a:latin typeface="宋体" panose="02010600030101010101" pitchFamily="2" charset="-122"/>
                <a:ea typeface="宋体" panose="02010600030101010101" pitchFamily="2" charset="-122"/>
              </a:rPr>
              <a:t>显示任务</a:t>
            </a:r>
            <a:endParaRPr lang="en-US" altLang="zh-CN" sz="2800"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3"/>
                </a:solidFill>
                <a:latin typeface="宋体" panose="02010600030101010101" pitchFamily="2" charset="-122"/>
                <a:ea typeface="宋体" panose="02010600030101010101" pitchFamily="2" charset="-122"/>
              </a:rPr>
              <a:t>2.</a:t>
            </a:r>
            <a:r>
              <a:rPr lang="zh-CN" altLang="en-US" sz="2800" dirty="0">
                <a:solidFill>
                  <a:schemeClr val="accent3"/>
                </a:solidFill>
                <a:latin typeface="宋体" panose="02010600030101010101" pitchFamily="2" charset="-122"/>
                <a:ea typeface="宋体" panose="02010600030101010101" pitchFamily="2" charset="-122"/>
              </a:rPr>
              <a:t>数据处理任务</a:t>
            </a:r>
            <a:endParaRPr lang="en-US" altLang="zh-CN" sz="2800" dirty="0">
              <a:solidFill>
                <a:schemeClr val="accent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536258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tape-145367">
            <a:extLst>
              <a:ext uri="{FF2B5EF4-FFF2-40B4-BE49-F238E27FC236}">
                <a16:creationId xmlns:a16="http://schemas.microsoft.com/office/drawing/2014/main" id="{013DC1D7-3EFF-4926-A564-8AECEAE7D3AD}"/>
              </a:ext>
            </a:extLst>
          </p:cNvPr>
          <p:cNvPicPr>
            <a:picLocks noChangeAspect="1"/>
          </p:cNvPicPr>
          <p:nvPr/>
        </p:nvPicPr>
        <p:blipFill>
          <a:blip r:embed="rId2">
            <a:alphaModFix amt="60000"/>
          </a:blip>
          <a:stretch>
            <a:fillRect/>
          </a:stretch>
        </p:blipFill>
        <p:spPr>
          <a:xfrm>
            <a:off x="-1" y="-488735"/>
            <a:ext cx="4650829" cy="1863698"/>
          </a:xfrm>
          <a:prstGeom prst="rect">
            <a:avLst/>
          </a:prstGeom>
        </p:spPr>
      </p:pic>
      <p:sp>
        <p:nvSpPr>
          <p:cNvPr id="5" name="矩形 4">
            <a:extLst>
              <a:ext uri="{FF2B5EF4-FFF2-40B4-BE49-F238E27FC236}">
                <a16:creationId xmlns:a16="http://schemas.microsoft.com/office/drawing/2014/main" id="{4FA1A1BF-2E56-4501-A9E9-A0AA932B658C}"/>
              </a:ext>
            </a:extLst>
          </p:cNvPr>
          <p:cNvSpPr/>
          <p:nvPr/>
        </p:nvSpPr>
        <p:spPr>
          <a:xfrm flipH="1">
            <a:off x="0" y="279232"/>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6" name="文本框 5">
            <a:extLst>
              <a:ext uri="{FF2B5EF4-FFF2-40B4-BE49-F238E27FC236}">
                <a16:creationId xmlns:a16="http://schemas.microsoft.com/office/drawing/2014/main" id="{41557754-B62D-47A6-AACA-C4D98AADC02E}"/>
              </a:ext>
            </a:extLst>
          </p:cNvPr>
          <p:cNvSpPr txBox="1"/>
          <p:nvPr/>
        </p:nvSpPr>
        <p:spPr>
          <a:xfrm>
            <a:off x="513714" y="170785"/>
            <a:ext cx="3916396"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任 务 同 步 分 析</a:t>
            </a:r>
          </a:p>
        </p:txBody>
      </p:sp>
      <p:sp>
        <p:nvSpPr>
          <p:cNvPr id="7" name="文本框 6">
            <a:extLst>
              <a:ext uri="{FF2B5EF4-FFF2-40B4-BE49-F238E27FC236}">
                <a16:creationId xmlns:a16="http://schemas.microsoft.com/office/drawing/2014/main" id="{B744F3FA-EBD1-447F-91B3-3387A0AC094C}"/>
              </a:ext>
            </a:extLst>
          </p:cNvPr>
          <p:cNvSpPr txBox="1"/>
          <p:nvPr/>
        </p:nvSpPr>
        <p:spPr>
          <a:xfrm>
            <a:off x="535382" y="1171170"/>
            <a:ext cx="11121237" cy="3222998"/>
          </a:xfrm>
          <a:prstGeom prst="rect">
            <a:avLst/>
          </a:prstGeom>
          <a:noFill/>
        </p:spPr>
        <p:txBody>
          <a:bodyPr wrap="square" rtlCol="0">
            <a:spAutoFit/>
          </a:bodyPr>
          <a:lstStyle/>
          <a:p>
            <a:pPr>
              <a:lnSpc>
                <a:spcPct val="150000"/>
              </a:lnSpc>
            </a:pPr>
            <a:r>
              <a:rPr lang="en-US" altLang="zh-CN" sz="2800" b="1" dirty="0">
                <a:solidFill>
                  <a:schemeClr val="accent3"/>
                </a:solidFill>
                <a:latin typeface="宋体" panose="02010600030101010101" pitchFamily="2" charset="-122"/>
                <a:ea typeface="宋体" panose="02010600030101010101" pitchFamily="2" charset="-122"/>
              </a:rPr>
              <a:t>1</a:t>
            </a:r>
            <a:r>
              <a:rPr lang="zh-CN" altLang="en-US" sz="2800" b="1" dirty="0">
                <a:solidFill>
                  <a:schemeClr val="accent3"/>
                </a:solidFill>
                <a:latin typeface="宋体" panose="02010600030101010101" pitchFamily="2" charset="-122"/>
                <a:ea typeface="宋体" panose="02010600030101010101" pitchFamily="2" charset="-122"/>
              </a:rPr>
              <a:t>、环境感知任务、数据处理任务、面板控制任务、显示任务之间的同步关系分析：</a:t>
            </a:r>
          </a:p>
          <a:p>
            <a:pPr>
              <a:lnSpc>
                <a:spcPct val="150000"/>
              </a:lnSpc>
            </a:pPr>
            <a:r>
              <a:rPr lang="zh-CN" altLang="en-US" sz="2800" b="1" dirty="0">
                <a:solidFill>
                  <a:schemeClr val="accent3"/>
                </a:solidFill>
                <a:latin typeface="宋体" panose="02010600030101010101" pitchFamily="2" charset="-122"/>
                <a:ea typeface="宋体" panose="02010600030101010101" pitchFamily="2" charset="-122"/>
              </a:rPr>
              <a:t>环境感知任务获取到的环境光线数据是面板控制任务和数据处理任务和显示任务同时需要的，所以环境感知任务同步于面板控制任务、数据处理任务、显示任务。这个获取到的数据就是个共享资源。</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tape-145367">
            <a:extLst>
              <a:ext uri="{FF2B5EF4-FFF2-40B4-BE49-F238E27FC236}">
                <a16:creationId xmlns:a16="http://schemas.microsoft.com/office/drawing/2014/main" id="{013DC1D7-3EFF-4926-A564-8AECEAE7D3AD}"/>
              </a:ext>
            </a:extLst>
          </p:cNvPr>
          <p:cNvPicPr>
            <a:picLocks noChangeAspect="1"/>
          </p:cNvPicPr>
          <p:nvPr/>
        </p:nvPicPr>
        <p:blipFill>
          <a:blip r:embed="rId2">
            <a:alphaModFix amt="60000"/>
          </a:blip>
          <a:stretch>
            <a:fillRect/>
          </a:stretch>
        </p:blipFill>
        <p:spPr>
          <a:xfrm>
            <a:off x="-1" y="-488735"/>
            <a:ext cx="4650829" cy="1863698"/>
          </a:xfrm>
          <a:prstGeom prst="rect">
            <a:avLst/>
          </a:prstGeom>
        </p:spPr>
      </p:pic>
      <p:sp>
        <p:nvSpPr>
          <p:cNvPr id="5" name="矩形 4">
            <a:extLst>
              <a:ext uri="{FF2B5EF4-FFF2-40B4-BE49-F238E27FC236}">
                <a16:creationId xmlns:a16="http://schemas.microsoft.com/office/drawing/2014/main" id="{4FA1A1BF-2E56-4501-A9E9-A0AA932B658C}"/>
              </a:ext>
            </a:extLst>
          </p:cNvPr>
          <p:cNvSpPr/>
          <p:nvPr/>
        </p:nvSpPr>
        <p:spPr>
          <a:xfrm flipH="1">
            <a:off x="0" y="279232"/>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6" name="文本框 5">
            <a:extLst>
              <a:ext uri="{FF2B5EF4-FFF2-40B4-BE49-F238E27FC236}">
                <a16:creationId xmlns:a16="http://schemas.microsoft.com/office/drawing/2014/main" id="{41557754-B62D-47A6-AACA-C4D98AADC02E}"/>
              </a:ext>
            </a:extLst>
          </p:cNvPr>
          <p:cNvSpPr txBox="1"/>
          <p:nvPr/>
        </p:nvSpPr>
        <p:spPr>
          <a:xfrm>
            <a:off x="513714" y="170785"/>
            <a:ext cx="3916396"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任 务 同 步 分 析</a:t>
            </a:r>
          </a:p>
        </p:txBody>
      </p:sp>
      <p:sp>
        <p:nvSpPr>
          <p:cNvPr id="7" name="文本框 6">
            <a:extLst>
              <a:ext uri="{FF2B5EF4-FFF2-40B4-BE49-F238E27FC236}">
                <a16:creationId xmlns:a16="http://schemas.microsoft.com/office/drawing/2014/main" id="{B744F3FA-EBD1-447F-91B3-3387A0AC094C}"/>
              </a:ext>
            </a:extLst>
          </p:cNvPr>
          <p:cNvSpPr txBox="1"/>
          <p:nvPr/>
        </p:nvSpPr>
        <p:spPr>
          <a:xfrm>
            <a:off x="535382" y="1171170"/>
            <a:ext cx="11121237" cy="3222998"/>
          </a:xfrm>
          <a:prstGeom prst="rect">
            <a:avLst/>
          </a:prstGeom>
          <a:noFill/>
        </p:spPr>
        <p:txBody>
          <a:bodyPr wrap="square" rtlCol="0">
            <a:spAutoFit/>
          </a:bodyPr>
          <a:lstStyle/>
          <a:p>
            <a:pPr>
              <a:lnSpc>
                <a:spcPct val="150000"/>
              </a:lnSpc>
            </a:pPr>
            <a:r>
              <a:rPr lang="en-US" altLang="zh-CN" sz="2800" b="1" dirty="0">
                <a:solidFill>
                  <a:schemeClr val="accent3"/>
                </a:solidFill>
                <a:latin typeface="宋体" panose="02010600030101010101" pitchFamily="2" charset="-122"/>
                <a:ea typeface="宋体" panose="02010600030101010101" pitchFamily="2" charset="-122"/>
              </a:rPr>
              <a:t>2</a:t>
            </a:r>
            <a:r>
              <a:rPr lang="zh-CN" altLang="en-US" sz="2800" b="1" dirty="0">
                <a:solidFill>
                  <a:schemeClr val="accent3"/>
                </a:solidFill>
                <a:latin typeface="宋体" panose="02010600030101010101" pitchFamily="2" charset="-122"/>
                <a:ea typeface="宋体" panose="02010600030101010101" pitchFamily="2" charset="-122"/>
              </a:rPr>
              <a:t>、远程控制任务、面板控制任务之间存在一个</a:t>
            </a:r>
            <a:r>
              <a:rPr lang="en-US" altLang="zh-CN" sz="2800" b="1" dirty="0">
                <a:solidFill>
                  <a:schemeClr val="accent3"/>
                </a:solidFill>
                <a:latin typeface="宋体" panose="02010600030101010101" pitchFamily="2" charset="-122"/>
                <a:ea typeface="宋体" panose="02010600030101010101" pitchFamily="2" charset="-122"/>
              </a:rPr>
              <a:t>LED</a:t>
            </a:r>
            <a:r>
              <a:rPr lang="zh-CN" altLang="en-US" sz="2800" b="1" dirty="0">
                <a:solidFill>
                  <a:schemeClr val="accent3"/>
                </a:solidFill>
                <a:latin typeface="宋体" panose="02010600030101010101" pitchFamily="2" charset="-122"/>
                <a:ea typeface="宋体" panose="02010600030101010101" pitchFamily="2" charset="-122"/>
              </a:rPr>
              <a:t>争用的一个问题，但因为它们同时都是中断方式处理，且面板控制任务的中断优先级是高于远程控制任务的，即面板控制任务是可以抢占</a:t>
            </a:r>
            <a:r>
              <a:rPr lang="en-US" altLang="zh-CN" sz="2800" b="1" dirty="0">
                <a:solidFill>
                  <a:schemeClr val="accent3"/>
                </a:solidFill>
                <a:latin typeface="宋体" panose="02010600030101010101" pitchFamily="2" charset="-122"/>
                <a:ea typeface="宋体" panose="02010600030101010101" pitchFamily="2" charset="-122"/>
              </a:rPr>
              <a:t>LED</a:t>
            </a:r>
            <a:r>
              <a:rPr lang="zh-CN" altLang="en-US" sz="2800" b="1" dirty="0">
                <a:solidFill>
                  <a:schemeClr val="accent3"/>
                </a:solidFill>
                <a:latin typeface="宋体" panose="02010600030101010101" pitchFamily="2" charset="-122"/>
                <a:ea typeface="宋体" panose="02010600030101010101" pitchFamily="2" charset="-122"/>
              </a:rPr>
              <a:t>控制权的，但在远程控制进行触发或者面板控制进行触发的时候，应当阻止其它的控制发生，这里使用临界区进行保护。</a:t>
            </a:r>
            <a:endParaRPr lang="en-US" altLang="zh-CN" sz="2800" dirty="0">
              <a:solidFill>
                <a:schemeClr val="accent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862548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tape-145367">
            <a:extLst>
              <a:ext uri="{FF2B5EF4-FFF2-40B4-BE49-F238E27FC236}">
                <a16:creationId xmlns:a16="http://schemas.microsoft.com/office/drawing/2014/main" id="{013DC1D7-3EFF-4926-A564-8AECEAE7D3AD}"/>
              </a:ext>
            </a:extLst>
          </p:cNvPr>
          <p:cNvPicPr>
            <a:picLocks noChangeAspect="1"/>
          </p:cNvPicPr>
          <p:nvPr/>
        </p:nvPicPr>
        <p:blipFill>
          <a:blip r:embed="rId2">
            <a:alphaModFix amt="60000"/>
          </a:blip>
          <a:stretch>
            <a:fillRect/>
          </a:stretch>
        </p:blipFill>
        <p:spPr>
          <a:xfrm>
            <a:off x="-1" y="-488735"/>
            <a:ext cx="4650829" cy="1863698"/>
          </a:xfrm>
          <a:prstGeom prst="rect">
            <a:avLst/>
          </a:prstGeom>
        </p:spPr>
      </p:pic>
      <p:sp>
        <p:nvSpPr>
          <p:cNvPr id="5" name="矩形 4">
            <a:extLst>
              <a:ext uri="{FF2B5EF4-FFF2-40B4-BE49-F238E27FC236}">
                <a16:creationId xmlns:a16="http://schemas.microsoft.com/office/drawing/2014/main" id="{4FA1A1BF-2E56-4501-A9E9-A0AA932B658C}"/>
              </a:ext>
            </a:extLst>
          </p:cNvPr>
          <p:cNvSpPr/>
          <p:nvPr/>
        </p:nvSpPr>
        <p:spPr>
          <a:xfrm flipH="1">
            <a:off x="0" y="279232"/>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6" name="文本框 5">
            <a:extLst>
              <a:ext uri="{FF2B5EF4-FFF2-40B4-BE49-F238E27FC236}">
                <a16:creationId xmlns:a16="http://schemas.microsoft.com/office/drawing/2014/main" id="{41557754-B62D-47A6-AACA-C4D98AADC02E}"/>
              </a:ext>
            </a:extLst>
          </p:cNvPr>
          <p:cNvSpPr txBox="1"/>
          <p:nvPr/>
        </p:nvSpPr>
        <p:spPr>
          <a:xfrm>
            <a:off x="513714" y="170785"/>
            <a:ext cx="3916396"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任 务 同 步 分 析</a:t>
            </a:r>
          </a:p>
        </p:txBody>
      </p:sp>
      <p:sp>
        <p:nvSpPr>
          <p:cNvPr id="7" name="文本框 6">
            <a:extLst>
              <a:ext uri="{FF2B5EF4-FFF2-40B4-BE49-F238E27FC236}">
                <a16:creationId xmlns:a16="http://schemas.microsoft.com/office/drawing/2014/main" id="{B744F3FA-EBD1-447F-91B3-3387A0AC094C}"/>
              </a:ext>
            </a:extLst>
          </p:cNvPr>
          <p:cNvSpPr txBox="1"/>
          <p:nvPr/>
        </p:nvSpPr>
        <p:spPr>
          <a:xfrm>
            <a:off x="535382" y="1171170"/>
            <a:ext cx="11121237" cy="3222998"/>
          </a:xfrm>
          <a:prstGeom prst="rect">
            <a:avLst/>
          </a:prstGeom>
          <a:noFill/>
        </p:spPr>
        <p:txBody>
          <a:bodyPr wrap="square" rtlCol="0">
            <a:spAutoFit/>
          </a:bodyPr>
          <a:lstStyle/>
          <a:p>
            <a:pPr>
              <a:lnSpc>
                <a:spcPct val="150000"/>
              </a:lnSpc>
            </a:pPr>
            <a:r>
              <a:rPr lang="en-US" altLang="zh-CN" sz="2800" b="1" dirty="0">
                <a:solidFill>
                  <a:schemeClr val="accent3"/>
                </a:solidFill>
                <a:latin typeface="宋体" panose="02010600030101010101" pitchFamily="2" charset="-122"/>
                <a:ea typeface="宋体" panose="02010600030101010101" pitchFamily="2" charset="-122"/>
              </a:rPr>
              <a:t>3</a:t>
            </a:r>
            <a:r>
              <a:rPr lang="zh-CN" altLang="en-US" sz="2800" b="1" dirty="0">
                <a:solidFill>
                  <a:schemeClr val="accent3"/>
                </a:solidFill>
                <a:latin typeface="宋体" panose="02010600030101010101" pitchFamily="2" charset="-122"/>
                <a:ea typeface="宋体" panose="02010600030101010101" pitchFamily="2" charset="-122"/>
              </a:rPr>
              <a:t>、数据处理任务同步于面板控制任务，由于面板控制任务可进行</a:t>
            </a:r>
            <a:r>
              <a:rPr lang="en-US" altLang="zh-CN" sz="2800" b="1" dirty="0">
                <a:solidFill>
                  <a:schemeClr val="accent3"/>
                </a:solidFill>
                <a:latin typeface="宋体" panose="02010600030101010101" pitchFamily="2" charset="-122"/>
                <a:ea typeface="宋体" panose="02010600030101010101" pitchFamily="2" charset="-122"/>
              </a:rPr>
              <a:t>LED</a:t>
            </a:r>
            <a:r>
              <a:rPr lang="zh-CN" altLang="en-US" sz="2800" b="1" dirty="0">
                <a:solidFill>
                  <a:schemeClr val="accent3"/>
                </a:solidFill>
                <a:latin typeface="宋体" panose="02010600030101010101" pitchFamily="2" charset="-122"/>
                <a:ea typeface="宋体" panose="02010600030101010101" pitchFamily="2" charset="-122"/>
              </a:rPr>
              <a:t>模式的切换，而数据处理任务是根据模式对</a:t>
            </a:r>
            <a:r>
              <a:rPr lang="en-US" altLang="zh-CN" sz="2800" b="1" dirty="0">
                <a:solidFill>
                  <a:schemeClr val="accent3"/>
                </a:solidFill>
                <a:latin typeface="宋体" panose="02010600030101010101" pitchFamily="2" charset="-122"/>
                <a:ea typeface="宋体" panose="02010600030101010101" pitchFamily="2" charset="-122"/>
              </a:rPr>
              <a:t>LED</a:t>
            </a:r>
            <a:r>
              <a:rPr lang="zh-CN" altLang="en-US" sz="2800" b="1" dirty="0">
                <a:solidFill>
                  <a:schemeClr val="accent3"/>
                </a:solidFill>
                <a:latin typeface="宋体" panose="02010600030101010101" pitchFamily="2" charset="-122"/>
                <a:ea typeface="宋体" panose="02010600030101010101" pitchFamily="2" charset="-122"/>
              </a:rPr>
              <a:t>进行控制。</a:t>
            </a:r>
            <a:endParaRPr lang="en-US" altLang="zh-CN" sz="2800" b="1" dirty="0">
              <a:solidFill>
                <a:schemeClr val="accent3"/>
              </a:solidFill>
              <a:latin typeface="宋体" panose="02010600030101010101" pitchFamily="2" charset="-122"/>
              <a:ea typeface="宋体" panose="02010600030101010101" pitchFamily="2" charset="-122"/>
            </a:endParaRPr>
          </a:p>
          <a:p>
            <a:pPr>
              <a:lnSpc>
                <a:spcPct val="150000"/>
              </a:lnSpc>
            </a:pPr>
            <a:endParaRPr lang="zh-CN" altLang="en-US" sz="2800" b="1" dirty="0">
              <a:solidFill>
                <a:schemeClr val="accent3"/>
              </a:solidFill>
              <a:latin typeface="宋体" panose="02010600030101010101" pitchFamily="2" charset="-122"/>
              <a:ea typeface="宋体" panose="02010600030101010101" pitchFamily="2" charset="-122"/>
            </a:endParaRPr>
          </a:p>
          <a:p>
            <a:pPr>
              <a:lnSpc>
                <a:spcPct val="150000"/>
              </a:lnSpc>
            </a:pPr>
            <a:r>
              <a:rPr lang="en-US" altLang="zh-CN" sz="2800" b="1" dirty="0">
                <a:solidFill>
                  <a:schemeClr val="accent3"/>
                </a:solidFill>
                <a:latin typeface="宋体" panose="02010600030101010101" pitchFamily="2" charset="-122"/>
                <a:ea typeface="宋体" panose="02010600030101010101" pitchFamily="2" charset="-122"/>
              </a:rPr>
              <a:t>4</a:t>
            </a:r>
            <a:r>
              <a:rPr lang="zh-CN" altLang="en-US" sz="2800" b="1" dirty="0">
                <a:solidFill>
                  <a:schemeClr val="accent3"/>
                </a:solidFill>
                <a:latin typeface="宋体" panose="02010600030101010101" pitchFamily="2" charset="-122"/>
                <a:ea typeface="宋体" panose="02010600030101010101" pitchFamily="2" charset="-122"/>
              </a:rPr>
              <a:t>、显示任务同步于数据处理任务、面板控制任务，显示任务是需要显示数据处理和面板控制的当前模式的结果。</a:t>
            </a:r>
          </a:p>
        </p:txBody>
      </p:sp>
    </p:spTree>
    <p:extLst>
      <p:ext uri="{BB962C8B-B14F-4D97-AF65-F5344CB8AC3E}">
        <p14:creationId xmlns:p14="http://schemas.microsoft.com/office/powerpoint/2010/main" val="5542643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0" y="641839"/>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 name="文本框 4">
            <a:extLst>
              <a:ext uri="{FF2B5EF4-FFF2-40B4-BE49-F238E27FC236}">
                <a16:creationId xmlns:a16="http://schemas.microsoft.com/office/drawing/2014/main" id="{80AEBD4B-7CA8-48F2-B59B-329278ED1EF7}"/>
              </a:ext>
            </a:extLst>
          </p:cNvPr>
          <p:cNvSpPr txBox="1"/>
          <p:nvPr/>
        </p:nvSpPr>
        <p:spPr>
          <a:xfrm>
            <a:off x="513715" y="533392"/>
            <a:ext cx="3191182"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效果展示</a:t>
            </a:r>
          </a:p>
        </p:txBody>
      </p:sp>
      <p:pic>
        <p:nvPicPr>
          <p:cNvPr id="3" name="图片 2">
            <a:extLst>
              <a:ext uri="{FF2B5EF4-FFF2-40B4-BE49-F238E27FC236}">
                <a16:creationId xmlns:a16="http://schemas.microsoft.com/office/drawing/2014/main" id="{41A3B940-C568-4CA6-AD47-36676E7333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557" y="1118167"/>
            <a:ext cx="7370885" cy="5528164"/>
          </a:xfrm>
          <a:prstGeom prst="rect">
            <a:avLst/>
          </a:prstGeom>
        </p:spPr>
      </p:pic>
    </p:spTree>
    <p:extLst>
      <p:ext uri="{BB962C8B-B14F-4D97-AF65-F5344CB8AC3E}">
        <p14:creationId xmlns:p14="http://schemas.microsoft.com/office/powerpoint/2010/main" val="25941890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0" y="641839"/>
            <a:ext cx="513715" cy="3994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endParaRPr>
          </a:p>
        </p:txBody>
      </p:sp>
      <p:sp>
        <p:nvSpPr>
          <p:cNvPr id="5" name="文本框 4">
            <a:extLst>
              <a:ext uri="{FF2B5EF4-FFF2-40B4-BE49-F238E27FC236}">
                <a16:creationId xmlns:a16="http://schemas.microsoft.com/office/drawing/2014/main" id="{80AEBD4B-7CA8-48F2-B59B-329278ED1EF7}"/>
              </a:ext>
            </a:extLst>
          </p:cNvPr>
          <p:cNvSpPr txBox="1"/>
          <p:nvPr/>
        </p:nvSpPr>
        <p:spPr>
          <a:xfrm>
            <a:off x="513715" y="533392"/>
            <a:ext cx="3191182" cy="584775"/>
          </a:xfrm>
          <a:prstGeom prst="rect">
            <a:avLst/>
          </a:prstGeom>
          <a:noFill/>
        </p:spPr>
        <p:txBody>
          <a:bodyPr wrap="square" rtlCol="0">
            <a:spAutoFit/>
          </a:bodyPr>
          <a:lstStyle/>
          <a:p>
            <a:r>
              <a:rPr lang="zh-CN" altLang="en-US" sz="3200" b="1" dirty="0">
                <a:solidFill>
                  <a:schemeClr val="accent3"/>
                </a:solidFill>
                <a:latin typeface="宋体" panose="02010600030101010101" pitchFamily="2" charset="-122"/>
                <a:ea typeface="宋体" panose="02010600030101010101" pitchFamily="2" charset="-122"/>
              </a:rPr>
              <a:t>效果展示</a:t>
            </a:r>
          </a:p>
        </p:txBody>
      </p:sp>
      <p:pic>
        <p:nvPicPr>
          <p:cNvPr id="3" name="图片 2">
            <a:extLst>
              <a:ext uri="{FF2B5EF4-FFF2-40B4-BE49-F238E27FC236}">
                <a16:creationId xmlns:a16="http://schemas.microsoft.com/office/drawing/2014/main" id="{AE295B29-9168-41E7-AE47-8FE75EFE5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146" y="1041254"/>
            <a:ext cx="7801708" cy="5851281"/>
          </a:xfrm>
          <a:prstGeom prst="rect">
            <a:avLst/>
          </a:prstGeom>
        </p:spPr>
      </p:pic>
    </p:spTree>
    <p:extLst>
      <p:ext uri="{BB962C8B-B14F-4D97-AF65-F5344CB8AC3E}">
        <p14:creationId xmlns:p14="http://schemas.microsoft.com/office/powerpoint/2010/main" val="103961641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07,&quot;width&quot;:4814}"/>
</p:tagLst>
</file>

<file path=ppt/theme/theme1.xml><?xml version="1.0" encoding="utf-8"?>
<a:theme xmlns:a="http://schemas.openxmlformats.org/drawingml/2006/main" name="1_Office 主题​​">
  <a:themeElements>
    <a:clrScheme name="自定义 4">
      <a:dk1>
        <a:srgbClr val="FFFFFF"/>
      </a:dk1>
      <a:lt1>
        <a:srgbClr val="EFEFEF"/>
      </a:lt1>
      <a:dk2>
        <a:srgbClr val="FFFFFF"/>
      </a:dk2>
      <a:lt2>
        <a:srgbClr val="EFEFEF"/>
      </a:lt2>
      <a:accent1>
        <a:srgbClr val="86C1C1"/>
      </a:accent1>
      <a:accent2>
        <a:srgbClr val="FFFFFF"/>
      </a:accent2>
      <a:accent3>
        <a:srgbClr val="000000"/>
      </a:accent3>
      <a:accent4>
        <a:srgbClr val="363636"/>
      </a:accent4>
      <a:accent5>
        <a:srgbClr val="6C6C6C"/>
      </a:accent5>
      <a:accent6>
        <a:srgbClr val="F1F0EB"/>
      </a:accent6>
      <a:hlink>
        <a:srgbClr val="F1F0EB"/>
      </a:hlink>
      <a:folHlink>
        <a:srgbClr val="F1F0EB"/>
      </a:folHlink>
    </a:clrScheme>
    <a:fontScheme name="自定义 2">
      <a:majorFont>
        <a:latin typeface="OPPOSans R"/>
        <a:ea typeface="OPPOSans R"/>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1657</TotalTime>
  <Words>387</Words>
  <Application>Microsoft Office PowerPoint</Application>
  <PresentationFormat>宽屏</PresentationFormat>
  <Paragraphs>31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OPPOSans L</vt:lpstr>
      <vt:lpstr>OPPOSans R</vt:lpstr>
      <vt:lpstr>思源黑体 Light</vt:lpstr>
      <vt:lpstr>思源黑体 Regular</vt:lpstr>
      <vt:lpstr>宋体</vt:lpstr>
      <vt:lpstr>Arial</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木槿Y呀</dc:creator>
  <cp:lastModifiedBy>2814595682@qq.com</cp:lastModifiedBy>
  <cp:revision>210</cp:revision>
  <dcterms:created xsi:type="dcterms:W3CDTF">2019-06-19T02:08:00Z</dcterms:created>
  <dcterms:modified xsi:type="dcterms:W3CDTF">2023-06-07T05:44:57Z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5838355121E449339987D0D6F8DB271D</vt:lpwstr>
  </property>
</Properties>
</file>