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18" r:id="rId2"/>
    <p:sldId id="307" r:id="rId3"/>
    <p:sldId id="316" r:id="rId4"/>
    <p:sldId id="288" r:id="rId5"/>
    <p:sldId id="285" r:id="rId6"/>
    <p:sldId id="320" r:id="rId7"/>
    <p:sldId id="317" r:id="rId8"/>
    <p:sldId id="319" r:id="rId9"/>
    <p:sldId id="322" r:id="rId10"/>
    <p:sldId id="323" r:id="rId11"/>
    <p:sldId id="324" r:id="rId12"/>
    <p:sldId id="325" r:id="rId13"/>
    <p:sldId id="329" r:id="rId14"/>
    <p:sldId id="321" r:id="rId15"/>
    <p:sldId id="328" r:id="rId16"/>
    <p:sldId id="326" r:id="rId17"/>
    <p:sldId id="327" r:id="rId18"/>
    <p:sldId id="331" r:id="rId19"/>
    <p:sldId id="330" r:id="rId20"/>
    <p:sldId id="33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5" orient="horz" pos="1752" userDrawn="1">
          <p15:clr>
            <a:srgbClr val="A4A3A4"/>
          </p15:clr>
        </p15:guide>
        <p15:guide id="21" pos="3863" userDrawn="1">
          <p15:clr>
            <a:srgbClr val="A4A3A4"/>
          </p15:clr>
        </p15:guide>
        <p15:guide id="22" pos="6811" userDrawn="1">
          <p15:clr>
            <a:srgbClr val="A4A3A4"/>
          </p15:clr>
        </p15:guide>
        <p15:guide id="23" pos="1096" userDrawn="1">
          <p15:clr>
            <a:srgbClr val="A4A3A4"/>
          </p15:clr>
        </p15:guide>
        <p15:guide id="25" orient="horz" pos="2137" userDrawn="1">
          <p15:clr>
            <a:srgbClr val="A4A3A4"/>
          </p15:clr>
        </p15:guide>
        <p15:guide id="26" pos="2865" userDrawn="1">
          <p15:clr>
            <a:srgbClr val="A4A3A4"/>
          </p15:clr>
        </p15:guide>
        <p15:guide id="27" orient="horz" pos="15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3BE"/>
    <a:srgbClr val="01EDE7"/>
    <a:srgbClr val="16FEF8"/>
    <a:srgbClr val="F8425C"/>
    <a:srgbClr val="226878"/>
    <a:srgbClr val="16444E"/>
    <a:srgbClr val="007673"/>
    <a:srgbClr val="01B3AF"/>
    <a:srgbClr val="019D99"/>
    <a:srgbClr val="01C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7" d="100"/>
          <a:sy n="87" d="100"/>
        </p:scale>
        <p:origin x="528" y="77"/>
      </p:cViewPr>
      <p:guideLst>
        <p:guide orient="horz" pos="1752"/>
        <p:guide pos="3863"/>
        <p:guide pos="6811"/>
        <p:guide pos="1096"/>
        <p:guide orient="horz" pos="2137"/>
        <p:guide pos="2865"/>
        <p:guide orient="horz" pos="154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19093-6FC6-4AB5-A8F1-83D2F21D237B}" type="datetimeFigureOut">
              <a:rPr lang="zh-CN" altLang="en-US" smtClean="0"/>
              <a:t>2024-03-07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B25E-56EF-4C8E-B1E7-9779EAF5AF1D}" type="slidenum">
              <a:rPr lang="zh-CN" altLang="en-US" smtClean="0"/>
              <a:t>‹#›</a:t>
            </a:fld>
            <a:endParaRPr lang="zh-CN" altLang="en-US"/>
          </a:p>
        </p:txBody>
      </p:sp>
    </p:spTree>
    <p:extLst>
      <p:ext uri="{BB962C8B-B14F-4D97-AF65-F5344CB8AC3E}">
        <p14:creationId xmlns:p14="http://schemas.microsoft.com/office/powerpoint/2010/main" val="109571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78F3894-88ED-4DF3-AD03-C7E2D277A103}" type="datetimeFigureOut">
              <a:rPr lang="zh-CN" altLang="en-US" smtClean="0"/>
              <a:t>2024-03-07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69387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8F3894-88ED-4DF3-AD03-C7E2D277A103}" type="datetimeFigureOut">
              <a:rPr lang="zh-CN" altLang="en-US" smtClean="0"/>
              <a:t>2024-03-07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287565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8F3894-88ED-4DF3-AD03-C7E2D277A103}" type="datetimeFigureOut">
              <a:rPr lang="zh-CN" altLang="en-US" smtClean="0"/>
              <a:t>2024-03-07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133764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78F3894-88ED-4DF3-AD03-C7E2D277A103}" type="datetimeFigureOut">
              <a:rPr lang="zh-CN" altLang="en-US" smtClean="0"/>
              <a:t>2024-03-07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363148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8F3894-88ED-4DF3-AD03-C7E2D277A103}" type="datetimeFigureOut">
              <a:rPr lang="zh-CN" altLang="en-US" smtClean="0"/>
              <a:t>2024-03-07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244706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8F3894-88ED-4DF3-AD03-C7E2D277A103}" type="datetimeFigureOut">
              <a:rPr lang="zh-CN" altLang="en-US" smtClean="0"/>
              <a:t>2024-03-07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222675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gradFill flip="none" rotWithShape="1">
          <a:gsLst>
            <a:gs pos="0">
              <a:srgbClr val="212847"/>
            </a:gs>
            <a:gs pos="37000">
              <a:srgbClr val="2B7583"/>
            </a:gs>
            <a:gs pos="100000">
              <a:srgbClr val="1D6769"/>
            </a:gs>
          </a:gsLst>
          <a:path path="circle">
            <a:fillToRect l="100000" t="100000"/>
          </a:path>
          <a:tileRect r="-100000" b="-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3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78F3894-88ED-4DF3-AD03-C7E2D277A103}" type="datetimeFigureOut">
              <a:rPr lang="zh-CN" altLang="en-US" smtClean="0"/>
              <a:t>2024-03-07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88455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78F3894-88ED-4DF3-AD03-C7E2D277A103}" type="datetimeFigureOut">
              <a:rPr lang="zh-CN" altLang="en-US" smtClean="0"/>
              <a:t>2024-03-07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109358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8F3894-88ED-4DF3-AD03-C7E2D277A103}" type="datetimeFigureOut">
              <a:rPr lang="zh-CN" altLang="en-US" smtClean="0"/>
              <a:t>2024-03-07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85278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F3894-88ED-4DF3-AD03-C7E2D277A103}" type="datetimeFigureOut">
              <a:rPr lang="zh-CN" altLang="en-US" smtClean="0"/>
              <a:t>2024-03-07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D6D10-2B96-4D30-B08F-C5CD7236479B}" type="slidenum">
              <a:rPr lang="zh-CN" altLang="en-US" smtClean="0"/>
              <a:t>‹#›</a:t>
            </a:fld>
            <a:endParaRPr lang="zh-CN" altLang="en-US"/>
          </a:p>
        </p:txBody>
      </p:sp>
    </p:spTree>
    <p:extLst>
      <p:ext uri="{BB962C8B-B14F-4D97-AF65-F5344CB8AC3E}">
        <p14:creationId xmlns:p14="http://schemas.microsoft.com/office/powerpoint/2010/main" val="300114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9.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png"/><Relationship Id="rId5" Type="http://schemas.openxmlformats.org/officeDocument/2006/relationships/slideLayout" Target="../slideLayouts/slideLayout9.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cxnSp>
        <p:nvCxnSpPr>
          <p:cNvPr id="41" name="直接连接符 40"/>
          <p:cNvCxnSpPr/>
          <p:nvPr/>
        </p:nvCxnSpPr>
        <p:spPr>
          <a:xfrm flipH="1">
            <a:off x="1836562" y="-66487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830920" y="-977103"/>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705774" y="-1062824"/>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2414641" y="-840182"/>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78660" y="-1411011"/>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76986" y="-704715"/>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863566" y="2446858"/>
            <a:ext cx="162664" cy="15875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322615" y="1847183"/>
            <a:ext cx="97200" cy="9486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flipH="1">
            <a:off x="7914913" y="1118188"/>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299387" y="464457"/>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299387" y="1581061"/>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737078" y="1431018"/>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2123818" y="520571"/>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015381" y="46445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8" name="PA_任意多边形 18">
            <a:extLst>
              <a:ext uri="{FF2B5EF4-FFF2-40B4-BE49-F238E27FC236}">
                <a16:creationId xmlns:a16="http://schemas.microsoft.com/office/drawing/2014/main" id="{DD82FD9A-764C-47AA-BD8B-176E8A950D90}"/>
              </a:ext>
            </a:extLst>
          </p:cNvPr>
          <p:cNvSpPr/>
          <p:nvPr>
            <p:custDataLst>
              <p:tags r:id="rId1"/>
            </p:custDataLst>
          </p:nvPr>
        </p:nvSpPr>
        <p:spPr>
          <a:xfrm>
            <a:off x="7588155" y="1"/>
            <a:ext cx="4572000" cy="4595044"/>
          </a:xfrm>
          <a:custGeom>
            <a:avLst/>
            <a:gdLst>
              <a:gd name="connsiteX0" fmla="*/ 0 w 4271749"/>
              <a:gd name="connsiteY0" fmla="*/ 0 h 4285397"/>
              <a:gd name="connsiteX1" fmla="*/ 4271749 w 4271749"/>
              <a:gd name="connsiteY1" fmla="*/ 4285397 h 4285397"/>
              <a:gd name="connsiteX0" fmla="*/ 46 w 4271795"/>
              <a:gd name="connsiteY0" fmla="*/ 0 h 4285397"/>
              <a:gd name="connsiteX1" fmla="*/ 4271795 w 4271795"/>
              <a:gd name="connsiteY1" fmla="*/ 4285397 h 4285397"/>
              <a:gd name="connsiteX0" fmla="*/ 84 w 4271833"/>
              <a:gd name="connsiteY0" fmla="*/ 0 h 4286340"/>
              <a:gd name="connsiteX1" fmla="*/ 4271833 w 4271833"/>
              <a:gd name="connsiteY1" fmla="*/ 4285397 h 4286340"/>
              <a:gd name="connsiteX0" fmla="*/ 92 w 4271841"/>
              <a:gd name="connsiteY0" fmla="*/ 0 h 4285529"/>
              <a:gd name="connsiteX1" fmla="*/ 4271841 w 4271841"/>
              <a:gd name="connsiteY1" fmla="*/ 4285397 h 4285529"/>
              <a:gd name="connsiteX0" fmla="*/ 0 w 4271749"/>
              <a:gd name="connsiteY0" fmla="*/ 0 h 4285480"/>
              <a:gd name="connsiteX1" fmla="*/ 4271749 w 4271749"/>
              <a:gd name="connsiteY1" fmla="*/ 4285397 h 4285480"/>
              <a:gd name="connsiteX0" fmla="*/ 0 w 4271749"/>
              <a:gd name="connsiteY0" fmla="*/ 0 h 4287930"/>
              <a:gd name="connsiteX1" fmla="*/ 4271749 w 4271749"/>
              <a:gd name="connsiteY1" fmla="*/ 4285397 h 4287930"/>
              <a:gd name="connsiteX0" fmla="*/ 0 w 4271749"/>
              <a:gd name="connsiteY0" fmla="*/ 0 h 4289437"/>
              <a:gd name="connsiteX1" fmla="*/ 4271749 w 4271749"/>
              <a:gd name="connsiteY1" fmla="*/ 4285397 h 4289437"/>
              <a:gd name="connsiteX0" fmla="*/ 0 w 4271749"/>
              <a:gd name="connsiteY0" fmla="*/ 0 h 4293381"/>
              <a:gd name="connsiteX1" fmla="*/ 4271749 w 4271749"/>
              <a:gd name="connsiteY1" fmla="*/ 4285397 h 4293381"/>
              <a:gd name="connsiteX0" fmla="*/ 256 w 4272005"/>
              <a:gd name="connsiteY0" fmla="*/ 0 h 4293536"/>
              <a:gd name="connsiteX1" fmla="*/ 4272005 w 4272005"/>
              <a:gd name="connsiteY1" fmla="*/ 4285397 h 4293536"/>
            </a:gdLst>
            <a:ahLst/>
            <a:cxnLst>
              <a:cxn ang="0">
                <a:pos x="connsiteX0" y="connsiteY0"/>
              </a:cxn>
              <a:cxn ang="0">
                <a:pos x="connsiteX1" y="connsiteY1"/>
              </a:cxn>
            </a:cxnLst>
            <a:rect l="l" t="t" r="r" b="b"/>
            <a:pathLst>
              <a:path w="4272005" h="4293536">
                <a:moveTo>
                  <a:pt x="256" y="0"/>
                </a:moveTo>
                <a:cubicBezTo>
                  <a:pt x="-23256" y="2077502"/>
                  <a:pt x="1571045" y="4450334"/>
                  <a:pt x="4272005" y="4285397"/>
                </a:cubicBezTo>
              </a:path>
            </a:pathLst>
          </a:custGeom>
          <a:noFill/>
          <a:ln>
            <a:gradFill>
              <a:gsLst>
                <a:gs pos="0">
                  <a:srgbClr val="3AC7CA"/>
                </a:gs>
                <a:gs pos="100000">
                  <a:srgbClr val="2A979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PA_任意多边形 19">
            <a:extLst>
              <a:ext uri="{FF2B5EF4-FFF2-40B4-BE49-F238E27FC236}">
                <a16:creationId xmlns:a16="http://schemas.microsoft.com/office/drawing/2014/main" id="{79DF10BA-01BC-40F7-8FE6-4FC1ECC8B120}"/>
              </a:ext>
            </a:extLst>
          </p:cNvPr>
          <p:cNvSpPr/>
          <p:nvPr>
            <p:custDataLst>
              <p:tags r:id="rId2"/>
            </p:custDataLst>
          </p:nvPr>
        </p:nvSpPr>
        <p:spPr>
          <a:xfrm>
            <a:off x="0" y="13648"/>
            <a:ext cx="1665027" cy="1269242"/>
          </a:xfrm>
          <a:custGeom>
            <a:avLst/>
            <a:gdLst>
              <a:gd name="connsiteX0" fmla="*/ 1665027 w 1665027"/>
              <a:gd name="connsiteY0" fmla="*/ 0 h 1269242"/>
              <a:gd name="connsiteX1" fmla="*/ 0 w 1665027"/>
              <a:gd name="connsiteY1" fmla="*/ 1269242 h 1269242"/>
              <a:gd name="connsiteX0" fmla="*/ 1665027 w 1665027"/>
              <a:gd name="connsiteY0" fmla="*/ 0 h 1269242"/>
              <a:gd name="connsiteX1" fmla="*/ 0 w 1665027"/>
              <a:gd name="connsiteY1" fmla="*/ 1269242 h 1269242"/>
              <a:gd name="connsiteX0" fmla="*/ 1665027 w 1665027"/>
              <a:gd name="connsiteY0" fmla="*/ 0 h 1269242"/>
              <a:gd name="connsiteX1" fmla="*/ 0 w 1665027"/>
              <a:gd name="connsiteY1" fmla="*/ 1269242 h 1269242"/>
              <a:gd name="connsiteX0" fmla="*/ 1665027 w 1665027"/>
              <a:gd name="connsiteY0" fmla="*/ 0 h 1269242"/>
              <a:gd name="connsiteX1" fmla="*/ 0 w 1665027"/>
              <a:gd name="connsiteY1" fmla="*/ 1269242 h 1269242"/>
              <a:gd name="connsiteX0" fmla="*/ 1665027 w 1665027"/>
              <a:gd name="connsiteY0" fmla="*/ 0 h 1269242"/>
              <a:gd name="connsiteX1" fmla="*/ 0 w 1665027"/>
              <a:gd name="connsiteY1" fmla="*/ 1269242 h 1269242"/>
            </a:gdLst>
            <a:ahLst/>
            <a:cxnLst>
              <a:cxn ang="0">
                <a:pos x="connsiteX0" y="connsiteY0"/>
              </a:cxn>
              <a:cxn ang="0">
                <a:pos x="connsiteX1" y="connsiteY1"/>
              </a:cxn>
            </a:cxnLst>
            <a:rect l="l" t="t" r="r" b="b"/>
            <a:pathLst>
              <a:path w="1665027" h="1269242">
                <a:moveTo>
                  <a:pt x="1665027" y="0"/>
                </a:moveTo>
                <a:cubicBezTo>
                  <a:pt x="1478508" y="873457"/>
                  <a:pt x="841612" y="1269242"/>
                  <a:pt x="0" y="1269242"/>
                </a:cubicBezTo>
              </a:path>
            </a:pathLst>
          </a:custGeom>
          <a:noFill/>
          <a:ln>
            <a:solidFill>
              <a:srgbClr val="40AB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PA_椭圆 7">
            <a:extLst>
              <a:ext uri="{FF2B5EF4-FFF2-40B4-BE49-F238E27FC236}">
                <a16:creationId xmlns:a16="http://schemas.microsoft.com/office/drawing/2014/main" id="{95182E49-26B1-4CFF-9ABD-A3A4F4D76DE1}"/>
              </a:ext>
            </a:extLst>
          </p:cNvPr>
          <p:cNvSpPr/>
          <p:nvPr>
            <p:custDataLst>
              <p:tags r:id="rId3"/>
            </p:custDataLst>
          </p:nvPr>
        </p:nvSpPr>
        <p:spPr>
          <a:xfrm>
            <a:off x="3703591" y="778397"/>
            <a:ext cx="4784819" cy="4784818"/>
          </a:xfrm>
          <a:prstGeom prst="ellipse">
            <a:avLst/>
          </a:prstGeom>
          <a:noFill/>
          <a:ln>
            <a:gradFill>
              <a:gsLst>
                <a:gs pos="0">
                  <a:srgbClr val="8CFCFC"/>
                </a:gs>
                <a:gs pos="100000">
                  <a:srgbClr val="1DFFF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CDA928CC-1C14-478F-B3E8-1723D6A4D795}"/>
              </a:ext>
            </a:extLst>
          </p:cNvPr>
          <p:cNvGrpSpPr/>
          <p:nvPr/>
        </p:nvGrpSpPr>
        <p:grpSpPr>
          <a:xfrm>
            <a:off x="4112033" y="2002102"/>
            <a:ext cx="3967935" cy="2342249"/>
            <a:chOff x="2605273" y="2002102"/>
            <a:chExt cx="3967935" cy="2342249"/>
          </a:xfrm>
        </p:grpSpPr>
        <p:sp>
          <p:nvSpPr>
            <p:cNvPr id="51" name="PA_文本框 16">
              <a:extLst>
                <a:ext uri="{FF2B5EF4-FFF2-40B4-BE49-F238E27FC236}">
                  <a16:creationId xmlns:a16="http://schemas.microsoft.com/office/drawing/2014/main" id="{06BAB39A-019B-4510-8E7E-FD66154468AE}"/>
                </a:ext>
              </a:extLst>
            </p:cNvPr>
            <p:cNvSpPr txBox="1"/>
            <p:nvPr>
              <p:custDataLst>
                <p:tags r:id="rId4"/>
              </p:custDataLst>
            </p:nvPr>
          </p:nvSpPr>
          <p:spPr>
            <a:xfrm>
              <a:off x="2605273" y="2002102"/>
              <a:ext cx="3731680" cy="1323439"/>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智慧农场</a:t>
              </a:r>
              <a:endParaRPr lang="en-US" altLang="zh-CN" sz="4000" dirty="0">
                <a:solidFill>
                  <a:schemeClr val="bg1"/>
                </a:solidFill>
                <a:latin typeface="微软雅黑" panose="020B0503020204020204" pitchFamily="34" charset="-122"/>
                <a:ea typeface="微软雅黑" panose="020B0503020204020204" pitchFamily="34" charset="-122"/>
              </a:endParaRPr>
            </a:p>
            <a:p>
              <a:pPr algn="ctr"/>
              <a:r>
                <a:rPr lang="zh-CN" altLang="en-US" sz="4000" dirty="0">
                  <a:solidFill>
                    <a:schemeClr val="bg1"/>
                  </a:solidFill>
                  <a:latin typeface="微软雅黑" panose="020B0503020204020204" pitchFamily="34" charset="-122"/>
                  <a:ea typeface="微软雅黑" panose="020B0503020204020204" pitchFamily="34" charset="-122"/>
                </a:rPr>
                <a:t>环境监测系统</a:t>
              </a:r>
            </a:p>
          </p:txBody>
        </p:sp>
        <p:sp>
          <p:nvSpPr>
            <p:cNvPr id="55" name="PA_文本框 24">
              <a:extLst>
                <a:ext uri="{FF2B5EF4-FFF2-40B4-BE49-F238E27FC236}">
                  <a16:creationId xmlns:a16="http://schemas.microsoft.com/office/drawing/2014/main" id="{5FE6B7AE-687E-4B50-B213-13755A0DEAB7}"/>
                </a:ext>
              </a:extLst>
            </p:cNvPr>
            <p:cNvSpPr txBox="1"/>
            <p:nvPr>
              <p:custDataLst>
                <p:tags r:id="rId5"/>
              </p:custDataLst>
            </p:nvPr>
          </p:nvSpPr>
          <p:spPr>
            <a:xfrm>
              <a:off x="2605273" y="3882686"/>
              <a:ext cx="3967935" cy="461665"/>
            </a:xfrm>
            <a:prstGeom prst="rect">
              <a:avLst/>
            </a:prstGeom>
            <a:noFill/>
          </p:spPr>
          <p:txBody>
            <a:bodyPr wrap="square" rtlCol="0">
              <a:spAutoFit/>
            </a:bodyPr>
            <a:lstStyle/>
            <a:p>
              <a:pPr algn="ctr"/>
              <a:r>
                <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Group 2  2023</a:t>
              </a:r>
              <a:r>
                <a:rPr lang="zh-CN" altLang="en-US"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年 </a:t>
              </a:r>
              <a:r>
                <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 </a:t>
              </a:r>
              <a:r>
                <a:rPr lang="zh-CN" altLang="en-US"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月 </a:t>
              </a:r>
              <a:r>
                <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a:t>
              </a:r>
              <a:r>
                <a:rPr lang="zh-CN" altLang="en-US"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日</a:t>
              </a:r>
            </a:p>
          </p:txBody>
        </p:sp>
      </p:grpSp>
    </p:spTree>
    <p:extLst>
      <p:ext uri="{BB962C8B-B14F-4D97-AF65-F5344CB8AC3E}">
        <p14:creationId xmlns:p14="http://schemas.microsoft.com/office/powerpoint/2010/main" val="42616426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250"/>
                                        <p:tgtEl>
                                          <p:spTgt spid="78"/>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250"/>
                                        <p:tgtEl>
                                          <p:spTgt spid="79"/>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250"/>
                                        <p:tgtEl>
                                          <p:spTgt spid="80"/>
                                        </p:tgtEl>
                                      </p:cBhvr>
                                    </p:animEffect>
                                  </p:childTnLst>
                                </p:cTn>
                              </p:par>
                            </p:childTnLst>
                          </p:cTn>
                        </p:par>
                        <p:par>
                          <p:cTn id="16" fill="hold">
                            <p:stCondLst>
                              <p:cond delay="750"/>
                            </p:stCondLst>
                            <p:childTnLst>
                              <p:par>
                                <p:cTn id="17" presetID="21" presetClass="entr" presetSubtype="2"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heel(2)">
                                      <p:cBhvr>
                                        <p:cTn id="19" dur="250"/>
                                        <p:tgtEl>
                                          <p:spTgt spid="50"/>
                                        </p:tgtEl>
                                      </p:cBhvr>
                                    </p:animEffect>
                                  </p:childTnLst>
                                </p:cTn>
                              </p:par>
                            </p:childTnLst>
                          </p:cTn>
                        </p:par>
                        <p:par>
                          <p:cTn id="20" fill="hold">
                            <p:stCondLst>
                              <p:cond delay="1000"/>
                            </p:stCondLst>
                            <p:childTnLst>
                              <p:par>
                                <p:cTn id="21" presetID="42" presetClass="path" presetSubtype="0" accel="50000" decel="50000" fill="hold" nodeType="afterEffect">
                                  <p:stCondLst>
                                    <p:cond delay="0"/>
                                  </p:stCondLst>
                                  <p:childTnLst>
                                    <p:animMotion origin="layout" path="M 0.06654 -0.11505 L -0.24557 0.41759 " pathEditMode="relative" rAng="0" ptsTypes="AA">
                                      <p:cBhvr>
                                        <p:cTn id="22" dur="250" fill="hold"/>
                                        <p:tgtEl>
                                          <p:spTgt spid="41"/>
                                        </p:tgtEl>
                                        <p:attrNameLst>
                                          <p:attrName>ppt_x</p:attrName>
                                          <p:attrName>ppt_y</p:attrName>
                                        </p:attrNameLst>
                                      </p:cBhvr>
                                      <p:rCtr x="-15612" y="26620"/>
                                    </p:animMotion>
                                  </p:childTnLst>
                                </p:cTn>
                              </p:par>
                            </p:childTnLst>
                          </p:cTn>
                        </p:par>
                        <p:par>
                          <p:cTn id="23" fill="hold">
                            <p:stCondLst>
                              <p:cond delay="1250"/>
                            </p:stCondLst>
                            <p:childTnLst>
                              <p:par>
                                <p:cTn id="24" presetID="42" presetClass="path" presetSubtype="0" accel="50000" decel="50000" fill="hold" nodeType="afterEffect">
                                  <p:stCondLst>
                                    <p:cond delay="0"/>
                                  </p:stCondLst>
                                  <p:childTnLst>
                                    <p:animMotion origin="layout" path="M 0.14622 -0.24745 L -0.78555 1.14676 " pathEditMode="relative" rAng="0" ptsTypes="AA">
                                      <p:cBhvr>
                                        <p:cTn id="25" dur="250" fill="hold"/>
                                        <p:tgtEl>
                                          <p:spTgt spid="43"/>
                                        </p:tgtEl>
                                        <p:attrNameLst>
                                          <p:attrName>ppt_x</p:attrName>
                                          <p:attrName>ppt_y</p:attrName>
                                        </p:attrNameLst>
                                      </p:cBhvr>
                                      <p:rCtr x="-46589" y="69699"/>
                                    </p:animMotion>
                                  </p:childTnLst>
                                </p:cTn>
                              </p:par>
                            </p:childTnLst>
                          </p:cTn>
                        </p:par>
                        <p:par>
                          <p:cTn id="26" fill="hold">
                            <p:stCondLst>
                              <p:cond delay="1500"/>
                            </p:stCondLst>
                            <p:childTnLst>
                              <p:par>
                                <p:cTn id="27" presetID="42" presetClass="path" presetSubtype="0" accel="50000" decel="50000" fill="hold" nodeType="afterEffect">
                                  <p:stCondLst>
                                    <p:cond delay="0"/>
                                  </p:stCondLst>
                                  <p:childTnLst>
                                    <p:animMotion origin="layout" path="M 0.14232 -0.23565 L -0.78255 1.20672 " pathEditMode="relative" rAng="0" ptsTypes="AA">
                                      <p:cBhvr>
                                        <p:cTn id="28" dur="250" fill="hold"/>
                                        <p:tgtEl>
                                          <p:spTgt spid="44"/>
                                        </p:tgtEl>
                                        <p:attrNameLst>
                                          <p:attrName>ppt_x</p:attrName>
                                          <p:attrName>ppt_y</p:attrName>
                                        </p:attrNameLst>
                                      </p:cBhvr>
                                      <p:rCtr x="-46250" y="72106"/>
                                    </p:animMotion>
                                  </p:childTnLst>
                                </p:cTn>
                              </p:par>
                            </p:childTnLst>
                          </p:cTn>
                        </p:par>
                        <p:par>
                          <p:cTn id="29" fill="hold">
                            <p:stCondLst>
                              <p:cond delay="1750"/>
                            </p:stCondLst>
                            <p:childTnLst>
                              <p:par>
                                <p:cTn id="30" presetID="42" presetClass="path" presetSubtype="0" accel="50000" decel="50000" fill="hold" nodeType="afterEffect">
                                  <p:stCondLst>
                                    <p:cond delay="0"/>
                                  </p:stCondLst>
                                  <p:childTnLst>
                                    <p:animMotion origin="layout" path="M 0.16784 -0.33773 L -0.74817 1.21088 " pathEditMode="relative" rAng="0" ptsTypes="AA">
                                      <p:cBhvr>
                                        <p:cTn id="31" dur="250" fill="hold"/>
                                        <p:tgtEl>
                                          <p:spTgt spid="45"/>
                                        </p:tgtEl>
                                        <p:attrNameLst>
                                          <p:attrName>ppt_x</p:attrName>
                                          <p:attrName>ppt_y</p:attrName>
                                        </p:attrNameLst>
                                      </p:cBhvr>
                                      <p:rCtr x="-45807" y="77431"/>
                                    </p:animMotion>
                                  </p:childTnLst>
                                </p:cTn>
                              </p:par>
                            </p:childTnLst>
                          </p:cTn>
                        </p:par>
                        <p:par>
                          <p:cTn id="32" fill="hold">
                            <p:stCondLst>
                              <p:cond delay="2000"/>
                            </p:stCondLst>
                            <p:childTnLst>
                              <p:par>
                                <p:cTn id="33" presetID="42" presetClass="path" presetSubtype="0" accel="50000" decel="50000" fill="hold" nodeType="afterEffect">
                                  <p:stCondLst>
                                    <p:cond delay="0"/>
                                  </p:stCondLst>
                                  <p:childTnLst>
                                    <p:animMotion origin="layout" path="M 0.06524 -0.11759 L -0.35325 0.52315 " pathEditMode="relative" rAng="0" ptsTypes="AA">
                                      <p:cBhvr>
                                        <p:cTn id="34" dur="250" fill="hold"/>
                                        <p:tgtEl>
                                          <p:spTgt spid="52"/>
                                        </p:tgtEl>
                                        <p:attrNameLst>
                                          <p:attrName>ppt_x</p:attrName>
                                          <p:attrName>ppt_y</p:attrName>
                                        </p:attrNameLst>
                                      </p:cBhvr>
                                      <p:rCtr x="-20924" y="32037"/>
                                    </p:animMotion>
                                  </p:childTnLst>
                                </p:cTn>
                              </p:par>
                            </p:childTnLst>
                          </p:cTn>
                        </p:par>
                        <p:par>
                          <p:cTn id="35" fill="hold">
                            <p:stCondLst>
                              <p:cond delay="2250"/>
                            </p:stCondLst>
                            <p:childTnLst>
                              <p:par>
                                <p:cTn id="36" presetID="42" presetClass="path" presetSubtype="0" accel="50000" decel="50000" fill="hold" nodeType="afterEffect">
                                  <p:stCondLst>
                                    <p:cond delay="0"/>
                                  </p:stCondLst>
                                  <p:childTnLst>
                                    <p:animMotion origin="layout" path="M 0.29739 -0.42176 L -0.47787 0.7669 " pathEditMode="relative" rAng="0" ptsTypes="AA">
                                      <p:cBhvr>
                                        <p:cTn id="37" dur="250" fill="hold"/>
                                        <p:tgtEl>
                                          <p:spTgt spid="46"/>
                                        </p:tgtEl>
                                        <p:attrNameLst>
                                          <p:attrName>ppt_x</p:attrName>
                                          <p:attrName>ppt_y</p:attrName>
                                        </p:attrNameLst>
                                      </p:cBhvr>
                                      <p:rCtr x="-38763" y="59421"/>
                                    </p:animMotion>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250"/>
                                        <p:tgtEl>
                                          <p:spTgt spid="83"/>
                                        </p:tgtEl>
                                      </p:cBhvr>
                                    </p:animEffect>
                                  </p:childTnLst>
                                </p:cTn>
                              </p:par>
                            </p:childTnLst>
                          </p:cTn>
                        </p:par>
                        <p:par>
                          <p:cTn id="42" fill="hold">
                            <p:stCondLst>
                              <p:cond delay="2750"/>
                            </p:stCondLst>
                            <p:childTnLst>
                              <p:par>
                                <p:cTn id="43" presetID="10"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250"/>
                                        <p:tgtEl>
                                          <p:spTgt spid="82"/>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250"/>
                                        <p:tgtEl>
                                          <p:spTgt spid="81"/>
                                        </p:tgtEl>
                                      </p:cBhvr>
                                    </p:animEffect>
                                  </p:childTnLst>
                                </p:cTn>
                              </p:par>
                            </p:childTnLst>
                          </p:cTn>
                        </p:par>
                        <p:par>
                          <p:cTn id="50" fill="hold">
                            <p:stCondLst>
                              <p:cond delay="3250"/>
                            </p:stCondLst>
                            <p:childTnLst>
                              <p:par>
                                <p:cTn id="51" presetID="21" presetClass="entr" presetSubtype="1"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wheel(1)">
                                      <p:cBhvr>
                                        <p:cTn id="53" dur="250"/>
                                        <p:tgtEl>
                                          <p:spTgt spid="49"/>
                                        </p:tgtEl>
                                      </p:cBhvr>
                                    </p:animEffect>
                                  </p:childTnLst>
                                </p:cTn>
                              </p:par>
                            </p:childTnLst>
                          </p:cTn>
                        </p:par>
                        <p:par>
                          <p:cTn id="54" fill="hold">
                            <p:stCondLst>
                              <p:cond delay="3500"/>
                            </p:stCondLst>
                            <p:childTnLst>
                              <p:par>
                                <p:cTn id="55" presetID="21" presetClass="entr" presetSubtype="1" fill="hold" grpId="0"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heel(1)">
                                      <p:cBhvr>
                                        <p:cTn id="57"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1576135" y="182579"/>
            <a:ext cx="424235" cy="483773"/>
            <a:chOff x="10638585" y="3643407"/>
            <a:chExt cx="424234" cy="483773"/>
          </a:xfrm>
        </p:grpSpPr>
        <p:sp>
          <p:nvSpPr>
            <p:cNvPr id="76" name="等腰三角形 70"/>
            <p:cNvSpPr/>
            <p:nvPr/>
          </p:nvSpPr>
          <p:spPr>
            <a:xfrm rot="20630478">
              <a:off x="10638585" y="3694626"/>
              <a:ext cx="163412" cy="432554"/>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586854"/>
                <a:gd name="connsiteY0" fmla="*/ 1553417 h 1553417"/>
                <a:gd name="connsiteX1" fmla="*/ 586854 w 586854"/>
                <a:gd name="connsiteY1" fmla="*/ 0 h 1553417"/>
                <a:gd name="connsiteX2" fmla="*/ 586854 w 586854"/>
                <a:gd name="connsiteY2" fmla="*/ 1416939 h 1553417"/>
                <a:gd name="connsiteX3" fmla="*/ 0 w 586854"/>
                <a:gd name="connsiteY3" fmla="*/ 1553417 h 1553417"/>
              </a:gdLst>
              <a:ahLst/>
              <a:cxnLst>
                <a:cxn ang="0">
                  <a:pos x="connsiteX0" y="connsiteY0"/>
                </a:cxn>
                <a:cxn ang="0">
                  <a:pos x="connsiteX1" y="connsiteY1"/>
                </a:cxn>
                <a:cxn ang="0">
                  <a:pos x="connsiteX2" y="connsiteY2"/>
                </a:cxn>
                <a:cxn ang="0">
                  <a:pos x="connsiteX3" y="connsiteY3"/>
                </a:cxn>
              </a:cxnLst>
              <a:rect l="l" t="t" r="r" b="b"/>
              <a:pathLst>
                <a:path w="586854" h="1553417">
                  <a:moveTo>
                    <a:pt x="0" y="1553417"/>
                  </a:moveTo>
                  <a:lnTo>
                    <a:pt x="586854" y="0"/>
                  </a:lnTo>
                  <a:lnTo>
                    <a:pt x="586854" y="1416939"/>
                  </a:lnTo>
                  <a:lnTo>
                    <a:pt x="0" y="1553417"/>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1"/>
            <p:cNvSpPr/>
            <p:nvPr/>
          </p:nvSpPr>
          <p:spPr>
            <a:xfrm rot="20630478" flipH="1">
              <a:off x="10794187" y="3643407"/>
              <a:ext cx="205214" cy="428753"/>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736979"/>
                <a:gd name="connsiteY0" fmla="*/ 1539768 h 1539768"/>
                <a:gd name="connsiteX1" fmla="*/ 736979 w 736979"/>
                <a:gd name="connsiteY1" fmla="*/ 0 h 1539768"/>
                <a:gd name="connsiteX2" fmla="*/ 736979 w 736979"/>
                <a:gd name="connsiteY2" fmla="*/ 1416939 h 1539768"/>
                <a:gd name="connsiteX3" fmla="*/ 0 w 736979"/>
                <a:gd name="connsiteY3" fmla="*/ 1539768 h 1539768"/>
              </a:gdLst>
              <a:ahLst/>
              <a:cxnLst>
                <a:cxn ang="0">
                  <a:pos x="connsiteX0" y="connsiteY0"/>
                </a:cxn>
                <a:cxn ang="0">
                  <a:pos x="connsiteX1" y="connsiteY1"/>
                </a:cxn>
                <a:cxn ang="0">
                  <a:pos x="connsiteX2" y="connsiteY2"/>
                </a:cxn>
                <a:cxn ang="0">
                  <a:pos x="connsiteX3" y="connsiteY3"/>
                </a:cxn>
              </a:cxnLst>
              <a:rect l="l" t="t" r="r" b="b"/>
              <a:pathLst>
                <a:path w="736979" h="1539768">
                  <a:moveTo>
                    <a:pt x="0" y="1539768"/>
                  </a:moveTo>
                  <a:lnTo>
                    <a:pt x="736979" y="0"/>
                  </a:lnTo>
                  <a:lnTo>
                    <a:pt x="736979" y="1416939"/>
                  </a:lnTo>
                  <a:lnTo>
                    <a:pt x="0" y="1539768"/>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6" idx="0"/>
              <a:endCxn id="77" idx="0"/>
            </p:cNvCxnSpPr>
            <p:nvPr/>
          </p:nvCxnSpPr>
          <p:spPr>
            <a:xfrm rot="20630478" flipV="1">
              <a:off x="10694192" y="4086355"/>
              <a:ext cx="368627" cy="3800"/>
            </a:xfrm>
            <a:prstGeom prst="line">
              <a:avLst/>
            </a:prstGeom>
            <a:ln>
              <a:gradFill>
                <a:gsLst>
                  <a:gs pos="0">
                    <a:srgbClr val="16FEF8"/>
                  </a:gs>
                  <a:gs pos="100000">
                    <a:srgbClr val="2CA3A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9" name="等腰三角形 18">
            <a:extLst>
              <a:ext uri="{FF2B5EF4-FFF2-40B4-BE49-F238E27FC236}">
                <a16:creationId xmlns:a16="http://schemas.microsoft.com/office/drawing/2014/main" id="{B50B7F67-A361-4A78-B124-5A5FE1504429}"/>
              </a:ext>
            </a:extLst>
          </p:cNvPr>
          <p:cNvSpPr/>
          <p:nvPr/>
        </p:nvSpPr>
        <p:spPr>
          <a:xfrm rot="5400000">
            <a:off x="10852" y="40718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736C84A4-6900-4BD4-ADBF-7F9814DDEDED}"/>
              </a:ext>
            </a:extLst>
          </p:cNvPr>
          <p:cNvGrpSpPr/>
          <p:nvPr/>
        </p:nvGrpSpPr>
        <p:grpSpPr>
          <a:xfrm>
            <a:off x="395491" y="382069"/>
            <a:ext cx="10380539" cy="1265637"/>
            <a:chOff x="1295325" y="1563199"/>
            <a:chExt cx="9961181" cy="1265637"/>
          </a:xfrm>
        </p:grpSpPr>
        <p:sp>
          <p:nvSpPr>
            <p:cNvPr id="23" name="文本框 22">
              <a:extLst>
                <a:ext uri="{FF2B5EF4-FFF2-40B4-BE49-F238E27FC236}">
                  <a16:creationId xmlns:a16="http://schemas.microsoft.com/office/drawing/2014/main" id="{266688DF-8E01-485E-B641-C471635E85E0}"/>
                </a:ext>
              </a:extLst>
            </p:cNvPr>
            <p:cNvSpPr txBox="1"/>
            <p:nvPr/>
          </p:nvSpPr>
          <p:spPr>
            <a:xfrm>
              <a:off x="1295325" y="2305616"/>
              <a:ext cx="9961181" cy="523220"/>
            </a:xfrm>
            <a:prstGeom prst="rect">
              <a:avLst/>
            </a:prstGeom>
            <a:noFill/>
          </p:spPr>
          <p:txBody>
            <a:bodyPr wrap="square" rtlCol="0">
              <a:spAutoFit/>
            </a:bodyPr>
            <a:lstStyle/>
            <a:p>
              <a:r>
                <a:rPr lang="zh-CN" altLang="en-US" sz="2800" b="1" dirty="0">
                  <a:solidFill>
                    <a:schemeClr val="bg1"/>
                  </a:solidFill>
                </a:rPr>
                <a:t>将数据库中存放的温湿度信息，实时展示在</a:t>
              </a:r>
              <a:r>
                <a:rPr lang="en-US" altLang="zh-CN" sz="2800" b="1" dirty="0">
                  <a:solidFill>
                    <a:schemeClr val="bg1"/>
                  </a:solidFill>
                </a:rPr>
                <a:t>Web</a:t>
              </a:r>
              <a:r>
                <a:rPr lang="zh-CN" altLang="en-US" sz="2800" b="1" dirty="0">
                  <a:solidFill>
                    <a:schemeClr val="bg1"/>
                  </a:solidFill>
                </a:rPr>
                <a:t>页面上；</a:t>
              </a:r>
              <a:endParaRPr lang="en-US" altLang="zh-CN" sz="2800" b="1" dirty="0">
                <a:solidFill>
                  <a:schemeClr val="bg1"/>
                </a:solidFill>
              </a:endParaRPr>
            </a:p>
          </p:txBody>
        </p:sp>
        <p:sp>
          <p:nvSpPr>
            <p:cNvPr id="24" name="文本框 23">
              <a:extLst>
                <a:ext uri="{FF2B5EF4-FFF2-40B4-BE49-F238E27FC236}">
                  <a16:creationId xmlns:a16="http://schemas.microsoft.com/office/drawing/2014/main" id="{4EA740CE-A6B2-4341-900F-98289AD79529}"/>
                </a:ext>
              </a:extLst>
            </p:cNvPr>
            <p:cNvSpPr txBox="1"/>
            <p:nvPr/>
          </p:nvSpPr>
          <p:spPr>
            <a:xfrm>
              <a:off x="1295325" y="1563199"/>
              <a:ext cx="7219265" cy="523220"/>
            </a:xfrm>
            <a:prstGeom prst="rect">
              <a:avLst/>
            </a:prstGeom>
            <a:noFill/>
          </p:spPr>
          <p:txBody>
            <a:bodyPr wrap="square" rtlCol="0">
              <a:spAutoFit/>
            </a:bodyPr>
            <a:lstStyle/>
            <a:p>
              <a:r>
                <a:rPr lang="zh-CN" altLang="en-US" sz="2800" b="1" dirty="0">
                  <a:solidFill>
                    <a:schemeClr val="bg1"/>
                  </a:solidFill>
                </a:rPr>
                <a:t>数据展示：</a:t>
              </a:r>
            </a:p>
          </p:txBody>
        </p:sp>
      </p:grpSp>
      <p:pic>
        <p:nvPicPr>
          <p:cNvPr id="5" name="图片 4">
            <a:extLst>
              <a:ext uri="{FF2B5EF4-FFF2-40B4-BE49-F238E27FC236}">
                <a16:creationId xmlns:a16="http://schemas.microsoft.com/office/drawing/2014/main" id="{15C6C7A7-4D31-4214-97FB-E07062296A79}"/>
              </a:ext>
            </a:extLst>
          </p:cNvPr>
          <p:cNvPicPr>
            <a:picLocks noChangeAspect="1"/>
          </p:cNvPicPr>
          <p:nvPr/>
        </p:nvPicPr>
        <p:blipFill>
          <a:blip r:embed="rId3"/>
          <a:stretch>
            <a:fillRect/>
          </a:stretch>
        </p:blipFill>
        <p:spPr>
          <a:xfrm>
            <a:off x="176244" y="2040944"/>
            <a:ext cx="5412572" cy="4608000"/>
          </a:xfrm>
          <a:prstGeom prst="rect">
            <a:avLst/>
          </a:prstGeom>
        </p:spPr>
      </p:pic>
      <p:pic>
        <p:nvPicPr>
          <p:cNvPr id="8" name="图片 7">
            <a:extLst>
              <a:ext uri="{FF2B5EF4-FFF2-40B4-BE49-F238E27FC236}">
                <a16:creationId xmlns:a16="http://schemas.microsoft.com/office/drawing/2014/main" id="{C55EA6C1-0239-4781-8080-3217E016A180}"/>
              </a:ext>
            </a:extLst>
          </p:cNvPr>
          <p:cNvPicPr>
            <a:picLocks noChangeAspect="1"/>
          </p:cNvPicPr>
          <p:nvPr/>
        </p:nvPicPr>
        <p:blipFill>
          <a:blip r:embed="rId4"/>
          <a:stretch>
            <a:fillRect/>
          </a:stretch>
        </p:blipFill>
        <p:spPr>
          <a:xfrm>
            <a:off x="5836939" y="2040944"/>
            <a:ext cx="6190345" cy="4609028"/>
          </a:xfrm>
          <a:prstGeom prst="rect">
            <a:avLst/>
          </a:prstGeom>
        </p:spPr>
      </p:pic>
    </p:spTree>
    <p:extLst>
      <p:ext uri="{BB962C8B-B14F-4D97-AF65-F5344CB8AC3E}">
        <p14:creationId xmlns:p14="http://schemas.microsoft.com/office/powerpoint/2010/main" val="17693077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1576135" y="182579"/>
            <a:ext cx="424235" cy="483773"/>
            <a:chOff x="10638585" y="3643407"/>
            <a:chExt cx="424234" cy="483773"/>
          </a:xfrm>
        </p:grpSpPr>
        <p:sp>
          <p:nvSpPr>
            <p:cNvPr id="76" name="等腰三角形 70"/>
            <p:cNvSpPr/>
            <p:nvPr/>
          </p:nvSpPr>
          <p:spPr>
            <a:xfrm rot="20630478">
              <a:off x="10638585" y="3694626"/>
              <a:ext cx="163412" cy="432554"/>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586854"/>
                <a:gd name="connsiteY0" fmla="*/ 1553417 h 1553417"/>
                <a:gd name="connsiteX1" fmla="*/ 586854 w 586854"/>
                <a:gd name="connsiteY1" fmla="*/ 0 h 1553417"/>
                <a:gd name="connsiteX2" fmla="*/ 586854 w 586854"/>
                <a:gd name="connsiteY2" fmla="*/ 1416939 h 1553417"/>
                <a:gd name="connsiteX3" fmla="*/ 0 w 586854"/>
                <a:gd name="connsiteY3" fmla="*/ 1553417 h 1553417"/>
              </a:gdLst>
              <a:ahLst/>
              <a:cxnLst>
                <a:cxn ang="0">
                  <a:pos x="connsiteX0" y="connsiteY0"/>
                </a:cxn>
                <a:cxn ang="0">
                  <a:pos x="connsiteX1" y="connsiteY1"/>
                </a:cxn>
                <a:cxn ang="0">
                  <a:pos x="connsiteX2" y="connsiteY2"/>
                </a:cxn>
                <a:cxn ang="0">
                  <a:pos x="connsiteX3" y="connsiteY3"/>
                </a:cxn>
              </a:cxnLst>
              <a:rect l="l" t="t" r="r" b="b"/>
              <a:pathLst>
                <a:path w="586854" h="1553417">
                  <a:moveTo>
                    <a:pt x="0" y="1553417"/>
                  </a:moveTo>
                  <a:lnTo>
                    <a:pt x="586854" y="0"/>
                  </a:lnTo>
                  <a:lnTo>
                    <a:pt x="586854" y="1416939"/>
                  </a:lnTo>
                  <a:lnTo>
                    <a:pt x="0" y="1553417"/>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1"/>
            <p:cNvSpPr/>
            <p:nvPr/>
          </p:nvSpPr>
          <p:spPr>
            <a:xfrm rot="20630478" flipH="1">
              <a:off x="10794187" y="3643407"/>
              <a:ext cx="205214" cy="428753"/>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736979"/>
                <a:gd name="connsiteY0" fmla="*/ 1539768 h 1539768"/>
                <a:gd name="connsiteX1" fmla="*/ 736979 w 736979"/>
                <a:gd name="connsiteY1" fmla="*/ 0 h 1539768"/>
                <a:gd name="connsiteX2" fmla="*/ 736979 w 736979"/>
                <a:gd name="connsiteY2" fmla="*/ 1416939 h 1539768"/>
                <a:gd name="connsiteX3" fmla="*/ 0 w 736979"/>
                <a:gd name="connsiteY3" fmla="*/ 1539768 h 1539768"/>
              </a:gdLst>
              <a:ahLst/>
              <a:cxnLst>
                <a:cxn ang="0">
                  <a:pos x="connsiteX0" y="connsiteY0"/>
                </a:cxn>
                <a:cxn ang="0">
                  <a:pos x="connsiteX1" y="connsiteY1"/>
                </a:cxn>
                <a:cxn ang="0">
                  <a:pos x="connsiteX2" y="connsiteY2"/>
                </a:cxn>
                <a:cxn ang="0">
                  <a:pos x="connsiteX3" y="connsiteY3"/>
                </a:cxn>
              </a:cxnLst>
              <a:rect l="l" t="t" r="r" b="b"/>
              <a:pathLst>
                <a:path w="736979" h="1539768">
                  <a:moveTo>
                    <a:pt x="0" y="1539768"/>
                  </a:moveTo>
                  <a:lnTo>
                    <a:pt x="736979" y="0"/>
                  </a:lnTo>
                  <a:lnTo>
                    <a:pt x="736979" y="1416939"/>
                  </a:lnTo>
                  <a:lnTo>
                    <a:pt x="0" y="1539768"/>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6" idx="0"/>
              <a:endCxn id="77" idx="0"/>
            </p:cNvCxnSpPr>
            <p:nvPr/>
          </p:nvCxnSpPr>
          <p:spPr>
            <a:xfrm rot="20630478" flipV="1">
              <a:off x="10694192" y="4086355"/>
              <a:ext cx="368627" cy="3800"/>
            </a:xfrm>
            <a:prstGeom prst="line">
              <a:avLst/>
            </a:prstGeom>
            <a:ln>
              <a:gradFill>
                <a:gsLst>
                  <a:gs pos="0">
                    <a:srgbClr val="16FEF8"/>
                  </a:gs>
                  <a:gs pos="100000">
                    <a:srgbClr val="2CA3A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9" name="等腰三角形 18">
            <a:extLst>
              <a:ext uri="{FF2B5EF4-FFF2-40B4-BE49-F238E27FC236}">
                <a16:creationId xmlns:a16="http://schemas.microsoft.com/office/drawing/2014/main" id="{B50B7F67-A361-4A78-B124-5A5FE1504429}"/>
              </a:ext>
            </a:extLst>
          </p:cNvPr>
          <p:cNvSpPr/>
          <p:nvPr/>
        </p:nvSpPr>
        <p:spPr>
          <a:xfrm rot="5400000">
            <a:off x="10852" y="40718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736C84A4-6900-4BD4-ADBF-7F9814DDEDED}"/>
              </a:ext>
            </a:extLst>
          </p:cNvPr>
          <p:cNvGrpSpPr/>
          <p:nvPr/>
        </p:nvGrpSpPr>
        <p:grpSpPr>
          <a:xfrm>
            <a:off x="395491" y="382069"/>
            <a:ext cx="10926573" cy="1265637"/>
            <a:chOff x="1295325" y="1563199"/>
            <a:chExt cx="9961181" cy="1265637"/>
          </a:xfrm>
        </p:grpSpPr>
        <p:sp>
          <p:nvSpPr>
            <p:cNvPr id="23" name="文本框 22">
              <a:extLst>
                <a:ext uri="{FF2B5EF4-FFF2-40B4-BE49-F238E27FC236}">
                  <a16:creationId xmlns:a16="http://schemas.microsoft.com/office/drawing/2014/main" id="{266688DF-8E01-485E-B641-C471635E85E0}"/>
                </a:ext>
              </a:extLst>
            </p:cNvPr>
            <p:cNvSpPr txBox="1"/>
            <p:nvPr/>
          </p:nvSpPr>
          <p:spPr>
            <a:xfrm>
              <a:off x="1295325" y="2305616"/>
              <a:ext cx="9961181" cy="523220"/>
            </a:xfrm>
            <a:prstGeom prst="rect">
              <a:avLst/>
            </a:prstGeom>
            <a:noFill/>
          </p:spPr>
          <p:txBody>
            <a:bodyPr wrap="square" rtlCol="0">
              <a:spAutoFit/>
            </a:bodyPr>
            <a:lstStyle/>
            <a:p>
              <a:r>
                <a:rPr lang="zh-CN" altLang="en-US" sz="2800" b="1" dirty="0">
                  <a:solidFill>
                    <a:schemeClr val="bg1"/>
                  </a:solidFill>
                </a:rPr>
                <a:t>通过</a:t>
              </a:r>
              <a:r>
                <a:rPr lang="en-US" altLang="zh-CN" sz="2800" b="1" dirty="0">
                  <a:solidFill>
                    <a:schemeClr val="bg1"/>
                  </a:solidFill>
                </a:rPr>
                <a:t>Web</a:t>
              </a:r>
              <a:r>
                <a:rPr lang="zh-CN" altLang="en-US" sz="2800" b="1" dirty="0">
                  <a:solidFill>
                    <a:schemeClr val="bg1"/>
                  </a:solidFill>
                </a:rPr>
                <a:t>页面中的按钮发送控制指令，实现远程控制农场相关设备</a:t>
              </a:r>
              <a:endParaRPr lang="en-US" altLang="zh-CN" sz="2800" b="1" dirty="0">
                <a:solidFill>
                  <a:schemeClr val="bg1"/>
                </a:solidFill>
              </a:endParaRPr>
            </a:p>
          </p:txBody>
        </p:sp>
        <p:sp>
          <p:nvSpPr>
            <p:cNvPr id="24" name="文本框 23">
              <a:extLst>
                <a:ext uri="{FF2B5EF4-FFF2-40B4-BE49-F238E27FC236}">
                  <a16:creationId xmlns:a16="http://schemas.microsoft.com/office/drawing/2014/main" id="{4EA740CE-A6B2-4341-900F-98289AD79529}"/>
                </a:ext>
              </a:extLst>
            </p:cNvPr>
            <p:cNvSpPr txBox="1"/>
            <p:nvPr/>
          </p:nvSpPr>
          <p:spPr>
            <a:xfrm>
              <a:off x="1295325" y="1563199"/>
              <a:ext cx="7219265" cy="523220"/>
            </a:xfrm>
            <a:prstGeom prst="rect">
              <a:avLst/>
            </a:prstGeom>
            <a:noFill/>
          </p:spPr>
          <p:txBody>
            <a:bodyPr wrap="square" rtlCol="0">
              <a:spAutoFit/>
            </a:bodyPr>
            <a:lstStyle/>
            <a:p>
              <a:r>
                <a:rPr lang="zh-CN" altLang="en-US" sz="2800" b="1" dirty="0">
                  <a:solidFill>
                    <a:schemeClr val="bg1"/>
                  </a:solidFill>
                </a:rPr>
                <a:t>指令控制：</a:t>
              </a:r>
            </a:p>
          </p:txBody>
        </p:sp>
      </p:grpSp>
      <p:pic>
        <p:nvPicPr>
          <p:cNvPr id="4" name="图片 3">
            <a:extLst>
              <a:ext uri="{FF2B5EF4-FFF2-40B4-BE49-F238E27FC236}">
                <a16:creationId xmlns:a16="http://schemas.microsoft.com/office/drawing/2014/main" id="{A254E1E2-3072-4B20-83AA-764F22CF0E76}"/>
              </a:ext>
            </a:extLst>
          </p:cNvPr>
          <p:cNvPicPr>
            <a:picLocks noChangeAspect="1"/>
          </p:cNvPicPr>
          <p:nvPr/>
        </p:nvPicPr>
        <p:blipFill>
          <a:blip r:embed="rId3"/>
          <a:stretch>
            <a:fillRect/>
          </a:stretch>
        </p:blipFill>
        <p:spPr>
          <a:xfrm>
            <a:off x="93838" y="2089754"/>
            <a:ext cx="5834070" cy="4320000"/>
          </a:xfrm>
          <a:prstGeom prst="rect">
            <a:avLst/>
          </a:prstGeom>
        </p:spPr>
      </p:pic>
      <p:pic>
        <p:nvPicPr>
          <p:cNvPr id="6" name="图片 5">
            <a:extLst>
              <a:ext uri="{FF2B5EF4-FFF2-40B4-BE49-F238E27FC236}">
                <a16:creationId xmlns:a16="http://schemas.microsoft.com/office/drawing/2014/main" id="{35470EF4-0B2A-4B1E-B338-D0A240E1D55C}"/>
              </a:ext>
            </a:extLst>
          </p:cNvPr>
          <p:cNvPicPr>
            <a:picLocks noChangeAspect="1"/>
          </p:cNvPicPr>
          <p:nvPr/>
        </p:nvPicPr>
        <p:blipFill>
          <a:blip r:embed="rId4"/>
          <a:stretch>
            <a:fillRect/>
          </a:stretch>
        </p:blipFill>
        <p:spPr>
          <a:xfrm>
            <a:off x="6022845" y="2089754"/>
            <a:ext cx="6079109" cy="4320000"/>
          </a:xfrm>
          <a:prstGeom prst="rect">
            <a:avLst/>
          </a:prstGeom>
        </p:spPr>
      </p:pic>
    </p:spTree>
    <p:extLst>
      <p:ext uri="{BB962C8B-B14F-4D97-AF65-F5344CB8AC3E}">
        <p14:creationId xmlns:p14="http://schemas.microsoft.com/office/powerpoint/2010/main" val="347902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par>
                          <p:cTn id="8" fill="hold">
                            <p:stCondLst>
                              <p:cond delay="25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41" name="直接连接符 40"/>
          <p:cNvCxnSpPr/>
          <p:nvPr/>
        </p:nvCxnSpPr>
        <p:spPr>
          <a:xfrm flipH="1">
            <a:off x="1836562" y="-66487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830920" y="-977103"/>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705774" y="-1062824"/>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2414641" y="-840182"/>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78660" y="-1411011"/>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76986" y="-704715"/>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939927" y="2636105"/>
            <a:ext cx="162664" cy="15875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364251" y="1793361"/>
            <a:ext cx="97200" cy="9486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3"/>
          <p:cNvSpPr>
            <a:spLocks noChangeAspect="1" noChangeArrowheads="1" noTextEdit="1"/>
          </p:cNvSpPr>
          <p:nvPr/>
        </p:nvSpPr>
        <p:spPr bwMode="auto">
          <a:xfrm>
            <a:off x="2350726" y="3389912"/>
            <a:ext cx="475073" cy="7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a:off x="4638912" y="3777489"/>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0" name="Freeform 10"/>
          <p:cNvSpPr>
            <a:spLocks/>
          </p:cNvSpPr>
          <p:nvPr/>
        </p:nvSpPr>
        <p:spPr bwMode="auto">
          <a:xfrm>
            <a:off x="4638912" y="3777489"/>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cxnSp>
        <p:nvCxnSpPr>
          <p:cNvPr id="78" name="直接连接符 77"/>
          <p:cNvCxnSpPr/>
          <p:nvPr/>
        </p:nvCxnSpPr>
        <p:spPr>
          <a:xfrm flipH="1">
            <a:off x="9002849" y="798148"/>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299387" y="464457"/>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299387" y="1581061"/>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737078" y="1431018"/>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2123818" y="520571"/>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015381" y="46445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D24E8FCA-0928-41A5-9BB5-F3F1723CA8DE}"/>
              </a:ext>
            </a:extLst>
          </p:cNvPr>
          <p:cNvPicPr>
            <a:picLocks noChangeAspect="1"/>
          </p:cNvPicPr>
          <p:nvPr/>
        </p:nvPicPr>
        <p:blipFill>
          <a:blip r:embed="rId3"/>
          <a:stretch>
            <a:fillRect/>
          </a:stretch>
        </p:blipFill>
        <p:spPr>
          <a:xfrm>
            <a:off x="0" y="807826"/>
            <a:ext cx="12192000" cy="5806623"/>
          </a:xfrm>
          <a:prstGeom prst="rect">
            <a:avLst/>
          </a:prstGeom>
        </p:spPr>
      </p:pic>
      <p:sp>
        <p:nvSpPr>
          <p:cNvPr id="27" name="文本框 26">
            <a:extLst>
              <a:ext uri="{FF2B5EF4-FFF2-40B4-BE49-F238E27FC236}">
                <a16:creationId xmlns:a16="http://schemas.microsoft.com/office/drawing/2014/main" id="{930A473E-3B1E-47F1-8C92-1CDDD8197DDE}"/>
              </a:ext>
            </a:extLst>
          </p:cNvPr>
          <p:cNvSpPr txBox="1"/>
          <p:nvPr/>
        </p:nvSpPr>
        <p:spPr>
          <a:xfrm>
            <a:off x="336302" y="112308"/>
            <a:ext cx="7918923" cy="523220"/>
          </a:xfrm>
          <a:prstGeom prst="rect">
            <a:avLst/>
          </a:prstGeom>
          <a:noFill/>
        </p:spPr>
        <p:txBody>
          <a:bodyPr wrap="square" rtlCol="0">
            <a:spAutoFit/>
          </a:bodyPr>
          <a:lstStyle/>
          <a:p>
            <a:r>
              <a:rPr lang="zh-CN" altLang="en-US" sz="2800" b="1" dirty="0">
                <a:solidFill>
                  <a:schemeClr val="bg1"/>
                </a:solidFill>
              </a:rPr>
              <a:t>成果展示：</a:t>
            </a:r>
          </a:p>
        </p:txBody>
      </p:sp>
      <p:sp>
        <p:nvSpPr>
          <p:cNvPr id="32" name="等腰三角形 31">
            <a:extLst>
              <a:ext uri="{FF2B5EF4-FFF2-40B4-BE49-F238E27FC236}">
                <a16:creationId xmlns:a16="http://schemas.microsoft.com/office/drawing/2014/main" id="{27591E29-AFC0-4ADC-BE20-9E18BCE6E1BD}"/>
              </a:ext>
            </a:extLst>
          </p:cNvPr>
          <p:cNvSpPr/>
          <p:nvPr/>
        </p:nvSpPr>
        <p:spPr>
          <a:xfrm rot="5400000">
            <a:off x="35626" y="20729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76335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6654 -0.11505 L -0.24557 0.41759 " pathEditMode="relative" rAng="0" ptsTypes="AA">
                                      <p:cBhvr>
                                        <p:cTn id="6" dur="250" fill="hold"/>
                                        <p:tgtEl>
                                          <p:spTgt spid="41"/>
                                        </p:tgtEl>
                                        <p:attrNameLst>
                                          <p:attrName>ppt_x</p:attrName>
                                          <p:attrName>ppt_y</p:attrName>
                                        </p:attrNameLst>
                                      </p:cBhvr>
                                      <p:rCtr x="-15612" y="26620"/>
                                    </p:animMotion>
                                  </p:childTnLst>
                                </p:cTn>
                              </p:par>
                            </p:childTnLst>
                          </p:cTn>
                        </p:par>
                        <p:par>
                          <p:cTn id="7" fill="hold">
                            <p:stCondLst>
                              <p:cond delay="250"/>
                            </p:stCondLst>
                            <p:childTnLst>
                              <p:par>
                                <p:cTn id="8" presetID="42" presetClass="path" presetSubtype="0" accel="50000" decel="50000" fill="hold" nodeType="afterEffect">
                                  <p:stCondLst>
                                    <p:cond delay="0"/>
                                  </p:stCondLst>
                                  <p:childTnLst>
                                    <p:animMotion origin="layout" path="M 0.14622 -0.24745 L -0.78555 1.14676 " pathEditMode="relative" rAng="0" ptsTypes="AA">
                                      <p:cBhvr>
                                        <p:cTn id="9" dur="250" fill="hold"/>
                                        <p:tgtEl>
                                          <p:spTgt spid="43"/>
                                        </p:tgtEl>
                                        <p:attrNameLst>
                                          <p:attrName>ppt_x</p:attrName>
                                          <p:attrName>ppt_y</p:attrName>
                                        </p:attrNameLst>
                                      </p:cBhvr>
                                      <p:rCtr x="-46589" y="69699"/>
                                    </p:animMotion>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0.14232 -0.23565 L -0.78255 1.20672 " pathEditMode="relative" rAng="0" ptsTypes="AA">
                                      <p:cBhvr>
                                        <p:cTn id="12" dur="250" fill="hold"/>
                                        <p:tgtEl>
                                          <p:spTgt spid="44"/>
                                        </p:tgtEl>
                                        <p:attrNameLst>
                                          <p:attrName>ppt_x</p:attrName>
                                          <p:attrName>ppt_y</p:attrName>
                                        </p:attrNameLst>
                                      </p:cBhvr>
                                      <p:rCtr x="-46250" y="72106"/>
                                    </p:animMotion>
                                  </p:childTnLst>
                                </p:cTn>
                              </p:par>
                            </p:childTnLst>
                          </p:cTn>
                        </p:par>
                        <p:par>
                          <p:cTn id="13" fill="hold">
                            <p:stCondLst>
                              <p:cond delay="750"/>
                            </p:stCondLst>
                            <p:childTnLst>
                              <p:par>
                                <p:cTn id="14" presetID="42" presetClass="path" presetSubtype="0" accel="50000" decel="50000" fill="hold" nodeType="afterEffect">
                                  <p:stCondLst>
                                    <p:cond delay="0"/>
                                  </p:stCondLst>
                                  <p:childTnLst>
                                    <p:animMotion origin="layout" path="M 0.16784 -0.33773 L -0.74817 1.21088 " pathEditMode="relative" rAng="0" ptsTypes="AA">
                                      <p:cBhvr>
                                        <p:cTn id="15" dur="250" fill="hold"/>
                                        <p:tgtEl>
                                          <p:spTgt spid="45"/>
                                        </p:tgtEl>
                                        <p:attrNameLst>
                                          <p:attrName>ppt_x</p:attrName>
                                          <p:attrName>ppt_y</p:attrName>
                                        </p:attrNameLst>
                                      </p:cBhvr>
                                      <p:rCtr x="-45807" y="77431"/>
                                    </p:animMotion>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0.06524 -0.11759 L -0.35325 0.52315 " pathEditMode="relative" rAng="0" ptsTypes="AA">
                                      <p:cBhvr>
                                        <p:cTn id="18" dur="250" fill="hold"/>
                                        <p:tgtEl>
                                          <p:spTgt spid="52"/>
                                        </p:tgtEl>
                                        <p:attrNameLst>
                                          <p:attrName>ppt_x</p:attrName>
                                          <p:attrName>ppt_y</p:attrName>
                                        </p:attrNameLst>
                                      </p:cBhvr>
                                      <p:rCtr x="-20924" y="32037"/>
                                    </p:animMotion>
                                  </p:childTnLst>
                                </p:cTn>
                              </p:par>
                            </p:childTnLst>
                          </p:cTn>
                        </p:par>
                        <p:par>
                          <p:cTn id="19" fill="hold">
                            <p:stCondLst>
                              <p:cond delay="1250"/>
                            </p:stCondLst>
                            <p:childTnLst>
                              <p:par>
                                <p:cTn id="20" presetID="42" presetClass="path" presetSubtype="0" accel="50000" decel="50000" fill="hold" nodeType="afterEffect">
                                  <p:stCondLst>
                                    <p:cond delay="0"/>
                                  </p:stCondLst>
                                  <p:childTnLst>
                                    <p:animMotion origin="layout" path="M 0.29739 -0.42176 L -0.47787 0.7669 " pathEditMode="relative" rAng="0" ptsTypes="AA">
                                      <p:cBhvr>
                                        <p:cTn id="21" dur="250" fill="hold"/>
                                        <p:tgtEl>
                                          <p:spTgt spid="46"/>
                                        </p:tgtEl>
                                        <p:attrNameLst>
                                          <p:attrName>ppt_x</p:attrName>
                                          <p:attrName>ppt_y</p:attrName>
                                        </p:attrNameLst>
                                      </p:cBhvr>
                                      <p:rCtr x="-38763" y="59421"/>
                                    </p:animMotion>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250"/>
                                        <p:tgtEl>
                                          <p:spTgt spid="83"/>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250"/>
                                        <p:tgtEl>
                                          <p:spTgt spid="82"/>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250"/>
                                        <p:tgtEl>
                                          <p:spTgt spid="81"/>
                                        </p:tgtEl>
                                      </p:cBhvr>
                                    </p:animEffect>
                                  </p:childTnLst>
                                </p:cTn>
                              </p:par>
                            </p:childTnLst>
                          </p:cTn>
                        </p:par>
                        <p:par>
                          <p:cTn id="34" fill="hold">
                            <p:stCondLst>
                              <p:cond delay="2250"/>
                            </p:stCondLst>
                            <p:childTnLst>
                              <p:par>
                                <p:cTn id="35" presetID="10" presetClass="entr" presetSubtype="0"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250"/>
                                        <p:tgtEl>
                                          <p:spTgt spid="78"/>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250"/>
                                        <p:tgtEl>
                                          <p:spTgt spid="79"/>
                                        </p:tgtEl>
                                      </p:cBhvr>
                                    </p:animEffect>
                                  </p:childTnLst>
                                </p:cTn>
                              </p:par>
                            </p:childTnLst>
                          </p:cTn>
                        </p:par>
                        <p:par>
                          <p:cTn id="42" fill="hold">
                            <p:stCondLst>
                              <p:cond delay="2750"/>
                            </p:stCondLst>
                            <p:childTnLst>
                              <p:par>
                                <p:cTn id="43" presetID="10" presetClass="entr" presetSubtype="0" fill="hold" nodeType="after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41" name="直接连接符 40"/>
          <p:cNvCxnSpPr/>
          <p:nvPr/>
        </p:nvCxnSpPr>
        <p:spPr>
          <a:xfrm flipH="1">
            <a:off x="1836562" y="-66487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830920" y="-977103"/>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705774" y="-1062824"/>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2414641" y="-840182"/>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78660" y="-1411011"/>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76986" y="-704715"/>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939927" y="2636105"/>
            <a:ext cx="162664" cy="15875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364251" y="1793361"/>
            <a:ext cx="97200" cy="9486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3"/>
          <p:cNvSpPr>
            <a:spLocks noChangeAspect="1" noChangeArrowheads="1" noTextEdit="1"/>
          </p:cNvSpPr>
          <p:nvPr/>
        </p:nvSpPr>
        <p:spPr bwMode="auto">
          <a:xfrm>
            <a:off x="2350726" y="3389912"/>
            <a:ext cx="475073" cy="7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a:off x="4638912" y="3777489"/>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cxnSp>
        <p:nvCxnSpPr>
          <p:cNvPr id="78" name="直接连接符 77"/>
          <p:cNvCxnSpPr/>
          <p:nvPr/>
        </p:nvCxnSpPr>
        <p:spPr>
          <a:xfrm flipH="1">
            <a:off x="9002849" y="798148"/>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299387" y="464457"/>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299387" y="1581061"/>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737078" y="1431018"/>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2123818" y="520571"/>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015381" y="46445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389D3E6-8C90-431A-823A-CB4B534CF1DA}"/>
              </a:ext>
            </a:extLst>
          </p:cNvPr>
          <p:cNvPicPr>
            <a:picLocks noChangeAspect="1"/>
          </p:cNvPicPr>
          <p:nvPr/>
        </p:nvPicPr>
        <p:blipFill>
          <a:blip r:embed="rId3"/>
          <a:stretch>
            <a:fillRect/>
          </a:stretch>
        </p:blipFill>
        <p:spPr>
          <a:xfrm>
            <a:off x="0" y="807826"/>
            <a:ext cx="12192000" cy="5791200"/>
          </a:xfrm>
          <a:prstGeom prst="rect">
            <a:avLst/>
          </a:prstGeom>
        </p:spPr>
      </p:pic>
      <p:sp>
        <p:nvSpPr>
          <p:cNvPr id="20" name="文本框 19">
            <a:extLst>
              <a:ext uri="{FF2B5EF4-FFF2-40B4-BE49-F238E27FC236}">
                <a16:creationId xmlns:a16="http://schemas.microsoft.com/office/drawing/2014/main" id="{40A28239-FD29-4E0F-89D5-1009B3DA4D51}"/>
              </a:ext>
            </a:extLst>
          </p:cNvPr>
          <p:cNvSpPr txBox="1"/>
          <p:nvPr/>
        </p:nvSpPr>
        <p:spPr>
          <a:xfrm>
            <a:off x="501989" y="102630"/>
            <a:ext cx="7918923" cy="523220"/>
          </a:xfrm>
          <a:prstGeom prst="rect">
            <a:avLst/>
          </a:prstGeom>
          <a:noFill/>
        </p:spPr>
        <p:txBody>
          <a:bodyPr wrap="square" rtlCol="0">
            <a:spAutoFit/>
          </a:bodyPr>
          <a:lstStyle/>
          <a:p>
            <a:r>
              <a:rPr lang="zh-CN" altLang="en-US" sz="2800" b="1" dirty="0">
                <a:solidFill>
                  <a:schemeClr val="bg1"/>
                </a:solidFill>
              </a:rPr>
              <a:t>成果展示：</a:t>
            </a:r>
          </a:p>
        </p:txBody>
      </p:sp>
      <p:sp>
        <p:nvSpPr>
          <p:cNvPr id="25" name="等腰三角形 24">
            <a:extLst>
              <a:ext uri="{FF2B5EF4-FFF2-40B4-BE49-F238E27FC236}">
                <a16:creationId xmlns:a16="http://schemas.microsoft.com/office/drawing/2014/main" id="{D6491F05-7A5E-47A9-892D-5135DF39460A}"/>
              </a:ext>
            </a:extLst>
          </p:cNvPr>
          <p:cNvSpPr/>
          <p:nvPr/>
        </p:nvSpPr>
        <p:spPr>
          <a:xfrm rot="5400000">
            <a:off x="35626" y="20729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18133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6654 -0.11505 L -0.24557 0.41759 " pathEditMode="relative" rAng="0" ptsTypes="AA">
                                      <p:cBhvr>
                                        <p:cTn id="6" dur="250" fill="hold"/>
                                        <p:tgtEl>
                                          <p:spTgt spid="41"/>
                                        </p:tgtEl>
                                        <p:attrNameLst>
                                          <p:attrName>ppt_x</p:attrName>
                                          <p:attrName>ppt_y</p:attrName>
                                        </p:attrNameLst>
                                      </p:cBhvr>
                                      <p:rCtr x="-15612" y="26620"/>
                                    </p:animMotion>
                                  </p:childTnLst>
                                </p:cTn>
                              </p:par>
                            </p:childTnLst>
                          </p:cTn>
                        </p:par>
                        <p:par>
                          <p:cTn id="7" fill="hold">
                            <p:stCondLst>
                              <p:cond delay="250"/>
                            </p:stCondLst>
                            <p:childTnLst>
                              <p:par>
                                <p:cTn id="8" presetID="42" presetClass="path" presetSubtype="0" accel="50000" decel="50000" fill="hold" nodeType="afterEffect">
                                  <p:stCondLst>
                                    <p:cond delay="0"/>
                                  </p:stCondLst>
                                  <p:childTnLst>
                                    <p:animMotion origin="layout" path="M 0.14622 -0.24745 L -0.78555 1.14676 " pathEditMode="relative" rAng="0" ptsTypes="AA">
                                      <p:cBhvr>
                                        <p:cTn id="9" dur="250" fill="hold"/>
                                        <p:tgtEl>
                                          <p:spTgt spid="43"/>
                                        </p:tgtEl>
                                        <p:attrNameLst>
                                          <p:attrName>ppt_x</p:attrName>
                                          <p:attrName>ppt_y</p:attrName>
                                        </p:attrNameLst>
                                      </p:cBhvr>
                                      <p:rCtr x="-46589" y="69699"/>
                                    </p:animMotion>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0.14232 -0.23565 L -0.78255 1.20672 " pathEditMode="relative" rAng="0" ptsTypes="AA">
                                      <p:cBhvr>
                                        <p:cTn id="12" dur="250" fill="hold"/>
                                        <p:tgtEl>
                                          <p:spTgt spid="44"/>
                                        </p:tgtEl>
                                        <p:attrNameLst>
                                          <p:attrName>ppt_x</p:attrName>
                                          <p:attrName>ppt_y</p:attrName>
                                        </p:attrNameLst>
                                      </p:cBhvr>
                                      <p:rCtr x="-46250" y="72106"/>
                                    </p:animMotion>
                                  </p:childTnLst>
                                </p:cTn>
                              </p:par>
                            </p:childTnLst>
                          </p:cTn>
                        </p:par>
                        <p:par>
                          <p:cTn id="13" fill="hold">
                            <p:stCondLst>
                              <p:cond delay="750"/>
                            </p:stCondLst>
                            <p:childTnLst>
                              <p:par>
                                <p:cTn id="14" presetID="42" presetClass="path" presetSubtype="0" accel="50000" decel="50000" fill="hold" nodeType="afterEffect">
                                  <p:stCondLst>
                                    <p:cond delay="0"/>
                                  </p:stCondLst>
                                  <p:childTnLst>
                                    <p:animMotion origin="layout" path="M 0.16784 -0.33773 L -0.74817 1.21088 " pathEditMode="relative" rAng="0" ptsTypes="AA">
                                      <p:cBhvr>
                                        <p:cTn id="15" dur="250" fill="hold"/>
                                        <p:tgtEl>
                                          <p:spTgt spid="45"/>
                                        </p:tgtEl>
                                        <p:attrNameLst>
                                          <p:attrName>ppt_x</p:attrName>
                                          <p:attrName>ppt_y</p:attrName>
                                        </p:attrNameLst>
                                      </p:cBhvr>
                                      <p:rCtr x="-45807" y="77431"/>
                                    </p:animMotion>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0.06524 -0.11759 L -0.35325 0.52315 " pathEditMode="relative" rAng="0" ptsTypes="AA">
                                      <p:cBhvr>
                                        <p:cTn id="18" dur="250" fill="hold"/>
                                        <p:tgtEl>
                                          <p:spTgt spid="52"/>
                                        </p:tgtEl>
                                        <p:attrNameLst>
                                          <p:attrName>ppt_x</p:attrName>
                                          <p:attrName>ppt_y</p:attrName>
                                        </p:attrNameLst>
                                      </p:cBhvr>
                                      <p:rCtr x="-20924" y="32037"/>
                                    </p:animMotion>
                                  </p:childTnLst>
                                </p:cTn>
                              </p:par>
                            </p:childTnLst>
                          </p:cTn>
                        </p:par>
                        <p:par>
                          <p:cTn id="19" fill="hold">
                            <p:stCondLst>
                              <p:cond delay="1250"/>
                            </p:stCondLst>
                            <p:childTnLst>
                              <p:par>
                                <p:cTn id="20" presetID="42" presetClass="path" presetSubtype="0" accel="50000" decel="50000" fill="hold" nodeType="afterEffect">
                                  <p:stCondLst>
                                    <p:cond delay="0"/>
                                  </p:stCondLst>
                                  <p:childTnLst>
                                    <p:animMotion origin="layout" path="M 0.29739 -0.42176 L -0.47787 0.7669 " pathEditMode="relative" rAng="0" ptsTypes="AA">
                                      <p:cBhvr>
                                        <p:cTn id="21" dur="250" fill="hold"/>
                                        <p:tgtEl>
                                          <p:spTgt spid="46"/>
                                        </p:tgtEl>
                                        <p:attrNameLst>
                                          <p:attrName>ppt_x</p:attrName>
                                          <p:attrName>ppt_y</p:attrName>
                                        </p:attrNameLst>
                                      </p:cBhvr>
                                      <p:rCtr x="-38763" y="59421"/>
                                    </p:animMotion>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250"/>
                                        <p:tgtEl>
                                          <p:spTgt spid="83"/>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250"/>
                                        <p:tgtEl>
                                          <p:spTgt spid="82"/>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250"/>
                                        <p:tgtEl>
                                          <p:spTgt spid="81"/>
                                        </p:tgtEl>
                                      </p:cBhvr>
                                    </p:animEffect>
                                  </p:childTnLst>
                                </p:cTn>
                              </p:par>
                            </p:childTnLst>
                          </p:cTn>
                        </p:par>
                        <p:par>
                          <p:cTn id="34" fill="hold">
                            <p:stCondLst>
                              <p:cond delay="2250"/>
                            </p:stCondLst>
                            <p:childTnLst>
                              <p:par>
                                <p:cTn id="35" presetID="10" presetClass="entr" presetSubtype="0"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250"/>
                                        <p:tgtEl>
                                          <p:spTgt spid="78"/>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250"/>
                                        <p:tgtEl>
                                          <p:spTgt spid="79"/>
                                        </p:tgtEl>
                                      </p:cBhvr>
                                    </p:animEffect>
                                  </p:childTnLst>
                                </p:cTn>
                              </p:par>
                            </p:childTnLst>
                          </p:cTn>
                        </p:par>
                        <p:par>
                          <p:cTn id="42" fill="hold">
                            <p:stCondLst>
                              <p:cond delay="2750"/>
                            </p:stCondLst>
                            <p:childTnLst>
                              <p:par>
                                <p:cTn id="43" presetID="10" presetClass="entr" presetSubtype="0" fill="hold" nodeType="after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41" name="直接连接符 40"/>
          <p:cNvCxnSpPr/>
          <p:nvPr/>
        </p:nvCxnSpPr>
        <p:spPr>
          <a:xfrm flipH="1">
            <a:off x="1836562" y="-66487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830920" y="-977103"/>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705774" y="-1062824"/>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2414641" y="-840182"/>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78660" y="-1411011"/>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76986" y="-704715"/>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939927" y="2636105"/>
            <a:ext cx="162664" cy="15875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364251" y="1793361"/>
            <a:ext cx="97200" cy="9486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3"/>
          <p:cNvSpPr>
            <a:spLocks noChangeAspect="1" noChangeArrowheads="1" noTextEdit="1"/>
          </p:cNvSpPr>
          <p:nvPr/>
        </p:nvSpPr>
        <p:spPr bwMode="auto">
          <a:xfrm>
            <a:off x="2350726" y="3389912"/>
            <a:ext cx="475073" cy="7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a:off x="4638912" y="3777489"/>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cxnSp>
        <p:nvCxnSpPr>
          <p:cNvPr id="78" name="直接连接符 77"/>
          <p:cNvCxnSpPr/>
          <p:nvPr/>
        </p:nvCxnSpPr>
        <p:spPr>
          <a:xfrm flipH="1">
            <a:off x="9002849" y="798148"/>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299387" y="464457"/>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299387" y="1581061"/>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737078" y="1431018"/>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2123818" y="520571"/>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015381" y="46445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4C21BA0-FCB3-4B4B-A1C8-095ABA01A8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5267" y="0"/>
            <a:ext cx="5150644" cy="6858000"/>
          </a:xfrm>
          <a:prstGeom prst="rect">
            <a:avLst/>
          </a:prstGeom>
        </p:spPr>
      </p:pic>
    </p:spTree>
    <p:extLst>
      <p:ext uri="{BB962C8B-B14F-4D97-AF65-F5344CB8AC3E}">
        <p14:creationId xmlns:p14="http://schemas.microsoft.com/office/powerpoint/2010/main" val="15540198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6654 -0.11505 L -0.24557 0.41759 " pathEditMode="relative" rAng="0" ptsTypes="AA">
                                      <p:cBhvr>
                                        <p:cTn id="6" dur="250" fill="hold"/>
                                        <p:tgtEl>
                                          <p:spTgt spid="41"/>
                                        </p:tgtEl>
                                        <p:attrNameLst>
                                          <p:attrName>ppt_x</p:attrName>
                                          <p:attrName>ppt_y</p:attrName>
                                        </p:attrNameLst>
                                      </p:cBhvr>
                                      <p:rCtr x="-15612" y="26620"/>
                                    </p:animMotion>
                                  </p:childTnLst>
                                </p:cTn>
                              </p:par>
                            </p:childTnLst>
                          </p:cTn>
                        </p:par>
                        <p:par>
                          <p:cTn id="7" fill="hold">
                            <p:stCondLst>
                              <p:cond delay="250"/>
                            </p:stCondLst>
                            <p:childTnLst>
                              <p:par>
                                <p:cTn id="8" presetID="42" presetClass="path" presetSubtype="0" accel="50000" decel="50000" fill="hold" nodeType="afterEffect">
                                  <p:stCondLst>
                                    <p:cond delay="0"/>
                                  </p:stCondLst>
                                  <p:childTnLst>
                                    <p:animMotion origin="layout" path="M 0.14622 -0.24745 L -0.78555 1.14676 " pathEditMode="relative" rAng="0" ptsTypes="AA">
                                      <p:cBhvr>
                                        <p:cTn id="9" dur="250" fill="hold"/>
                                        <p:tgtEl>
                                          <p:spTgt spid="43"/>
                                        </p:tgtEl>
                                        <p:attrNameLst>
                                          <p:attrName>ppt_x</p:attrName>
                                          <p:attrName>ppt_y</p:attrName>
                                        </p:attrNameLst>
                                      </p:cBhvr>
                                      <p:rCtr x="-46589" y="69699"/>
                                    </p:animMotion>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0.14232 -0.23565 L -0.78255 1.20672 " pathEditMode="relative" rAng="0" ptsTypes="AA">
                                      <p:cBhvr>
                                        <p:cTn id="12" dur="250" fill="hold"/>
                                        <p:tgtEl>
                                          <p:spTgt spid="44"/>
                                        </p:tgtEl>
                                        <p:attrNameLst>
                                          <p:attrName>ppt_x</p:attrName>
                                          <p:attrName>ppt_y</p:attrName>
                                        </p:attrNameLst>
                                      </p:cBhvr>
                                      <p:rCtr x="-46250" y="72106"/>
                                    </p:animMotion>
                                  </p:childTnLst>
                                </p:cTn>
                              </p:par>
                            </p:childTnLst>
                          </p:cTn>
                        </p:par>
                        <p:par>
                          <p:cTn id="13" fill="hold">
                            <p:stCondLst>
                              <p:cond delay="750"/>
                            </p:stCondLst>
                            <p:childTnLst>
                              <p:par>
                                <p:cTn id="14" presetID="42" presetClass="path" presetSubtype="0" accel="50000" decel="50000" fill="hold" nodeType="afterEffect">
                                  <p:stCondLst>
                                    <p:cond delay="0"/>
                                  </p:stCondLst>
                                  <p:childTnLst>
                                    <p:animMotion origin="layout" path="M 0.16784 -0.33773 L -0.74817 1.21088 " pathEditMode="relative" rAng="0" ptsTypes="AA">
                                      <p:cBhvr>
                                        <p:cTn id="15" dur="250" fill="hold"/>
                                        <p:tgtEl>
                                          <p:spTgt spid="45"/>
                                        </p:tgtEl>
                                        <p:attrNameLst>
                                          <p:attrName>ppt_x</p:attrName>
                                          <p:attrName>ppt_y</p:attrName>
                                        </p:attrNameLst>
                                      </p:cBhvr>
                                      <p:rCtr x="-45807" y="77431"/>
                                    </p:animMotion>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0.06524 -0.11759 L -0.35325 0.52315 " pathEditMode="relative" rAng="0" ptsTypes="AA">
                                      <p:cBhvr>
                                        <p:cTn id="18" dur="250" fill="hold"/>
                                        <p:tgtEl>
                                          <p:spTgt spid="52"/>
                                        </p:tgtEl>
                                        <p:attrNameLst>
                                          <p:attrName>ppt_x</p:attrName>
                                          <p:attrName>ppt_y</p:attrName>
                                        </p:attrNameLst>
                                      </p:cBhvr>
                                      <p:rCtr x="-20924" y="32037"/>
                                    </p:animMotion>
                                  </p:childTnLst>
                                </p:cTn>
                              </p:par>
                            </p:childTnLst>
                          </p:cTn>
                        </p:par>
                        <p:par>
                          <p:cTn id="19" fill="hold">
                            <p:stCondLst>
                              <p:cond delay="1250"/>
                            </p:stCondLst>
                            <p:childTnLst>
                              <p:par>
                                <p:cTn id="20" presetID="42" presetClass="path" presetSubtype="0" accel="50000" decel="50000" fill="hold" nodeType="afterEffect">
                                  <p:stCondLst>
                                    <p:cond delay="0"/>
                                  </p:stCondLst>
                                  <p:childTnLst>
                                    <p:animMotion origin="layout" path="M 0.29739 -0.42176 L -0.47787 0.7669 " pathEditMode="relative" rAng="0" ptsTypes="AA">
                                      <p:cBhvr>
                                        <p:cTn id="21" dur="250" fill="hold"/>
                                        <p:tgtEl>
                                          <p:spTgt spid="46"/>
                                        </p:tgtEl>
                                        <p:attrNameLst>
                                          <p:attrName>ppt_x</p:attrName>
                                          <p:attrName>ppt_y</p:attrName>
                                        </p:attrNameLst>
                                      </p:cBhvr>
                                      <p:rCtr x="-38763" y="59421"/>
                                    </p:animMotion>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250"/>
                                        <p:tgtEl>
                                          <p:spTgt spid="83"/>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250"/>
                                        <p:tgtEl>
                                          <p:spTgt spid="82"/>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250"/>
                                        <p:tgtEl>
                                          <p:spTgt spid="81"/>
                                        </p:tgtEl>
                                      </p:cBhvr>
                                    </p:animEffect>
                                  </p:childTnLst>
                                </p:cTn>
                              </p:par>
                            </p:childTnLst>
                          </p:cTn>
                        </p:par>
                        <p:par>
                          <p:cTn id="34" fill="hold">
                            <p:stCondLst>
                              <p:cond delay="2250"/>
                            </p:stCondLst>
                            <p:childTnLst>
                              <p:par>
                                <p:cTn id="35" presetID="10" presetClass="entr" presetSubtype="0"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250"/>
                                        <p:tgtEl>
                                          <p:spTgt spid="78"/>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250"/>
                                        <p:tgtEl>
                                          <p:spTgt spid="79"/>
                                        </p:tgtEl>
                                      </p:cBhvr>
                                    </p:animEffect>
                                  </p:childTnLst>
                                </p:cTn>
                              </p:par>
                            </p:childTnLst>
                          </p:cTn>
                        </p:par>
                        <p:par>
                          <p:cTn id="42" fill="hold">
                            <p:stCondLst>
                              <p:cond delay="2750"/>
                            </p:stCondLst>
                            <p:childTnLst>
                              <p:par>
                                <p:cTn id="43" presetID="10" presetClass="entr" presetSubtype="0" fill="hold" nodeType="after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4EA740CE-A6B2-4341-900F-98289AD79529}"/>
              </a:ext>
            </a:extLst>
          </p:cNvPr>
          <p:cNvSpPr txBox="1"/>
          <p:nvPr/>
        </p:nvSpPr>
        <p:spPr>
          <a:xfrm>
            <a:off x="374637" y="102630"/>
            <a:ext cx="7918923" cy="523220"/>
          </a:xfrm>
          <a:prstGeom prst="rect">
            <a:avLst/>
          </a:prstGeom>
          <a:noFill/>
        </p:spPr>
        <p:txBody>
          <a:bodyPr wrap="square" rtlCol="0">
            <a:spAutoFit/>
          </a:bodyPr>
          <a:lstStyle/>
          <a:p>
            <a:r>
              <a:rPr lang="zh-CN" altLang="en-US" sz="2800" b="1" dirty="0">
                <a:solidFill>
                  <a:schemeClr val="bg1"/>
                </a:solidFill>
              </a:rPr>
              <a:t>成果展示：</a:t>
            </a:r>
          </a:p>
        </p:txBody>
      </p:sp>
      <p:pic>
        <p:nvPicPr>
          <p:cNvPr id="5" name="图片 4">
            <a:extLst>
              <a:ext uri="{FF2B5EF4-FFF2-40B4-BE49-F238E27FC236}">
                <a16:creationId xmlns:a16="http://schemas.microsoft.com/office/drawing/2014/main" id="{FC7B4629-8038-4BB1-991F-88523624A50F}"/>
              </a:ext>
            </a:extLst>
          </p:cNvPr>
          <p:cNvPicPr>
            <a:picLocks noChangeAspect="1"/>
          </p:cNvPicPr>
          <p:nvPr/>
        </p:nvPicPr>
        <p:blipFill>
          <a:blip r:embed="rId3"/>
          <a:stretch>
            <a:fillRect/>
          </a:stretch>
        </p:blipFill>
        <p:spPr>
          <a:xfrm>
            <a:off x="0" y="845126"/>
            <a:ext cx="12192000" cy="5793271"/>
          </a:xfrm>
          <a:prstGeom prst="rect">
            <a:avLst/>
          </a:prstGeom>
        </p:spPr>
      </p:pic>
      <p:sp>
        <p:nvSpPr>
          <p:cNvPr id="14" name="等腰三角形 13">
            <a:extLst>
              <a:ext uri="{FF2B5EF4-FFF2-40B4-BE49-F238E27FC236}">
                <a16:creationId xmlns:a16="http://schemas.microsoft.com/office/drawing/2014/main" id="{9706F392-3995-4452-B8A6-A851FA4E8843}"/>
              </a:ext>
            </a:extLst>
          </p:cNvPr>
          <p:cNvSpPr/>
          <p:nvPr/>
        </p:nvSpPr>
        <p:spPr>
          <a:xfrm rot="5400000">
            <a:off x="35626" y="20729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742021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41" name="直接连接符 40"/>
          <p:cNvCxnSpPr/>
          <p:nvPr/>
        </p:nvCxnSpPr>
        <p:spPr>
          <a:xfrm flipH="1">
            <a:off x="1836562" y="-66487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830920" y="-977103"/>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705774" y="-1062824"/>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2414641" y="-840182"/>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78660" y="-1411011"/>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76986" y="-704715"/>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939927" y="2636105"/>
            <a:ext cx="162664" cy="15875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364251" y="1793361"/>
            <a:ext cx="97200" cy="9486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3"/>
          <p:cNvSpPr>
            <a:spLocks noChangeAspect="1" noChangeArrowheads="1" noTextEdit="1"/>
          </p:cNvSpPr>
          <p:nvPr/>
        </p:nvSpPr>
        <p:spPr bwMode="auto">
          <a:xfrm>
            <a:off x="2350726" y="3389912"/>
            <a:ext cx="475073" cy="7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a:off x="4638912" y="3777489"/>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cxnSp>
        <p:nvCxnSpPr>
          <p:cNvPr id="78" name="直接连接符 77"/>
          <p:cNvCxnSpPr/>
          <p:nvPr/>
        </p:nvCxnSpPr>
        <p:spPr>
          <a:xfrm flipH="1">
            <a:off x="9002849" y="798148"/>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299387" y="464457"/>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299387" y="1581061"/>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737078" y="1431018"/>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2123818" y="520571"/>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015381" y="46445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994B4624-DCE7-44E7-B93A-F4D3DE916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902" y="0"/>
            <a:ext cx="9131317" cy="6858000"/>
          </a:xfrm>
          <a:prstGeom prst="rect">
            <a:avLst/>
          </a:prstGeom>
        </p:spPr>
      </p:pic>
    </p:spTree>
    <p:extLst>
      <p:ext uri="{BB962C8B-B14F-4D97-AF65-F5344CB8AC3E}">
        <p14:creationId xmlns:p14="http://schemas.microsoft.com/office/powerpoint/2010/main" val="29348208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6654 -0.11505 L -0.24557 0.41759 " pathEditMode="relative" rAng="0" ptsTypes="AA">
                                      <p:cBhvr>
                                        <p:cTn id="6" dur="250" fill="hold"/>
                                        <p:tgtEl>
                                          <p:spTgt spid="41"/>
                                        </p:tgtEl>
                                        <p:attrNameLst>
                                          <p:attrName>ppt_x</p:attrName>
                                          <p:attrName>ppt_y</p:attrName>
                                        </p:attrNameLst>
                                      </p:cBhvr>
                                      <p:rCtr x="-15612" y="26620"/>
                                    </p:animMotion>
                                  </p:childTnLst>
                                </p:cTn>
                              </p:par>
                            </p:childTnLst>
                          </p:cTn>
                        </p:par>
                        <p:par>
                          <p:cTn id="7" fill="hold">
                            <p:stCondLst>
                              <p:cond delay="250"/>
                            </p:stCondLst>
                            <p:childTnLst>
                              <p:par>
                                <p:cTn id="8" presetID="42" presetClass="path" presetSubtype="0" accel="50000" decel="50000" fill="hold" nodeType="afterEffect">
                                  <p:stCondLst>
                                    <p:cond delay="0"/>
                                  </p:stCondLst>
                                  <p:childTnLst>
                                    <p:animMotion origin="layout" path="M 0.14622 -0.24745 L -0.78555 1.14676 " pathEditMode="relative" rAng="0" ptsTypes="AA">
                                      <p:cBhvr>
                                        <p:cTn id="9" dur="250" fill="hold"/>
                                        <p:tgtEl>
                                          <p:spTgt spid="43"/>
                                        </p:tgtEl>
                                        <p:attrNameLst>
                                          <p:attrName>ppt_x</p:attrName>
                                          <p:attrName>ppt_y</p:attrName>
                                        </p:attrNameLst>
                                      </p:cBhvr>
                                      <p:rCtr x="-46589" y="69699"/>
                                    </p:animMotion>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0.14232 -0.23565 L -0.78255 1.20672 " pathEditMode="relative" rAng="0" ptsTypes="AA">
                                      <p:cBhvr>
                                        <p:cTn id="12" dur="250" fill="hold"/>
                                        <p:tgtEl>
                                          <p:spTgt spid="44"/>
                                        </p:tgtEl>
                                        <p:attrNameLst>
                                          <p:attrName>ppt_x</p:attrName>
                                          <p:attrName>ppt_y</p:attrName>
                                        </p:attrNameLst>
                                      </p:cBhvr>
                                      <p:rCtr x="-46250" y="72106"/>
                                    </p:animMotion>
                                  </p:childTnLst>
                                </p:cTn>
                              </p:par>
                            </p:childTnLst>
                          </p:cTn>
                        </p:par>
                        <p:par>
                          <p:cTn id="13" fill="hold">
                            <p:stCondLst>
                              <p:cond delay="750"/>
                            </p:stCondLst>
                            <p:childTnLst>
                              <p:par>
                                <p:cTn id="14" presetID="42" presetClass="path" presetSubtype="0" accel="50000" decel="50000" fill="hold" nodeType="afterEffect">
                                  <p:stCondLst>
                                    <p:cond delay="0"/>
                                  </p:stCondLst>
                                  <p:childTnLst>
                                    <p:animMotion origin="layout" path="M 0.16784 -0.33773 L -0.74817 1.21088 " pathEditMode="relative" rAng="0" ptsTypes="AA">
                                      <p:cBhvr>
                                        <p:cTn id="15" dur="250" fill="hold"/>
                                        <p:tgtEl>
                                          <p:spTgt spid="45"/>
                                        </p:tgtEl>
                                        <p:attrNameLst>
                                          <p:attrName>ppt_x</p:attrName>
                                          <p:attrName>ppt_y</p:attrName>
                                        </p:attrNameLst>
                                      </p:cBhvr>
                                      <p:rCtr x="-45807" y="77431"/>
                                    </p:animMotion>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0.06524 -0.11759 L -0.35325 0.52315 " pathEditMode="relative" rAng="0" ptsTypes="AA">
                                      <p:cBhvr>
                                        <p:cTn id="18" dur="250" fill="hold"/>
                                        <p:tgtEl>
                                          <p:spTgt spid="52"/>
                                        </p:tgtEl>
                                        <p:attrNameLst>
                                          <p:attrName>ppt_x</p:attrName>
                                          <p:attrName>ppt_y</p:attrName>
                                        </p:attrNameLst>
                                      </p:cBhvr>
                                      <p:rCtr x="-20924" y="32037"/>
                                    </p:animMotion>
                                  </p:childTnLst>
                                </p:cTn>
                              </p:par>
                            </p:childTnLst>
                          </p:cTn>
                        </p:par>
                        <p:par>
                          <p:cTn id="19" fill="hold">
                            <p:stCondLst>
                              <p:cond delay="1250"/>
                            </p:stCondLst>
                            <p:childTnLst>
                              <p:par>
                                <p:cTn id="20" presetID="42" presetClass="path" presetSubtype="0" accel="50000" decel="50000" fill="hold" nodeType="afterEffect">
                                  <p:stCondLst>
                                    <p:cond delay="0"/>
                                  </p:stCondLst>
                                  <p:childTnLst>
                                    <p:animMotion origin="layout" path="M 0.29739 -0.42176 L -0.47787 0.7669 " pathEditMode="relative" rAng="0" ptsTypes="AA">
                                      <p:cBhvr>
                                        <p:cTn id="21" dur="250" fill="hold"/>
                                        <p:tgtEl>
                                          <p:spTgt spid="46"/>
                                        </p:tgtEl>
                                        <p:attrNameLst>
                                          <p:attrName>ppt_x</p:attrName>
                                          <p:attrName>ppt_y</p:attrName>
                                        </p:attrNameLst>
                                      </p:cBhvr>
                                      <p:rCtr x="-38763" y="59421"/>
                                    </p:animMotion>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250"/>
                                        <p:tgtEl>
                                          <p:spTgt spid="83"/>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250"/>
                                        <p:tgtEl>
                                          <p:spTgt spid="82"/>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250"/>
                                        <p:tgtEl>
                                          <p:spTgt spid="81"/>
                                        </p:tgtEl>
                                      </p:cBhvr>
                                    </p:animEffect>
                                  </p:childTnLst>
                                </p:cTn>
                              </p:par>
                            </p:childTnLst>
                          </p:cTn>
                        </p:par>
                        <p:par>
                          <p:cTn id="34" fill="hold">
                            <p:stCondLst>
                              <p:cond delay="2250"/>
                            </p:stCondLst>
                            <p:childTnLst>
                              <p:par>
                                <p:cTn id="35" presetID="10" presetClass="entr" presetSubtype="0"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250"/>
                                        <p:tgtEl>
                                          <p:spTgt spid="78"/>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250"/>
                                        <p:tgtEl>
                                          <p:spTgt spid="79"/>
                                        </p:tgtEl>
                                      </p:cBhvr>
                                    </p:animEffect>
                                  </p:childTnLst>
                                </p:cTn>
                              </p:par>
                            </p:childTnLst>
                          </p:cTn>
                        </p:par>
                        <p:par>
                          <p:cTn id="42" fill="hold">
                            <p:stCondLst>
                              <p:cond delay="2750"/>
                            </p:stCondLst>
                            <p:childTnLst>
                              <p:par>
                                <p:cTn id="43" presetID="10" presetClass="entr" presetSubtype="0" fill="hold" nodeType="after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41" name="直接连接符 40"/>
          <p:cNvCxnSpPr/>
          <p:nvPr/>
        </p:nvCxnSpPr>
        <p:spPr>
          <a:xfrm flipH="1">
            <a:off x="1836562" y="-66487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830920" y="-977103"/>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705774" y="-1062824"/>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2414641" y="-840182"/>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78660" y="-1411011"/>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76986" y="-704715"/>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939927" y="2636105"/>
            <a:ext cx="162664" cy="15875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364251" y="1793361"/>
            <a:ext cx="97200" cy="9486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3"/>
          <p:cNvSpPr>
            <a:spLocks noChangeAspect="1" noChangeArrowheads="1" noTextEdit="1"/>
          </p:cNvSpPr>
          <p:nvPr/>
        </p:nvSpPr>
        <p:spPr bwMode="auto">
          <a:xfrm>
            <a:off x="2350726" y="3389912"/>
            <a:ext cx="475073" cy="7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a:off x="4638912" y="3777489"/>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cxnSp>
        <p:nvCxnSpPr>
          <p:cNvPr id="78" name="直接连接符 77"/>
          <p:cNvCxnSpPr/>
          <p:nvPr/>
        </p:nvCxnSpPr>
        <p:spPr>
          <a:xfrm flipH="1">
            <a:off x="9002849" y="798148"/>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299387" y="464457"/>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299387" y="1581061"/>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737078" y="1431018"/>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2123818" y="520571"/>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015381" y="46445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093C63E-3784-4DAD-A70C-09FA5867D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50" y="68570"/>
            <a:ext cx="11076972" cy="6720860"/>
          </a:xfrm>
          <a:prstGeom prst="rect">
            <a:avLst/>
          </a:prstGeom>
        </p:spPr>
      </p:pic>
    </p:spTree>
    <p:extLst>
      <p:ext uri="{BB962C8B-B14F-4D97-AF65-F5344CB8AC3E}">
        <p14:creationId xmlns:p14="http://schemas.microsoft.com/office/powerpoint/2010/main" val="24251199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6654 -0.11505 L -0.24557 0.41759 " pathEditMode="relative" rAng="0" ptsTypes="AA">
                                      <p:cBhvr>
                                        <p:cTn id="6" dur="250" fill="hold"/>
                                        <p:tgtEl>
                                          <p:spTgt spid="41"/>
                                        </p:tgtEl>
                                        <p:attrNameLst>
                                          <p:attrName>ppt_x</p:attrName>
                                          <p:attrName>ppt_y</p:attrName>
                                        </p:attrNameLst>
                                      </p:cBhvr>
                                      <p:rCtr x="-15612" y="26620"/>
                                    </p:animMotion>
                                  </p:childTnLst>
                                </p:cTn>
                              </p:par>
                            </p:childTnLst>
                          </p:cTn>
                        </p:par>
                        <p:par>
                          <p:cTn id="7" fill="hold">
                            <p:stCondLst>
                              <p:cond delay="250"/>
                            </p:stCondLst>
                            <p:childTnLst>
                              <p:par>
                                <p:cTn id="8" presetID="42" presetClass="path" presetSubtype="0" accel="50000" decel="50000" fill="hold" nodeType="afterEffect">
                                  <p:stCondLst>
                                    <p:cond delay="0"/>
                                  </p:stCondLst>
                                  <p:childTnLst>
                                    <p:animMotion origin="layout" path="M 0.14622 -0.24745 L -0.78555 1.14676 " pathEditMode="relative" rAng="0" ptsTypes="AA">
                                      <p:cBhvr>
                                        <p:cTn id="9" dur="250" fill="hold"/>
                                        <p:tgtEl>
                                          <p:spTgt spid="43"/>
                                        </p:tgtEl>
                                        <p:attrNameLst>
                                          <p:attrName>ppt_x</p:attrName>
                                          <p:attrName>ppt_y</p:attrName>
                                        </p:attrNameLst>
                                      </p:cBhvr>
                                      <p:rCtr x="-46589" y="69699"/>
                                    </p:animMotion>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0.14232 -0.23565 L -0.78255 1.20672 " pathEditMode="relative" rAng="0" ptsTypes="AA">
                                      <p:cBhvr>
                                        <p:cTn id="12" dur="250" fill="hold"/>
                                        <p:tgtEl>
                                          <p:spTgt spid="44"/>
                                        </p:tgtEl>
                                        <p:attrNameLst>
                                          <p:attrName>ppt_x</p:attrName>
                                          <p:attrName>ppt_y</p:attrName>
                                        </p:attrNameLst>
                                      </p:cBhvr>
                                      <p:rCtr x="-46250" y="72106"/>
                                    </p:animMotion>
                                  </p:childTnLst>
                                </p:cTn>
                              </p:par>
                            </p:childTnLst>
                          </p:cTn>
                        </p:par>
                        <p:par>
                          <p:cTn id="13" fill="hold">
                            <p:stCondLst>
                              <p:cond delay="750"/>
                            </p:stCondLst>
                            <p:childTnLst>
                              <p:par>
                                <p:cTn id="14" presetID="42" presetClass="path" presetSubtype="0" accel="50000" decel="50000" fill="hold" nodeType="afterEffect">
                                  <p:stCondLst>
                                    <p:cond delay="0"/>
                                  </p:stCondLst>
                                  <p:childTnLst>
                                    <p:animMotion origin="layout" path="M 0.16784 -0.33773 L -0.74817 1.21088 " pathEditMode="relative" rAng="0" ptsTypes="AA">
                                      <p:cBhvr>
                                        <p:cTn id="15" dur="250" fill="hold"/>
                                        <p:tgtEl>
                                          <p:spTgt spid="45"/>
                                        </p:tgtEl>
                                        <p:attrNameLst>
                                          <p:attrName>ppt_x</p:attrName>
                                          <p:attrName>ppt_y</p:attrName>
                                        </p:attrNameLst>
                                      </p:cBhvr>
                                      <p:rCtr x="-45807" y="77431"/>
                                    </p:animMotion>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0.06524 -0.11759 L -0.35325 0.52315 " pathEditMode="relative" rAng="0" ptsTypes="AA">
                                      <p:cBhvr>
                                        <p:cTn id="18" dur="250" fill="hold"/>
                                        <p:tgtEl>
                                          <p:spTgt spid="52"/>
                                        </p:tgtEl>
                                        <p:attrNameLst>
                                          <p:attrName>ppt_x</p:attrName>
                                          <p:attrName>ppt_y</p:attrName>
                                        </p:attrNameLst>
                                      </p:cBhvr>
                                      <p:rCtr x="-20924" y="32037"/>
                                    </p:animMotion>
                                  </p:childTnLst>
                                </p:cTn>
                              </p:par>
                            </p:childTnLst>
                          </p:cTn>
                        </p:par>
                        <p:par>
                          <p:cTn id="19" fill="hold">
                            <p:stCondLst>
                              <p:cond delay="1250"/>
                            </p:stCondLst>
                            <p:childTnLst>
                              <p:par>
                                <p:cTn id="20" presetID="42" presetClass="path" presetSubtype="0" accel="50000" decel="50000" fill="hold" nodeType="afterEffect">
                                  <p:stCondLst>
                                    <p:cond delay="0"/>
                                  </p:stCondLst>
                                  <p:childTnLst>
                                    <p:animMotion origin="layout" path="M 0.29739 -0.42176 L -0.47787 0.7669 " pathEditMode="relative" rAng="0" ptsTypes="AA">
                                      <p:cBhvr>
                                        <p:cTn id="21" dur="250" fill="hold"/>
                                        <p:tgtEl>
                                          <p:spTgt spid="46"/>
                                        </p:tgtEl>
                                        <p:attrNameLst>
                                          <p:attrName>ppt_x</p:attrName>
                                          <p:attrName>ppt_y</p:attrName>
                                        </p:attrNameLst>
                                      </p:cBhvr>
                                      <p:rCtr x="-38763" y="59421"/>
                                    </p:animMotion>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250"/>
                                        <p:tgtEl>
                                          <p:spTgt spid="83"/>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250"/>
                                        <p:tgtEl>
                                          <p:spTgt spid="82"/>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250"/>
                                        <p:tgtEl>
                                          <p:spTgt spid="81"/>
                                        </p:tgtEl>
                                      </p:cBhvr>
                                    </p:animEffect>
                                  </p:childTnLst>
                                </p:cTn>
                              </p:par>
                            </p:childTnLst>
                          </p:cTn>
                        </p:par>
                        <p:par>
                          <p:cTn id="34" fill="hold">
                            <p:stCondLst>
                              <p:cond delay="2250"/>
                            </p:stCondLst>
                            <p:childTnLst>
                              <p:par>
                                <p:cTn id="35" presetID="10" presetClass="entr" presetSubtype="0"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250"/>
                                        <p:tgtEl>
                                          <p:spTgt spid="78"/>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250"/>
                                        <p:tgtEl>
                                          <p:spTgt spid="79"/>
                                        </p:tgtEl>
                                      </p:cBhvr>
                                    </p:animEffect>
                                  </p:childTnLst>
                                </p:cTn>
                              </p:par>
                            </p:childTnLst>
                          </p:cTn>
                        </p:par>
                        <p:par>
                          <p:cTn id="42" fill="hold">
                            <p:stCondLst>
                              <p:cond delay="2750"/>
                            </p:stCondLst>
                            <p:childTnLst>
                              <p:par>
                                <p:cTn id="43" presetID="10" presetClass="entr" presetSubtype="0" fill="hold" nodeType="after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41" name="直接连接符 40"/>
          <p:cNvCxnSpPr/>
          <p:nvPr/>
        </p:nvCxnSpPr>
        <p:spPr>
          <a:xfrm flipH="1">
            <a:off x="1836562" y="-66487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830920" y="-977103"/>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705774" y="-1062824"/>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2414641" y="-840182"/>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78660" y="-1411011"/>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76986" y="-704715"/>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939927" y="2636105"/>
            <a:ext cx="162664" cy="15875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364251" y="1793361"/>
            <a:ext cx="97200" cy="9486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3"/>
          <p:cNvSpPr>
            <a:spLocks noChangeAspect="1" noChangeArrowheads="1" noTextEdit="1"/>
          </p:cNvSpPr>
          <p:nvPr/>
        </p:nvSpPr>
        <p:spPr bwMode="auto">
          <a:xfrm>
            <a:off x="2350726" y="3389912"/>
            <a:ext cx="475073" cy="7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a:off x="4638912" y="3777489"/>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cxnSp>
        <p:nvCxnSpPr>
          <p:cNvPr id="78" name="直接连接符 77"/>
          <p:cNvCxnSpPr/>
          <p:nvPr/>
        </p:nvCxnSpPr>
        <p:spPr>
          <a:xfrm flipH="1">
            <a:off x="9002849" y="798148"/>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299387" y="464457"/>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299387" y="1581061"/>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737078" y="1431018"/>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2123818" y="520571"/>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015381" y="46445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A4770CB4-F656-45F9-8017-24D69267A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78" y="126895"/>
            <a:ext cx="10332902" cy="6604210"/>
          </a:xfrm>
          <a:prstGeom prst="rect">
            <a:avLst/>
          </a:prstGeom>
        </p:spPr>
      </p:pic>
    </p:spTree>
    <p:extLst>
      <p:ext uri="{BB962C8B-B14F-4D97-AF65-F5344CB8AC3E}">
        <p14:creationId xmlns:p14="http://schemas.microsoft.com/office/powerpoint/2010/main" val="10191826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6654 -0.11505 L -0.24557 0.41759 " pathEditMode="relative" rAng="0" ptsTypes="AA">
                                      <p:cBhvr>
                                        <p:cTn id="6" dur="250" fill="hold"/>
                                        <p:tgtEl>
                                          <p:spTgt spid="41"/>
                                        </p:tgtEl>
                                        <p:attrNameLst>
                                          <p:attrName>ppt_x</p:attrName>
                                          <p:attrName>ppt_y</p:attrName>
                                        </p:attrNameLst>
                                      </p:cBhvr>
                                      <p:rCtr x="-15612" y="26620"/>
                                    </p:animMotion>
                                  </p:childTnLst>
                                </p:cTn>
                              </p:par>
                            </p:childTnLst>
                          </p:cTn>
                        </p:par>
                        <p:par>
                          <p:cTn id="7" fill="hold">
                            <p:stCondLst>
                              <p:cond delay="250"/>
                            </p:stCondLst>
                            <p:childTnLst>
                              <p:par>
                                <p:cTn id="8" presetID="42" presetClass="path" presetSubtype="0" accel="50000" decel="50000" fill="hold" nodeType="afterEffect">
                                  <p:stCondLst>
                                    <p:cond delay="0"/>
                                  </p:stCondLst>
                                  <p:childTnLst>
                                    <p:animMotion origin="layout" path="M 0.14622 -0.24745 L -0.78555 1.14676 " pathEditMode="relative" rAng="0" ptsTypes="AA">
                                      <p:cBhvr>
                                        <p:cTn id="9" dur="250" fill="hold"/>
                                        <p:tgtEl>
                                          <p:spTgt spid="43"/>
                                        </p:tgtEl>
                                        <p:attrNameLst>
                                          <p:attrName>ppt_x</p:attrName>
                                          <p:attrName>ppt_y</p:attrName>
                                        </p:attrNameLst>
                                      </p:cBhvr>
                                      <p:rCtr x="-46589" y="69699"/>
                                    </p:animMotion>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0.14232 -0.23565 L -0.78255 1.20672 " pathEditMode="relative" rAng="0" ptsTypes="AA">
                                      <p:cBhvr>
                                        <p:cTn id="12" dur="250" fill="hold"/>
                                        <p:tgtEl>
                                          <p:spTgt spid="44"/>
                                        </p:tgtEl>
                                        <p:attrNameLst>
                                          <p:attrName>ppt_x</p:attrName>
                                          <p:attrName>ppt_y</p:attrName>
                                        </p:attrNameLst>
                                      </p:cBhvr>
                                      <p:rCtr x="-46250" y="72106"/>
                                    </p:animMotion>
                                  </p:childTnLst>
                                </p:cTn>
                              </p:par>
                            </p:childTnLst>
                          </p:cTn>
                        </p:par>
                        <p:par>
                          <p:cTn id="13" fill="hold">
                            <p:stCondLst>
                              <p:cond delay="750"/>
                            </p:stCondLst>
                            <p:childTnLst>
                              <p:par>
                                <p:cTn id="14" presetID="42" presetClass="path" presetSubtype="0" accel="50000" decel="50000" fill="hold" nodeType="afterEffect">
                                  <p:stCondLst>
                                    <p:cond delay="0"/>
                                  </p:stCondLst>
                                  <p:childTnLst>
                                    <p:animMotion origin="layout" path="M 0.16784 -0.33773 L -0.74817 1.21088 " pathEditMode="relative" rAng="0" ptsTypes="AA">
                                      <p:cBhvr>
                                        <p:cTn id="15" dur="250" fill="hold"/>
                                        <p:tgtEl>
                                          <p:spTgt spid="45"/>
                                        </p:tgtEl>
                                        <p:attrNameLst>
                                          <p:attrName>ppt_x</p:attrName>
                                          <p:attrName>ppt_y</p:attrName>
                                        </p:attrNameLst>
                                      </p:cBhvr>
                                      <p:rCtr x="-45807" y="77431"/>
                                    </p:animMotion>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0.06524 -0.11759 L -0.35325 0.52315 " pathEditMode="relative" rAng="0" ptsTypes="AA">
                                      <p:cBhvr>
                                        <p:cTn id="18" dur="250" fill="hold"/>
                                        <p:tgtEl>
                                          <p:spTgt spid="52"/>
                                        </p:tgtEl>
                                        <p:attrNameLst>
                                          <p:attrName>ppt_x</p:attrName>
                                          <p:attrName>ppt_y</p:attrName>
                                        </p:attrNameLst>
                                      </p:cBhvr>
                                      <p:rCtr x="-20924" y="32037"/>
                                    </p:animMotion>
                                  </p:childTnLst>
                                </p:cTn>
                              </p:par>
                            </p:childTnLst>
                          </p:cTn>
                        </p:par>
                        <p:par>
                          <p:cTn id="19" fill="hold">
                            <p:stCondLst>
                              <p:cond delay="1250"/>
                            </p:stCondLst>
                            <p:childTnLst>
                              <p:par>
                                <p:cTn id="20" presetID="42" presetClass="path" presetSubtype="0" accel="50000" decel="50000" fill="hold" nodeType="afterEffect">
                                  <p:stCondLst>
                                    <p:cond delay="0"/>
                                  </p:stCondLst>
                                  <p:childTnLst>
                                    <p:animMotion origin="layout" path="M 0.29739 -0.42176 L -0.47787 0.7669 " pathEditMode="relative" rAng="0" ptsTypes="AA">
                                      <p:cBhvr>
                                        <p:cTn id="21" dur="250" fill="hold"/>
                                        <p:tgtEl>
                                          <p:spTgt spid="46"/>
                                        </p:tgtEl>
                                        <p:attrNameLst>
                                          <p:attrName>ppt_x</p:attrName>
                                          <p:attrName>ppt_y</p:attrName>
                                        </p:attrNameLst>
                                      </p:cBhvr>
                                      <p:rCtr x="-38763" y="59421"/>
                                    </p:animMotion>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250"/>
                                        <p:tgtEl>
                                          <p:spTgt spid="83"/>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250"/>
                                        <p:tgtEl>
                                          <p:spTgt spid="82"/>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250"/>
                                        <p:tgtEl>
                                          <p:spTgt spid="81"/>
                                        </p:tgtEl>
                                      </p:cBhvr>
                                    </p:animEffect>
                                  </p:childTnLst>
                                </p:cTn>
                              </p:par>
                            </p:childTnLst>
                          </p:cTn>
                        </p:par>
                        <p:par>
                          <p:cTn id="34" fill="hold">
                            <p:stCondLst>
                              <p:cond delay="2250"/>
                            </p:stCondLst>
                            <p:childTnLst>
                              <p:par>
                                <p:cTn id="35" presetID="10" presetClass="entr" presetSubtype="0"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250"/>
                                        <p:tgtEl>
                                          <p:spTgt spid="78"/>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250"/>
                                        <p:tgtEl>
                                          <p:spTgt spid="79"/>
                                        </p:tgtEl>
                                      </p:cBhvr>
                                    </p:animEffect>
                                  </p:childTnLst>
                                </p:cTn>
                              </p:par>
                            </p:childTnLst>
                          </p:cTn>
                        </p:par>
                        <p:par>
                          <p:cTn id="42" fill="hold">
                            <p:stCondLst>
                              <p:cond delay="2750"/>
                            </p:stCondLst>
                            <p:childTnLst>
                              <p:par>
                                <p:cTn id="43" presetID="10" presetClass="entr" presetSubtype="0" fill="hold" nodeType="after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1576135" y="182579"/>
            <a:ext cx="424235" cy="483773"/>
            <a:chOff x="10638585" y="3643407"/>
            <a:chExt cx="424234" cy="483773"/>
          </a:xfrm>
        </p:grpSpPr>
        <p:sp>
          <p:nvSpPr>
            <p:cNvPr id="76" name="等腰三角形 70"/>
            <p:cNvSpPr/>
            <p:nvPr/>
          </p:nvSpPr>
          <p:spPr>
            <a:xfrm rot="20630478">
              <a:off x="10638585" y="3694626"/>
              <a:ext cx="163412" cy="432554"/>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586854"/>
                <a:gd name="connsiteY0" fmla="*/ 1553417 h 1553417"/>
                <a:gd name="connsiteX1" fmla="*/ 586854 w 586854"/>
                <a:gd name="connsiteY1" fmla="*/ 0 h 1553417"/>
                <a:gd name="connsiteX2" fmla="*/ 586854 w 586854"/>
                <a:gd name="connsiteY2" fmla="*/ 1416939 h 1553417"/>
                <a:gd name="connsiteX3" fmla="*/ 0 w 586854"/>
                <a:gd name="connsiteY3" fmla="*/ 1553417 h 1553417"/>
              </a:gdLst>
              <a:ahLst/>
              <a:cxnLst>
                <a:cxn ang="0">
                  <a:pos x="connsiteX0" y="connsiteY0"/>
                </a:cxn>
                <a:cxn ang="0">
                  <a:pos x="connsiteX1" y="connsiteY1"/>
                </a:cxn>
                <a:cxn ang="0">
                  <a:pos x="connsiteX2" y="connsiteY2"/>
                </a:cxn>
                <a:cxn ang="0">
                  <a:pos x="connsiteX3" y="connsiteY3"/>
                </a:cxn>
              </a:cxnLst>
              <a:rect l="l" t="t" r="r" b="b"/>
              <a:pathLst>
                <a:path w="586854" h="1553417">
                  <a:moveTo>
                    <a:pt x="0" y="1553417"/>
                  </a:moveTo>
                  <a:lnTo>
                    <a:pt x="586854" y="0"/>
                  </a:lnTo>
                  <a:lnTo>
                    <a:pt x="586854" y="1416939"/>
                  </a:lnTo>
                  <a:lnTo>
                    <a:pt x="0" y="1553417"/>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1"/>
            <p:cNvSpPr/>
            <p:nvPr/>
          </p:nvSpPr>
          <p:spPr>
            <a:xfrm rot="20630478" flipH="1">
              <a:off x="10794187" y="3643407"/>
              <a:ext cx="205214" cy="428753"/>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736979"/>
                <a:gd name="connsiteY0" fmla="*/ 1539768 h 1539768"/>
                <a:gd name="connsiteX1" fmla="*/ 736979 w 736979"/>
                <a:gd name="connsiteY1" fmla="*/ 0 h 1539768"/>
                <a:gd name="connsiteX2" fmla="*/ 736979 w 736979"/>
                <a:gd name="connsiteY2" fmla="*/ 1416939 h 1539768"/>
                <a:gd name="connsiteX3" fmla="*/ 0 w 736979"/>
                <a:gd name="connsiteY3" fmla="*/ 1539768 h 1539768"/>
              </a:gdLst>
              <a:ahLst/>
              <a:cxnLst>
                <a:cxn ang="0">
                  <a:pos x="connsiteX0" y="connsiteY0"/>
                </a:cxn>
                <a:cxn ang="0">
                  <a:pos x="connsiteX1" y="connsiteY1"/>
                </a:cxn>
                <a:cxn ang="0">
                  <a:pos x="connsiteX2" y="connsiteY2"/>
                </a:cxn>
                <a:cxn ang="0">
                  <a:pos x="connsiteX3" y="connsiteY3"/>
                </a:cxn>
              </a:cxnLst>
              <a:rect l="l" t="t" r="r" b="b"/>
              <a:pathLst>
                <a:path w="736979" h="1539768">
                  <a:moveTo>
                    <a:pt x="0" y="1539768"/>
                  </a:moveTo>
                  <a:lnTo>
                    <a:pt x="736979" y="0"/>
                  </a:lnTo>
                  <a:lnTo>
                    <a:pt x="736979" y="1416939"/>
                  </a:lnTo>
                  <a:lnTo>
                    <a:pt x="0" y="1539768"/>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6" idx="0"/>
              <a:endCxn id="77" idx="0"/>
            </p:cNvCxnSpPr>
            <p:nvPr/>
          </p:nvCxnSpPr>
          <p:spPr>
            <a:xfrm rot="20630478" flipV="1">
              <a:off x="10694192" y="4086355"/>
              <a:ext cx="368627" cy="3800"/>
            </a:xfrm>
            <a:prstGeom prst="line">
              <a:avLst/>
            </a:prstGeom>
            <a:ln>
              <a:gradFill>
                <a:gsLst>
                  <a:gs pos="0">
                    <a:srgbClr val="16FEF8"/>
                  </a:gs>
                  <a:gs pos="100000">
                    <a:srgbClr val="2CA3A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9" name="等腰三角形 18">
            <a:extLst>
              <a:ext uri="{FF2B5EF4-FFF2-40B4-BE49-F238E27FC236}">
                <a16:creationId xmlns:a16="http://schemas.microsoft.com/office/drawing/2014/main" id="{B50B7F67-A361-4A78-B124-5A5FE1504429}"/>
              </a:ext>
            </a:extLst>
          </p:cNvPr>
          <p:cNvSpPr/>
          <p:nvPr/>
        </p:nvSpPr>
        <p:spPr>
          <a:xfrm rot="5400000">
            <a:off x="10852" y="40718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736C84A4-6900-4BD4-ADBF-7F9814DDEDED}"/>
              </a:ext>
            </a:extLst>
          </p:cNvPr>
          <p:cNvGrpSpPr/>
          <p:nvPr/>
        </p:nvGrpSpPr>
        <p:grpSpPr>
          <a:xfrm>
            <a:off x="395491" y="382069"/>
            <a:ext cx="10926573" cy="4281847"/>
            <a:chOff x="1295325" y="1563199"/>
            <a:chExt cx="9961181" cy="4281847"/>
          </a:xfrm>
        </p:grpSpPr>
        <p:sp>
          <p:nvSpPr>
            <p:cNvPr id="23" name="文本框 22">
              <a:extLst>
                <a:ext uri="{FF2B5EF4-FFF2-40B4-BE49-F238E27FC236}">
                  <a16:creationId xmlns:a16="http://schemas.microsoft.com/office/drawing/2014/main" id="{266688DF-8E01-485E-B641-C471635E85E0}"/>
                </a:ext>
              </a:extLst>
            </p:cNvPr>
            <p:cNvSpPr txBox="1"/>
            <p:nvPr/>
          </p:nvSpPr>
          <p:spPr>
            <a:xfrm>
              <a:off x="1295325" y="2305616"/>
              <a:ext cx="9961181" cy="3539430"/>
            </a:xfrm>
            <a:prstGeom prst="rect">
              <a:avLst/>
            </a:prstGeom>
            <a:noFill/>
          </p:spPr>
          <p:txBody>
            <a:bodyPr wrap="square" rtlCol="0">
              <a:spAutoFit/>
            </a:bodyPr>
            <a:lstStyle/>
            <a:p>
              <a:r>
                <a:rPr lang="zh-CN" altLang="en-US" sz="2800" b="1" dirty="0">
                  <a:solidFill>
                    <a:schemeClr val="bg1"/>
                  </a:solidFill>
                </a:rPr>
                <a:t>总的来说这次的嵌入式实训让我们深入地了解了嵌入式系统的设计和</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实现方法，同时也让我们学习了</a:t>
              </a:r>
              <a:r>
                <a:rPr lang="en-US" altLang="zh-CN" sz="2800" b="1" dirty="0">
                  <a:solidFill>
                    <a:schemeClr val="bg1"/>
                  </a:solidFill>
                </a:rPr>
                <a:t>Linux</a:t>
              </a:r>
              <a:r>
                <a:rPr lang="zh-CN" altLang="en-US" sz="2800" b="1" dirty="0">
                  <a:solidFill>
                    <a:schemeClr val="bg1"/>
                  </a:solidFill>
                </a:rPr>
                <a:t>系统下的网络编程以及在</a:t>
              </a:r>
              <a:r>
                <a:rPr lang="en-US" altLang="zh-CN" sz="2800" b="1" dirty="0">
                  <a:solidFill>
                    <a:schemeClr val="bg1"/>
                  </a:solidFill>
                </a:rPr>
                <a:t>CGI</a:t>
              </a:r>
              <a:r>
                <a:rPr lang="zh-CN" altLang="en-US" sz="2800" b="1" dirty="0">
                  <a:solidFill>
                    <a:schemeClr val="bg1"/>
                  </a:solidFill>
                </a:rPr>
                <a:t>下</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的</a:t>
              </a:r>
              <a:r>
                <a:rPr lang="en-US" altLang="zh-CN" sz="2800" b="1" dirty="0">
                  <a:solidFill>
                    <a:schemeClr val="bg1"/>
                  </a:solidFill>
                </a:rPr>
                <a:t>Web</a:t>
              </a:r>
              <a:r>
                <a:rPr lang="zh-CN" altLang="en-US" sz="2800" b="1" dirty="0">
                  <a:solidFill>
                    <a:schemeClr val="bg1"/>
                  </a:solidFill>
                </a:rPr>
                <a:t>页面开发；通过小组内取长补短原则，最终完成了现在的智慧</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农业环境监测系统</a:t>
              </a:r>
              <a:endParaRPr lang="en-US" altLang="zh-CN" sz="2800" b="1" dirty="0">
                <a:solidFill>
                  <a:schemeClr val="bg1"/>
                </a:solidFill>
              </a:endParaRPr>
            </a:p>
            <a:p>
              <a:endParaRPr lang="en-US" altLang="zh-CN" sz="2800" b="1" dirty="0">
                <a:solidFill>
                  <a:schemeClr val="bg1"/>
                </a:solidFill>
              </a:endParaRPr>
            </a:p>
          </p:txBody>
        </p:sp>
        <p:sp>
          <p:nvSpPr>
            <p:cNvPr id="24" name="文本框 23">
              <a:extLst>
                <a:ext uri="{FF2B5EF4-FFF2-40B4-BE49-F238E27FC236}">
                  <a16:creationId xmlns:a16="http://schemas.microsoft.com/office/drawing/2014/main" id="{4EA740CE-A6B2-4341-900F-98289AD79529}"/>
                </a:ext>
              </a:extLst>
            </p:cNvPr>
            <p:cNvSpPr txBox="1"/>
            <p:nvPr/>
          </p:nvSpPr>
          <p:spPr>
            <a:xfrm>
              <a:off x="1295325" y="1563199"/>
              <a:ext cx="7219265" cy="523220"/>
            </a:xfrm>
            <a:prstGeom prst="rect">
              <a:avLst/>
            </a:prstGeom>
            <a:noFill/>
          </p:spPr>
          <p:txBody>
            <a:bodyPr wrap="square" rtlCol="0">
              <a:spAutoFit/>
            </a:bodyPr>
            <a:lstStyle/>
            <a:p>
              <a:r>
                <a:rPr lang="zh-CN" altLang="en-US" sz="2800" b="1" dirty="0">
                  <a:solidFill>
                    <a:schemeClr val="bg1"/>
                  </a:solidFill>
                </a:rPr>
                <a:t>小组总结：</a:t>
              </a:r>
            </a:p>
          </p:txBody>
        </p:sp>
      </p:grpSp>
    </p:spTree>
    <p:extLst>
      <p:ext uri="{BB962C8B-B14F-4D97-AF65-F5344CB8AC3E}">
        <p14:creationId xmlns:p14="http://schemas.microsoft.com/office/powerpoint/2010/main" val="36085589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par>
                          <p:cTn id="8" fill="hold">
                            <p:stCondLst>
                              <p:cond delay="25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3519314" y="1007534"/>
            <a:ext cx="4534471" cy="584775"/>
          </a:xfrm>
          <a:prstGeom prst="rect">
            <a:avLst/>
          </a:prstGeom>
          <a:noFill/>
        </p:spPr>
        <p:txBody>
          <a:bodyPr wrap="square" rtlCol="0">
            <a:spAutoFit/>
          </a:bodyPr>
          <a:lstStyle/>
          <a:p>
            <a:pPr algn="ctr"/>
            <a:r>
              <a:rPr lang="en-US" altLang="zh-CN" sz="3200" dirty="0">
                <a:solidFill>
                  <a:schemeClr val="bg1"/>
                </a:solidFill>
                <a:latin typeface="小米兰亭" panose="03000502000000000000" pitchFamily="66" charset="-122"/>
                <a:ea typeface="小米兰亭" panose="03000502000000000000" pitchFamily="66" charset="-122"/>
              </a:rPr>
              <a:t>CONTENT</a:t>
            </a:r>
            <a:endParaRPr lang="zh-CN" altLang="en-US" sz="3200" dirty="0">
              <a:solidFill>
                <a:schemeClr val="bg1"/>
              </a:solidFill>
              <a:latin typeface="小米兰亭" panose="03000502000000000000" pitchFamily="66" charset="-122"/>
              <a:ea typeface="小米兰亭" panose="03000502000000000000" pitchFamily="66" charset="-122"/>
            </a:endParaRPr>
          </a:p>
        </p:txBody>
      </p:sp>
      <p:cxnSp>
        <p:nvCxnSpPr>
          <p:cNvPr id="14" name="直接连接符 13"/>
          <p:cNvCxnSpPr/>
          <p:nvPr/>
        </p:nvCxnSpPr>
        <p:spPr>
          <a:xfrm>
            <a:off x="5496172" y="1632635"/>
            <a:ext cx="602776" cy="0"/>
          </a:xfrm>
          <a:prstGeom prst="line">
            <a:avLst/>
          </a:prstGeom>
          <a:ln w="25400">
            <a:solidFill>
              <a:srgbClr val="8CFCFC"/>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836562" y="-66487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830920" y="-977103"/>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705774" y="-1062824"/>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2414641" y="-840182"/>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78660" y="-1411011"/>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76986" y="-704715"/>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951502" y="2126818"/>
            <a:ext cx="162664" cy="15875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10551" y="1527143"/>
            <a:ext cx="97200" cy="9486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933089" y="3080209"/>
            <a:ext cx="1334448" cy="1334448"/>
          </a:xfrm>
          <a:prstGeom prst="ellipse">
            <a:avLst/>
          </a:prstGeom>
          <a:noFill/>
          <a:ln>
            <a:gradFill>
              <a:gsLst>
                <a:gs pos="0">
                  <a:srgbClr val="8CFCFC"/>
                </a:gs>
                <a:gs pos="100000">
                  <a:srgbClr val="16FEF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876331" y="3098352"/>
            <a:ext cx="288000" cy="288000"/>
            <a:chOff x="5951538" y="3285000"/>
            <a:chExt cx="288000" cy="288000"/>
          </a:xfrm>
        </p:grpSpPr>
        <p:sp>
          <p:nvSpPr>
            <p:cNvPr id="21" name="椭圆 20"/>
            <p:cNvSpPr/>
            <p:nvPr/>
          </p:nvSpPr>
          <p:spPr>
            <a:xfrm>
              <a:off x="5951538" y="3285000"/>
              <a:ext cx="288000" cy="288000"/>
            </a:xfrm>
            <a:prstGeom prst="ellipse">
              <a:avLst/>
            </a:prstGeom>
            <a:noFill/>
            <a:ln>
              <a:gradFill flip="none" rotWithShape="1">
                <a:gsLst>
                  <a:gs pos="0">
                    <a:srgbClr val="2A979A"/>
                  </a:gs>
                  <a:gs pos="100000">
                    <a:srgbClr val="8CFCFC"/>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041538" y="3375000"/>
              <a:ext cx="108000" cy="108000"/>
            </a:xfrm>
            <a:prstGeom prst="ellipse">
              <a:avLst/>
            </a:prstGeom>
            <a:solidFill>
              <a:srgbClr val="86CADA"/>
            </a:solidFill>
            <a:ln w="53975">
              <a:solidFill>
                <a:srgbClr val="86C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椭圆 58"/>
          <p:cNvSpPr/>
          <p:nvPr/>
        </p:nvSpPr>
        <p:spPr>
          <a:xfrm>
            <a:off x="5145119" y="3080209"/>
            <a:ext cx="1334448" cy="1334448"/>
          </a:xfrm>
          <a:prstGeom prst="ellipse">
            <a:avLst/>
          </a:prstGeom>
          <a:noFill/>
          <a:ln>
            <a:gradFill>
              <a:gsLst>
                <a:gs pos="0">
                  <a:srgbClr val="8CFCFC"/>
                </a:gs>
                <a:gs pos="100000">
                  <a:srgbClr val="16FEF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6088361" y="3098352"/>
            <a:ext cx="288000" cy="288000"/>
            <a:chOff x="5951538" y="3285000"/>
            <a:chExt cx="288000" cy="288000"/>
          </a:xfrm>
        </p:grpSpPr>
        <p:sp>
          <p:nvSpPr>
            <p:cNvPr id="61" name="椭圆 60"/>
            <p:cNvSpPr/>
            <p:nvPr/>
          </p:nvSpPr>
          <p:spPr>
            <a:xfrm>
              <a:off x="5951538" y="3285000"/>
              <a:ext cx="288000" cy="288000"/>
            </a:xfrm>
            <a:prstGeom prst="ellipse">
              <a:avLst/>
            </a:prstGeom>
            <a:noFill/>
            <a:ln>
              <a:gradFill flip="none" rotWithShape="1">
                <a:gsLst>
                  <a:gs pos="0">
                    <a:srgbClr val="2A979A"/>
                  </a:gs>
                  <a:gs pos="100000">
                    <a:srgbClr val="8CFCFC"/>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41538" y="3375000"/>
              <a:ext cx="108000" cy="108000"/>
            </a:xfrm>
            <a:prstGeom prst="ellipse">
              <a:avLst/>
            </a:prstGeom>
            <a:solidFill>
              <a:srgbClr val="86CADA"/>
            </a:solidFill>
            <a:ln w="53975">
              <a:solidFill>
                <a:srgbClr val="86C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椭圆 63"/>
          <p:cNvSpPr/>
          <p:nvPr/>
        </p:nvSpPr>
        <p:spPr>
          <a:xfrm>
            <a:off x="8357149" y="3080209"/>
            <a:ext cx="1334448" cy="1334448"/>
          </a:xfrm>
          <a:prstGeom prst="ellipse">
            <a:avLst/>
          </a:prstGeom>
          <a:noFill/>
          <a:ln>
            <a:gradFill>
              <a:gsLst>
                <a:gs pos="0">
                  <a:srgbClr val="8CFCFC"/>
                </a:gs>
                <a:gs pos="100000">
                  <a:srgbClr val="16FEF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9300391" y="3098352"/>
            <a:ext cx="288000" cy="288000"/>
            <a:chOff x="5951538" y="3285000"/>
            <a:chExt cx="288000" cy="288000"/>
          </a:xfrm>
        </p:grpSpPr>
        <p:sp>
          <p:nvSpPr>
            <p:cNvPr id="66" name="椭圆 65"/>
            <p:cNvSpPr/>
            <p:nvPr/>
          </p:nvSpPr>
          <p:spPr>
            <a:xfrm>
              <a:off x="5951538" y="3285000"/>
              <a:ext cx="288000" cy="288000"/>
            </a:xfrm>
            <a:prstGeom prst="ellipse">
              <a:avLst/>
            </a:prstGeom>
            <a:noFill/>
            <a:ln>
              <a:gradFill flip="none" rotWithShape="1">
                <a:gsLst>
                  <a:gs pos="0">
                    <a:srgbClr val="2A979A"/>
                  </a:gs>
                  <a:gs pos="100000">
                    <a:srgbClr val="8CFCFC"/>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041538" y="3375000"/>
              <a:ext cx="108000" cy="108000"/>
            </a:xfrm>
            <a:prstGeom prst="ellipse">
              <a:avLst/>
            </a:prstGeom>
            <a:solidFill>
              <a:srgbClr val="86CADA"/>
            </a:solidFill>
            <a:ln w="53975">
              <a:solidFill>
                <a:srgbClr val="86C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p:nvSpPr>
        <p:spPr>
          <a:xfrm>
            <a:off x="1489074" y="4595391"/>
            <a:ext cx="2222477" cy="369332"/>
          </a:xfrm>
          <a:prstGeom prst="rect">
            <a:avLst/>
          </a:prstGeom>
          <a:noFill/>
        </p:spPr>
        <p:txBody>
          <a:bodyPr wrap="square" rtlCol="0">
            <a:spAutoFit/>
          </a:bodyPr>
          <a:lstStyle/>
          <a:p>
            <a:pPr algn="ctr"/>
            <a:r>
              <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项目介绍</a:t>
            </a:r>
            <a:endPar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AutoShape 3"/>
          <p:cNvSpPr>
            <a:spLocks noChangeAspect="1" noChangeArrowheads="1" noTextEdit="1"/>
          </p:cNvSpPr>
          <p:nvPr/>
        </p:nvSpPr>
        <p:spPr bwMode="auto">
          <a:xfrm>
            <a:off x="2350726" y="3389912"/>
            <a:ext cx="475073" cy="7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文本框 34"/>
          <p:cNvSpPr txBox="1"/>
          <p:nvPr/>
        </p:nvSpPr>
        <p:spPr>
          <a:xfrm>
            <a:off x="4683836" y="4595391"/>
            <a:ext cx="2222477" cy="369332"/>
          </a:xfrm>
          <a:prstGeom prst="rect">
            <a:avLst/>
          </a:prstGeom>
          <a:noFill/>
        </p:spPr>
        <p:txBody>
          <a:bodyPr wrap="square" rtlCol="0">
            <a:spAutoFit/>
          </a:bodyPr>
          <a:lstStyle/>
          <a:p>
            <a:pPr algn="ctr"/>
            <a:r>
              <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功能讲解</a:t>
            </a:r>
          </a:p>
        </p:txBody>
      </p:sp>
      <p:sp>
        <p:nvSpPr>
          <p:cNvPr id="36" name="文本框 35"/>
          <p:cNvSpPr txBox="1"/>
          <p:nvPr/>
        </p:nvSpPr>
        <p:spPr>
          <a:xfrm>
            <a:off x="8076910" y="4595391"/>
            <a:ext cx="2222477" cy="369332"/>
          </a:xfrm>
          <a:prstGeom prst="rect">
            <a:avLst/>
          </a:prstGeom>
          <a:noFill/>
        </p:spPr>
        <p:txBody>
          <a:bodyPr wrap="square" rtlCol="0">
            <a:spAutoFit/>
          </a:bodyPr>
          <a:lstStyle/>
          <a:p>
            <a:pPr algn="ctr"/>
            <a:r>
              <a:rPr lang="zh-CN" altLang="en-US" dirty="0">
                <a:solidFill>
                  <a:schemeClr val="bg1"/>
                </a:solidFill>
                <a:latin typeface="Adobe Gothic Std B" panose="020B0800000000000000" pitchFamily="34" charset="-128"/>
                <a:ea typeface="Adobe Gothic Std B" panose="020B0800000000000000" pitchFamily="34" charset="-128"/>
              </a:rPr>
              <a:t>成果展示</a:t>
            </a:r>
            <a:endPar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Freeform 5"/>
          <p:cNvSpPr>
            <a:spLocks/>
          </p:cNvSpPr>
          <p:nvPr/>
        </p:nvSpPr>
        <p:spPr bwMode="auto">
          <a:xfrm>
            <a:off x="4650487" y="3268202"/>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0" name="Freeform 10"/>
          <p:cNvSpPr>
            <a:spLocks/>
          </p:cNvSpPr>
          <p:nvPr/>
        </p:nvSpPr>
        <p:spPr bwMode="auto">
          <a:xfrm>
            <a:off x="4650487" y="3268202"/>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nvGrpSpPr>
          <p:cNvPr id="3" name="组合 2"/>
          <p:cNvGrpSpPr/>
          <p:nvPr/>
        </p:nvGrpSpPr>
        <p:grpSpPr>
          <a:xfrm>
            <a:off x="2261235" y="3515667"/>
            <a:ext cx="654051" cy="463535"/>
            <a:chOff x="5735236" y="2825558"/>
            <a:chExt cx="654051" cy="463535"/>
          </a:xfrm>
        </p:grpSpPr>
        <p:sp>
          <p:nvSpPr>
            <p:cNvPr id="28" name="Freeform 15"/>
            <p:cNvSpPr>
              <a:spLocks/>
            </p:cNvSpPr>
            <p:nvPr/>
          </p:nvSpPr>
          <p:spPr bwMode="auto">
            <a:xfrm>
              <a:off x="5735236" y="2843149"/>
              <a:ext cx="654051" cy="445944"/>
            </a:xfrm>
            <a:custGeom>
              <a:avLst/>
              <a:gdLst>
                <a:gd name="T0" fmla="*/ 643 w 668"/>
                <a:gd name="T1" fmla="*/ 0 h 454"/>
                <a:gd name="T2" fmla="*/ 353 w 668"/>
                <a:gd name="T3" fmla="*/ 215 h 454"/>
                <a:gd name="T4" fmla="*/ 303 w 668"/>
                <a:gd name="T5" fmla="*/ 215 h 454"/>
                <a:gd name="T6" fmla="*/ 22 w 668"/>
                <a:gd name="T7" fmla="*/ 1 h 454"/>
                <a:gd name="T8" fmla="*/ 0 w 668"/>
                <a:gd name="T9" fmla="*/ 36 h 454"/>
                <a:gd name="T10" fmla="*/ 0 w 668"/>
                <a:gd name="T11" fmla="*/ 416 h 454"/>
                <a:gd name="T12" fmla="*/ 38 w 668"/>
                <a:gd name="T13" fmla="*/ 454 h 454"/>
                <a:gd name="T14" fmla="*/ 630 w 668"/>
                <a:gd name="T15" fmla="*/ 454 h 454"/>
                <a:gd name="T16" fmla="*/ 668 w 668"/>
                <a:gd name="T17" fmla="*/ 416 h 454"/>
                <a:gd name="T18" fmla="*/ 668 w 668"/>
                <a:gd name="T19" fmla="*/ 36 h 454"/>
                <a:gd name="T20" fmla="*/ 643 w 668"/>
                <a:gd name="T2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8" h="454">
                  <a:moveTo>
                    <a:pt x="643" y="0"/>
                  </a:moveTo>
                  <a:cubicBezTo>
                    <a:pt x="353" y="215"/>
                    <a:pt x="353" y="215"/>
                    <a:pt x="353" y="215"/>
                  </a:cubicBezTo>
                  <a:cubicBezTo>
                    <a:pt x="339" y="229"/>
                    <a:pt x="317" y="229"/>
                    <a:pt x="303" y="215"/>
                  </a:cubicBezTo>
                  <a:cubicBezTo>
                    <a:pt x="22" y="1"/>
                    <a:pt x="22" y="1"/>
                    <a:pt x="22" y="1"/>
                  </a:cubicBezTo>
                  <a:cubicBezTo>
                    <a:pt x="9" y="8"/>
                    <a:pt x="0" y="21"/>
                    <a:pt x="0" y="36"/>
                  </a:cubicBezTo>
                  <a:cubicBezTo>
                    <a:pt x="0" y="416"/>
                    <a:pt x="0" y="416"/>
                    <a:pt x="0" y="416"/>
                  </a:cubicBezTo>
                  <a:cubicBezTo>
                    <a:pt x="0" y="437"/>
                    <a:pt x="17" y="454"/>
                    <a:pt x="38" y="454"/>
                  </a:cubicBezTo>
                  <a:cubicBezTo>
                    <a:pt x="630" y="454"/>
                    <a:pt x="630" y="454"/>
                    <a:pt x="630" y="454"/>
                  </a:cubicBezTo>
                  <a:cubicBezTo>
                    <a:pt x="651" y="454"/>
                    <a:pt x="668" y="437"/>
                    <a:pt x="668" y="416"/>
                  </a:cubicBezTo>
                  <a:cubicBezTo>
                    <a:pt x="668" y="36"/>
                    <a:pt x="668" y="36"/>
                    <a:pt x="668" y="36"/>
                  </a:cubicBezTo>
                  <a:cubicBezTo>
                    <a:pt x="668" y="19"/>
                    <a:pt x="658" y="6"/>
                    <a:pt x="6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Freeform 16"/>
            <p:cNvSpPr>
              <a:spLocks/>
            </p:cNvSpPr>
            <p:nvPr/>
          </p:nvSpPr>
          <p:spPr bwMode="auto">
            <a:xfrm>
              <a:off x="5770334" y="2825558"/>
              <a:ext cx="579727" cy="213475"/>
            </a:xfrm>
            <a:custGeom>
              <a:avLst/>
              <a:gdLst>
                <a:gd name="T0" fmla="*/ 0 w 592"/>
                <a:gd name="T1" fmla="*/ 0 h 217"/>
                <a:gd name="T2" fmla="*/ 267 w 592"/>
                <a:gd name="T3" fmla="*/ 203 h 217"/>
                <a:gd name="T4" fmla="*/ 317 w 592"/>
                <a:gd name="T5" fmla="*/ 203 h 217"/>
                <a:gd name="T6" fmla="*/ 592 w 592"/>
                <a:gd name="T7" fmla="*/ 0 h 217"/>
                <a:gd name="T8" fmla="*/ 0 w 592"/>
                <a:gd name="T9" fmla="*/ 0 h 217"/>
              </a:gdLst>
              <a:ahLst/>
              <a:cxnLst>
                <a:cxn ang="0">
                  <a:pos x="T0" y="T1"/>
                </a:cxn>
                <a:cxn ang="0">
                  <a:pos x="T2" y="T3"/>
                </a:cxn>
                <a:cxn ang="0">
                  <a:pos x="T4" y="T5"/>
                </a:cxn>
                <a:cxn ang="0">
                  <a:pos x="T6" y="T7"/>
                </a:cxn>
                <a:cxn ang="0">
                  <a:pos x="T8" y="T9"/>
                </a:cxn>
              </a:cxnLst>
              <a:rect l="0" t="0" r="r" b="b"/>
              <a:pathLst>
                <a:path w="592" h="217">
                  <a:moveTo>
                    <a:pt x="0" y="0"/>
                  </a:moveTo>
                  <a:cubicBezTo>
                    <a:pt x="267" y="203"/>
                    <a:pt x="267" y="203"/>
                    <a:pt x="267" y="203"/>
                  </a:cubicBezTo>
                  <a:cubicBezTo>
                    <a:pt x="281" y="217"/>
                    <a:pt x="303" y="217"/>
                    <a:pt x="317" y="203"/>
                  </a:cubicBezTo>
                  <a:cubicBezTo>
                    <a:pt x="592" y="0"/>
                    <a:pt x="592" y="0"/>
                    <a:pt x="592"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grpSp>
        <p:nvGrpSpPr>
          <p:cNvPr id="25" name="组合 24"/>
          <p:cNvGrpSpPr/>
          <p:nvPr/>
        </p:nvGrpSpPr>
        <p:grpSpPr>
          <a:xfrm>
            <a:off x="5463426" y="3533258"/>
            <a:ext cx="714937" cy="487497"/>
            <a:chOff x="4805363" y="2551113"/>
            <a:chExt cx="2574926" cy="1755776"/>
          </a:xfrm>
        </p:grpSpPr>
        <p:sp>
          <p:nvSpPr>
            <p:cNvPr id="17" name="Freeform 5"/>
            <p:cNvSpPr>
              <a:spLocks/>
            </p:cNvSpPr>
            <p:nvPr/>
          </p:nvSpPr>
          <p:spPr bwMode="auto">
            <a:xfrm>
              <a:off x="5387976" y="3775076"/>
              <a:ext cx="685800" cy="531813"/>
            </a:xfrm>
            <a:custGeom>
              <a:avLst/>
              <a:gdLst>
                <a:gd name="T0" fmla="*/ 380 w 432"/>
                <a:gd name="T1" fmla="*/ 168 h 335"/>
                <a:gd name="T2" fmla="*/ 48 w 432"/>
                <a:gd name="T3" fmla="*/ 335 h 335"/>
                <a:gd name="T4" fmla="*/ 0 w 432"/>
                <a:gd name="T5" fmla="*/ 104 h 335"/>
                <a:gd name="T6" fmla="*/ 432 w 432"/>
                <a:gd name="T7" fmla="*/ 0 h 335"/>
                <a:gd name="T8" fmla="*/ 380 w 432"/>
                <a:gd name="T9" fmla="*/ 168 h 335"/>
              </a:gdLst>
              <a:ahLst/>
              <a:cxnLst>
                <a:cxn ang="0">
                  <a:pos x="T0" y="T1"/>
                </a:cxn>
                <a:cxn ang="0">
                  <a:pos x="T2" y="T3"/>
                </a:cxn>
                <a:cxn ang="0">
                  <a:pos x="T4" y="T5"/>
                </a:cxn>
                <a:cxn ang="0">
                  <a:pos x="T6" y="T7"/>
                </a:cxn>
                <a:cxn ang="0">
                  <a:pos x="T8" y="T9"/>
                </a:cxn>
              </a:cxnLst>
              <a:rect l="0" t="0" r="r" b="b"/>
              <a:pathLst>
                <a:path w="432" h="335">
                  <a:moveTo>
                    <a:pt x="380" y="168"/>
                  </a:moveTo>
                  <a:lnTo>
                    <a:pt x="48" y="335"/>
                  </a:lnTo>
                  <a:lnTo>
                    <a:pt x="0" y="104"/>
                  </a:lnTo>
                  <a:lnTo>
                    <a:pt x="432" y="0"/>
                  </a:lnTo>
                  <a:lnTo>
                    <a:pt x="380" y="16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Freeform 6"/>
            <p:cNvSpPr>
              <a:spLocks/>
            </p:cNvSpPr>
            <p:nvPr/>
          </p:nvSpPr>
          <p:spPr bwMode="auto">
            <a:xfrm>
              <a:off x="4805363" y="2551113"/>
              <a:ext cx="2574925" cy="1114425"/>
            </a:xfrm>
            <a:custGeom>
              <a:avLst/>
              <a:gdLst>
                <a:gd name="T0" fmla="*/ 1622 w 1622"/>
                <a:gd name="T1" fmla="*/ 0 h 702"/>
                <a:gd name="T2" fmla="*/ 241 w 1622"/>
                <a:gd name="T3" fmla="*/ 702 h 702"/>
                <a:gd name="T4" fmla="*/ 0 w 1622"/>
                <a:gd name="T5" fmla="*/ 366 h 702"/>
                <a:gd name="T6" fmla="*/ 1622 w 1622"/>
                <a:gd name="T7" fmla="*/ 0 h 702"/>
              </a:gdLst>
              <a:ahLst/>
              <a:cxnLst>
                <a:cxn ang="0">
                  <a:pos x="T0" y="T1"/>
                </a:cxn>
                <a:cxn ang="0">
                  <a:pos x="T2" y="T3"/>
                </a:cxn>
                <a:cxn ang="0">
                  <a:pos x="T4" y="T5"/>
                </a:cxn>
                <a:cxn ang="0">
                  <a:pos x="T6" y="T7"/>
                </a:cxn>
              </a:cxnLst>
              <a:rect l="0" t="0" r="r" b="b"/>
              <a:pathLst>
                <a:path w="1622" h="702">
                  <a:moveTo>
                    <a:pt x="1622" y="0"/>
                  </a:moveTo>
                  <a:lnTo>
                    <a:pt x="241" y="702"/>
                  </a:lnTo>
                  <a:lnTo>
                    <a:pt x="0" y="366"/>
                  </a:lnTo>
                  <a:lnTo>
                    <a:pt x="16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 name="Freeform 7"/>
            <p:cNvSpPr>
              <a:spLocks/>
            </p:cNvSpPr>
            <p:nvPr/>
          </p:nvSpPr>
          <p:spPr bwMode="auto">
            <a:xfrm>
              <a:off x="4805363" y="2551113"/>
              <a:ext cx="2574925" cy="1114425"/>
            </a:xfrm>
            <a:custGeom>
              <a:avLst/>
              <a:gdLst>
                <a:gd name="T0" fmla="*/ 1622 w 1622"/>
                <a:gd name="T1" fmla="*/ 0 h 702"/>
                <a:gd name="T2" fmla="*/ 241 w 1622"/>
                <a:gd name="T3" fmla="*/ 702 h 702"/>
                <a:gd name="T4" fmla="*/ 0 w 1622"/>
                <a:gd name="T5" fmla="*/ 366 h 702"/>
              </a:gdLst>
              <a:ahLst/>
              <a:cxnLst>
                <a:cxn ang="0">
                  <a:pos x="T0" y="T1"/>
                </a:cxn>
                <a:cxn ang="0">
                  <a:pos x="T2" y="T3"/>
                </a:cxn>
                <a:cxn ang="0">
                  <a:pos x="T4" y="T5"/>
                </a:cxn>
              </a:cxnLst>
              <a:rect l="0" t="0" r="r" b="b"/>
              <a:pathLst>
                <a:path w="1622" h="702">
                  <a:moveTo>
                    <a:pt x="1622" y="0"/>
                  </a:moveTo>
                  <a:lnTo>
                    <a:pt x="241" y="702"/>
                  </a:lnTo>
                  <a:lnTo>
                    <a:pt x="0" y="3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2" name="Freeform 8"/>
            <p:cNvSpPr>
              <a:spLocks/>
            </p:cNvSpPr>
            <p:nvPr/>
          </p:nvSpPr>
          <p:spPr bwMode="auto">
            <a:xfrm>
              <a:off x="5387976" y="2551113"/>
              <a:ext cx="1992313" cy="1755775"/>
            </a:xfrm>
            <a:custGeom>
              <a:avLst/>
              <a:gdLst>
                <a:gd name="T0" fmla="*/ 1255 w 1255"/>
                <a:gd name="T1" fmla="*/ 0 h 1106"/>
                <a:gd name="T2" fmla="*/ 0 w 1255"/>
                <a:gd name="T3" fmla="*/ 875 h 1106"/>
                <a:gd name="T4" fmla="*/ 515 w 1255"/>
                <a:gd name="T5" fmla="*/ 1106 h 1106"/>
                <a:gd name="T6" fmla="*/ 1255 w 1255"/>
                <a:gd name="T7" fmla="*/ 0 h 1106"/>
              </a:gdLst>
              <a:ahLst/>
              <a:cxnLst>
                <a:cxn ang="0">
                  <a:pos x="T0" y="T1"/>
                </a:cxn>
                <a:cxn ang="0">
                  <a:pos x="T2" y="T3"/>
                </a:cxn>
                <a:cxn ang="0">
                  <a:pos x="T4" y="T5"/>
                </a:cxn>
                <a:cxn ang="0">
                  <a:pos x="T6" y="T7"/>
                </a:cxn>
              </a:cxnLst>
              <a:rect l="0" t="0" r="r" b="b"/>
              <a:pathLst>
                <a:path w="1255" h="1106">
                  <a:moveTo>
                    <a:pt x="1255" y="0"/>
                  </a:moveTo>
                  <a:lnTo>
                    <a:pt x="0" y="875"/>
                  </a:lnTo>
                  <a:lnTo>
                    <a:pt x="515" y="1106"/>
                  </a:lnTo>
                  <a:lnTo>
                    <a:pt x="1255" y="0"/>
                  </a:lnTo>
                  <a:close/>
                </a:path>
              </a:pathLst>
            </a:custGeom>
            <a:solidFill>
              <a:srgbClr val="F9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Freeform 9"/>
            <p:cNvSpPr>
              <a:spLocks/>
            </p:cNvSpPr>
            <p:nvPr/>
          </p:nvSpPr>
          <p:spPr bwMode="auto">
            <a:xfrm>
              <a:off x="5387976" y="2551113"/>
              <a:ext cx="1992313" cy="1755775"/>
            </a:xfrm>
            <a:custGeom>
              <a:avLst/>
              <a:gdLst>
                <a:gd name="T0" fmla="*/ 1255 w 1255"/>
                <a:gd name="T1" fmla="*/ 0 h 1106"/>
                <a:gd name="T2" fmla="*/ 0 w 1255"/>
                <a:gd name="T3" fmla="*/ 875 h 1106"/>
                <a:gd name="T4" fmla="*/ 515 w 1255"/>
                <a:gd name="T5" fmla="*/ 1106 h 1106"/>
              </a:gdLst>
              <a:ahLst/>
              <a:cxnLst>
                <a:cxn ang="0">
                  <a:pos x="T0" y="T1"/>
                </a:cxn>
                <a:cxn ang="0">
                  <a:pos x="T2" y="T3"/>
                </a:cxn>
                <a:cxn ang="0">
                  <a:pos x="T4" y="T5"/>
                </a:cxn>
              </a:cxnLst>
              <a:rect l="0" t="0" r="r" b="b"/>
              <a:pathLst>
                <a:path w="1255" h="1106">
                  <a:moveTo>
                    <a:pt x="1255" y="0"/>
                  </a:moveTo>
                  <a:lnTo>
                    <a:pt x="0" y="875"/>
                  </a:lnTo>
                  <a:lnTo>
                    <a:pt x="515" y="1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grpSp>
        <p:nvGrpSpPr>
          <p:cNvPr id="34" name="组合 33"/>
          <p:cNvGrpSpPr/>
          <p:nvPr/>
        </p:nvGrpSpPr>
        <p:grpSpPr>
          <a:xfrm rot="2279389">
            <a:off x="8810020" y="3498447"/>
            <a:ext cx="433263" cy="596737"/>
            <a:chOff x="8789198" y="2490661"/>
            <a:chExt cx="1203325" cy="1657351"/>
          </a:xfrm>
        </p:grpSpPr>
        <p:sp>
          <p:nvSpPr>
            <p:cNvPr id="32" name="Rectangle 13"/>
            <p:cNvSpPr>
              <a:spLocks noChangeArrowheads="1"/>
            </p:cNvSpPr>
            <p:nvPr/>
          </p:nvSpPr>
          <p:spPr bwMode="auto">
            <a:xfrm>
              <a:off x="8789198" y="2490661"/>
              <a:ext cx="1203325" cy="192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3" name="Freeform 14"/>
            <p:cNvSpPr>
              <a:spLocks/>
            </p:cNvSpPr>
            <p:nvPr/>
          </p:nvSpPr>
          <p:spPr bwMode="auto">
            <a:xfrm>
              <a:off x="8789198" y="2727199"/>
              <a:ext cx="1203325" cy="1420813"/>
            </a:xfrm>
            <a:custGeom>
              <a:avLst/>
              <a:gdLst>
                <a:gd name="T0" fmla="*/ 318 w 318"/>
                <a:gd name="T1" fmla="*/ 17 h 376"/>
                <a:gd name="T2" fmla="*/ 318 w 318"/>
                <a:gd name="T3" fmla="*/ 0 h 376"/>
                <a:gd name="T4" fmla="*/ 0 w 318"/>
                <a:gd name="T5" fmla="*/ 0 h 376"/>
                <a:gd name="T6" fmla="*/ 0 w 318"/>
                <a:gd name="T7" fmla="*/ 17 h 376"/>
                <a:gd name="T8" fmla="*/ 61 w 318"/>
                <a:gd name="T9" fmla="*/ 121 h 376"/>
                <a:gd name="T10" fmla="*/ 0 w 318"/>
                <a:gd name="T11" fmla="*/ 224 h 376"/>
                <a:gd name="T12" fmla="*/ 0 w 318"/>
                <a:gd name="T13" fmla="*/ 224 h 376"/>
                <a:gd name="T14" fmla="*/ 152 w 318"/>
                <a:gd name="T15" fmla="*/ 376 h 376"/>
                <a:gd name="T16" fmla="*/ 152 w 318"/>
                <a:gd name="T17" fmla="*/ 212 h 376"/>
                <a:gd name="T18" fmla="*/ 103 w 318"/>
                <a:gd name="T19" fmla="*/ 156 h 376"/>
                <a:gd name="T20" fmla="*/ 159 w 318"/>
                <a:gd name="T21" fmla="*/ 100 h 376"/>
                <a:gd name="T22" fmla="*/ 216 w 318"/>
                <a:gd name="T23" fmla="*/ 156 h 376"/>
                <a:gd name="T24" fmla="*/ 166 w 318"/>
                <a:gd name="T25" fmla="*/ 212 h 376"/>
                <a:gd name="T26" fmla="*/ 166 w 318"/>
                <a:gd name="T27" fmla="*/ 375 h 376"/>
                <a:gd name="T28" fmla="*/ 318 w 318"/>
                <a:gd name="T29" fmla="*/ 224 h 376"/>
                <a:gd name="T30" fmla="*/ 257 w 318"/>
                <a:gd name="T31" fmla="*/ 121 h 376"/>
                <a:gd name="T32" fmla="*/ 318 w 318"/>
                <a:gd name="T33" fmla="*/ 17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376">
                  <a:moveTo>
                    <a:pt x="318" y="17"/>
                  </a:moveTo>
                  <a:cubicBezTo>
                    <a:pt x="318" y="0"/>
                    <a:pt x="318" y="0"/>
                    <a:pt x="318" y="0"/>
                  </a:cubicBezTo>
                  <a:cubicBezTo>
                    <a:pt x="0" y="0"/>
                    <a:pt x="0" y="0"/>
                    <a:pt x="0" y="0"/>
                  </a:cubicBezTo>
                  <a:cubicBezTo>
                    <a:pt x="0" y="17"/>
                    <a:pt x="0" y="17"/>
                    <a:pt x="0" y="17"/>
                  </a:cubicBezTo>
                  <a:cubicBezTo>
                    <a:pt x="37" y="37"/>
                    <a:pt x="61" y="76"/>
                    <a:pt x="61" y="121"/>
                  </a:cubicBezTo>
                  <a:cubicBezTo>
                    <a:pt x="61" y="165"/>
                    <a:pt x="37" y="204"/>
                    <a:pt x="0" y="224"/>
                  </a:cubicBezTo>
                  <a:cubicBezTo>
                    <a:pt x="0" y="224"/>
                    <a:pt x="0" y="224"/>
                    <a:pt x="0" y="224"/>
                  </a:cubicBezTo>
                  <a:cubicBezTo>
                    <a:pt x="152" y="376"/>
                    <a:pt x="152" y="376"/>
                    <a:pt x="152" y="376"/>
                  </a:cubicBezTo>
                  <a:cubicBezTo>
                    <a:pt x="152" y="212"/>
                    <a:pt x="152" y="212"/>
                    <a:pt x="152" y="212"/>
                  </a:cubicBezTo>
                  <a:cubicBezTo>
                    <a:pt x="125" y="209"/>
                    <a:pt x="103" y="185"/>
                    <a:pt x="103" y="156"/>
                  </a:cubicBezTo>
                  <a:cubicBezTo>
                    <a:pt x="103" y="125"/>
                    <a:pt x="128" y="100"/>
                    <a:pt x="159" y="100"/>
                  </a:cubicBezTo>
                  <a:cubicBezTo>
                    <a:pt x="190" y="100"/>
                    <a:pt x="216" y="125"/>
                    <a:pt x="216" y="156"/>
                  </a:cubicBezTo>
                  <a:cubicBezTo>
                    <a:pt x="216" y="185"/>
                    <a:pt x="194" y="209"/>
                    <a:pt x="166" y="212"/>
                  </a:cubicBezTo>
                  <a:cubicBezTo>
                    <a:pt x="166" y="375"/>
                    <a:pt x="166" y="375"/>
                    <a:pt x="166" y="375"/>
                  </a:cubicBezTo>
                  <a:cubicBezTo>
                    <a:pt x="318" y="224"/>
                    <a:pt x="318" y="224"/>
                    <a:pt x="318" y="224"/>
                  </a:cubicBezTo>
                  <a:cubicBezTo>
                    <a:pt x="282" y="203"/>
                    <a:pt x="257" y="165"/>
                    <a:pt x="257" y="121"/>
                  </a:cubicBezTo>
                  <a:cubicBezTo>
                    <a:pt x="257" y="76"/>
                    <a:pt x="282" y="37"/>
                    <a:pt x="318"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cxnSp>
        <p:nvCxnSpPr>
          <p:cNvPr id="78" name="直接连接符 77"/>
          <p:cNvCxnSpPr/>
          <p:nvPr/>
        </p:nvCxnSpPr>
        <p:spPr>
          <a:xfrm flipH="1">
            <a:off x="9002849" y="798148"/>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299387" y="464457"/>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299387" y="1581061"/>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737078" y="1431018"/>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2123818" y="520571"/>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015381" y="46445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6906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6654 -0.11505 L -0.24557 0.41759 " pathEditMode="relative" rAng="0" ptsTypes="AA">
                                      <p:cBhvr>
                                        <p:cTn id="6" dur="250" fill="hold"/>
                                        <p:tgtEl>
                                          <p:spTgt spid="41"/>
                                        </p:tgtEl>
                                        <p:attrNameLst>
                                          <p:attrName>ppt_x</p:attrName>
                                          <p:attrName>ppt_y</p:attrName>
                                        </p:attrNameLst>
                                      </p:cBhvr>
                                      <p:rCtr x="-15612" y="26620"/>
                                    </p:animMotion>
                                  </p:childTnLst>
                                </p:cTn>
                              </p:par>
                            </p:childTnLst>
                          </p:cTn>
                        </p:par>
                        <p:par>
                          <p:cTn id="7" fill="hold">
                            <p:stCondLst>
                              <p:cond delay="250"/>
                            </p:stCondLst>
                            <p:childTnLst>
                              <p:par>
                                <p:cTn id="8" presetID="10"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childTnLst>
                          </p:cTn>
                        </p:par>
                        <p:par>
                          <p:cTn id="11" fill="hold">
                            <p:stCondLst>
                              <p:cond delay="500"/>
                            </p:stCondLst>
                            <p:childTnLst>
                              <p:par>
                                <p:cTn id="12" presetID="23" presetClass="entr" presetSubtype="16"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250" fill="hold"/>
                                        <p:tgtEl>
                                          <p:spTgt spid="14"/>
                                        </p:tgtEl>
                                        <p:attrNameLst>
                                          <p:attrName>ppt_w</p:attrName>
                                        </p:attrNameLst>
                                      </p:cBhvr>
                                      <p:tavLst>
                                        <p:tav tm="0">
                                          <p:val>
                                            <p:fltVal val="0"/>
                                          </p:val>
                                        </p:tav>
                                        <p:tav tm="100000">
                                          <p:val>
                                            <p:strVal val="#ppt_w"/>
                                          </p:val>
                                        </p:tav>
                                      </p:tavLst>
                                    </p:anim>
                                    <p:anim calcmode="lin" valueType="num">
                                      <p:cBhvr>
                                        <p:cTn id="15" dur="250" fill="hold"/>
                                        <p:tgtEl>
                                          <p:spTgt spid="14"/>
                                        </p:tgtEl>
                                        <p:attrNameLst>
                                          <p:attrName>ppt_h</p:attrName>
                                        </p:attrNameLst>
                                      </p:cBhvr>
                                      <p:tavLst>
                                        <p:tav tm="0">
                                          <p:val>
                                            <p:fltVal val="0"/>
                                          </p:val>
                                        </p:tav>
                                        <p:tav tm="100000">
                                          <p:val>
                                            <p:strVal val="#ppt_h"/>
                                          </p:val>
                                        </p:tav>
                                      </p:tavLst>
                                    </p:anim>
                                  </p:childTnLst>
                                </p:cTn>
                              </p:par>
                            </p:childTnLst>
                          </p:cTn>
                        </p:par>
                        <p:par>
                          <p:cTn id="16" fill="hold">
                            <p:stCondLst>
                              <p:cond delay="750"/>
                            </p:stCondLst>
                            <p:childTnLst>
                              <p:par>
                                <p:cTn id="17" presetID="42" presetClass="path" presetSubtype="0" accel="50000" decel="50000" fill="hold" nodeType="afterEffect">
                                  <p:stCondLst>
                                    <p:cond delay="0"/>
                                  </p:stCondLst>
                                  <p:childTnLst>
                                    <p:animMotion origin="layout" path="M 0.14622 -0.24745 L -0.78555 1.14676 " pathEditMode="relative" rAng="0" ptsTypes="AA">
                                      <p:cBhvr>
                                        <p:cTn id="18" dur="250" fill="hold"/>
                                        <p:tgtEl>
                                          <p:spTgt spid="43"/>
                                        </p:tgtEl>
                                        <p:attrNameLst>
                                          <p:attrName>ppt_x</p:attrName>
                                          <p:attrName>ppt_y</p:attrName>
                                        </p:attrNameLst>
                                      </p:cBhvr>
                                      <p:rCtr x="-46589" y="69699"/>
                                    </p:animMotion>
                                  </p:childTnLst>
                                </p:cTn>
                              </p:par>
                            </p:childTnLst>
                          </p:cTn>
                        </p:par>
                        <p:par>
                          <p:cTn id="19" fill="hold">
                            <p:stCondLst>
                              <p:cond delay="1000"/>
                            </p:stCondLst>
                            <p:childTnLst>
                              <p:par>
                                <p:cTn id="20" presetID="42" presetClass="path" presetSubtype="0" accel="50000" decel="50000" fill="hold" nodeType="afterEffect">
                                  <p:stCondLst>
                                    <p:cond delay="0"/>
                                  </p:stCondLst>
                                  <p:childTnLst>
                                    <p:animMotion origin="layout" path="M 0.14232 -0.23565 L -0.78255 1.20672 " pathEditMode="relative" rAng="0" ptsTypes="AA">
                                      <p:cBhvr>
                                        <p:cTn id="21" dur="250" fill="hold"/>
                                        <p:tgtEl>
                                          <p:spTgt spid="44"/>
                                        </p:tgtEl>
                                        <p:attrNameLst>
                                          <p:attrName>ppt_x</p:attrName>
                                          <p:attrName>ppt_y</p:attrName>
                                        </p:attrNameLst>
                                      </p:cBhvr>
                                      <p:rCtr x="-46250" y="72106"/>
                                    </p:animMotion>
                                  </p:childTnLst>
                                </p:cTn>
                              </p:par>
                            </p:childTnLst>
                          </p:cTn>
                        </p:par>
                        <p:par>
                          <p:cTn id="22" fill="hold">
                            <p:stCondLst>
                              <p:cond delay="1250"/>
                            </p:stCondLst>
                            <p:childTnLst>
                              <p:par>
                                <p:cTn id="23" presetID="42" presetClass="path" presetSubtype="0" accel="50000" decel="50000" fill="hold" nodeType="afterEffect">
                                  <p:stCondLst>
                                    <p:cond delay="0"/>
                                  </p:stCondLst>
                                  <p:childTnLst>
                                    <p:animMotion origin="layout" path="M 0.16784 -0.33773 L -0.74817 1.21088 " pathEditMode="relative" rAng="0" ptsTypes="AA">
                                      <p:cBhvr>
                                        <p:cTn id="24" dur="250" fill="hold"/>
                                        <p:tgtEl>
                                          <p:spTgt spid="45"/>
                                        </p:tgtEl>
                                        <p:attrNameLst>
                                          <p:attrName>ppt_x</p:attrName>
                                          <p:attrName>ppt_y</p:attrName>
                                        </p:attrNameLst>
                                      </p:cBhvr>
                                      <p:rCtr x="-45807" y="77431"/>
                                    </p:animMotion>
                                  </p:childTnLst>
                                </p:cTn>
                              </p:par>
                            </p:childTnLst>
                          </p:cTn>
                        </p:par>
                        <p:par>
                          <p:cTn id="25" fill="hold">
                            <p:stCondLst>
                              <p:cond delay="1500"/>
                            </p:stCondLst>
                            <p:childTnLst>
                              <p:par>
                                <p:cTn id="26" presetID="21"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50"/>
                                        <p:tgtEl>
                                          <p:spTgt spid="16"/>
                                        </p:tgtEl>
                                      </p:cBhvr>
                                    </p:animEffect>
                                  </p:childTnLst>
                                </p:cTn>
                              </p:par>
                            </p:childTnLst>
                          </p:cTn>
                        </p:par>
                        <p:par>
                          <p:cTn id="29" fill="hold">
                            <p:stCondLst>
                              <p:cond delay="1750"/>
                            </p:stCondLst>
                            <p:childTnLst>
                              <p:par>
                                <p:cTn id="30" presetID="21" presetClass="entr" presetSubtype="1" fill="hold" grpId="0"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heel(1)">
                                      <p:cBhvr>
                                        <p:cTn id="32" dur="250"/>
                                        <p:tgtEl>
                                          <p:spTgt spid="59"/>
                                        </p:tgtEl>
                                      </p:cBhvr>
                                    </p:animEffect>
                                  </p:childTnLst>
                                </p:cTn>
                              </p:par>
                            </p:childTnLst>
                          </p:cTn>
                        </p:par>
                        <p:par>
                          <p:cTn id="33" fill="hold">
                            <p:stCondLst>
                              <p:cond delay="2000"/>
                            </p:stCondLst>
                            <p:childTnLst>
                              <p:par>
                                <p:cTn id="34" presetID="21" presetClass="entr" presetSubtype="1" fill="hold" grpId="0"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heel(1)">
                                      <p:cBhvr>
                                        <p:cTn id="36" dur="250"/>
                                        <p:tgtEl>
                                          <p:spTgt spid="64"/>
                                        </p:tgtEl>
                                      </p:cBhvr>
                                    </p:animEffect>
                                  </p:childTnLst>
                                </p:cTn>
                              </p:par>
                            </p:childTnLst>
                          </p:cTn>
                        </p:par>
                        <p:par>
                          <p:cTn id="37" fill="hold">
                            <p:stCondLst>
                              <p:cond delay="2250"/>
                            </p:stCondLst>
                            <p:childTnLst>
                              <p:par>
                                <p:cTn id="38" presetID="22" presetClass="entr" presetSubtype="8" fill="hold" grpId="0" nodeType="after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wipe(left)">
                                      <p:cBhvr>
                                        <p:cTn id="40" dur="250"/>
                                        <p:tgtEl>
                                          <p:spTgt spid="69"/>
                                        </p:tgtEl>
                                      </p:cBhvr>
                                    </p:animEffect>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250"/>
                                        <p:tgtEl>
                                          <p:spTgt spid="35"/>
                                        </p:tgtEl>
                                      </p:cBhvr>
                                    </p:animEffect>
                                  </p:childTnLst>
                                </p:cTn>
                              </p:par>
                            </p:childTnLst>
                          </p:cTn>
                        </p:par>
                        <p:par>
                          <p:cTn id="45" fill="hold">
                            <p:stCondLst>
                              <p:cond delay="2750"/>
                            </p:stCondLst>
                            <p:childTnLst>
                              <p:par>
                                <p:cTn id="46" presetID="22" presetClass="entr" presetSubtype="8"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250"/>
                                        <p:tgtEl>
                                          <p:spTgt spid="36"/>
                                        </p:tgtEl>
                                      </p:cBhvr>
                                    </p:animEffect>
                                  </p:childTnLst>
                                </p:cTn>
                              </p:par>
                            </p:childTnLst>
                          </p:cTn>
                        </p:par>
                        <p:par>
                          <p:cTn id="49" fill="hold">
                            <p:stCondLst>
                              <p:cond delay="3000"/>
                            </p:stCondLst>
                            <p:childTnLst>
                              <p:par>
                                <p:cTn id="50" presetID="42"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250"/>
                                        <p:tgtEl>
                                          <p:spTgt spid="3"/>
                                        </p:tgtEl>
                                      </p:cBhvr>
                                    </p:animEffect>
                                    <p:anim calcmode="lin" valueType="num">
                                      <p:cBhvr>
                                        <p:cTn id="53" dur="250" fill="hold"/>
                                        <p:tgtEl>
                                          <p:spTgt spid="3"/>
                                        </p:tgtEl>
                                        <p:attrNameLst>
                                          <p:attrName>ppt_x</p:attrName>
                                        </p:attrNameLst>
                                      </p:cBhvr>
                                      <p:tavLst>
                                        <p:tav tm="0">
                                          <p:val>
                                            <p:strVal val="#ppt_x"/>
                                          </p:val>
                                        </p:tav>
                                        <p:tav tm="100000">
                                          <p:val>
                                            <p:strVal val="#ppt_x"/>
                                          </p:val>
                                        </p:tav>
                                      </p:tavLst>
                                    </p:anim>
                                    <p:anim calcmode="lin" valueType="num">
                                      <p:cBhvr>
                                        <p:cTn id="54" dur="250" fill="hold"/>
                                        <p:tgtEl>
                                          <p:spTgt spid="3"/>
                                        </p:tgtEl>
                                        <p:attrNameLst>
                                          <p:attrName>ppt_y</p:attrName>
                                        </p:attrNameLst>
                                      </p:cBhvr>
                                      <p:tavLst>
                                        <p:tav tm="0">
                                          <p:val>
                                            <p:strVal val="#ppt_y+.1"/>
                                          </p:val>
                                        </p:tav>
                                        <p:tav tm="100000">
                                          <p:val>
                                            <p:strVal val="#ppt_y"/>
                                          </p:val>
                                        </p:tav>
                                      </p:tavLst>
                                    </p:anim>
                                  </p:childTnLst>
                                </p:cTn>
                              </p:par>
                            </p:childTnLst>
                          </p:cTn>
                        </p:par>
                        <p:par>
                          <p:cTn id="55" fill="hold">
                            <p:stCondLst>
                              <p:cond delay="3250"/>
                            </p:stCondLst>
                            <p:childTnLst>
                              <p:par>
                                <p:cTn id="56" presetID="10" presetClass="entr" presetSubtype="0"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250"/>
                                        <p:tgtEl>
                                          <p:spTgt spid="3"/>
                                        </p:tgtEl>
                                      </p:cBhvr>
                                    </p:animEffect>
                                  </p:childTnLst>
                                </p:cTn>
                              </p:par>
                            </p:childTnLst>
                          </p:cTn>
                        </p:par>
                        <p:par>
                          <p:cTn id="59" fill="hold">
                            <p:stCondLst>
                              <p:cond delay="3500"/>
                            </p:stCondLst>
                            <p:childTnLst>
                              <p:par>
                                <p:cTn id="60" presetID="42" presetClass="entr" presetSubtype="0" fill="hold"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250"/>
                                        <p:tgtEl>
                                          <p:spTgt spid="25"/>
                                        </p:tgtEl>
                                      </p:cBhvr>
                                    </p:animEffect>
                                    <p:anim calcmode="lin" valueType="num">
                                      <p:cBhvr>
                                        <p:cTn id="63" dur="250" fill="hold"/>
                                        <p:tgtEl>
                                          <p:spTgt spid="25"/>
                                        </p:tgtEl>
                                        <p:attrNameLst>
                                          <p:attrName>ppt_x</p:attrName>
                                        </p:attrNameLst>
                                      </p:cBhvr>
                                      <p:tavLst>
                                        <p:tav tm="0">
                                          <p:val>
                                            <p:strVal val="#ppt_x"/>
                                          </p:val>
                                        </p:tav>
                                        <p:tav tm="100000">
                                          <p:val>
                                            <p:strVal val="#ppt_x"/>
                                          </p:val>
                                        </p:tav>
                                      </p:tavLst>
                                    </p:anim>
                                    <p:anim calcmode="lin" valueType="num">
                                      <p:cBhvr>
                                        <p:cTn id="64" dur="250" fill="hold"/>
                                        <p:tgtEl>
                                          <p:spTgt spid="25"/>
                                        </p:tgtEl>
                                        <p:attrNameLst>
                                          <p:attrName>ppt_y</p:attrName>
                                        </p:attrNameLst>
                                      </p:cBhvr>
                                      <p:tavLst>
                                        <p:tav tm="0">
                                          <p:val>
                                            <p:strVal val="#ppt_y+.1"/>
                                          </p:val>
                                        </p:tav>
                                        <p:tav tm="100000">
                                          <p:val>
                                            <p:strVal val="#ppt_y"/>
                                          </p:val>
                                        </p:tav>
                                      </p:tavLst>
                                    </p:anim>
                                  </p:childTnLst>
                                </p:cTn>
                              </p:par>
                            </p:childTnLst>
                          </p:cTn>
                        </p:par>
                        <p:par>
                          <p:cTn id="65" fill="hold">
                            <p:stCondLst>
                              <p:cond delay="3750"/>
                            </p:stCondLst>
                            <p:childTnLst>
                              <p:par>
                                <p:cTn id="66" presetID="10" presetClass="entr" presetSubtype="0"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250"/>
                                        <p:tgtEl>
                                          <p:spTgt spid="25"/>
                                        </p:tgtEl>
                                      </p:cBhvr>
                                    </p:animEffect>
                                  </p:childTnLst>
                                </p:cTn>
                              </p:par>
                            </p:childTnLst>
                          </p:cTn>
                        </p:par>
                        <p:par>
                          <p:cTn id="69" fill="hold">
                            <p:stCondLst>
                              <p:cond delay="4000"/>
                            </p:stCondLst>
                            <p:childTnLst>
                              <p:par>
                                <p:cTn id="70" presetID="42" presetClass="entr" presetSubtype="0" fill="hold"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250"/>
                                        <p:tgtEl>
                                          <p:spTgt spid="34"/>
                                        </p:tgtEl>
                                      </p:cBhvr>
                                    </p:animEffect>
                                    <p:anim calcmode="lin" valueType="num">
                                      <p:cBhvr>
                                        <p:cTn id="73" dur="250" fill="hold"/>
                                        <p:tgtEl>
                                          <p:spTgt spid="34"/>
                                        </p:tgtEl>
                                        <p:attrNameLst>
                                          <p:attrName>ppt_x</p:attrName>
                                        </p:attrNameLst>
                                      </p:cBhvr>
                                      <p:tavLst>
                                        <p:tav tm="0">
                                          <p:val>
                                            <p:strVal val="#ppt_x"/>
                                          </p:val>
                                        </p:tav>
                                        <p:tav tm="100000">
                                          <p:val>
                                            <p:strVal val="#ppt_x"/>
                                          </p:val>
                                        </p:tav>
                                      </p:tavLst>
                                    </p:anim>
                                    <p:anim calcmode="lin" valueType="num">
                                      <p:cBhvr>
                                        <p:cTn id="74" dur="250" fill="hold"/>
                                        <p:tgtEl>
                                          <p:spTgt spid="34"/>
                                        </p:tgtEl>
                                        <p:attrNameLst>
                                          <p:attrName>ppt_y</p:attrName>
                                        </p:attrNameLst>
                                      </p:cBhvr>
                                      <p:tavLst>
                                        <p:tav tm="0">
                                          <p:val>
                                            <p:strVal val="#ppt_y+.1"/>
                                          </p:val>
                                        </p:tav>
                                        <p:tav tm="100000">
                                          <p:val>
                                            <p:strVal val="#ppt_y"/>
                                          </p:val>
                                        </p:tav>
                                      </p:tavLst>
                                    </p:anim>
                                  </p:childTnLst>
                                </p:cTn>
                              </p:par>
                            </p:childTnLst>
                          </p:cTn>
                        </p:par>
                        <p:par>
                          <p:cTn id="75" fill="hold">
                            <p:stCondLst>
                              <p:cond delay="4250"/>
                            </p:stCondLst>
                            <p:childTnLst>
                              <p:par>
                                <p:cTn id="76" presetID="10" presetClass="entr" presetSubtype="0" fill="hold"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250"/>
                                        <p:tgtEl>
                                          <p:spTgt spid="34"/>
                                        </p:tgtEl>
                                      </p:cBhvr>
                                    </p:animEffect>
                                  </p:childTnLst>
                                </p:cTn>
                              </p:par>
                            </p:childTnLst>
                          </p:cTn>
                        </p:par>
                        <p:par>
                          <p:cTn id="79" fill="hold">
                            <p:stCondLst>
                              <p:cond delay="4500"/>
                            </p:stCondLst>
                            <p:childTnLst>
                              <p:par>
                                <p:cTn id="80" presetID="10" presetClass="entr" presetSubtype="0" fill="hold" nodeType="after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250"/>
                                        <p:tgtEl>
                                          <p:spTgt spid="26"/>
                                        </p:tgtEl>
                                      </p:cBhvr>
                                    </p:animEffect>
                                  </p:childTnLst>
                                </p:cTn>
                              </p:par>
                            </p:childTnLst>
                          </p:cTn>
                        </p:par>
                        <p:par>
                          <p:cTn id="83" fill="hold">
                            <p:stCondLst>
                              <p:cond delay="4750"/>
                            </p:stCondLst>
                            <p:childTnLst>
                              <p:par>
                                <p:cTn id="84" presetID="10" presetClass="entr" presetSubtype="0" fill="hold" nodeType="after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250"/>
                                        <p:tgtEl>
                                          <p:spTgt spid="60"/>
                                        </p:tgtEl>
                                      </p:cBhvr>
                                    </p:animEffect>
                                  </p:childTnLst>
                                </p:cTn>
                              </p:par>
                            </p:childTnLst>
                          </p:cTn>
                        </p:par>
                        <p:par>
                          <p:cTn id="87" fill="hold">
                            <p:stCondLst>
                              <p:cond delay="5000"/>
                            </p:stCondLst>
                            <p:childTnLst>
                              <p:par>
                                <p:cTn id="88" presetID="10" presetClass="entr" presetSubtype="0" fill="hold" nodeType="after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fade">
                                      <p:cBhvr>
                                        <p:cTn id="90" dur="250"/>
                                        <p:tgtEl>
                                          <p:spTgt spid="65"/>
                                        </p:tgtEl>
                                      </p:cBhvr>
                                    </p:animEffect>
                                  </p:childTnLst>
                                </p:cTn>
                              </p:par>
                            </p:childTnLst>
                          </p:cTn>
                        </p:par>
                        <p:par>
                          <p:cTn id="91" fill="hold">
                            <p:stCondLst>
                              <p:cond delay="5250"/>
                            </p:stCondLst>
                            <p:childTnLst>
                              <p:par>
                                <p:cTn id="92" presetID="42" presetClass="path" presetSubtype="0" accel="50000" decel="50000" fill="hold" nodeType="afterEffect">
                                  <p:stCondLst>
                                    <p:cond delay="0"/>
                                  </p:stCondLst>
                                  <p:childTnLst>
                                    <p:animMotion origin="layout" path="M 0.06524 -0.11759 L -0.35325 0.52315 " pathEditMode="relative" rAng="0" ptsTypes="AA">
                                      <p:cBhvr>
                                        <p:cTn id="93" dur="250" fill="hold"/>
                                        <p:tgtEl>
                                          <p:spTgt spid="52"/>
                                        </p:tgtEl>
                                        <p:attrNameLst>
                                          <p:attrName>ppt_x</p:attrName>
                                          <p:attrName>ppt_y</p:attrName>
                                        </p:attrNameLst>
                                      </p:cBhvr>
                                      <p:rCtr x="-20924" y="32037"/>
                                    </p:animMotion>
                                  </p:childTnLst>
                                </p:cTn>
                              </p:par>
                            </p:childTnLst>
                          </p:cTn>
                        </p:par>
                        <p:par>
                          <p:cTn id="94" fill="hold">
                            <p:stCondLst>
                              <p:cond delay="5500"/>
                            </p:stCondLst>
                            <p:childTnLst>
                              <p:par>
                                <p:cTn id="95" presetID="42" presetClass="path" presetSubtype="0" accel="50000" decel="50000" fill="hold" nodeType="afterEffect">
                                  <p:stCondLst>
                                    <p:cond delay="0"/>
                                  </p:stCondLst>
                                  <p:childTnLst>
                                    <p:animMotion origin="layout" path="M 0.29739 -0.42176 L -0.47787 0.7669 " pathEditMode="relative" rAng="0" ptsTypes="AA">
                                      <p:cBhvr>
                                        <p:cTn id="96" dur="250" fill="hold"/>
                                        <p:tgtEl>
                                          <p:spTgt spid="46"/>
                                        </p:tgtEl>
                                        <p:attrNameLst>
                                          <p:attrName>ppt_x</p:attrName>
                                          <p:attrName>ppt_y</p:attrName>
                                        </p:attrNameLst>
                                      </p:cBhvr>
                                      <p:rCtr x="-38763" y="59421"/>
                                    </p:animMotion>
                                  </p:childTnLst>
                                </p:cTn>
                              </p:par>
                            </p:childTnLst>
                          </p:cTn>
                        </p:par>
                        <p:par>
                          <p:cTn id="97" fill="hold">
                            <p:stCondLst>
                              <p:cond delay="5750"/>
                            </p:stCondLst>
                            <p:childTnLst>
                              <p:par>
                                <p:cTn id="98" presetID="10" presetClass="entr" presetSubtype="0" fill="hold" nodeType="afterEffect">
                                  <p:stCondLst>
                                    <p:cond delay="0"/>
                                  </p:stCondLst>
                                  <p:childTnLst>
                                    <p:set>
                                      <p:cBhvr>
                                        <p:cTn id="99" dur="1" fill="hold">
                                          <p:stCondLst>
                                            <p:cond delay="0"/>
                                          </p:stCondLst>
                                        </p:cTn>
                                        <p:tgtEl>
                                          <p:spTgt spid="83"/>
                                        </p:tgtEl>
                                        <p:attrNameLst>
                                          <p:attrName>style.visibility</p:attrName>
                                        </p:attrNameLst>
                                      </p:cBhvr>
                                      <p:to>
                                        <p:strVal val="visible"/>
                                      </p:to>
                                    </p:set>
                                    <p:animEffect transition="in" filter="fade">
                                      <p:cBhvr>
                                        <p:cTn id="100" dur="250"/>
                                        <p:tgtEl>
                                          <p:spTgt spid="83"/>
                                        </p:tgtEl>
                                      </p:cBhvr>
                                    </p:animEffect>
                                  </p:childTnLst>
                                </p:cTn>
                              </p:par>
                            </p:childTnLst>
                          </p:cTn>
                        </p:par>
                        <p:par>
                          <p:cTn id="101" fill="hold">
                            <p:stCondLst>
                              <p:cond delay="6000"/>
                            </p:stCondLst>
                            <p:childTnLst>
                              <p:par>
                                <p:cTn id="102" presetID="10" presetClass="entr" presetSubtype="0" fill="hold" nodeType="after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250"/>
                                        <p:tgtEl>
                                          <p:spTgt spid="82"/>
                                        </p:tgtEl>
                                      </p:cBhvr>
                                    </p:animEffect>
                                  </p:childTnLst>
                                </p:cTn>
                              </p:par>
                            </p:childTnLst>
                          </p:cTn>
                        </p:par>
                        <p:par>
                          <p:cTn id="105" fill="hold">
                            <p:stCondLst>
                              <p:cond delay="6250"/>
                            </p:stCondLst>
                            <p:childTnLst>
                              <p:par>
                                <p:cTn id="106" presetID="10" presetClass="entr" presetSubtype="0" fill="hold" nodeType="afterEffect">
                                  <p:stCondLst>
                                    <p:cond delay="0"/>
                                  </p:stCondLst>
                                  <p:childTnLst>
                                    <p:set>
                                      <p:cBhvr>
                                        <p:cTn id="107" dur="1" fill="hold">
                                          <p:stCondLst>
                                            <p:cond delay="0"/>
                                          </p:stCondLst>
                                        </p:cTn>
                                        <p:tgtEl>
                                          <p:spTgt spid="81"/>
                                        </p:tgtEl>
                                        <p:attrNameLst>
                                          <p:attrName>style.visibility</p:attrName>
                                        </p:attrNameLst>
                                      </p:cBhvr>
                                      <p:to>
                                        <p:strVal val="visible"/>
                                      </p:to>
                                    </p:set>
                                    <p:animEffect transition="in" filter="fade">
                                      <p:cBhvr>
                                        <p:cTn id="108" dur="250"/>
                                        <p:tgtEl>
                                          <p:spTgt spid="81"/>
                                        </p:tgtEl>
                                      </p:cBhvr>
                                    </p:animEffect>
                                  </p:childTnLst>
                                </p:cTn>
                              </p:par>
                            </p:childTnLst>
                          </p:cTn>
                        </p:par>
                        <p:par>
                          <p:cTn id="109" fill="hold">
                            <p:stCondLst>
                              <p:cond delay="6500"/>
                            </p:stCondLst>
                            <p:childTnLst>
                              <p:par>
                                <p:cTn id="110" presetID="10" presetClass="entr" presetSubtype="0" fill="hold" nodeType="afterEffect">
                                  <p:stCondLst>
                                    <p:cond delay="0"/>
                                  </p:stCondLst>
                                  <p:childTnLst>
                                    <p:set>
                                      <p:cBhvr>
                                        <p:cTn id="111" dur="1" fill="hold">
                                          <p:stCondLst>
                                            <p:cond delay="0"/>
                                          </p:stCondLst>
                                        </p:cTn>
                                        <p:tgtEl>
                                          <p:spTgt spid="78"/>
                                        </p:tgtEl>
                                        <p:attrNameLst>
                                          <p:attrName>style.visibility</p:attrName>
                                        </p:attrNameLst>
                                      </p:cBhvr>
                                      <p:to>
                                        <p:strVal val="visible"/>
                                      </p:to>
                                    </p:set>
                                    <p:animEffect transition="in" filter="fade">
                                      <p:cBhvr>
                                        <p:cTn id="112" dur="250"/>
                                        <p:tgtEl>
                                          <p:spTgt spid="78"/>
                                        </p:tgtEl>
                                      </p:cBhvr>
                                    </p:animEffect>
                                  </p:childTnLst>
                                </p:cTn>
                              </p:par>
                            </p:childTnLst>
                          </p:cTn>
                        </p:par>
                        <p:par>
                          <p:cTn id="113" fill="hold">
                            <p:stCondLst>
                              <p:cond delay="6750"/>
                            </p:stCondLst>
                            <p:childTnLst>
                              <p:par>
                                <p:cTn id="114" presetID="10" presetClass="entr" presetSubtype="0" fill="hold" nodeType="afterEffect">
                                  <p:stCondLst>
                                    <p:cond delay="0"/>
                                  </p:stCondLst>
                                  <p:childTnLst>
                                    <p:set>
                                      <p:cBhvr>
                                        <p:cTn id="115" dur="1" fill="hold">
                                          <p:stCondLst>
                                            <p:cond delay="0"/>
                                          </p:stCondLst>
                                        </p:cTn>
                                        <p:tgtEl>
                                          <p:spTgt spid="79"/>
                                        </p:tgtEl>
                                        <p:attrNameLst>
                                          <p:attrName>style.visibility</p:attrName>
                                        </p:attrNameLst>
                                      </p:cBhvr>
                                      <p:to>
                                        <p:strVal val="visible"/>
                                      </p:to>
                                    </p:set>
                                    <p:animEffect transition="in" filter="fade">
                                      <p:cBhvr>
                                        <p:cTn id="116" dur="250"/>
                                        <p:tgtEl>
                                          <p:spTgt spid="79"/>
                                        </p:tgtEl>
                                      </p:cBhvr>
                                    </p:animEffect>
                                  </p:childTnLst>
                                </p:cTn>
                              </p:par>
                            </p:childTnLst>
                          </p:cTn>
                        </p:par>
                        <p:par>
                          <p:cTn id="117" fill="hold">
                            <p:stCondLst>
                              <p:cond delay="7000"/>
                            </p:stCondLst>
                            <p:childTnLst>
                              <p:par>
                                <p:cTn id="118" presetID="10" presetClass="entr" presetSubtype="0" fill="hold" nodeType="after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fade">
                                      <p:cBhvr>
                                        <p:cTn id="120"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59" grpId="0" animBg="1"/>
      <p:bldP spid="64" grpId="0" animBg="1"/>
      <p:bldP spid="69" grpId="0"/>
      <p:bldP spid="35"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9772010" y="2627081"/>
            <a:ext cx="424235" cy="483773"/>
            <a:chOff x="10638585" y="3643407"/>
            <a:chExt cx="424234" cy="483773"/>
          </a:xfrm>
        </p:grpSpPr>
        <p:sp>
          <p:nvSpPr>
            <p:cNvPr id="76" name="等腰三角形 70"/>
            <p:cNvSpPr/>
            <p:nvPr/>
          </p:nvSpPr>
          <p:spPr>
            <a:xfrm rot="20630478">
              <a:off x="10638585" y="3694626"/>
              <a:ext cx="163412" cy="432554"/>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586854"/>
                <a:gd name="connsiteY0" fmla="*/ 1553417 h 1553417"/>
                <a:gd name="connsiteX1" fmla="*/ 586854 w 586854"/>
                <a:gd name="connsiteY1" fmla="*/ 0 h 1553417"/>
                <a:gd name="connsiteX2" fmla="*/ 586854 w 586854"/>
                <a:gd name="connsiteY2" fmla="*/ 1416939 h 1553417"/>
                <a:gd name="connsiteX3" fmla="*/ 0 w 586854"/>
                <a:gd name="connsiteY3" fmla="*/ 1553417 h 1553417"/>
              </a:gdLst>
              <a:ahLst/>
              <a:cxnLst>
                <a:cxn ang="0">
                  <a:pos x="connsiteX0" y="connsiteY0"/>
                </a:cxn>
                <a:cxn ang="0">
                  <a:pos x="connsiteX1" y="connsiteY1"/>
                </a:cxn>
                <a:cxn ang="0">
                  <a:pos x="connsiteX2" y="connsiteY2"/>
                </a:cxn>
                <a:cxn ang="0">
                  <a:pos x="connsiteX3" y="connsiteY3"/>
                </a:cxn>
              </a:cxnLst>
              <a:rect l="l" t="t" r="r" b="b"/>
              <a:pathLst>
                <a:path w="586854" h="1553417">
                  <a:moveTo>
                    <a:pt x="0" y="1553417"/>
                  </a:moveTo>
                  <a:lnTo>
                    <a:pt x="586854" y="0"/>
                  </a:lnTo>
                  <a:lnTo>
                    <a:pt x="586854" y="1416939"/>
                  </a:lnTo>
                  <a:lnTo>
                    <a:pt x="0" y="1553417"/>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1"/>
            <p:cNvSpPr/>
            <p:nvPr/>
          </p:nvSpPr>
          <p:spPr>
            <a:xfrm rot="20630478" flipH="1">
              <a:off x="10794187" y="3643407"/>
              <a:ext cx="205214" cy="428753"/>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736979"/>
                <a:gd name="connsiteY0" fmla="*/ 1539768 h 1539768"/>
                <a:gd name="connsiteX1" fmla="*/ 736979 w 736979"/>
                <a:gd name="connsiteY1" fmla="*/ 0 h 1539768"/>
                <a:gd name="connsiteX2" fmla="*/ 736979 w 736979"/>
                <a:gd name="connsiteY2" fmla="*/ 1416939 h 1539768"/>
                <a:gd name="connsiteX3" fmla="*/ 0 w 736979"/>
                <a:gd name="connsiteY3" fmla="*/ 1539768 h 1539768"/>
              </a:gdLst>
              <a:ahLst/>
              <a:cxnLst>
                <a:cxn ang="0">
                  <a:pos x="connsiteX0" y="connsiteY0"/>
                </a:cxn>
                <a:cxn ang="0">
                  <a:pos x="connsiteX1" y="connsiteY1"/>
                </a:cxn>
                <a:cxn ang="0">
                  <a:pos x="connsiteX2" y="connsiteY2"/>
                </a:cxn>
                <a:cxn ang="0">
                  <a:pos x="connsiteX3" y="connsiteY3"/>
                </a:cxn>
              </a:cxnLst>
              <a:rect l="l" t="t" r="r" b="b"/>
              <a:pathLst>
                <a:path w="736979" h="1539768">
                  <a:moveTo>
                    <a:pt x="0" y="1539768"/>
                  </a:moveTo>
                  <a:lnTo>
                    <a:pt x="736979" y="0"/>
                  </a:lnTo>
                  <a:lnTo>
                    <a:pt x="736979" y="1416939"/>
                  </a:lnTo>
                  <a:lnTo>
                    <a:pt x="0" y="1539768"/>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6" idx="0"/>
              <a:endCxn id="77" idx="0"/>
            </p:cNvCxnSpPr>
            <p:nvPr/>
          </p:nvCxnSpPr>
          <p:spPr>
            <a:xfrm rot="20630478" flipV="1">
              <a:off x="10694192" y="4086355"/>
              <a:ext cx="368627" cy="3800"/>
            </a:xfrm>
            <a:prstGeom prst="line">
              <a:avLst/>
            </a:prstGeom>
            <a:ln>
              <a:gradFill>
                <a:gsLst>
                  <a:gs pos="0">
                    <a:srgbClr val="16FEF8"/>
                  </a:gs>
                  <a:gs pos="100000">
                    <a:srgbClr val="2CA3A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9" name="等腰三角形 18">
            <a:extLst>
              <a:ext uri="{FF2B5EF4-FFF2-40B4-BE49-F238E27FC236}">
                <a16:creationId xmlns:a16="http://schemas.microsoft.com/office/drawing/2014/main" id="{B50B7F67-A361-4A78-B124-5A5FE1504429}"/>
              </a:ext>
            </a:extLst>
          </p:cNvPr>
          <p:cNvSpPr/>
          <p:nvPr/>
        </p:nvSpPr>
        <p:spPr>
          <a:xfrm rot="5400000">
            <a:off x="10852" y="40718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7186375-6DD1-465F-A232-35B21ECB5792}"/>
              </a:ext>
            </a:extLst>
          </p:cNvPr>
          <p:cNvSpPr/>
          <p:nvPr/>
        </p:nvSpPr>
        <p:spPr>
          <a:xfrm>
            <a:off x="3886203" y="1204918"/>
            <a:ext cx="4445793" cy="4445793"/>
          </a:xfrm>
          <a:prstGeom prst="ellipse">
            <a:avLst/>
          </a:prstGeom>
          <a:noFill/>
          <a:ln w="19050">
            <a:solidFill>
              <a:schemeClr val="bg1">
                <a:lumMod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2EB395F-34DC-4A9A-A0DD-5AD06B70C631}"/>
              </a:ext>
            </a:extLst>
          </p:cNvPr>
          <p:cNvSpPr/>
          <p:nvPr/>
        </p:nvSpPr>
        <p:spPr>
          <a:xfrm>
            <a:off x="2874174" y="192888"/>
            <a:ext cx="6469852" cy="6469850"/>
          </a:xfrm>
          <a:prstGeom prst="ellipse">
            <a:avLst/>
          </a:prstGeom>
          <a:noFill/>
          <a:ln w="19050">
            <a:solidFill>
              <a:schemeClr val="bg1">
                <a:lumMod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84CE5B0-1C47-4735-A9AA-F62ABC4594EF}"/>
              </a:ext>
            </a:extLst>
          </p:cNvPr>
          <p:cNvSpPr txBox="1"/>
          <p:nvPr/>
        </p:nvSpPr>
        <p:spPr>
          <a:xfrm>
            <a:off x="2419990" y="2627081"/>
            <a:ext cx="7464239" cy="1569660"/>
          </a:xfrm>
          <a:prstGeom prst="rect">
            <a:avLst/>
          </a:prstGeom>
          <a:noFill/>
        </p:spPr>
        <p:txBody>
          <a:bodyPr wrap="square" rtlCol="0">
            <a:spAutoFit/>
          </a:bodyPr>
          <a:lstStyle/>
          <a:p>
            <a:pPr algn="ctr"/>
            <a:r>
              <a:rPr lang="en-US" altLang="zh-CN" sz="9600" dirty="0">
                <a:solidFill>
                  <a:schemeClr val="bg1"/>
                </a:solidFill>
                <a:latin typeface="Adobe Gothic Std B" panose="020B0800000000000000" pitchFamily="34" charset="-128"/>
                <a:ea typeface="Adobe Gothic Std B" panose="020B0800000000000000" pitchFamily="34" charset="-128"/>
              </a:rPr>
              <a:t>THANKS</a:t>
            </a:r>
            <a:endParaRPr lang="zh-CN" altLang="en-US" sz="9600" dirty="0">
              <a:solidFill>
                <a:schemeClr val="bg1"/>
              </a:solidFill>
              <a:latin typeface="Adobe Gothic Std B" panose="020B0800000000000000" pitchFamily="34" charset="-128"/>
            </a:endParaRPr>
          </a:p>
        </p:txBody>
      </p:sp>
    </p:spTree>
    <p:extLst>
      <p:ext uri="{BB962C8B-B14F-4D97-AF65-F5344CB8AC3E}">
        <p14:creationId xmlns:p14="http://schemas.microsoft.com/office/powerpoint/2010/main" val="1502566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10"/>
                                        <p:tgtEl>
                                          <p:spTgt spid="10"/>
                                        </p:tgtEl>
                                      </p:cBhvr>
                                    </p:animEffect>
                                  </p:childTnLst>
                                </p:cTn>
                              </p:par>
                            </p:childTnLst>
                          </p:cTn>
                        </p:par>
                        <p:par>
                          <p:cTn id="16" fill="hold">
                            <p:stCondLst>
                              <p:cond delay="510"/>
                            </p:stCondLst>
                            <p:childTnLst>
                              <p:par>
                                <p:cTn id="17" presetID="21"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0"/>
                                        <p:tgtEl>
                                          <p:spTgt spid="11"/>
                                        </p:tgtEl>
                                      </p:cBhvr>
                                    </p:animEffect>
                                  </p:childTnLst>
                                </p:cTn>
                              </p:par>
                            </p:childTnLst>
                          </p:cTn>
                        </p:par>
                        <p:par>
                          <p:cTn id="20" fill="hold">
                            <p:stCondLst>
                              <p:cond delay="520"/>
                            </p:stCondLst>
                            <p:childTnLst>
                              <p:par>
                                <p:cTn id="21" presetID="22" presetClass="entr" presetSubtype="8" fill="hold" grpId="0" nodeType="after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Effect transition="in" filter="wipe(left)">
                                      <p:cBhvr>
                                        <p:cTn id="23" dur="1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53" name="组合 52"/>
          <p:cNvGrpSpPr/>
          <p:nvPr/>
        </p:nvGrpSpPr>
        <p:grpSpPr>
          <a:xfrm>
            <a:off x="449966" y="985581"/>
            <a:ext cx="329460" cy="548038"/>
            <a:chOff x="5414428" y="1860951"/>
            <a:chExt cx="1377658" cy="2291656"/>
          </a:xfrm>
        </p:grpSpPr>
        <p:sp>
          <p:nvSpPr>
            <p:cNvPr id="54" name="PA_文本框 8"/>
            <p:cNvSpPr txBox="1"/>
            <p:nvPr>
              <p:custDataLst>
                <p:tags r:id="rId1"/>
              </p:custDataLst>
            </p:nvPr>
          </p:nvSpPr>
          <p:spPr>
            <a:xfrm>
              <a:off x="5466935" y="1865964"/>
              <a:ext cx="1285426" cy="2281630"/>
            </a:xfrm>
            <a:custGeom>
              <a:avLst/>
              <a:gdLst/>
              <a:ahLst/>
              <a:cxnLst/>
              <a:rect l="l" t="t" r="r" b="b"/>
              <a:pathLst>
                <a:path w="375047" h="665708">
                  <a:moveTo>
                    <a:pt x="224582" y="0"/>
                  </a:moveTo>
                  <a:lnTo>
                    <a:pt x="375047" y="0"/>
                  </a:lnTo>
                  <a:lnTo>
                    <a:pt x="375047" y="665708"/>
                  </a:lnTo>
                  <a:lnTo>
                    <a:pt x="191095" y="665708"/>
                  </a:lnTo>
                  <a:lnTo>
                    <a:pt x="191095" y="229493"/>
                  </a:lnTo>
                  <a:cubicBezTo>
                    <a:pt x="161330" y="252115"/>
                    <a:pt x="132531" y="270421"/>
                    <a:pt x="104700" y="284410"/>
                  </a:cubicBezTo>
                  <a:cubicBezTo>
                    <a:pt x="76870" y="298400"/>
                    <a:pt x="41969" y="311795"/>
                    <a:pt x="0" y="324594"/>
                  </a:cubicBezTo>
                  <a:lnTo>
                    <a:pt x="0" y="175468"/>
                  </a:lnTo>
                  <a:cubicBezTo>
                    <a:pt x="61912" y="155525"/>
                    <a:pt x="109984" y="131564"/>
                    <a:pt x="144214" y="103584"/>
                  </a:cubicBezTo>
                  <a:cubicBezTo>
                    <a:pt x="178445" y="75605"/>
                    <a:pt x="205234" y="41076"/>
                    <a:pt x="224582" y="0"/>
                  </a:cubicBezTo>
                  <a:close/>
                </a:path>
              </a:pathLst>
            </a:custGeom>
            <a:noFill/>
            <a:ln>
              <a:solidFill>
                <a:srgbClr val="1D6B6D"/>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7200" dirty="0">
                <a:ln>
                  <a:solidFill>
                    <a:srgbClr val="2A979A"/>
                  </a:solidFill>
                </a:ln>
                <a:noFill/>
                <a:latin typeface="Arial Black" panose="020B0A04020102020204" pitchFamily="34" charset="0"/>
                <a:ea typeface="方正姚体" panose="02010601030101010101" pitchFamily="2" charset="-122"/>
              </a:endParaRPr>
            </a:p>
          </p:txBody>
        </p:sp>
        <p:sp>
          <p:nvSpPr>
            <p:cNvPr id="55" name="PA_文本框 8"/>
            <p:cNvSpPr txBox="1"/>
            <p:nvPr>
              <p:custDataLst>
                <p:tags r:id="rId2"/>
              </p:custDataLst>
            </p:nvPr>
          </p:nvSpPr>
          <p:spPr>
            <a:xfrm>
              <a:off x="5414428" y="1870977"/>
              <a:ext cx="1285426" cy="2281630"/>
            </a:xfrm>
            <a:custGeom>
              <a:avLst/>
              <a:gdLst/>
              <a:ahLst/>
              <a:cxnLst/>
              <a:rect l="l" t="t" r="r" b="b"/>
              <a:pathLst>
                <a:path w="375047" h="665708">
                  <a:moveTo>
                    <a:pt x="224582" y="0"/>
                  </a:moveTo>
                  <a:lnTo>
                    <a:pt x="375047" y="0"/>
                  </a:lnTo>
                  <a:lnTo>
                    <a:pt x="375047" y="665708"/>
                  </a:lnTo>
                  <a:lnTo>
                    <a:pt x="191095" y="665708"/>
                  </a:lnTo>
                  <a:lnTo>
                    <a:pt x="191095" y="229493"/>
                  </a:lnTo>
                  <a:cubicBezTo>
                    <a:pt x="161330" y="252115"/>
                    <a:pt x="132531" y="270421"/>
                    <a:pt x="104700" y="284410"/>
                  </a:cubicBezTo>
                  <a:cubicBezTo>
                    <a:pt x="76870" y="298400"/>
                    <a:pt x="41969" y="311795"/>
                    <a:pt x="0" y="324594"/>
                  </a:cubicBezTo>
                  <a:lnTo>
                    <a:pt x="0" y="175468"/>
                  </a:lnTo>
                  <a:cubicBezTo>
                    <a:pt x="61912" y="155525"/>
                    <a:pt x="109984" y="131564"/>
                    <a:pt x="144214" y="103584"/>
                  </a:cubicBezTo>
                  <a:cubicBezTo>
                    <a:pt x="178445" y="75605"/>
                    <a:pt x="205234" y="41076"/>
                    <a:pt x="224582" y="0"/>
                  </a:cubicBezTo>
                  <a:close/>
                </a:path>
              </a:pathLst>
            </a:custGeom>
            <a:noFill/>
            <a:ln>
              <a:solidFill>
                <a:srgbClr val="1D6B6D"/>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7200" dirty="0">
                <a:ln>
                  <a:solidFill>
                    <a:srgbClr val="2A979A"/>
                  </a:solidFill>
                </a:ln>
                <a:noFill/>
                <a:latin typeface="Arial Black" panose="020B0A04020102020204" pitchFamily="34" charset="0"/>
                <a:ea typeface="方正姚体" panose="02010601030101010101" pitchFamily="2" charset="-122"/>
              </a:endParaRPr>
            </a:p>
          </p:txBody>
        </p:sp>
        <p:sp>
          <p:nvSpPr>
            <p:cNvPr id="56" name="PA_文本框 8"/>
            <p:cNvSpPr txBox="1"/>
            <p:nvPr>
              <p:custDataLst>
                <p:tags r:id="rId3"/>
              </p:custDataLst>
            </p:nvPr>
          </p:nvSpPr>
          <p:spPr>
            <a:xfrm>
              <a:off x="5441724" y="1860951"/>
              <a:ext cx="1285426" cy="2281630"/>
            </a:xfrm>
            <a:custGeom>
              <a:avLst/>
              <a:gdLst/>
              <a:ahLst/>
              <a:cxnLst/>
              <a:rect l="l" t="t" r="r" b="b"/>
              <a:pathLst>
                <a:path w="375047" h="665708">
                  <a:moveTo>
                    <a:pt x="224582" y="0"/>
                  </a:moveTo>
                  <a:lnTo>
                    <a:pt x="375047" y="0"/>
                  </a:lnTo>
                  <a:lnTo>
                    <a:pt x="375047" y="665708"/>
                  </a:lnTo>
                  <a:lnTo>
                    <a:pt x="191095" y="665708"/>
                  </a:lnTo>
                  <a:lnTo>
                    <a:pt x="191095" y="229493"/>
                  </a:lnTo>
                  <a:cubicBezTo>
                    <a:pt x="161330" y="252115"/>
                    <a:pt x="132531" y="270421"/>
                    <a:pt x="104700" y="284410"/>
                  </a:cubicBezTo>
                  <a:cubicBezTo>
                    <a:pt x="76870" y="298400"/>
                    <a:pt x="41969" y="311795"/>
                    <a:pt x="0" y="324594"/>
                  </a:cubicBezTo>
                  <a:lnTo>
                    <a:pt x="0" y="175468"/>
                  </a:lnTo>
                  <a:cubicBezTo>
                    <a:pt x="61912" y="155525"/>
                    <a:pt x="109984" y="131564"/>
                    <a:pt x="144214" y="103584"/>
                  </a:cubicBezTo>
                  <a:cubicBezTo>
                    <a:pt x="178445" y="75605"/>
                    <a:pt x="205234" y="41076"/>
                    <a:pt x="224582" y="0"/>
                  </a:cubicBezTo>
                  <a:close/>
                </a:path>
              </a:pathLst>
            </a:custGeom>
            <a:noFill/>
            <a:ln>
              <a:solidFill>
                <a:srgbClr val="1D6B6D"/>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7200" dirty="0">
                <a:ln>
                  <a:solidFill>
                    <a:srgbClr val="2A979A"/>
                  </a:solidFill>
                </a:ln>
                <a:noFill/>
                <a:latin typeface="Arial Black" panose="020B0A04020102020204" pitchFamily="34" charset="0"/>
                <a:ea typeface="方正姚体" panose="02010601030101010101" pitchFamily="2" charset="-122"/>
              </a:endParaRPr>
            </a:p>
          </p:txBody>
        </p:sp>
        <p:sp>
          <p:nvSpPr>
            <p:cNvPr id="57" name="PA_文本框 6"/>
            <p:cNvSpPr txBox="1"/>
            <p:nvPr>
              <p:custDataLst>
                <p:tags r:id="rId4"/>
              </p:custDataLst>
            </p:nvPr>
          </p:nvSpPr>
          <p:spPr>
            <a:xfrm>
              <a:off x="5506660" y="1870977"/>
              <a:ext cx="1285426" cy="2281630"/>
            </a:xfrm>
            <a:custGeom>
              <a:avLst/>
              <a:gdLst/>
              <a:ahLst/>
              <a:cxnLst/>
              <a:rect l="l" t="t" r="r" b="b"/>
              <a:pathLst>
                <a:path w="375047" h="665708">
                  <a:moveTo>
                    <a:pt x="224582" y="0"/>
                  </a:moveTo>
                  <a:lnTo>
                    <a:pt x="375047" y="0"/>
                  </a:lnTo>
                  <a:lnTo>
                    <a:pt x="375047" y="665708"/>
                  </a:lnTo>
                  <a:lnTo>
                    <a:pt x="191095" y="665708"/>
                  </a:lnTo>
                  <a:lnTo>
                    <a:pt x="191095" y="229493"/>
                  </a:lnTo>
                  <a:cubicBezTo>
                    <a:pt x="161330" y="252115"/>
                    <a:pt x="132532" y="270421"/>
                    <a:pt x="104701" y="284410"/>
                  </a:cubicBezTo>
                  <a:cubicBezTo>
                    <a:pt x="76870" y="298400"/>
                    <a:pt x="41970" y="311795"/>
                    <a:pt x="0" y="324594"/>
                  </a:cubicBezTo>
                  <a:lnTo>
                    <a:pt x="0" y="175468"/>
                  </a:lnTo>
                  <a:cubicBezTo>
                    <a:pt x="61913" y="155525"/>
                    <a:pt x="109984" y="131564"/>
                    <a:pt x="144215" y="103584"/>
                  </a:cubicBezTo>
                  <a:cubicBezTo>
                    <a:pt x="178445" y="75605"/>
                    <a:pt x="205234" y="41076"/>
                    <a:pt x="224582" y="0"/>
                  </a:cubicBezTo>
                  <a:close/>
                </a:path>
              </a:pathLst>
            </a:custGeom>
            <a:solidFill>
              <a:srgbClr val="16FEF8"/>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7200" dirty="0">
                <a:solidFill>
                  <a:srgbClr val="3AC7CA"/>
                </a:solidFill>
                <a:latin typeface="Arial Black" panose="020B0A04020102020204" pitchFamily="34" charset="0"/>
                <a:ea typeface="方正姚体" panose="02010601030101010101" pitchFamily="2" charset="-122"/>
              </a:endParaRPr>
            </a:p>
          </p:txBody>
        </p:sp>
      </p:grpSp>
      <p:sp>
        <p:nvSpPr>
          <p:cNvPr id="60" name="等腰三角形 59"/>
          <p:cNvSpPr/>
          <p:nvPr/>
        </p:nvSpPr>
        <p:spPr>
          <a:xfrm rot="18296855">
            <a:off x="867683" y="896606"/>
            <a:ext cx="84920" cy="71935"/>
          </a:xfrm>
          <a:prstGeom prst="triangle">
            <a:avLst/>
          </a:prstGeom>
          <a:noFill/>
          <a:ln>
            <a:solidFill>
              <a:srgbClr val="1DFF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85515" y="1043691"/>
            <a:ext cx="34437" cy="34437"/>
          </a:xfrm>
          <a:prstGeom prst="ellipse">
            <a:avLst/>
          </a:prstGeom>
          <a:solidFill>
            <a:srgbClr val="86CADA"/>
          </a:solidFill>
          <a:ln w="53975">
            <a:solidFill>
              <a:srgbClr val="86CADA">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18197" y="13650"/>
            <a:ext cx="12187451" cy="894187"/>
          </a:xfrm>
          <a:custGeom>
            <a:avLst/>
            <a:gdLst>
              <a:gd name="connsiteX0" fmla="*/ 0 w 12187451"/>
              <a:gd name="connsiteY0" fmla="*/ 13648 h 13648"/>
              <a:gd name="connsiteX1" fmla="*/ 12187451 w 12187451"/>
              <a:gd name="connsiteY1" fmla="*/ 0 h 13648"/>
              <a:gd name="connsiteX0" fmla="*/ 0 w 12187451"/>
              <a:gd name="connsiteY0" fmla="*/ 13648 h 579284"/>
              <a:gd name="connsiteX1" fmla="*/ 12187451 w 12187451"/>
              <a:gd name="connsiteY1" fmla="*/ 0 h 579284"/>
              <a:gd name="connsiteX0" fmla="*/ 0 w 12187451"/>
              <a:gd name="connsiteY0" fmla="*/ 13648 h 884488"/>
              <a:gd name="connsiteX1" fmla="*/ 12187451 w 12187451"/>
              <a:gd name="connsiteY1" fmla="*/ 0 h 884488"/>
              <a:gd name="connsiteX0" fmla="*/ 0 w 12187451"/>
              <a:gd name="connsiteY0" fmla="*/ 13648 h 894187"/>
              <a:gd name="connsiteX1" fmla="*/ 12187451 w 12187451"/>
              <a:gd name="connsiteY1" fmla="*/ 0 h 894187"/>
            </a:gdLst>
            <a:ahLst/>
            <a:cxnLst>
              <a:cxn ang="0">
                <a:pos x="connsiteX0" y="connsiteY0"/>
              </a:cxn>
              <a:cxn ang="0">
                <a:pos x="connsiteX1" y="connsiteY1"/>
              </a:cxn>
            </a:cxnLst>
            <a:rect l="l" t="t" r="r" b="b"/>
            <a:pathLst>
              <a:path w="12187451" h="894187">
                <a:moveTo>
                  <a:pt x="0" y="13648"/>
                </a:moveTo>
                <a:cubicBezTo>
                  <a:pt x="4021541" y="1291989"/>
                  <a:pt x="7974842" y="1082722"/>
                  <a:pt x="12187451" y="0"/>
                </a:cubicBezTo>
              </a:path>
            </a:pathLst>
          </a:custGeom>
          <a:noFill/>
          <a:ln>
            <a:solidFill>
              <a:srgbClr val="33BCBF"/>
            </a:solidFill>
          </a:ln>
          <a:effectLst>
            <a:glow rad="63500">
              <a:srgbClr val="93FFF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050065" y="3187113"/>
            <a:ext cx="424235" cy="483773"/>
            <a:chOff x="10638585" y="3643407"/>
            <a:chExt cx="424234" cy="483773"/>
          </a:xfrm>
        </p:grpSpPr>
        <p:sp>
          <p:nvSpPr>
            <p:cNvPr id="76" name="等腰三角形 70"/>
            <p:cNvSpPr/>
            <p:nvPr/>
          </p:nvSpPr>
          <p:spPr>
            <a:xfrm rot="20630478">
              <a:off x="10638585" y="3694626"/>
              <a:ext cx="163412" cy="432554"/>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586854"/>
                <a:gd name="connsiteY0" fmla="*/ 1553417 h 1553417"/>
                <a:gd name="connsiteX1" fmla="*/ 586854 w 586854"/>
                <a:gd name="connsiteY1" fmla="*/ 0 h 1553417"/>
                <a:gd name="connsiteX2" fmla="*/ 586854 w 586854"/>
                <a:gd name="connsiteY2" fmla="*/ 1416939 h 1553417"/>
                <a:gd name="connsiteX3" fmla="*/ 0 w 586854"/>
                <a:gd name="connsiteY3" fmla="*/ 1553417 h 1553417"/>
              </a:gdLst>
              <a:ahLst/>
              <a:cxnLst>
                <a:cxn ang="0">
                  <a:pos x="connsiteX0" y="connsiteY0"/>
                </a:cxn>
                <a:cxn ang="0">
                  <a:pos x="connsiteX1" y="connsiteY1"/>
                </a:cxn>
                <a:cxn ang="0">
                  <a:pos x="connsiteX2" y="connsiteY2"/>
                </a:cxn>
                <a:cxn ang="0">
                  <a:pos x="connsiteX3" y="connsiteY3"/>
                </a:cxn>
              </a:cxnLst>
              <a:rect l="l" t="t" r="r" b="b"/>
              <a:pathLst>
                <a:path w="586854" h="1553417">
                  <a:moveTo>
                    <a:pt x="0" y="1553417"/>
                  </a:moveTo>
                  <a:lnTo>
                    <a:pt x="586854" y="0"/>
                  </a:lnTo>
                  <a:lnTo>
                    <a:pt x="586854" y="1416939"/>
                  </a:lnTo>
                  <a:lnTo>
                    <a:pt x="0" y="1553417"/>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1"/>
            <p:cNvSpPr/>
            <p:nvPr/>
          </p:nvSpPr>
          <p:spPr>
            <a:xfrm rot="20630478" flipH="1">
              <a:off x="10794187" y="3643407"/>
              <a:ext cx="205214" cy="428753"/>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736979"/>
                <a:gd name="connsiteY0" fmla="*/ 1539768 h 1539768"/>
                <a:gd name="connsiteX1" fmla="*/ 736979 w 736979"/>
                <a:gd name="connsiteY1" fmla="*/ 0 h 1539768"/>
                <a:gd name="connsiteX2" fmla="*/ 736979 w 736979"/>
                <a:gd name="connsiteY2" fmla="*/ 1416939 h 1539768"/>
                <a:gd name="connsiteX3" fmla="*/ 0 w 736979"/>
                <a:gd name="connsiteY3" fmla="*/ 1539768 h 1539768"/>
              </a:gdLst>
              <a:ahLst/>
              <a:cxnLst>
                <a:cxn ang="0">
                  <a:pos x="connsiteX0" y="connsiteY0"/>
                </a:cxn>
                <a:cxn ang="0">
                  <a:pos x="connsiteX1" y="connsiteY1"/>
                </a:cxn>
                <a:cxn ang="0">
                  <a:pos x="connsiteX2" y="connsiteY2"/>
                </a:cxn>
                <a:cxn ang="0">
                  <a:pos x="connsiteX3" y="connsiteY3"/>
                </a:cxn>
              </a:cxnLst>
              <a:rect l="l" t="t" r="r" b="b"/>
              <a:pathLst>
                <a:path w="736979" h="1539768">
                  <a:moveTo>
                    <a:pt x="0" y="1539768"/>
                  </a:moveTo>
                  <a:lnTo>
                    <a:pt x="736979" y="0"/>
                  </a:lnTo>
                  <a:lnTo>
                    <a:pt x="736979" y="1416939"/>
                  </a:lnTo>
                  <a:lnTo>
                    <a:pt x="0" y="1539768"/>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6" idx="0"/>
              <a:endCxn id="77" idx="0"/>
            </p:cNvCxnSpPr>
            <p:nvPr/>
          </p:nvCxnSpPr>
          <p:spPr>
            <a:xfrm rot="20630478" flipV="1">
              <a:off x="10694192" y="4086355"/>
              <a:ext cx="368627" cy="3800"/>
            </a:xfrm>
            <a:prstGeom prst="line">
              <a:avLst/>
            </a:prstGeom>
            <a:ln>
              <a:gradFill>
                <a:gsLst>
                  <a:gs pos="0">
                    <a:srgbClr val="16FEF8"/>
                  </a:gs>
                  <a:gs pos="100000">
                    <a:srgbClr val="2CA3A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95" name="等腰三角形 94"/>
          <p:cNvSpPr/>
          <p:nvPr/>
        </p:nvSpPr>
        <p:spPr>
          <a:xfrm rot="3833984">
            <a:off x="2053436" y="5581782"/>
            <a:ext cx="580571" cy="570379"/>
          </a:xfrm>
          <a:prstGeom prst="triangle">
            <a:avLst/>
          </a:prstGeom>
          <a:noFill/>
          <a:ln>
            <a:gradFill flip="none" rotWithShape="1">
              <a:gsLst>
                <a:gs pos="0">
                  <a:srgbClr val="2CA3A6"/>
                </a:gs>
                <a:gs pos="100000">
                  <a:srgbClr val="16FEF8"/>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rot="1860564">
            <a:off x="2071648" y="5660831"/>
            <a:ext cx="580571" cy="565776"/>
          </a:xfrm>
          <a:custGeom>
            <a:avLst/>
            <a:gdLst>
              <a:gd name="connsiteX0" fmla="*/ 0 w 580571"/>
              <a:gd name="connsiteY0" fmla="*/ 570379 h 570379"/>
              <a:gd name="connsiteX1" fmla="*/ 290286 w 580571"/>
              <a:gd name="connsiteY1" fmla="*/ 0 h 570379"/>
              <a:gd name="connsiteX2" fmla="*/ 580571 w 580571"/>
              <a:gd name="connsiteY2" fmla="*/ 570379 h 570379"/>
              <a:gd name="connsiteX3" fmla="*/ 0 w 580571"/>
              <a:gd name="connsiteY3" fmla="*/ 570379 h 570379"/>
              <a:gd name="connsiteX0" fmla="*/ 0 w 580571"/>
              <a:gd name="connsiteY0" fmla="*/ 565776 h 565776"/>
              <a:gd name="connsiteX1" fmla="*/ 388594 w 580571"/>
              <a:gd name="connsiteY1" fmla="*/ 0 h 565776"/>
              <a:gd name="connsiteX2" fmla="*/ 580571 w 580571"/>
              <a:gd name="connsiteY2" fmla="*/ 565776 h 565776"/>
              <a:gd name="connsiteX3" fmla="*/ 0 w 580571"/>
              <a:gd name="connsiteY3" fmla="*/ 565776 h 565776"/>
            </a:gdLst>
            <a:ahLst/>
            <a:cxnLst>
              <a:cxn ang="0">
                <a:pos x="connsiteX0" y="connsiteY0"/>
              </a:cxn>
              <a:cxn ang="0">
                <a:pos x="connsiteX1" y="connsiteY1"/>
              </a:cxn>
              <a:cxn ang="0">
                <a:pos x="connsiteX2" y="connsiteY2"/>
              </a:cxn>
              <a:cxn ang="0">
                <a:pos x="connsiteX3" y="connsiteY3"/>
              </a:cxn>
            </a:cxnLst>
            <a:rect l="l" t="t" r="r" b="b"/>
            <a:pathLst>
              <a:path w="580571" h="565776">
                <a:moveTo>
                  <a:pt x="0" y="565776"/>
                </a:moveTo>
                <a:lnTo>
                  <a:pt x="388594" y="0"/>
                </a:lnTo>
                <a:lnTo>
                  <a:pt x="580571" y="565776"/>
                </a:lnTo>
                <a:lnTo>
                  <a:pt x="0" y="565776"/>
                </a:lnTo>
                <a:close/>
              </a:path>
            </a:pathLst>
          </a:custGeom>
          <a:noFill/>
          <a:ln>
            <a:solidFill>
              <a:srgbClr val="16FEF8">
                <a:alpha val="2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C2FCEB1-5053-4C94-923C-9937E2654FB7}"/>
              </a:ext>
            </a:extLst>
          </p:cNvPr>
          <p:cNvSpPr txBox="1"/>
          <p:nvPr/>
        </p:nvSpPr>
        <p:spPr>
          <a:xfrm>
            <a:off x="981974" y="985581"/>
            <a:ext cx="4357889" cy="646331"/>
          </a:xfrm>
          <a:prstGeom prst="rect">
            <a:avLst/>
          </a:prstGeom>
          <a:noFill/>
        </p:spPr>
        <p:txBody>
          <a:bodyPr wrap="square" rtlCol="0">
            <a:spAutoFit/>
          </a:bodyPr>
          <a:lstStyle/>
          <a:p>
            <a:r>
              <a:rPr lang="zh-CN" altLang="en-US" sz="3600" b="1" dirty="0">
                <a:solidFill>
                  <a:schemeClr val="bg1"/>
                </a:solidFill>
              </a:rPr>
              <a:t>项目及小组介绍</a:t>
            </a:r>
          </a:p>
        </p:txBody>
      </p:sp>
      <p:grpSp>
        <p:nvGrpSpPr>
          <p:cNvPr id="3" name="组合 2">
            <a:extLst>
              <a:ext uri="{FF2B5EF4-FFF2-40B4-BE49-F238E27FC236}">
                <a16:creationId xmlns:a16="http://schemas.microsoft.com/office/drawing/2014/main" id="{B2A35152-AB22-4945-8B00-56ED9F4BBEDB}"/>
              </a:ext>
            </a:extLst>
          </p:cNvPr>
          <p:cNvGrpSpPr/>
          <p:nvPr/>
        </p:nvGrpSpPr>
        <p:grpSpPr>
          <a:xfrm>
            <a:off x="1268926" y="2199421"/>
            <a:ext cx="9688240" cy="2971320"/>
            <a:chOff x="981974" y="1929796"/>
            <a:chExt cx="9688240" cy="2971320"/>
          </a:xfrm>
        </p:grpSpPr>
        <p:sp>
          <p:nvSpPr>
            <p:cNvPr id="8" name="文本框 7">
              <a:extLst>
                <a:ext uri="{FF2B5EF4-FFF2-40B4-BE49-F238E27FC236}">
                  <a16:creationId xmlns:a16="http://schemas.microsoft.com/office/drawing/2014/main" id="{79C7F1DF-A0A8-6AC6-30E2-5C14ACCF9BC8}"/>
                </a:ext>
              </a:extLst>
            </p:cNvPr>
            <p:cNvSpPr txBox="1"/>
            <p:nvPr/>
          </p:nvSpPr>
          <p:spPr>
            <a:xfrm>
              <a:off x="997895" y="1929796"/>
              <a:ext cx="9672319" cy="523220"/>
            </a:xfrm>
            <a:prstGeom prst="rect">
              <a:avLst/>
            </a:prstGeom>
            <a:noFill/>
          </p:spPr>
          <p:txBody>
            <a:bodyPr wrap="square" rtlCol="0">
              <a:spAutoFit/>
            </a:bodyPr>
            <a:lstStyle/>
            <a:p>
              <a:r>
                <a:rPr lang="zh-CN" altLang="en-US" sz="2800" b="1">
                  <a:solidFill>
                    <a:schemeClr val="bg1"/>
                  </a:solidFill>
                </a:rPr>
                <a:t>王陈友、郑焰秋、王兵兵</a:t>
              </a:r>
              <a:r>
                <a:rPr lang="zh-CN" altLang="en-US" sz="2800" b="1" dirty="0">
                  <a:solidFill>
                    <a:schemeClr val="bg1"/>
                  </a:solidFill>
                </a:rPr>
                <a:t>、王寰、赵太军、林兴宇、何兵</a:t>
              </a:r>
            </a:p>
          </p:txBody>
        </p:sp>
        <p:sp>
          <p:nvSpPr>
            <p:cNvPr id="19" name="文本框 18">
              <a:extLst>
                <a:ext uri="{FF2B5EF4-FFF2-40B4-BE49-F238E27FC236}">
                  <a16:creationId xmlns:a16="http://schemas.microsoft.com/office/drawing/2014/main" id="{6CBC5644-A2F3-4302-BB9E-D719EA0ABD22}"/>
                </a:ext>
              </a:extLst>
            </p:cNvPr>
            <p:cNvSpPr txBox="1"/>
            <p:nvPr/>
          </p:nvSpPr>
          <p:spPr>
            <a:xfrm>
              <a:off x="981974" y="2654347"/>
              <a:ext cx="9672319" cy="2246769"/>
            </a:xfrm>
            <a:prstGeom prst="rect">
              <a:avLst/>
            </a:prstGeom>
            <a:noFill/>
          </p:spPr>
          <p:txBody>
            <a:bodyPr wrap="square" rtlCol="0">
              <a:spAutoFit/>
            </a:bodyPr>
            <a:lstStyle/>
            <a:p>
              <a:r>
                <a:rPr lang="zh-CN" altLang="en-US" sz="2800" b="1" dirty="0">
                  <a:solidFill>
                    <a:schemeClr val="bg1"/>
                  </a:solidFill>
                </a:rPr>
                <a:t>项目背景：智慧农场环境监测系统是一个传统环境监测监控</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系统优势基础上研发而成，可以实现自动监控系统中安全可</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靠的数据采集、处理和传输。</a:t>
              </a:r>
              <a:endParaRPr lang="en-US" altLang="zh-CN" sz="2800" b="1" dirty="0">
                <a:solidFill>
                  <a:schemeClr val="bg1"/>
                </a:solidFill>
              </a:endParaRPr>
            </a:p>
          </p:txBody>
        </p:sp>
      </p:grpSp>
    </p:spTree>
    <p:extLst>
      <p:ext uri="{BB962C8B-B14F-4D97-AF65-F5344CB8AC3E}">
        <p14:creationId xmlns:p14="http://schemas.microsoft.com/office/powerpoint/2010/main" val="243865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heel(1)">
                                      <p:cBhvr>
                                        <p:cTn id="7" dur="1250"/>
                                        <p:tgtEl>
                                          <p:spTgt spid="64"/>
                                        </p:tgtEl>
                                      </p:cBhvr>
                                    </p:animEffect>
                                  </p:childTnLst>
                                </p:cTn>
                              </p:par>
                            </p:childTnLst>
                          </p:cTn>
                        </p:par>
                        <p:par>
                          <p:cTn id="8" fill="hold">
                            <p:stCondLst>
                              <p:cond delay="125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6" presetClass="entr" presetSubtype="21" fill="hold" grpId="0" nodeType="withEffect">
                                  <p:stCondLst>
                                    <p:cond delay="100"/>
                                  </p:stCondLst>
                                  <p:childTnLst>
                                    <p:set>
                                      <p:cBhvr>
                                        <p:cTn id="17" dur="1" fill="hold">
                                          <p:stCondLst>
                                            <p:cond delay="0"/>
                                          </p:stCondLst>
                                        </p:cTn>
                                        <p:tgtEl>
                                          <p:spTgt spid="95"/>
                                        </p:tgtEl>
                                        <p:attrNameLst>
                                          <p:attrName>style.visibility</p:attrName>
                                        </p:attrNameLst>
                                      </p:cBhvr>
                                      <p:to>
                                        <p:strVal val="visible"/>
                                      </p:to>
                                    </p:set>
                                    <p:animEffect transition="in" filter="barn(inVertical)">
                                      <p:cBhvr>
                                        <p:cTn id="18" dur="500"/>
                                        <p:tgtEl>
                                          <p:spTgt spid="95"/>
                                        </p:tgtEl>
                                      </p:cBhvr>
                                    </p:animEffect>
                                  </p:childTnLst>
                                </p:cTn>
                              </p:par>
                              <p:par>
                                <p:cTn id="19" presetID="16" presetClass="entr" presetSubtype="21" fill="hold" grpId="0" nodeType="withEffect">
                                  <p:stCondLst>
                                    <p:cond delay="100"/>
                                  </p:stCondLst>
                                  <p:childTnLst>
                                    <p:set>
                                      <p:cBhvr>
                                        <p:cTn id="20" dur="1" fill="hold">
                                          <p:stCondLst>
                                            <p:cond delay="0"/>
                                          </p:stCondLst>
                                        </p:cTn>
                                        <p:tgtEl>
                                          <p:spTgt spid="96"/>
                                        </p:tgtEl>
                                        <p:attrNameLst>
                                          <p:attrName>style.visibility</p:attrName>
                                        </p:attrNameLst>
                                      </p:cBhvr>
                                      <p:to>
                                        <p:strVal val="visible"/>
                                      </p:to>
                                    </p:set>
                                    <p:animEffect transition="in" filter="barn(inVertical)">
                                      <p:cBhvr>
                                        <p:cTn id="2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95" grpId="0" animBg="1"/>
      <p:bldP spid="9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4" name="任意多边形 63"/>
          <p:cNvSpPr/>
          <p:nvPr/>
        </p:nvSpPr>
        <p:spPr>
          <a:xfrm>
            <a:off x="18197" y="13650"/>
            <a:ext cx="12187451" cy="894187"/>
          </a:xfrm>
          <a:custGeom>
            <a:avLst/>
            <a:gdLst>
              <a:gd name="connsiteX0" fmla="*/ 0 w 12187451"/>
              <a:gd name="connsiteY0" fmla="*/ 13648 h 13648"/>
              <a:gd name="connsiteX1" fmla="*/ 12187451 w 12187451"/>
              <a:gd name="connsiteY1" fmla="*/ 0 h 13648"/>
              <a:gd name="connsiteX0" fmla="*/ 0 w 12187451"/>
              <a:gd name="connsiteY0" fmla="*/ 13648 h 579284"/>
              <a:gd name="connsiteX1" fmla="*/ 12187451 w 12187451"/>
              <a:gd name="connsiteY1" fmla="*/ 0 h 579284"/>
              <a:gd name="connsiteX0" fmla="*/ 0 w 12187451"/>
              <a:gd name="connsiteY0" fmla="*/ 13648 h 884488"/>
              <a:gd name="connsiteX1" fmla="*/ 12187451 w 12187451"/>
              <a:gd name="connsiteY1" fmla="*/ 0 h 884488"/>
              <a:gd name="connsiteX0" fmla="*/ 0 w 12187451"/>
              <a:gd name="connsiteY0" fmla="*/ 13648 h 894187"/>
              <a:gd name="connsiteX1" fmla="*/ 12187451 w 12187451"/>
              <a:gd name="connsiteY1" fmla="*/ 0 h 894187"/>
            </a:gdLst>
            <a:ahLst/>
            <a:cxnLst>
              <a:cxn ang="0">
                <a:pos x="connsiteX0" y="connsiteY0"/>
              </a:cxn>
              <a:cxn ang="0">
                <a:pos x="connsiteX1" y="connsiteY1"/>
              </a:cxn>
            </a:cxnLst>
            <a:rect l="l" t="t" r="r" b="b"/>
            <a:pathLst>
              <a:path w="12187451" h="894187">
                <a:moveTo>
                  <a:pt x="0" y="13648"/>
                </a:moveTo>
                <a:cubicBezTo>
                  <a:pt x="4021541" y="1291989"/>
                  <a:pt x="7974842" y="1082722"/>
                  <a:pt x="12187451" y="0"/>
                </a:cubicBezTo>
              </a:path>
            </a:pathLst>
          </a:custGeom>
          <a:noFill/>
          <a:ln>
            <a:solidFill>
              <a:srgbClr val="33BCBF"/>
            </a:solidFill>
          </a:ln>
          <a:effectLst>
            <a:glow rad="63500">
              <a:srgbClr val="93FFF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93905" y="3605309"/>
            <a:ext cx="424235" cy="483773"/>
            <a:chOff x="10638585" y="3643407"/>
            <a:chExt cx="424234" cy="483773"/>
          </a:xfrm>
        </p:grpSpPr>
        <p:sp>
          <p:nvSpPr>
            <p:cNvPr id="76" name="等腰三角形 70"/>
            <p:cNvSpPr/>
            <p:nvPr/>
          </p:nvSpPr>
          <p:spPr>
            <a:xfrm rot="20630478">
              <a:off x="10638585" y="3694626"/>
              <a:ext cx="163412" cy="432554"/>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586854"/>
                <a:gd name="connsiteY0" fmla="*/ 1553417 h 1553417"/>
                <a:gd name="connsiteX1" fmla="*/ 586854 w 586854"/>
                <a:gd name="connsiteY1" fmla="*/ 0 h 1553417"/>
                <a:gd name="connsiteX2" fmla="*/ 586854 w 586854"/>
                <a:gd name="connsiteY2" fmla="*/ 1416939 h 1553417"/>
                <a:gd name="connsiteX3" fmla="*/ 0 w 586854"/>
                <a:gd name="connsiteY3" fmla="*/ 1553417 h 1553417"/>
              </a:gdLst>
              <a:ahLst/>
              <a:cxnLst>
                <a:cxn ang="0">
                  <a:pos x="connsiteX0" y="connsiteY0"/>
                </a:cxn>
                <a:cxn ang="0">
                  <a:pos x="connsiteX1" y="connsiteY1"/>
                </a:cxn>
                <a:cxn ang="0">
                  <a:pos x="connsiteX2" y="connsiteY2"/>
                </a:cxn>
                <a:cxn ang="0">
                  <a:pos x="connsiteX3" y="connsiteY3"/>
                </a:cxn>
              </a:cxnLst>
              <a:rect l="l" t="t" r="r" b="b"/>
              <a:pathLst>
                <a:path w="586854" h="1553417">
                  <a:moveTo>
                    <a:pt x="0" y="1553417"/>
                  </a:moveTo>
                  <a:lnTo>
                    <a:pt x="586854" y="0"/>
                  </a:lnTo>
                  <a:lnTo>
                    <a:pt x="586854" y="1416939"/>
                  </a:lnTo>
                  <a:lnTo>
                    <a:pt x="0" y="1553417"/>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1"/>
            <p:cNvSpPr/>
            <p:nvPr/>
          </p:nvSpPr>
          <p:spPr>
            <a:xfrm rot="20630478" flipH="1">
              <a:off x="10794187" y="3643407"/>
              <a:ext cx="205214" cy="428753"/>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736979"/>
                <a:gd name="connsiteY0" fmla="*/ 1539768 h 1539768"/>
                <a:gd name="connsiteX1" fmla="*/ 736979 w 736979"/>
                <a:gd name="connsiteY1" fmla="*/ 0 h 1539768"/>
                <a:gd name="connsiteX2" fmla="*/ 736979 w 736979"/>
                <a:gd name="connsiteY2" fmla="*/ 1416939 h 1539768"/>
                <a:gd name="connsiteX3" fmla="*/ 0 w 736979"/>
                <a:gd name="connsiteY3" fmla="*/ 1539768 h 1539768"/>
              </a:gdLst>
              <a:ahLst/>
              <a:cxnLst>
                <a:cxn ang="0">
                  <a:pos x="connsiteX0" y="connsiteY0"/>
                </a:cxn>
                <a:cxn ang="0">
                  <a:pos x="connsiteX1" y="connsiteY1"/>
                </a:cxn>
                <a:cxn ang="0">
                  <a:pos x="connsiteX2" y="connsiteY2"/>
                </a:cxn>
                <a:cxn ang="0">
                  <a:pos x="connsiteX3" y="connsiteY3"/>
                </a:cxn>
              </a:cxnLst>
              <a:rect l="l" t="t" r="r" b="b"/>
              <a:pathLst>
                <a:path w="736979" h="1539768">
                  <a:moveTo>
                    <a:pt x="0" y="1539768"/>
                  </a:moveTo>
                  <a:lnTo>
                    <a:pt x="736979" y="0"/>
                  </a:lnTo>
                  <a:lnTo>
                    <a:pt x="736979" y="1416939"/>
                  </a:lnTo>
                  <a:lnTo>
                    <a:pt x="0" y="1539768"/>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6" idx="0"/>
              <a:endCxn id="77" idx="0"/>
            </p:cNvCxnSpPr>
            <p:nvPr/>
          </p:nvCxnSpPr>
          <p:spPr>
            <a:xfrm rot="20630478" flipV="1">
              <a:off x="10694192" y="4086355"/>
              <a:ext cx="368627" cy="3800"/>
            </a:xfrm>
            <a:prstGeom prst="line">
              <a:avLst/>
            </a:prstGeom>
            <a:ln>
              <a:gradFill>
                <a:gsLst>
                  <a:gs pos="0">
                    <a:srgbClr val="16FEF8"/>
                  </a:gs>
                  <a:gs pos="100000">
                    <a:srgbClr val="2CA3A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95" name="等腰三角形 94"/>
          <p:cNvSpPr/>
          <p:nvPr/>
        </p:nvSpPr>
        <p:spPr>
          <a:xfrm rot="3833984">
            <a:off x="2053436" y="5581782"/>
            <a:ext cx="580571" cy="570379"/>
          </a:xfrm>
          <a:prstGeom prst="triangle">
            <a:avLst/>
          </a:prstGeom>
          <a:noFill/>
          <a:ln>
            <a:gradFill flip="none" rotWithShape="1">
              <a:gsLst>
                <a:gs pos="0">
                  <a:srgbClr val="2CA3A6"/>
                </a:gs>
                <a:gs pos="100000">
                  <a:srgbClr val="16FEF8"/>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rot="1860564">
            <a:off x="2071648" y="5660831"/>
            <a:ext cx="580571" cy="565776"/>
          </a:xfrm>
          <a:custGeom>
            <a:avLst/>
            <a:gdLst>
              <a:gd name="connsiteX0" fmla="*/ 0 w 580571"/>
              <a:gd name="connsiteY0" fmla="*/ 570379 h 570379"/>
              <a:gd name="connsiteX1" fmla="*/ 290286 w 580571"/>
              <a:gd name="connsiteY1" fmla="*/ 0 h 570379"/>
              <a:gd name="connsiteX2" fmla="*/ 580571 w 580571"/>
              <a:gd name="connsiteY2" fmla="*/ 570379 h 570379"/>
              <a:gd name="connsiteX3" fmla="*/ 0 w 580571"/>
              <a:gd name="connsiteY3" fmla="*/ 570379 h 570379"/>
              <a:gd name="connsiteX0" fmla="*/ 0 w 580571"/>
              <a:gd name="connsiteY0" fmla="*/ 565776 h 565776"/>
              <a:gd name="connsiteX1" fmla="*/ 388594 w 580571"/>
              <a:gd name="connsiteY1" fmla="*/ 0 h 565776"/>
              <a:gd name="connsiteX2" fmla="*/ 580571 w 580571"/>
              <a:gd name="connsiteY2" fmla="*/ 565776 h 565776"/>
              <a:gd name="connsiteX3" fmla="*/ 0 w 580571"/>
              <a:gd name="connsiteY3" fmla="*/ 565776 h 565776"/>
            </a:gdLst>
            <a:ahLst/>
            <a:cxnLst>
              <a:cxn ang="0">
                <a:pos x="connsiteX0" y="connsiteY0"/>
              </a:cxn>
              <a:cxn ang="0">
                <a:pos x="connsiteX1" y="connsiteY1"/>
              </a:cxn>
              <a:cxn ang="0">
                <a:pos x="connsiteX2" y="connsiteY2"/>
              </a:cxn>
              <a:cxn ang="0">
                <a:pos x="connsiteX3" y="connsiteY3"/>
              </a:cxn>
            </a:cxnLst>
            <a:rect l="l" t="t" r="r" b="b"/>
            <a:pathLst>
              <a:path w="580571" h="565776">
                <a:moveTo>
                  <a:pt x="0" y="565776"/>
                </a:moveTo>
                <a:lnTo>
                  <a:pt x="388594" y="0"/>
                </a:lnTo>
                <a:lnTo>
                  <a:pt x="580571" y="565776"/>
                </a:lnTo>
                <a:lnTo>
                  <a:pt x="0" y="565776"/>
                </a:lnTo>
                <a:close/>
              </a:path>
            </a:pathLst>
          </a:custGeom>
          <a:noFill/>
          <a:ln>
            <a:solidFill>
              <a:srgbClr val="16FEF8">
                <a:alpha val="2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8CA30379-8882-4E24-9940-7453DA6C537D}"/>
              </a:ext>
            </a:extLst>
          </p:cNvPr>
          <p:cNvGrpSpPr/>
          <p:nvPr/>
        </p:nvGrpSpPr>
        <p:grpSpPr>
          <a:xfrm>
            <a:off x="1316605" y="1735181"/>
            <a:ext cx="9961181" cy="2989186"/>
            <a:chOff x="1295325" y="1563199"/>
            <a:chExt cx="9961181" cy="2989186"/>
          </a:xfrm>
        </p:grpSpPr>
        <p:sp>
          <p:nvSpPr>
            <p:cNvPr id="8" name="文本框 7">
              <a:extLst>
                <a:ext uri="{FF2B5EF4-FFF2-40B4-BE49-F238E27FC236}">
                  <a16:creationId xmlns:a16="http://schemas.microsoft.com/office/drawing/2014/main" id="{79C7F1DF-A0A8-6AC6-30E2-5C14ACCF9BC8}"/>
                </a:ext>
              </a:extLst>
            </p:cNvPr>
            <p:cNvSpPr txBox="1"/>
            <p:nvPr/>
          </p:nvSpPr>
          <p:spPr>
            <a:xfrm>
              <a:off x="1295325" y="2305616"/>
              <a:ext cx="9961181" cy="2246769"/>
            </a:xfrm>
            <a:prstGeom prst="rect">
              <a:avLst/>
            </a:prstGeom>
            <a:noFill/>
          </p:spPr>
          <p:txBody>
            <a:bodyPr wrap="square" rtlCol="0">
              <a:spAutoFit/>
            </a:bodyPr>
            <a:lstStyle/>
            <a:p>
              <a:pPr marL="514350" indent="-514350">
                <a:buAutoNum type="arabicPeriod"/>
              </a:pPr>
              <a:r>
                <a:rPr lang="zh-CN" altLang="en-US" sz="2800" b="1" dirty="0">
                  <a:solidFill>
                    <a:schemeClr val="bg1"/>
                  </a:solidFill>
                </a:rPr>
                <a:t>利用</a:t>
              </a:r>
              <a:r>
                <a:rPr lang="en-US" altLang="zh-CN" sz="2800" b="1" dirty="0">
                  <a:solidFill>
                    <a:schemeClr val="bg1"/>
                  </a:solidFill>
                </a:rPr>
                <a:t>DHT11</a:t>
              </a:r>
              <a:r>
                <a:rPr lang="zh-CN" altLang="en-US" sz="2800" b="1" dirty="0">
                  <a:solidFill>
                    <a:schemeClr val="bg1"/>
                  </a:solidFill>
                </a:rPr>
                <a:t>对周边环境进行温湿度数据采集</a:t>
              </a:r>
              <a:endParaRPr lang="en-US" altLang="zh-CN" sz="2800" b="1" dirty="0">
                <a:solidFill>
                  <a:schemeClr val="bg1"/>
                </a:solidFill>
              </a:endParaRPr>
            </a:p>
            <a:p>
              <a:pPr marL="514350" indent="-514350">
                <a:buAutoNum type="arabicPeriod"/>
              </a:pPr>
              <a:endParaRPr lang="en-US" altLang="zh-CN" sz="2800" b="1" dirty="0">
                <a:solidFill>
                  <a:schemeClr val="bg1"/>
                </a:solidFill>
              </a:endParaRPr>
            </a:p>
            <a:p>
              <a:pPr marL="514350" indent="-514350">
                <a:buAutoNum type="arabicPeriod"/>
              </a:pPr>
              <a:r>
                <a:rPr lang="zh-CN" altLang="en-US" sz="2800" b="1" dirty="0">
                  <a:solidFill>
                    <a:schemeClr val="bg1"/>
                  </a:solidFill>
                </a:rPr>
                <a:t>通过串口与</a:t>
              </a:r>
              <a:r>
                <a:rPr lang="en-US" altLang="zh-CN" sz="2800" b="1" dirty="0">
                  <a:solidFill>
                    <a:schemeClr val="bg1"/>
                  </a:solidFill>
                </a:rPr>
                <a:t>UDP</a:t>
              </a:r>
              <a:r>
                <a:rPr lang="zh-CN" altLang="en-US" sz="2800" b="1" dirty="0">
                  <a:solidFill>
                    <a:schemeClr val="bg1"/>
                  </a:solidFill>
                </a:rPr>
                <a:t>服务器进行数据交换，并存储到数据库</a:t>
              </a:r>
              <a:endParaRPr lang="en-US" altLang="zh-CN" sz="2800" b="1" dirty="0">
                <a:solidFill>
                  <a:schemeClr val="bg1"/>
                </a:solidFill>
              </a:endParaRPr>
            </a:p>
            <a:p>
              <a:pPr marL="514350" indent="-514350">
                <a:buAutoNum type="arabicPeriod"/>
              </a:pPr>
              <a:endParaRPr lang="en-US" altLang="zh-CN" sz="2800" b="1" dirty="0">
                <a:solidFill>
                  <a:schemeClr val="bg1"/>
                </a:solidFill>
              </a:endParaRPr>
            </a:p>
            <a:p>
              <a:pPr marL="514350" indent="-514350">
                <a:buAutoNum type="arabicPeriod"/>
              </a:pPr>
              <a:r>
                <a:rPr lang="zh-CN" altLang="en-US" sz="2800" b="1" dirty="0">
                  <a:solidFill>
                    <a:schemeClr val="bg1"/>
                  </a:solidFill>
                </a:rPr>
                <a:t>利用</a:t>
              </a:r>
              <a:r>
                <a:rPr lang="en-US" altLang="zh-CN" sz="2800" b="1" dirty="0">
                  <a:solidFill>
                    <a:schemeClr val="bg1"/>
                  </a:solidFill>
                </a:rPr>
                <a:t>CGI</a:t>
              </a:r>
              <a:r>
                <a:rPr lang="zh-CN" altLang="en-US" sz="2800" b="1" dirty="0">
                  <a:solidFill>
                    <a:schemeClr val="bg1"/>
                  </a:solidFill>
                </a:rPr>
                <a:t>编写</a:t>
              </a:r>
              <a:r>
                <a:rPr lang="en-US" altLang="zh-CN" sz="2800" b="1" dirty="0">
                  <a:solidFill>
                    <a:schemeClr val="bg1"/>
                  </a:solidFill>
                </a:rPr>
                <a:t>HTML</a:t>
              </a:r>
              <a:r>
                <a:rPr lang="zh-CN" altLang="en-US" sz="2800" b="1" dirty="0">
                  <a:solidFill>
                    <a:schemeClr val="bg1"/>
                  </a:solidFill>
                </a:rPr>
                <a:t>文件，进行数据展示及开发板的简单控制</a:t>
              </a:r>
            </a:p>
          </p:txBody>
        </p:sp>
        <p:sp>
          <p:nvSpPr>
            <p:cNvPr id="9" name="文本框 8">
              <a:extLst>
                <a:ext uri="{FF2B5EF4-FFF2-40B4-BE49-F238E27FC236}">
                  <a16:creationId xmlns:a16="http://schemas.microsoft.com/office/drawing/2014/main" id="{D7AC66C4-DB6E-19C3-B4FC-A2327749AA0C}"/>
                </a:ext>
              </a:extLst>
            </p:cNvPr>
            <p:cNvSpPr txBox="1"/>
            <p:nvPr/>
          </p:nvSpPr>
          <p:spPr>
            <a:xfrm>
              <a:off x="1295325" y="1563199"/>
              <a:ext cx="7219265" cy="523220"/>
            </a:xfrm>
            <a:prstGeom prst="rect">
              <a:avLst/>
            </a:prstGeom>
            <a:noFill/>
          </p:spPr>
          <p:txBody>
            <a:bodyPr wrap="square" rtlCol="0">
              <a:spAutoFit/>
            </a:bodyPr>
            <a:lstStyle/>
            <a:p>
              <a:r>
                <a:rPr lang="zh-CN" altLang="en-US" sz="2800" b="1" dirty="0">
                  <a:solidFill>
                    <a:schemeClr val="bg1"/>
                  </a:solidFill>
                </a:rPr>
                <a:t>项目流程：</a:t>
              </a:r>
            </a:p>
          </p:txBody>
        </p:sp>
      </p:grpSp>
    </p:spTree>
    <p:extLst>
      <p:ext uri="{BB962C8B-B14F-4D97-AF65-F5344CB8AC3E}">
        <p14:creationId xmlns:p14="http://schemas.microsoft.com/office/powerpoint/2010/main" val="7663230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heel(1)">
                                      <p:cBhvr>
                                        <p:cTn id="7" dur="1250"/>
                                        <p:tgtEl>
                                          <p:spTgt spid="64"/>
                                        </p:tgtEl>
                                      </p:cBhvr>
                                    </p:animEffect>
                                  </p:childTnLst>
                                </p:cTn>
                              </p:par>
                            </p:childTnLst>
                          </p:cTn>
                        </p:par>
                        <p:par>
                          <p:cTn id="8" fill="hold">
                            <p:stCondLst>
                              <p:cond delay="125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6" presetClass="entr" presetSubtype="21" fill="hold" grpId="0" nodeType="withEffect">
                                  <p:stCondLst>
                                    <p:cond delay="100"/>
                                  </p:stCondLst>
                                  <p:childTnLst>
                                    <p:set>
                                      <p:cBhvr>
                                        <p:cTn id="17" dur="1" fill="hold">
                                          <p:stCondLst>
                                            <p:cond delay="0"/>
                                          </p:stCondLst>
                                        </p:cTn>
                                        <p:tgtEl>
                                          <p:spTgt spid="95"/>
                                        </p:tgtEl>
                                        <p:attrNameLst>
                                          <p:attrName>style.visibility</p:attrName>
                                        </p:attrNameLst>
                                      </p:cBhvr>
                                      <p:to>
                                        <p:strVal val="visible"/>
                                      </p:to>
                                    </p:set>
                                    <p:animEffect transition="in" filter="barn(inVertical)">
                                      <p:cBhvr>
                                        <p:cTn id="18" dur="500"/>
                                        <p:tgtEl>
                                          <p:spTgt spid="95"/>
                                        </p:tgtEl>
                                      </p:cBhvr>
                                    </p:animEffect>
                                  </p:childTnLst>
                                </p:cTn>
                              </p:par>
                              <p:par>
                                <p:cTn id="19" presetID="16" presetClass="entr" presetSubtype="21" fill="hold" grpId="0" nodeType="withEffect">
                                  <p:stCondLst>
                                    <p:cond delay="100"/>
                                  </p:stCondLst>
                                  <p:childTnLst>
                                    <p:set>
                                      <p:cBhvr>
                                        <p:cTn id="20" dur="1" fill="hold">
                                          <p:stCondLst>
                                            <p:cond delay="0"/>
                                          </p:stCondLst>
                                        </p:cTn>
                                        <p:tgtEl>
                                          <p:spTgt spid="96"/>
                                        </p:tgtEl>
                                        <p:attrNameLst>
                                          <p:attrName>style.visibility</p:attrName>
                                        </p:attrNameLst>
                                      </p:cBhvr>
                                      <p:to>
                                        <p:strVal val="visible"/>
                                      </p:to>
                                    </p:set>
                                    <p:animEffect transition="in" filter="barn(inVertical)">
                                      <p:cBhvr>
                                        <p:cTn id="2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95" grpId="0" animBg="1"/>
      <p:bldP spid="9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F88A9399-3F48-48E5-8B75-483186E59E3C}"/>
              </a:ext>
            </a:extLst>
          </p:cNvPr>
          <p:cNvPicPr>
            <a:picLocks noChangeAspect="1"/>
          </p:cNvPicPr>
          <p:nvPr/>
        </p:nvPicPr>
        <p:blipFill rotWithShape="1">
          <a:blip r:embed="rId3"/>
          <a:srcRect l="4602" t="1435" r="4602" b="1435"/>
          <a:stretch/>
        </p:blipFill>
        <p:spPr>
          <a:xfrm>
            <a:off x="0" y="1"/>
            <a:ext cx="12192000" cy="6858000"/>
          </a:xfrm>
          <a:prstGeom prst="rect">
            <a:avLst/>
          </a:prstGeom>
        </p:spPr>
      </p:pic>
    </p:spTree>
    <p:extLst>
      <p:ext uri="{BB962C8B-B14F-4D97-AF65-F5344CB8AC3E}">
        <p14:creationId xmlns:p14="http://schemas.microsoft.com/office/powerpoint/2010/main" val="4211269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3537053" y="1005694"/>
            <a:ext cx="4534471" cy="584775"/>
          </a:xfrm>
          <a:prstGeom prst="rect">
            <a:avLst/>
          </a:prstGeom>
          <a:noFill/>
        </p:spPr>
        <p:txBody>
          <a:bodyPr wrap="square" rtlCol="0">
            <a:spAutoFit/>
          </a:bodyPr>
          <a:lstStyle/>
          <a:p>
            <a:pPr algn="ctr"/>
            <a:r>
              <a:rPr lang="zh-CN" altLang="en-US" sz="3200" dirty="0">
                <a:solidFill>
                  <a:schemeClr val="bg1"/>
                </a:solidFill>
                <a:latin typeface="小米兰亭" panose="03000502000000000000" pitchFamily="66" charset="-122"/>
                <a:ea typeface="小米兰亭" panose="03000502000000000000" pitchFamily="66" charset="-122"/>
              </a:rPr>
              <a:t>项目功能介绍</a:t>
            </a:r>
          </a:p>
        </p:txBody>
      </p:sp>
      <p:cxnSp>
        <p:nvCxnSpPr>
          <p:cNvPr id="14" name="直接连接符 13"/>
          <p:cNvCxnSpPr/>
          <p:nvPr/>
        </p:nvCxnSpPr>
        <p:spPr>
          <a:xfrm>
            <a:off x="5523533" y="1590469"/>
            <a:ext cx="602776" cy="0"/>
          </a:xfrm>
          <a:prstGeom prst="line">
            <a:avLst/>
          </a:prstGeom>
          <a:ln w="25400">
            <a:solidFill>
              <a:srgbClr val="8CFCFC"/>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836562" y="-66487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830920" y="-977103"/>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705774" y="-1062824"/>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2414641" y="-840182"/>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78660" y="-1411011"/>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76986" y="-704715"/>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939927" y="2636105"/>
            <a:ext cx="162664" cy="15875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364251" y="1793361"/>
            <a:ext cx="97200" cy="94862"/>
          </a:xfrm>
          <a:prstGeom prst="ellipse">
            <a:avLst/>
          </a:prstGeom>
          <a:gradFill>
            <a:gsLst>
              <a:gs pos="0">
                <a:schemeClr val="accent1">
                  <a:lumMod val="5000"/>
                  <a:lumOff val="95000"/>
                  <a:alpha val="0"/>
                </a:schemeClr>
              </a:gs>
              <a:gs pos="54000">
                <a:srgbClr val="FBFCFE">
                  <a:alpha val="30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3"/>
          <p:cNvSpPr>
            <a:spLocks noChangeAspect="1" noChangeArrowheads="1" noTextEdit="1"/>
          </p:cNvSpPr>
          <p:nvPr/>
        </p:nvSpPr>
        <p:spPr bwMode="auto">
          <a:xfrm>
            <a:off x="2350726" y="3389912"/>
            <a:ext cx="475073" cy="7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a:off x="4638912" y="3777489"/>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0" name="Freeform 10"/>
          <p:cNvSpPr>
            <a:spLocks/>
          </p:cNvSpPr>
          <p:nvPr/>
        </p:nvSpPr>
        <p:spPr bwMode="auto">
          <a:xfrm>
            <a:off x="4638912" y="3777489"/>
            <a:ext cx="541339" cy="3175"/>
          </a:xfrm>
          <a:custGeom>
            <a:avLst/>
            <a:gdLst>
              <a:gd name="T0" fmla="*/ 144 w 144"/>
              <a:gd name="T1" fmla="*/ 0 h 1"/>
              <a:gd name="T2" fmla="*/ 8 w 144"/>
              <a:gd name="T3" fmla="*/ 0 h 1"/>
              <a:gd name="T4" fmla="*/ 0 w 144"/>
              <a:gd name="T5" fmla="*/ 1 h 1"/>
              <a:gd name="T6" fmla="*/ 144 w 144"/>
              <a:gd name="T7" fmla="*/ 0 h 1"/>
            </a:gdLst>
            <a:ahLst/>
            <a:cxnLst>
              <a:cxn ang="0">
                <a:pos x="T0" y="T1"/>
              </a:cxn>
              <a:cxn ang="0">
                <a:pos x="T2" y="T3"/>
              </a:cxn>
              <a:cxn ang="0">
                <a:pos x="T4" y="T5"/>
              </a:cxn>
              <a:cxn ang="0">
                <a:pos x="T6" y="T7"/>
              </a:cxn>
            </a:cxnLst>
            <a:rect l="0" t="0" r="r" b="b"/>
            <a:pathLst>
              <a:path w="144" h="1">
                <a:moveTo>
                  <a:pt x="144" y="0"/>
                </a:moveTo>
                <a:cubicBezTo>
                  <a:pt x="8" y="0"/>
                  <a:pt x="8" y="0"/>
                  <a:pt x="8" y="0"/>
                </a:cubicBezTo>
                <a:cubicBezTo>
                  <a:pt x="6" y="0"/>
                  <a:pt x="3" y="0"/>
                  <a:pt x="0" y="1"/>
                </a:cubicBez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cxnSp>
        <p:nvCxnSpPr>
          <p:cNvPr id="78" name="直接连接符 77"/>
          <p:cNvCxnSpPr/>
          <p:nvPr/>
        </p:nvCxnSpPr>
        <p:spPr>
          <a:xfrm flipH="1">
            <a:off x="9002849" y="798148"/>
            <a:ext cx="972457"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299387" y="464457"/>
            <a:ext cx="972455" cy="972457"/>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299387" y="1581061"/>
            <a:ext cx="527171" cy="527172"/>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737078" y="1431018"/>
            <a:ext cx="972457" cy="972457"/>
          </a:xfrm>
          <a:prstGeom prst="line">
            <a:avLst/>
          </a:prstGeom>
          <a:ln w="22225">
            <a:gradFill>
              <a:gsLst>
                <a:gs pos="44000">
                  <a:srgbClr val="FBFCFE">
                    <a:alpha val="25000"/>
                  </a:srgbClr>
                </a:gs>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2123818" y="520571"/>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015381" y="464457"/>
            <a:ext cx="574511" cy="574510"/>
          </a:xfrm>
          <a:prstGeom prst="line">
            <a:avLst/>
          </a:prstGeom>
          <a:ln w="22225">
            <a:gradFill>
              <a:gsLst>
                <a:gs pos="0">
                  <a:schemeClr val="accent1">
                    <a:lumMod val="5000"/>
                    <a:lumOff val="95000"/>
                    <a:alpha val="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04B20BA-BAB8-495C-83C8-563E9B838ED9}"/>
              </a:ext>
            </a:extLst>
          </p:cNvPr>
          <p:cNvSpPr txBox="1"/>
          <p:nvPr/>
        </p:nvSpPr>
        <p:spPr>
          <a:xfrm>
            <a:off x="3058510" y="2599459"/>
            <a:ext cx="6051830" cy="2677656"/>
          </a:xfrm>
          <a:prstGeom prst="rect">
            <a:avLst/>
          </a:prstGeom>
          <a:noFill/>
        </p:spPr>
        <p:txBody>
          <a:bodyPr wrap="square" rtlCol="0">
            <a:spAutoFit/>
          </a:bodyPr>
          <a:lstStyle/>
          <a:p>
            <a:r>
              <a:rPr lang="zh-CN" altLang="en-US" sz="2800" b="1" dirty="0">
                <a:solidFill>
                  <a:schemeClr val="bg1"/>
                </a:solidFill>
              </a:rPr>
              <a:t>通过客户端实时查看农场温湿度；</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将环境信息实时备份至数据库中；</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通过客户端远程操控农场相关设备；</a:t>
            </a:r>
            <a:endParaRPr lang="en-US" altLang="zh-CN" sz="2800" b="1" dirty="0">
              <a:solidFill>
                <a:schemeClr val="bg1"/>
              </a:solidFill>
            </a:endParaRPr>
          </a:p>
          <a:p>
            <a:endParaRPr lang="en-US" altLang="zh-CN" sz="2800" b="1" dirty="0">
              <a:solidFill>
                <a:schemeClr val="bg1"/>
              </a:solidFill>
            </a:endParaRPr>
          </a:p>
        </p:txBody>
      </p:sp>
    </p:spTree>
    <p:extLst>
      <p:ext uri="{BB962C8B-B14F-4D97-AF65-F5344CB8AC3E}">
        <p14:creationId xmlns:p14="http://schemas.microsoft.com/office/powerpoint/2010/main" val="2889779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6654 -0.11505 L -0.24557 0.41759 " pathEditMode="relative" rAng="0" ptsTypes="AA">
                                      <p:cBhvr>
                                        <p:cTn id="6" dur="250" fill="hold"/>
                                        <p:tgtEl>
                                          <p:spTgt spid="41"/>
                                        </p:tgtEl>
                                        <p:attrNameLst>
                                          <p:attrName>ppt_x</p:attrName>
                                          <p:attrName>ppt_y</p:attrName>
                                        </p:attrNameLst>
                                      </p:cBhvr>
                                      <p:rCtr x="-15612" y="26620"/>
                                    </p:animMotion>
                                  </p:childTnLst>
                                </p:cTn>
                              </p:par>
                            </p:childTnLst>
                          </p:cTn>
                        </p:par>
                        <p:par>
                          <p:cTn id="7" fill="hold">
                            <p:stCondLst>
                              <p:cond delay="250"/>
                            </p:stCondLst>
                            <p:childTnLst>
                              <p:par>
                                <p:cTn id="8" presetID="10"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250"/>
                                        <p:tgtEl>
                                          <p:spTgt spid="49">
                                            <p:txEl>
                                              <p:pRg st="0" end="0"/>
                                            </p:txEl>
                                          </p:spTgt>
                                        </p:tgtEl>
                                      </p:cBhvr>
                                    </p:animEffec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49">
                                            <p:txEl>
                                              <p:pRg st="2" end="2"/>
                                            </p:txEl>
                                          </p:spTgt>
                                        </p:tgtEl>
                                        <p:attrNameLst>
                                          <p:attrName>style.visibility</p:attrName>
                                        </p:attrNameLst>
                                      </p:cBhvr>
                                      <p:to>
                                        <p:strVal val="visible"/>
                                      </p:to>
                                    </p:set>
                                    <p:animEffect transition="in" filter="fade">
                                      <p:cBhvr>
                                        <p:cTn id="18" dur="250"/>
                                        <p:tgtEl>
                                          <p:spTgt spid="49">
                                            <p:txEl>
                                              <p:pRg st="2" end="2"/>
                                            </p:txEl>
                                          </p:spTgt>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49">
                                            <p:txEl>
                                              <p:pRg st="4" end="4"/>
                                            </p:txEl>
                                          </p:spTgt>
                                        </p:tgtEl>
                                        <p:attrNameLst>
                                          <p:attrName>style.visibility</p:attrName>
                                        </p:attrNameLst>
                                      </p:cBhvr>
                                      <p:to>
                                        <p:strVal val="visible"/>
                                      </p:to>
                                    </p:set>
                                    <p:animEffect transition="in" filter="fade">
                                      <p:cBhvr>
                                        <p:cTn id="22" dur="250"/>
                                        <p:tgtEl>
                                          <p:spTgt spid="49">
                                            <p:txEl>
                                              <p:pRg st="4" end="4"/>
                                            </p:txEl>
                                          </p:spTgt>
                                        </p:tgtEl>
                                      </p:cBhvr>
                                    </p:animEffect>
                                  </p:childTnLst>
                                </p:cTn>
                              </p:par>
                            </p:childTnLst>
                          </p:cTn>
                        </p:par>
                        <p:par>
                          <p:cTn id="23" fill="hold">
                            <p:stCondLst>
                              <p:cond delay="1250"/>
                            </p:stCondLst>
                            <p:childTnLst>
                              <p:par>
                                <p:cTn id="24" presetID="23" presetClass="entr" presetSubtype="16"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250" fill="hold"/>
                                        <p:tgtEl>
                                          <p:spTgt spid="14"/>
                                        </p:tgtEl>
                                        <p:attrNameLst>
                                          <p:attrName>ppt_w</p:attrName>
                                        </p:attrNameLst>
                                      </p:cBhvr>
                                      <p:tavLst>
                                        <p:tav tm="0">
                                          <p:val>
                                            <p:fltVal val="0"/>
                                          </p:val>
                                        </p:tav>
                                        <p:tav tm="100000">
                                          <p:val>
                                            <p:strVal val="#ppt_w"/>
                                          </p:val>
                                        </p:tav>
                                      </p:tavLst>
                                    </p:anim>
                                    <p:anim calcmode="lin" valueType="num">
                                      <p:cBhvr>
                                        <p:cTn id="27" dur="250" fill="hold"/>
                                        <p:tgtEl>
                                          <p:spTgt spid="14"/>
                                        </p:tgtEl>
                                        <p:attrNameLst>
                                          <p:attrName>ppt_h</p:attrName>
                                        </p:attrNameLst>
                                      </p:cBhvr>
                                      <p:tavLst>
                                        <p:tav tm="0">
                                          <p:val>
                                            <p:fltVal val="0"/>
                                          </p:val>
                                        </p:tav>
                                        <p:tav tm="100000">
                                          <p:val>
                                            <p:strVal val="#ppt_h"/>
                                          </p:val>
                                        </p:tav>
                                      </p:tavLst>
                                    </p:anim>
                                  </p:childTnLst>
                                </p:cTn>
                              </p:par>
                            </p:childTnLst>
                          </p:cTn>
                        </p:par>
                        <p:par>
                          <p:cTn id="28" fill="hold">
                            <p:stCondLst>
                              <p:cond delay="1500"/>
                            </p:stCondLst>
                            <p:childTnLst>
                              <p:par>
                                <p:cTn id="29" presetID="42" presetClass="path" presetSubtype="0" accel="50000" decel="50000" fill="hold" nodeType="afterEffect">
                                  <p:stCondLst>
                                    <p:cond delay="0"/>
                                  </p:stCondLst>
                                  <p:childTnLst>
                                    <p:animMotion origin="layout" path="M 0.14622 -0.24745 L -0.78555 1.14676 " pathEditMode="relative" rAng="0" ptsTypes="AA">
                                      <p:cBhvr>
                                        <p:cTn id="30" dur="250" fill="hold"/>
                                        <p:tgtEl>
                                          <p:spTgt spid="43"/>
                                        </p:tgtEl>
                                        <p:attrNameLst>
                                          <p:attrName>ppt_x</p:attrName>
                                          <p:attrName>ppt_y</p:attrName>
                                        </p:attrNameLst>
                                      </p:cBhvr>
                                      <p:rCtr x="-46589" y="69699"/>
                                    </p:animMotion>
                                  </p:childTnLst>
                                </p:cTn>
                              </p:par>
                            </p:childTnLst>
                          </p:cTn>
                        </p:par>
                        <p:par>
                          <p:cTn id="31" fill="hold">
                            <p:stCondLst>
                              <p:cond delay="1750"/>
                            </p:stCondLst>
                            <p:childTnLst>
                              <p:par>
                                <p:cTn id="32" presetID="42" presetClass="path" presetSubtype="0" accel="50000" decel="50000" fill="hold" nodeType="afterEffect">
                                  <p:stCondLst>
                                    <p:cond delay="0"/>
                                  </p:stCondLst>
                                  <p:childTnLst>
                                    <p:animMotion origin="layout" path="M 0.14232 -0.23565 L -0.78255 1.20672 " pathEditMode="relative" rAng="0" ptsTypes="AA">
                                      <p:cBhvr>
                                        <p:cTn id="33" dur="250" fill="hold"/>
                                        <p:tgtEl>
                                          <p:spTgt spid="44"/>
                                        </p:tgtEl>
                                        <p:attrNameLst>
                                          <p:attrName>ppt_x</p:attrName>
                                          <p:attrName>ppt_y</p:attrName>
                                        </p:attrNameLst>
                                      </p:cBhvr>
                                      <p:rCtr x="-46250" y="72106"/>
                                    </p:animMotion>
                                  </p:childTnLst>
                                </p:cTn>
                              </p:par>
                            </p:childTnLst>
                          </p:cTn>
                        </p:par>
                        <p:par>
                          <p:cTn id="34" fill="hold">
                            <p:stCondLst>
                              <p:cond delay="2000"/>
                            </p:stCondLst>
                            <p:childTnLst>
                              <p:par>
                                <p:cTn id="35" presetID="42" presetClass="path" presetSubtype="0" accel="50000" decel="50000" fill="hold" nodeType="afterEffect">
                                  <p:stCondLst>
                                    <p:cond delay="0"/>
                                  </p:stCondLst>
                                  <p:childTnLst>
                                    <p:animMotion origin="layout" path="M 0.16784 -0.33773 L -0.74817 1.21088 " pathEditMode="relative" rAng="0" ptsTypes="AA">
                                      <p:cBhvr>
                                        <p:cTn id="36" dur="250" fill="hold"/>
                                        <p:tgtEl>
                                          <p:spTgt spid="45"/>
                                        </p:tgtEl>
                                        <p:attrNameLst>
                                          <p:attrName>ppt_x</p:attrName>
                                          <p:attrName>ppt_y</p:attrName>
                                        </p:attrNameLst>
                                      </p:cBhvr>
                                      <p:rCtr x="-45807" y="77431"/>
                                    </p:animMotion>
                                  </p:childTnLst>
                                </p:cTn>
                              </p:par>
                            </p:childTnLst>
                          </p:cTn>
                        </p:par>
                        <p:par>
                          <p:cTn id="37" fill="hold">
                            <p:stCondLst>
                              <p:cond delay="2250"/>
                            </p:stCondLst>
                            <p:childTnLst>
                              <p:par>
                                <p:cTn id="38" presetID="42" presetClass="path" presetSubtype="0" accel="50000" decel="50000" fill="hold" nodeType="afterEffect">
                                  <p:stCondLst>
                                    <p:cond delay="0"/>
                                  </p:stCondLst>
                                  <p:childTnLst>
                                    <p:animMotion origin="layout" path="M 0.06524 -0.11759 L -0.35325 0.52315 " pathEditMode="relative" rAng="0" ptsTypes="AA">
                                      <p:cBhvr>
                                        <p:cTn id="39" dur="250" fill="hold"/>
                                        <p:tgtEl>
                                          <p:spTgt spid="52"/>
                                        </p:tgtEl>
                                        <p:attrNameLst>
                                          <p:attrName>ppt_x</p:attrName>
                                          <p:attrName>ppt_y</p:attrName>
                                        </p:attrNameLst>
                                      </p:cBhvr>
                                      <p:rCtr x="-20924" y="32037"/>
                                    </p:animMotion>
                                  </p:childTnLst>
                                </p:cTn>
                              </p:par>
                            </p:childTnLst>
                          </p:cTn>
                        </p:par>
                        <p:par>
                          <p:cTn id="40" fill="hold">
                            <p:stCondLst>
                              <p:cond delay="2500"/>
                            </p:stCondLst>
                            <p:childTnLst>
                              <p:par>
                                <p:cTn id="41" presetID="42" presetClass="path" presetSubtype="0" accel="50000" decel="50000" fill="hold" nodeType="afterEffect">
                                  <p:stCondLst>
                                    <p:cond delay="0"/>
                                  </p:stCondLst>
                                  <p:childTnLst>
                                    <p:animMotion origin="layout" path="M 0.29739 -0.42176 L -0.47787 0.7669 " pathEditMode="relative" rAng="0" ptsTypes="AA">
                                      <p:cBhvr>
                                        <p:cTn id="42" dur="250" fill="hold"/>
                                        <p:tgtEl>
                                          <p:spTgt spid="46"/>
                                        </p:tgtEl>
                                        <p:attrNameLst>
                                          <p:attrName>ppt_x</p:attrName>
                                          <p:attrName>ppt_y</p:attrName>
                                        </p:attrNameLst>
                                      </p:cBhvr>
                                      <p:rCtr x="-38763" y="59421"/>
                                    </p:animMotion>
                                  </p:childTnLst>
                                </p:cTn>
                              </p:par>
                            </p:childTnLst>
                          </p:cTn>
                        </p:par>
                        <p:par>
                          <p:cTn id="43" fill="hold">
                            <p:stCondLst>
                              <p:cond delay="2750"/>
                            </p:stCondLst>
                            <p:childTnLst>
                              <p:par>
                                <p:cTn id="44" presetID="10" presetClass="entr" presetSubtype="0" fill="hold" nodeType="after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250"/>
                                        <p:tgtEl>
                                          <p:spTgt spid="83"/>
                                        </p:tgtEl>
                                      </p:cBhvr>
                                    </p:animEffect>
                                  </p:childTnLst>
                                </p:cTn>
                              </p:par>
                            </p:childTnLst>
                          </p:cTn>
                        </p:par>
                        <p:par>
                          <p:cTn id="47" fill="hold">
                            <p:stCondLst>
                              <p:cond delay="3000"/>
                            </p:stCondLst>
                            <p:childTnLst>
                              <p:par>
                                <p:cTn id="48" presetID="10" presetClass="entr" presetSubtype="0" fill="hold" nodeType="after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fade">
                                      <p:cBhvr>
                                        <p:cTn id="50" dur="250"/>
                                        <p:tgtEl>
                                          <p:spTgt spid="82"/>
                                        </p:tgtEl>
                                      </p:cBhvr>
                                    </p:animEffect>
                                  </p:childTnLst>
                                </p:cTn>
                              </p:par>
                            </p:childTnLst>
                          </p:cTn>
                        </p:par>
                        <p:par>
                          <p:cTn id="51" fill="hold">
                            <p:stCondLst>
                              <p:cond delay="3250"/>
                            </p:stCondLst>
                            <p:childTnLst>
                              <p:par>
                                <p:cTn id="52" presetID="10" presetClass="entr" presetSubtype="0"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250"/>
                                        <p:tgtEl>
                                          <p:spTgt spid="81"/>
                                        </p:tgtEl>
                                      </p:cBhvr>
                                    </p:animEffect>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250"/>
                                        <p:tgtEl>
                                          <p:spTgt spid="78"/>
                                        </p:tgtEl>
                                      </p:cBhvr>
                                    </p:animEffect>
                                  </p:childTnLst>
                                </p:cTn>
                              </p:par>
                            </p:childTnLst>
                          </p:cTn>
                        </p:par>
                        <p:par>
                          <p:cTn id="59" fill="hold">
                            <p:stCondLst>
                              <p:cond delay="3750"/>
                            </p:stCondLst>
                            <p:childTnLst>
                              <p:par>
                                <p:cTn id="60" presetID="10" presetClass="entr" presetSubtype="0" fill="hold"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fade">
                                      <p:cBhvr>
                                        <p:cTn id="62" dur="250"/>
                                        <p:tgtEl>
                                          <p:spTgt spid="79"/>
                                        </p:tgtEl>
                                      </p:cBhvr>
                                    </p:animEffect>
                                  </p:childTnLst>
                                </p:cTn>
                              </p:par>
                            </p:childTnLst>
                          </p:cTn>
                        </p:par>
                        <p:par>
                          <p:cTn id="63" fill="hold">
                            <p:stCondLst>
                              <p:cond delay="4000"/>
                            </p:stCondLst>
                            <p:childTnLst>
                              <p:par>
                                <p:cTn id="64" presetID="10" presetClass="entr" presetSubtype="0" fill="hold"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1576135" y="182579"/>
            <a:ext cx="424235" cy="483773"/>
            <a:chOff x="10638585" y="3643407"/>
            <a:chExt cx="424234" cy="483773"/>
          </a:xfrm>
        </p:grpSpPr>
        <p:sp>
          <p:nvSpPr>
            <p:cNvPr id="76" name="等腰三角形 70"/>
            <p:cNvSpPr/>
            <p:nvPr/>
          </p:nvSpPr>
          <p:spPr>
            <a:xfrm rot="20630478">
              <a:off x="10638585" y="3694626"/>
              <a:ext cx="163412" cy="432554"/>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586854"/>
                <a:gd name="connsiteY0" fmla="*/ 1553417 h 1553417"/>
                <a:gd name="connsiteX1" fmla="*/ 586854 w 586854"/>
                <a:gd name="connsiteY1" fmla="*/ 0 h 1553417"/>
                <a:gd name="connsiteX2" fmla="*/ 586854 w 586854"/>
                <a:gd name="connsiteY2" fmla="*/ 1416939 h 1553417"/>
                <a:gd name="connsiteX3" fmla="*/ 0 w 586854"/>
                <a:gd name="connsiteY3" fmla="*/ 1553417 h 1553417"/>
              </a:gdLst>
              <a:ahLst/>
              <a:cxnLst>
                <a:cxn ang="0">
                  <a:pos x="connsiteX0" y="connsiteY0"/>
                </a:cxn>
                <a:cxn ang="0">
                  <a:pos x="connsiteX1" y="connsiteY1"/>
                </a:cxn>
                <a:cxn ang="0">
                  <a:pos x="connsiteX2" y="connsiteY2"/>
                </a:cxn>
                <a:cxn ang="0">
                  <a:pos x="connsiteX3" y="connsiteY3"/>
                </a:cxn>
              </a:cxnLst>
              <a:rect l="l" t="t" r="r" b="b"/>
              <a:pathLst>
                <a:path w="586854" h="1553417">
                  <a:moveTo>
                    <a:pt x="0" y="1553417"/>
                  </a:moveTo>
                  <a:lnTo>
                    <a:pt x="586854" y="0"/>
                  </a:lnTo>
                  <a:lnTo>
                    <a:pt x="586854" y="1416939"/>
                  </a:lnTo>
                  <a:lnTo>
                    <a:pt x="0" y="1553417"/>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1"/>
            <p:cNvSpPr/>
            <p:nvPr/>
          </p:nvSpPr>
          <p:spPr>
            <a:xfrm rot="20630478" flipH="1">
              <a:off x="10794187" y="3643407"/>
              <a:ext cx="205214" cy="428753"/>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736979"/>
                <a:gd name="connsiteY0" fmla="*/ 1539768 h 1539768"/>
                <a:gd name="connsiteX1" fmla="*/ 736979 w 736979"/>
                <a:gd name="connsiteY1" fmla="*/ 0 h 1539768"/>
                <a:gd name="connsiteX2" fmla="*/ 736979 w 736979"/>
                <a:gd name="connsiteY2" fmla="*/ 1416939 h 1539768"/>
                <a:gd name="connsiteX3" fmla="*/ 0 w 736979"/>
                <a:gd name="connsiteY3" fmla="*/ 1539768 h 1539768"/>
              </a:gdLst>
              <a:ahLst/>
              <a:cxnLst>
                <a:cxn ang="0">
                  <a:pos x="connsiteX0" y="connsiteY0"/>
                </a:cxn>
                <a:cxn ang="0">
                  <a:pos x="connsiteX1" y="connsiteY1"/>
                </a:cxn>
                <a:cxn ang="0">
                  <a:pos x="connsiteX2" y="connsiteY2"/>
                </a:cxn>
                <a:cxn ang="0">
                  <a:pos x="connsiteX3" y="connsiteY3"/>
                </a:cxn>
              </a:cxnLst>
              <a:rect l="l" t="t" r="r" b="b"/>
              <a:pathLst>
                <a:path w="736979" h="1539768">
                  <a:moveTo>
                    <a:pt x="0" y="1539768"/>
                  </a:moveTo>
                  <a:lnTo>
                    <a:pt x="736979" y="0"/>
                  </a:lnTo>
                  <a:lnTo>
                    <a:pt x="736979" y="1416939"/>
                  </a:lnTo>
                  <a:lnTo>
                    <a:pt x="0" y="1539768"/>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6" idx="0"/>
              <a:endCxn id="77" idx="0"/>
            </p:cNvCxnSpPr>
            <p:nvPr/>
          </p:nvCxnSpPr>
          <p:spPr>
            <a:xfrm rot="20630478" flipV="1">
              <a:off x="10694192" y="4086355"/>
              <a:ext cx="368627" cy="3800"/>
            </a:xfrm>
            <a:prstGeom prst="line">
              <a:avLst/>
            </a:prstGeom>
            <a:ln>
              <a:gradFill>
                <a:gsLst>
                  <a:gs pos="0">
                    <a:srgbClr val="16FEF8"/>
                  </a:gs>
                  <a:gs pos="100000">
                    <a:srgbClr val="2CA3A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9" name="等腰三角形 18">
            <a:extLst>
              <a:ext uri="{FF2B5EF4-FFF2-40B4-BE49-F238E27FC236}">
                <a16:creationId xmlns:a16="http://schemas.microsoft.com/office/drawing/2014/main" id="{B50B7F67-A361-4A78-B124-5A5FE1504429}"/>
              </a:ext>
            </a:extLst>
          </p:cNvPr>
          <p:cNvSpPr/>
          <p:nvPr/>
        </p:nvSpPr>
        <p:spPr>
          <a:xfrm rot="5400000">
            <a:off x="10852" y="40718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736C84A4-6900-4BD4-ADBF-7F9814DDEDED}"/>
              </a:ext>
            </a:extLst>
          </p:cNvPr>
          <p:cNvGrpSpPr/>
          <p:nvPr/>
        </p:nvGrpSpPr>
        <p:grpSpPr>
          <a:xfrm>
            <a:off x="395491" y="382069"/>
            <a:ext cx="9961181" cy="2989186"/>
            <a:chOff x="1295325" y="1563199"/>
            <a:chExt cx="9961181" cy="2989186"/>
          </a:xfrm>
        </p:grpSpPr>
        <p:sp>
          <p:nvSpPr>
            <p:cNvPr id="23" name="文本框 22">
              <a:extLst>
                <a:ext uri="{FF2B5EF4-FFF2-40B4-BE49-F238E27FC236}">
                  <a16:creationId xmlns:a16="http://schemas.microsoft.com/office/drawing/2014/main" id="{266688DF-8E01-485E-B641-C471635E85E0}"/>
                </a:ext>
              </a:extLst>
            </p:cNvPr>
            <p:cNvSpPr txBox="1"/>
            <p:nvPr/>
          </p:nvSpPr>
          <p:spPr>
            <a:xfrm>
              <a:off x="1295325" y="2305616"/>
              <a:ext cx="9961181" cy="2246769"/>
            </a:xfrm>
            <a:prstGeom prst="rect">
              <a:avLst/>
            </a:prstGeom>
            <a:noFill/>
          </p:spPr>
          <p:txBody>
            <a:bodyPr wrap="square" rtlCol="0">
              <a:spAutoFit/>
            </a:bodyPr>
            <a:lstStyle/>
            <a:p>
              <a:r>
                <a:rPr lang="en-US" altLang="zh-CN" sz="2800" b="1" dirty="0">
                  <a:solidFill>
                    <a:schemeClr val="bg1"/>
                  </a:solidFill>
                </a:rPr>
                <a:t>DHT11 </a:t>
              </a:r>
              <a:r>
                <a:rPr lang="zh-CN" altLang="en-US" sz="2800" b="1" dirty="0">
                  <a:solidFill>
                    <a:schemeClr val="bg1"/>
                  </a:solidFill>
                </a:rPr>
                <a:t>数字温湿度传感器是一款含有已校验数字信号输出的温</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湿度复合传感器，具有超小的体积、极低的功耗的特点；在其</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采集完成数据后，通过串口同服务器进行数据交换</a:t>
              </a:r>
            </a:p>
          </p:txBody>
        </p:sp>
        <p:sp>
          <p:nvSpPr>
            <p:cNvPr id="24" name="文本框 23">
              <a:extLst>
                <a:ext uri="{FF2B5EF4-FFF2-40B4-BE49-F238E27FC236}">
                  <a16:creationId xmlns:a16="http://schemas.microsoft.com/office/drawing/2014/main" id="{4EA740CE-A6B2-4341-900F-98289AD79529}"/>
                </a:ext>
              </a:extLst>
            </p:cNvPr>
            <p:cNvSpPr txBox="1"/>
            <p:nvPr/>
          </p:nvSpPr>
          <p:spPr>
            <a:xfrm>
              <a:off x="1295325" y="1563199"/>
              <a:ext cx="7219265" cy="523220"/>
            </a:xfrm>
            <a:prstGeom prst="rect">
              <a:avLst/>
            </a:prstGeom>
            <a:noFill/>
          </p:spPr>
          <p:txBody>
            <a:bodyPr wrap="square" rtlCol="0">
              <a:spAutoFit/>
            </a:bodyPr>
            <a:lstStyle/>
            <a:p>
              <a:r>
                <a:rPr lang="zh-CN" altLang="en-US" sz="2800" b="1" dirty="0">
                  <a:solidFill>
                    <a:schemeClr val="bg1"/>
                  </a:solidFill>
                </a:rPr>
                <a:t>温湿度采集：</a:t>
              </a:r>
            </a:p>
          </p:txBody>
        </p:sp>
      </p:grpSp>
      <p:pic>
        <p:nvPicPr>
          <p:cNvPr id="4" name="图片 3">
            <a:extLst>
              <a:ext uri="{FF2B5EF4-FFF2-40B4-BE49-F238E27FC236}">
                <a16:creationId xmlns:a16="http://schemas.microsoft.com/office/drawing/2014/main" id="{9B464599-4170-4E02-BB63-587D8A432908}"/>
              </a:ext>
            </a:extLst>
          </p:cNvPr>
          <p:cNvPicPr>
            <a:picLocks noChangeAspect="1"/>
          </p:cNvPicPr>
          <p:nvPr/>
        </p:nvPicPr>
        <p:blipFill>
          <a:blip r:embed="rId3"/>
          <a:stretch>
            <a:fillRect/>
          </a:stretch>
        </p:blipFill>
        <p:spPr>
          <a:xfrm>
            <a:off x="77167" y="3567301"/>
            <a:ext cx="3877715" cy="3132000"/>
          </a:xfrm>
          <a:prstGeom prst="rect">
            <a:avLst/>
          </a:prstGeom>
        </p:spPr>
      </p:pic>
      <p:pic>
        <p:nvPicPr>
          <p:cNvPr id="6" name="图片 5">
            <a:extLst>
              <a:ext uri="{FF2B5EF4-FFF2-40B4-BE49-F238E27FC236}">
                <a16:creationId xmlns:a16="http://schemas.microsoft.com/office/drawing/2014/main" id="{DB35E725-25AC-4D8B-8A17-69E4D05F2F0A}"/>
              </a:ext>
            </a:extLst>
          </p:cNvPr>
          <p:cNvPicPr>
            <a:picLocks noChangeAspect="1"/>
          </p:cNvPicPr>
          <p:nvPr/>
        </p:nvPicPr>
        <p:blipFill>
          <a:blip r:embed="rId4"/>
          <a:stretch>
            <a:fillRect/>
          </a:stretch>
        </p:blipFill>
        <p:spPr>
          <a:xfrm>
            <a:off x="4198850" y="3567301"/>
            <a:ext cx="3608955" cy="3132000"/>
          </a:xfrm>
          <a:prstGeom prst="rect">
            <a:avLst/>
          </a:prstGeom>
        </p:spPr>
      </p:pic>
      <p:pic>
        <p:nvPicPr>
          <p:cNvPr id="13" name="图片 12">
            <a:extLst>
              <a:ext uri="{FF2B5EF4-FFF2-40B4-BE49-F238E27FC236}">
                <a16:creationId xmlns:a16="http://schemas.microsoft.com/office/drawing/2014/main" id="{196D885E-9BBE-448A-A642-6D06AFAF3BB7}"/>
              </a:ext>
            </a:extLst>
          </p:cNvPr>
          <p:cNvPicPr>
            <a:picLocks noChangeAspect="1"/>
          </p:cNvPicPr>
          <p:nvPr/>
        </p:nvPicPr>
        <p:blipFill>
          <a:blip r:embed="rId5"/>
          <a:stretch>
            <a:fillRect/>
          </a:stretch>
        </p:blipFill>
        <p:spPr>
          <a:xfrm>
            <a:off x="8051773" y="3567301"/>
            <a:ext cx="4036994" cy="3132000"/>
          </a:xfrm>
          <a:prstGeom prst="rect">
            <a:avLst/>
          </a:prstGeom>
        </p:spPr>
      </p:pic>
    </p:spTree>
    <p:extLst>
      <p:ext uri="{BB962C8B-B14F-4D97-AF65-F5344CB8AC3E}">
        <p14:creationId xmlns:p14="http://schemas.microsoft.com/office/powerpoint/2010/main" val="32370041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50"/>
                                        <p:tgtEl>
                                          <p:spTgt spid="6"/>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521607" y="302520"/>
            <a:ext cx="5909480" cy="523220"/>
          </a:xfrm>
          <a:prstGeom prst="rect">
            <a:avLst/>
          </a:prstGeom>
          <a:noFill/>
        </p:spPr>
        <p:txBody>
          <a:bodyPr wrap="square" rtlCol="0">
            <a:spAutoFit/>
          </a:bodyPr>
          <a:lstStyle/>
          <a:p>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UPD</a:t>
            </a:r>
            <a:r>
              <a:rPr lang="zh-CN" alt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服务器搭建：</a:t>
            </a:r>
          </a:p>
        </p:txBody>
      </p:sp>
      <p:sp>
        <p:nvSpPr>
          <p:cNvPr id="26" name="等腰三角形 25"/>
          <p:cNvSpPr/>
          <p:nvPr/>
        </p:nvSpPr>
        <p:spPr>
          <a:xfrm rot="5400000">
            <a:off x="10852" y="40718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3DB7D0D-FADE-4C5A-83A7-3FB9190E444C}"/>
              </a:ext>
            </a:extLst>
          </p:cNvPr>
          <p:cNvSpPr txBox="1"/>
          <p:nvPr/>
        </p:nvSpPr>
        <p:spPr>
          <a:xfrm>
            <a:off x="521607" y="1097792"/>
            <a:ext cx="4050393" cy="1200329"/>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1.  </a:t>
            </a:r>
            <a:r>
              <a:rPr lang="zh-CN" altLang="en-US" sz="2400" dirty="0">
                <a:solidFill>
                  <a:schemeClr val="bg1"/>
                </a:solidFill>
                <a:latin typeface="微软雅黑" panose="020B0503020204020204" pitchFamily="34" charset="-122"/>
                <a:ea typeface="微软雅黑" panose="020B0503020204020204" pitchFamily="34" charset="-122"/>
              </a:rPr>
              <a:t>创建套接字</a:t>
            </a:r>
            <a:endParaRPr lang="en-US" altLang="zh-CN" sz="2400" dirty="0">
              <a:solidFill>
                <a:schemeClr val="bg1"/>
              </a:solidFill>
              <a:latin typeface="微软雅黑" panose="020B0503020204020204" pitchFamily="34" charset="-122"/>
              <a:ea typeface="微软雅黑" panose="020B0503020204020204" pitchFamily="34" charset="-122"/>
            </a:endParaRPr>
          </a:p>
          <a:p>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dirty="0">
                <a:solidFill>
                  <a:schemeClr val="bg1"/>
                </a:solidFill>
                <a:latin typeface="微软雅黑" panose="020B0503020204020204" pitchFamily="34" charset="-122"/>
                <a:ea typeface="微软雅黑" panose="020B0503020204020204" pitchFamily="34" charset="-122"/>
              </a:rPr>
              <a:t>2.  </a:t>
            </a:r>
            <a:r>
              <a:rPr lang="zh-CN" altLang="en-US" sz="2400" dirty="0">
                <a:solidFill>
                  <a:schemeClr val="bg1"/>
                </a:solidFill>
                <a:latin typeface="微软雅黑" panose="020B0503020204020204" pitchFamily="34" charset="-122"/>
                <a:ea typeface="微软雅黑" panose="020B0503020204020204" pitchFamily="34" charset="-122"/>
              </a:rPr>
              <a:t>绑定地址和端口</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5D97608-7C79-4CB0-ACAD-653A507411AB}"/>
              </a:ext>
            </a:extLst>
          </p:cNvPr>
          <p:cNvSpPr txBox="1"/>
          <p:nvPr/>
        </p:nvSpPr>
        <p:spPr>
          <a:xfrm>
            <a:off x="6096000" y="1097792"/>
            <a:ext cx="5670849" cy="1200329"/>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  </a:t>
            </a:r>
            <a:r>
              <a:rPr lang="zh-CN" altLang="en-US" sz="2400" dirty="0">
                <a:solidFill>
                  <a:schemeClr val="bg1"/>
                </a:solidFill>
                <a:latin typeface="微软雅黑" panose="020B0503020204020204" pitchFamily="34" charset="-122"/>
                <a:ea typeface="微软雅黑" panose="020B0503020204020204" pitchFamily="34" charset="-122"/>
              </a:rPr>
              <a:t>服务器</a:t>
            </a:r>
            <a:r>
              <a:rPr lang="zh-CN" altLang="en-US" sz="2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与数据库双向传输</a:t>
            </a:r>
            <a:endParaRPr lang="en-US" altLang="zh-CN" sz="2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sz="2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a:p>
            <a:r>
              <a:rPr lang="en-US" altLang="zh-CN" sz="2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4.  </a:t>
            </a:r>
            <a:r>
              <a:rPr lang="zh-CN" altLang="en-US" sz="2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服务器与串口助手</a:t>
            </a:r>
            <a:r>
              <a:rPr lang="en-US" altLang="zh-CN" sz="2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客户端</a:t>
            </a:r>
            <a:r>
              <a:rPr lang="en-US" altLang="zh-CN" sz="2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双向传输</a:t>
            </a:r>
            <a:endParaRPr lang="en-US" altLang="zh-CN" sz="2400" dirty="0">
              <a:solidFill>
                <a:schemeClr val="bg1"/>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CF8323E6-865E-4B8C-BFF7-CBF02709D93B}"/>
              </a:ext>
            </a:extLst>
          </p:cNvPr>
          <p:cNvPicPr>
            <a:picLocks noChangeAspect="1"/>
          </p:cNvPicPr>
          <p:nvPr/>
        </p:nvPicPr>
        <p:blipFill>
          <a:blip r:embed="rId3"/>
          <a:stretch>
            <a:fillRect/>
          </a:stretch>
        </p:blipFill>
        <p:spPr>
          <a:xfrm>
            <a:off x="521607" y="2414371"/>
            <a:ext cx="10914180" cy="3929105"/>
          </a:xfrm>
          <a:prstGeom prst="rect">
            <a:avLst/>
          </a:prstGeom>
        </p:spPr>
      </p:pic>
    </p:spTree>
    <p:extLst>
      <p:ext uri="{BB962C8B-B14F-4D97-AF65-F5344CB8AC3E}">
        <p14:creationId xmlns:p14="http://schemas.microsoft.com/office/powerpoint/2010/main" val="703482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1576135" y="182579"/>
            <a:ext cx="424235" cy="483773"/>
            <a:chOff x="10638585" y="3643407"/>
            <a:chExt cx="424234" cy="483773"/>
          </a:xfrm>
        </p:grpSpPr>
        <p:sp>
          <p:nvSpPr>
            <p:cNvPr id="76" name="等腰三角形 70"/>
            <p:cNvSpPr/>
            <p:nvPr/>
          </p:nvSpPr>
          <p:spPr>
            <a:xfrm rot="20630478">
              <a:off x="10638585" y="3694626"/>
              <a:ext cx="163412" cy="432554"/>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586854"/>
                <a:gd name="connsiteY0" fmla="*/ 1553417 h 1553417"/>
                <a:gd name="connsiteX1" fmla="*/ 586854 w 586854"/>
                <a:gd name="connsiteY1" fmla="*/ 0 h 1553417"/>
                <a:gd name="connsiteX2" fmla="*/ 586854 w 586854"/>
                <a:gd name="connsiteY2" fmla="*/ 1416939 h 1553417"/>
                <a:gd name="connsiteX3" fmla="*/ 0 w 586854"/>
                <a:gd name="connsiteY3" fmla="*/ 1553417 h 1553417"/>
              </a:gdLst>
              <a:ahLst/>
              <a:cxnLst>
                <a:cxn ang="0">
                  <a:pos x="connsiteX0" y="connsiteY0"/>
                </a:cxn>
                <a:cxn ang="0">
                  <a:pos x="connsiteX1" y="connsiteY1"/>
                </a:cxn>
                <a:cxn ang="0">
                  <a:pos x="connsiteX2" y="connsiteY2"/>
                </a:cxn>
                <a:cxn ang="0">
                  <a:pos x="connsiteX3" y="connsiteY3"/>
                </a:cxn>
              </a:cxnLst>
              <a:rect l="l" t="t" r="r" b="b"/>
              <a:pathLst>
                <a:path w="586854" h="1553417">
                  <a:moveTo>
                    <a:pt x="0" y="1553417"/>
                  </a:moveTo>
                  <a:lnTo>
                    <a:pt x="586854" y="0"/>
                  </a:lnTo>
                  <a:lnTo>
                    <a:pt x="586854" y="1416939"/>
                  </a:lnTo>
                  <a:lnTo>
                    <a:pt x="0" y="1553417"/>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1"/>
            <p:cNvSpPr/>
            <p:nvPr/>
          </p:nvSpPr>
          <p:spPr>
            <a:xfrm rot="20630478" flipH="1">
              <a:off x="10794187" y="3643407"/>
              <a:ext cx="205214" cy="428753"/>
            </a:xfrm>
            <a:custGeom>
              <a:avLst/>
              <a:gdLst>
                <a:gd name="connsiteX0" fmla="*/ 0 w 736979"/>
                <a:gd name="connsiteY0" fmla="*/ 1416939 h 1416939"/>
                <a:gd name="connsiteX1" fmla="*/ 736979 w 736979"/>
                <a:gd name="connsiteY1" fmla="*/ 0 h 1416939"/>
                <a:gd name="connsiteX2" fmla="*/ 736979 w 736979"/>
                <a:gd name="connsiteY2" fmla="*/ 1416939 h 1416939"/>
                <a:gd name="connsiteX3" fmla="*/ 0 w 736979"/>
                <a:gd name="connsiteY3" fmla="*/ 1416939 h 1416939"/>
                <a:gd name="connsiteX0" fmla="*/ 0 w 736979"/>
                <a:gd name="connsiteY0" fmla="*/ 1539768 h 1539768"/>
                <a:gd name="connsiteX1" fmla="*/ 736979 w 736979"/>
                <a:gd name="connsiteY1" fmla="*/ 0 h 1539768"/>
                <a:gd name="connsiteX2" fmla="*/ 736979 w 736979"/>
                <a:gd name="connsiteY2" fmla="*/ 1416939 h 1539768"/>
                <a:gd name="connsiteX3" fmla="*/ 0 w 736979"/>
                <a:gd name="connsiteY3" fmla="*/ 1539768 h 1539768"/>
              </a:gdLst>
              <a:ahLst/>
              <a:cxnLst>
                <a:cxn ang="0">
                  <a:pos x="connsiteX0" y="connsiteY0"/>
                </a:cxn>
                <a:cxn ang="0">
                  <a:pos x="connsiteX1" y="connsiteY1"/>
                </a:cxn>
                <a:cxn ang="0">
                  <a:pos x="connsiteX2" y="connsiteY2"/>
                </a:cxn>
                <a:cxn ang="0">
                  <a:pos x="connsiteX3" y="connsiteY3"/>
                </a:cxn>
              </a:cxnLst>
              <a:rect l="l" t="t" r="r" b="b"/>
              <a:pathLst>
                <a:path w="736979" h="1539768">
                  <a:moveTo>
                    <a:pt x="0" y="1539768"/>
                  </a:moveTo>
                  <a:lnTo>
                    <a:pt x="736979" y="0"/>
                  </a:lnTo>
                  <a:lnTo>
                    <a:pt x="736979" y="1416939"/>
                  </a:lnTo>
                  <a:lnTo>
                    <a:pt x="0" y="1539768"/>
                  </a:lnTo>
                  <a:close/>
                </a:path>
              </a:pathLst>
            </a:custGeom>
            <a:noFill/>
            <a:ln>
              <a:gradFill>
                <a:gsLst>
                  <a:gs pos="0">
                    <a:srgbClr val="16FEF8"/>
                  </a:gs>
                  <a:gs pos="100000">
                    <a:srgbClr val="2CA3A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6" idx="0"/>
              <a:endCxn id="77" idx="0"/>
            </p:cNvCxnSpPr>
            <p:nvPr/>
          </p:nvCxnSpPr>
          <p:spPr>
            <a:xfrm rot="20630478" flipV="1">
              <a:off x="10694192" y="4086355"/>
              <a:ext cx="368627" cy="3800"/>
            </a:xfrm>
            <a:prstGeom prst="line">
              <a:avLst/>
            </a:prstGeom>
            <a:ln>
              <a:gradFill>
                <a:gsLst>
                  <a:gs pos="0">
                    <a:srgbClr val="16FEF8"/>
                  </a:gs>
                  <a:gs pos="100000">
                    <a:srgbClr val="2CA3A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9" name="等腰三角形 18">
            <a:extLst>
              <a:ext uri="{FF2B5EF4-FFF2-40B4-BE49-F238E27FC236}">
                <a16:creationId xmlns:a16="http://schemas.microsoft.com/office/drawing/2014/main" id="{B50B7F67-A361-4A78-B124-5A5FE1504429}"/>
              </a:ext>
            </a:extLst>
          </p:cNvPr>
          <p:cNvSpPr/>
          <p:nvPr/>
        </p:nvSpPr>
        <p:spPr>
          <a:xfrm rot="5400000">
            <a:off x="10852" y="407181"/>
            <a:ext cx="364122" cy="313899"/>
          </a:xfrm>
          <a:prstGeom prst="triangle">
            <a:avLst/>
          </a:prstGeom>
          <a:solidFill>
            <a:srgbClr val="16F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736C84A4-6900-4BD4-ADBF-7F9814DDEDED}"/>
              </a:ext>
            </a:extLst>
          </p:cNvPr>
          <p:cNvGrpSpPr/>
          <p:nvPr/>
        </p:nvGrpSpPr>
        <p:grpSpPr>
          <a:xfrm>
            <a:off x="395491" y="382069"/>
            <a:ext cx="9961181" cy="2989186"/>
            <a:chOff x="1295325" y="1563199"/>
            <a:chExt cx="9961181" cy="2989186"/>
          </a:xfrm>
        </p:grpSpPr>
        <p:sp>
          <p:nvSpPr>
            <p:cNvPr id="23" name="文本框 22">
              <a:extLst>
                <a:ext uri="{FF2B5EF4-FFF2-40B4-BE49-F238E27FC236}">
                  <a16:creationId xmlns:a16="http://schemas.microsoft.com/office/drawing/2014/main" id="{266688DF-8E01-485E-B641-C471635E85E0}"/>
                </a:ext>
              </a:extLst>
            </p:cNvPr>
            <p:cNvSpPr txBox="1"/>
            <p:nvPr/>
          </p:nvSpPr>
          <p:spPr>
            <a:xfrm>
              <a:off x="1295325" y="2305616"/>
              <a:ext cx="9961181" cy="2246769"/>
            </a:xfrm>
            <a:prstGeom prst="rect">
              <a:avLst/>
            </a:prstGeom>
            <a:noFill/>
          </p:spPr>
          <p:txBody>
            <a:bodyPr wrap="square" rtlCol="0">
              <a:spAutoFit/>
            </a:bodyPr>
            <a:lstStyle/>
            <a:p>
              <a:r>
                <a:rPr lang="zh-CN" altLang="en-US" sz="2800" b="1" dirty="0">
                  <a:solidFill>
                    <a:schemeClr val="bg1"/>
                  </a:solidFill>
                </a:rPr>
                <a:t>服务器将收到的温湿度数据信息进行格式化处理；</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将处理好的数据值存放至数据库；</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实时检测数据库中标志位值，并通过</a:t>
              </a:r>
              <a:r>
                <a:rPr lang="en-US" altLang="zh-CN" sz="2800" b="1" dirty="0">
                  <a:solidFill>
                    <a:schemeClr val="bg1"/>
                  </a:solidFill>
                </a:rPr>
                <a:t>UPD</a:t>
              </a:r>
              <a:r>
                <a:rPr lang="zh-CN" altLang="en-US" sz="2800" b="1" dirty="0">
                  <a:solidFill>
                    <a:schemeClr val="bg1"/>
                  </a:solidFill>
                </a:rPr>
                <a:t>服务发送至开发板</a:t>
              </a:r>
            </a:p>
          </p:txBody>
        </p:sp>
        <p:sp>
          <p:nvSpPr>
            <p:cNvPr id="24" name="文本框 23">
              <a:extLst>
                <a:ext uri="{FF2B5EF4-FFF2-40B4-BE49-F238E27FC236}">
                  <a16:creationId xmlns:a16="http://schemas.microsoft.com/office/drawing/2014/main" id="{4EA740CE-A6B2-4341-900F-98289AD79529}"/>
                </a:ext>
              </a:extLst>
            </p:cNvPr>
            <p:cNvSpPr txBox="1"/>
            <p:nvPr/>
          </p:nvSpPr>
          <p:spPr>
            <a:xfrm>
              <a:off x="1295325" y="1563199"/>
              <a:ext cx="7219265" cy="523220"/>
            </a:xfrm>
            <a:prstGeom prst="rect">
              <a:avLst/>
            </a:prstGeom>
            <a:noFill/>
          </p:spPr>
          <p:txBody>
            <a:bodyPr wrap="square" rtlCol="0">
              <a:spAutoFit/>
            </a:bodyPr>
            <a:lstStyle/>
            <a:p>
              <a:r>
                <a:rPr lang="zh-CN" altLang="en-US" sz="2800" b="1" dirty="0">
                  <a:solidFill>
                    <a:schemeClr val="bg1"/>
                  </a:solidFill>
                </a:rPr>
                <a:t>数据交换：</a:t>
              </a:r>
            </a:p>
          </p:txBody>
        </p:sp>
      </p:grpSp>
      <p:pic>
        <p:nvPicPr>
          <p:cNvPr id="5" name="图片 4">
            <a:extLst>
              <a:ext uri="{FF2B5EF4-FFF2-40B4-BE49-F238E27FC236}">
                <a16:creationId xmlns:a16="http://schemas.microsoft.com/office/drawing/2014/main" id="{DB49DE8A-51E4-4D40-B8A7-99F02E03C83B}"/>
              </a:ext>
            </a:extLst>
          </p:cNvPr>
          <p:cNvPicPr>
            <a:picLocks noChangeAspect="1"/>
          </p:cNvPicPr>
          <p:nvPr/>
        </p:nvPicPr>
        <p:blipFill>
          <a:blip r:embed="rId3"/>
          <a:stretch>
            <a:fillRect/>
          </a:stretch>
        </p:blipFill>
        <p:spPr>
          <a:xfrm>
            <a:off x="54013" y="3799262"/>
            <a:ext cx="3625324" cy="2880000"/>
          </a:xfrm>
          <a:prstGeom prst="rect">
            <a:avLst/>
          </a:prstGeom>
        </p:spPr>
      </p:pic>
      <p:pic>
        <p:nvPicPr>
          <p:cNvPr id="8" name="图片 7">
            <a:extLst>
              <a:ext uri="{FF2B5EF4-FFF2-40B4-BE49-F238E27FC236}">
                <a16:creationId xmlns:a16="http://schemas.microsoft.com/office/drawing/2014/main" id="{6EE6E070-BECF-4BBC-A9F6-ACFAF0594C0D}"/>
              </a:ext>
            </a:extLst>
          </p:cNvPr>
          <p:cNvPicPr>
            <a:picLocks noChangeAspect="1"/>
          </p:cNvPicPr>
          <p:nvPr/>
        </p:nvPicPr>
        <p:blipFill>
          <a:blip r:embed="rId4"/>
          <a:stretch>
            <a:fillRect/>
          </a:stretch>
        </p:blipFill>
        <p:spPr>
          <a:xfrm>
            <a:off x="3725265" y="3799262"/>
            <a:ext cx="4232117" cy="2880000"/>
          </a:xfrm>
          <a:prstGeom prst="rect">
            <a:avLst/>
          </a:prstGeom>
        </p:spPr>
      </p:pic>
      <p:pic>
        <p:nvPicPr>
          <p:cNvPr id="10" name="图片 9">
            <a:extLst>
              <a:ext uri="{FF2B5EF4-FFF2-40B4-BE49-F238E27FC236}">
                <a16:creationId xmlns:a16="http://schemas.microsoft.com/office/drawing/2014/main" id="{92B5EB4F-1EC1-4CEE-8C1F-6F1D7F92DDC0}"/>
              </a:ext>
            </a:extLst>
          </p:cNvPr>
          <p:cNvPicPr>
            <a:picLocks noChangeAspect="1"/>
          </p:cNvPicPr>
          <p:nvPr/>
        </p:nvPicPr>
        <p:blipFill>
          <a:blip r:embed="rId5"/>
          <a:stretch>
            <a:fillRect/>
          </a:stretch>
        </p:blipFill>
        <p:spPr>
          <a:xfrm>
            <a:off x="8003310" y="3799262"/>
            <a:ext cx="4144673" cy="2880000"/>
          </a:xfrm>
          <a:prstGeom prst="rect">
            <a:avLst/>
          </a:prstGeom>
        </p:spPr>
      </p:pic>
    </p:spTree>
    <p:extLst>
      <p:ext uri="{BB962C8B-B14F-4D97-AF65-F5344CB8AC3E}">
        <p14:creationId xmlns:p14="http://schemas.microsoft.com/office/powerpoint/2010/main" val="25237296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F26482">
              <a:alpha val="75000"/>
            </a:srgb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3917</TotalTime>
  <Words>370</Words>
  <Application>Microsoft Office PowerPoint</Application>
  <PresentationFormat>宽屏</PresentationFormat>
  <Paragraphs>61</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Adobe Gothic Std B</vt:lpstr>
      <vt:lpstr>Arial Unicode MS</vt:lpstr>
      <vt:lpstr>微软雅黑</vt:lpstr>
      <vt:lpstr>小米兰亭</vt:lpstr>
      <vt:lpstr>Arial</vt:lpstr>
      <vt:lpstr>Arial Black</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极简夜空</dc:title>
  <dc:creator>第一PPT</dc:creator>
  <cp:keywords>www.1ppt.com</cp:keywords>
  <cp:lastModifiedBy>2814595682@qq.com</cp:lastModifiedBy>
  <cp:revision>265</cp:revision>
  <dcterms:created xsi:type="dcterms:W3CDTF">2016-11-18T04:15:57Z</dcterms:created>
  <dcterms:modified xsi:type="dcterms:W3CDTF">2024-03-07T09:03:36Z</dcterms:modified>
</cp:coreProperties>
</file>