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1" r:id="rId6"/>
    <p:sldId id="268" r:id="rId7"/>
    <p:sldId id="263" r:id="rId8"/>
    <p:sldId id="265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nms.pasco.k12.fl.us/thank-you-to-al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41" y="181576"/>
            <a:ext cx="886772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B69532D4-9736-7737-D570-FF845DEC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2603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63" y="1334125"/>
            <a:ext cx="7660746" cy="235017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Monitoring System using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272" y="5337238"/>
            <a:ext cx="7346728" cy="20422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Apurva M. Gangarde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25/10/2024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post-it note with a smiley face and black text&#10;&#10;Description automatically generated">
            <a:extLst>
              <a:ext uri="{FF2B5EF4-FFF2-40B4-BE49-F238E27FC236}">
                <a16:creationId xmlns:a16="http://schemas.microsoft.com/office/drawing/2014/main" id="{093951FB-DE0C-D9A2-13E3-081A5D075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528" y="1166018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22179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Components: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MQ-135 Gas Sensor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MCP3008 Analog-to-Digital Converter (ADC)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Raspberry Pi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Wiring and Resistors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Power Supply</a:t>
            </a:r>
          </a:p>
          <a:p>
            <a:pPr algn="just"/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Platform: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Script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ThingsBoard IoT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36287B-DC3F-991C-CACC-1B7C16AAFD76}"/>
              </a:ext>
            </a:extLst>
          </p:cNvPr>
          <p:cNvSpPr/>
          <p:nvPr/>
        </p:nvSpPr>
        <p:spPr>
          <a:xfrm>
            <a:off x="873176" y="850691"/>
            <a:ext cx="1840043" cy="1472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MQ135 Gas Sensor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5C787-B45E-CC79-0B9F-97135E304DC4}"/>
              </a:ext>
            </a:extLst>
          </p:cNvPr>
          <p:cNvSpPr/>
          <p:nvPr/>
        </p:nvSpPr>
        <p:spPr>
          <a:xfrm>
            <a:off x="6325849" y="731837"/>
            <a:ext cx="1600201" cy="4094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 3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C6F23-8069-47B8-4E25-8BC1E526B41D}"/>
              </a:ext>
            </a:extLst>
          </p:cNvPr>
          <p:cNvSpPr/>
          <p:nvPr/>
        </p:nvSpPr>
        <p:spPr>
          <a:xfrm>
            <a:off x="1019330" y="4047344"/>
            <a:ext cx="2413417" cy="1697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MCP3008 ADC</a:t>
            </a:r>
          </a:p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9E977-5A46-6D81-EB3C-0C62D31CE99F}"/>
              </a:ext>
            </a:extLst>
          </p:cNvPr>
          <p:cNvSpPr txBox="1"/>
          <p:nvPr/>
        </p:nvSpPr>
        <p:spPr>
          <a:xfrm>
            <a:off x="1029947" y="4087531"/>
            <a:ext cx="76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C6D99-79D2-53EE-2917-46E44FD95804}"/>
              </a:ext>
            </a:extLst>
          </p:cNvPr>
          <p:cNvSpPr txBox="1"/>
          <p:nvPr/>
        </p:nvSpPr>
        <p:spPr>
          <a:xfrm>
            <a:off x="2022764" y="1954143"/>
            <a:ext cx="7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Aout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7619490-3026-017C-3158-AEA141F48F81}"/>
              </a:ext>
            </a:extLst>
          </p:cNvPr>
          <p:cNvCxnSpPr>
            <a:cxnSpLocks/>
          </p:cNvCxnSpPr>
          <p:nvPr/>
        </p:nvCxnSpPr>
        <p:spPr>
          <a:xfrm flipH="1">
            <a:off x="366122" y="2110326"/>
            <a:ext cx="2347097" cy="1588064"/>
          </a:xfrm>
          <a:prstGeom prst="bentConnector3">
            <a:avLst>
              <a:gd name="adj1" fmla="val -139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4A593E-52AC-E653-C1C0-6C09DBCADE34}"/>
              </a:ext>
            </a:extLst>
          </p:cNvPr>
          <p:cNvCxnSpPr>
            <a:cxnSpLocks/>
          </p:cNvCxnSpPr>
          <p:nvPr/>
        </p:nvCxnSpPr>
        <p:spPr>
          <a:xfrm>
            <a:off x="372943" y="3698390"/>
            <a:ext cx="0" cy="545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22254F-8CDE-77B5-2F68-DC06FDECBD81}"/>
              </a:ext>
            </a:extLst>
          </p:cNvPr>
          <p:cNvCxnSpPr>
            <a:cxnSpLocks/>
          </p:cNvCxnSpPr>
          <p:nvPr/>
        </p:nvCxnSpPr>
        <p:spPr>
          <a:xfrm>
            <a:off x="372943" y="4243714"/>
            <a:ext cx="610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D55FD3-6638-47F5-6742-4F0E181AD9E5}"/>
              </a:ext>
            </a:extLst>
          </p:cNvPr>
          <p:cNvCxnSpPr>
            <a:cxnSpLocks/>
          </p:cNvCxnSpPr>
          <p:nvPr/>
        </p:nvCxnSpPr>
        <p:spPr>
          <a:xfrm flipV="1">
            <a:off x="2713219" y="1037550"/>
            <a:ext cx="3612630" cy="15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37848DB-F180-5906-C5D2-61555883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41" y="1388313"/>
            <a:ext cx="3712786" cy="1280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C9E6A3-4093-D763-80B9-190E42C8B7DC}"/>
              </a:ext>
            </a:extLst>
          </p:cNvPr>
          <p:cNvSpPr txBox="1"/>
          <p:nvPr/>
        </p:nvSpPr>
        <p:spPr>
          <a:xfrm>
            <a:off x="2713219" y="749010"/>
            <a:ext cx="50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</a:t>
            </a:r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4D5B5-B191-2B91-94FB-757200A65449}"/>
              </a:ext>
            </a:extLst>
          </p:cNvPr>
          <p:cNvSpPr txBox="1"/>
          <p:nvPr/>
        </p:nvSpPr>
        <p:spPr>
          <a:xfrm>
            <a:off x="2709499" y="1113019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9F204-820F-9268-C2ED-21B10A142C3D}"/>
              </a:ext>
            </a:extLst>
          </p:cNvPr>
          <p:cNvSpPr txBox="1"/>
          <p:nvPr/>
        </p:nvSpPr>
        <p:spPr>
          <a:xfrm>
            <a:off x="6291942" y="1274342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FABC65-C5F1-D7B4-1E3A-E5D26353E398}"/>
              </a:ext>
            </a:extLst>
          </p:cNvPr>
          <p:cNvSpPr txBox="1"/>
          <p:nvPr/>
        </p:nvSpPr>
        <p:spPr>
          <a:xfrm>
            <a:off x="6347255" y="850415"/>
            <a:ext cx="43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  <a:p>
            <a:endParaRPr lang="en-IN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D4ACECE-4457-E216-7ECF-F85A4C832853}"/>
              </a:ext>
            </a:extLst>
          </p:cNvPr>
          <p:cNvCxnSpPr>
            <a:cxnSpLocks/>
          </p:cNvCxnSpPr>
          <p:nvPr/>
        </p:nvCxnSpPr>
        <p:spPr>
          <a:xfrm flipV="1">
            <a:off x="3458846" y="3751891"/>
            <a:ext cx="2934058" cy="606075"/>
          </a:xfrm>
          <a:prstGeom prst="bentConnector3">
            <a:avLst>
              <a:gd name="adj1" fmla="val 471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BD3830-2EDC-33C2-7D75-311F622B7C6E}"/>
              </a:ext>
            </a:extLst>
          </p:cNvPr>
          <p:cNvCxnSpPr>
            <a:cxnSpLocks/>
          </p:cNvCxnSpPr>
          <p:nvPr/>
        </p:nvCxnSpPr>
        <p:spPr>
          <a:xfrm flipV="1">
            <a:off x="3431213" y="4087531"/>
            <a:ext cx="2961691" cy="567813"/>
          </a:xfrm>
          <a:prstGeom prst="bentConnector3">
            <a:avLst>
              <a:gd name="adj1" fmla="val 557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69C5D7C-7B6A-A080-A4B8-A09624C2014E}"/>
              </a:ext>
            </a:extLst>
          </p:cNvPr>
          <p:cNvCxnSpPr>
            <a:cxnSpLocks/>
          </p:cNvCxnSpPr>
          <p:nvPr/>
        </p:nvCxnSpPr>
        <p:spPr>
          <a:xfrm flipV="1">
            <a:off x="3407981" y="4357966"/>
            <a:ext cx="2984923" cy="655726"/>
          </a:xfrm>
          <a:prstGeom prst="bentConnector3">
            <a:avLst>
              <a:gd name="adj1" fmla="val 63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F9D0D4-DFD1-9796-A124-A651DDCC7239}"/>
              </a:ext>
            </a:extLst>
          </p:cNvPr>
          <p:cNvCxnSpPr>
            <a:cxnSpLocks/>
          </p:cNvCxnSpPr>
          <p:nvPr/>
        </p:nvCxnSpPr>
        <p:spPr>
          <a:xfrm flipV="1">
            <a:off x="3397632" y="4655344"/>
            <a:ext cx="2995272" cy="723992"/>
          </a:xfrm>
          <a:prstGeom prst="bentConnector3">
            <a:avLst>
              <a:gd name="adj1" fmla="val 711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31E9D39-68B4-E713-C537-AA57D68B59AE}"/>
              </a:ext>
            </a:extLst>
          </p:cNvPr>
          <p:cNvSpPr txBox="1"/>
          <p:nvPr/>
        </p:nvSpPr>
        <p:spPr>
          <a:xfrm>
            <a:off x="2820364" y="4150795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846DBE-3803-7292-E0FB-6502E6B93C58}"/>
              </a:ext>
            </a:extLst>
          </p:cNvPr>
          <p:cNvSpPr txBox="1"/>
          <p:nvPr/>
        </p:nvSpPr>
        <p:spPr>
          <a:xfrm>
            <a:off x="2830713" y="4470678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Vref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FCD2E8-BDC3-F911-EE75-FBEF06E4E09B}"/>
              </a:ext>
            </a:extLst>
          </p:cNvPr>
          <p:cNvSpPr txBox="1"/>
          <p:nvPr/>
        </p:nvSpPr>
        <p:spPr>
          <a:xfrm>
            <a:off x="2678185" y="4825626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AGND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F24635-B164-8D60-E70C-A559C97097EA}"/>
              </a:ext>
            </a:extLst>
          </p:cNvPr>
          <p:cNvSpPr txBox="1"/>
          <p:nvPr/>
        </p:nvSpPr>
        <p:spPr>
          <a:xfrm>
            <a:off x="2701289" y="5159331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DGND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237C90-6A54-CAA4-7A5E-BA598BBF16BF}"/>
              </a:ext>
            </a:extLst>
          </p:cNvPr>
          <p:cNvSpPr txBox="1"/>
          <p:nvPr/>
        </p:nvSpPr>
        <p:spPr>
          <a:xfrm>
            <a:off x="6347255" y="3574065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8C211-D041-F696-77EF-AF7D4DA00402}"/>
              </a:ext>
            </a:extLst>
          </p:cNvPr>
          <p:cNvSpPr txBox="1"/>
          <p:nvPr/>
        </p:nvSpPr>
        <p:spPr>
          <a:xfrm>
            <a:off x="6347255" y="3909705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0CB52C-2712-AF55-AF29-77EDD0695477}"/>
              </a:ext>
            </a:extLst>
          </p:cNvPr>
          <p:cNvSpPr txBox="1"/>
          <p:nvPr/>
        </p:nvSpPr>
        <p:spPr>
          <a:xfrm>
            <a:off x="6349102" y="4470678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A21282-48FE-83C6-C66D-415FD9AF8158}"/>
              </a:ext>
            </a:extLst>
          </p:cNvPr>
          <p:cNvSpPr txBox="1"/>
          <p:nvPr/>
        </p:nvSpPr>
        <p:spPr>
          <a:xfrm>
            <a:off x="6333924" y="4196833"/>
            <a:ext cx="7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FC426DB-7DB3-587A-FBEC-6B8187305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7969" y="4632839"/>
            <a:ext cx="5058430" cy="1424624"/>
          </a:xfrm>
          <a:prstGeom prst="bentConnector3">
            <a:avLst>
              <a:gd name="adj1" fmla="val -47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1C3D530-7FE2-BFE8-B751-35AAC9E93F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7477" y="4342638"/>
            <a:ext cx="5448573" cy="1934182"/>
          </a:xfrm>
          <a:prstGeom prst="bentConnector3">
            <a:avLst>
              <a:gd name="adj1" fmla="val -91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DEB2B52-1530-F5AB-CB6E-8FAE4FFC73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76" y="4037648"/>
            <a:ext cx="6146064" cy="2375421"/>
          </a:xfrm>
          <a:prstGeom prst="bentConnector3">
            <a:avLst>
              <a:gd name="adj1" fmla="val -118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2290552-0FAA-9CC4-1EB4-66DAA5DCA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47361" y="3732292"/>
            <a:ext cx="6691899" cy="2888247"/>
          </a:xfrm>
          <a:prstGeom prst="bentConnector3">
            <a:avLst>
              <a:gd name="adj1" fmla="val -143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0BDEB4-7A7E-521C-5308-942AA4FD96A6}"/>
              </a:ext>
            </a:extLst>
          </p:cNvPr>
          <p:cNvCxnSpPr/>
          <p:nvPr/>
        </p:nvCxnSpPr>
        <p:spPr>
          <a:xfrm flipV="1">
            <a:off x="1236284" y="5744981"/>
            <a:ext cx="0" cy="875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B6A7DD3-0998-EC1D-B18F-9FB1FDC5B56A}"/>
              </a:ext>
            </a:extLst>
          </p:cNvPr>
          <p:cNvCxnSpPr/>
          <p:nvPr/>
        </p:nvCxnSpPr>
        <p:spPr>
          <a:xfrm flipV="1">
            <a:off x="1793196" y="5766783"/>
            <a:ext cx="0" cy="629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BEE0056-DA1F-E869-C923-75CF5A3302E5}"/>
              </a:ext>
            </a:extLst>
          </p:cNvPr>
          <p:cNvCxnSpPr/>
          <p:nvPr/>
        </p:nvCxnSpPr>
        <p:spPr>
          <a:xfrm flipV="1">
            <a:off x="2490686" y="5755016"/>
            <a:ext cx="0" cy="496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71EAF9D-972A-9188-E0A7-C365563DD862}"/>
              </a:ext>
            </a:extLst>
          </p:cNvPr>
          <p:cNvCxnSpPr>
            <a:cxnSpLocks/>
          </p:cNvCxnSpPr>
          <p:nvPr/>
        </p:nvCxnSpPr>
        <p:spPr>
          <a:xfrm flipV="1">
            <a:off x="2877968" y="5730222"/>
            <a:ext cx="0" cy="35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34EC64F-2ED4-2632-8FF9-0C1BDE7CBEFF}"/>
              </a:ext>
            </a:extLst>
          </p:cNvPr>
          <p:cNvSpPr txBox="1"/>
          <p:nvPr/>
        </p:nvSpPr>
        <p:spPr>
          <a:xfrm>
            <a:off x="1002036" y="54076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04B62B-66DE-62A6-AD4F-7E29F0F4416B}"/>
              </a:ext>
            </a:extLst>
          </p:cNvPr>
          <p:cNvSpPr txBox="1"/>
          <p:nvPr/>
        </p:nvSpPr>
        <p:spPr>
          <a:xfrm>
            <a:off x="1527287" y="540220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2114B3C-97EA-5464-0B6C-47E3F1483B15}"/>
              </a:ext>
            </a:extLst>
          </p:cNvPr>
          <p:cNvSpPr txBox="1"/>
          <p:nvPr/>
        </p:nvSpPr>
        <p:spPr>
          <a:xfrm>
            <a:off x="2193660" y="540220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3D2F27-71CE-E0AB-8208-D344AD338204}"/>
              </a:ext>
            </a:extLst>
          </p:cNvPr>
          <p:cNvSpPr txBox="1"/>
          <p:nvPr/>
        </p:nvSpPr>
        <p:spPr>
          <a:xfrm>
            <a:off x="2646147" y="54123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</a:t>
            </a:r>
            <a:endParaRPr lang="en-IN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87628A7-FD92-F030-CE59-E80E6F332D87}"/>
              </a:ext>
            </a:extLst>
          </p:cNvPr>
          <p:cNvSpPr txBox="1"/>
          <p:nvPr/>
        </p:nvSpPr>
        <p:spPr>
          <a:xfrm>
            <a:off x="6898476" y="454378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CE0 (GPIO8)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628B9F-2A28-3425-00DA-7AB9362D38C2}"/>
              </a:ext>
            </a:extLst>
          </p:cNvPr>
          <p:cNvSpPr txBox="1"/>
          <p:nvPr/>
        </p:nvSpPr>
        <p:spPr>
          <a:xfrm>
            <a:off x="7199013" y="41858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MOSI</a:t>
            </a:r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24BE85-56BB-32E1-372A-524842D09EF1}"/>
              </a:ext>
            </a:extLst>
          </p:cNvPr>
          <p:cNvSpPr txBox="1"/>
          <p:nvPr/>
        </p:nvSpPr>
        <p:spPr>
          <a:xfrm>
            <a:off x="7199013" y="3884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MISO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0898422-485A-C004-4797-B925D4A40230}"/>
              </a:ext>
            </a:extLst>
          </p:cNvPr>
          <p:cNvSpPr txBox="1"/>
          <p:nvPr/>
        </p:nvSpPr>
        <p:spPr>
          <a:xfrm>
            <a:off x="7164932" y="35324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SPICLK</a:t>
            </a:r>
            <a:endParaRPr lang="en-IN" dirty="0"/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EF70DCF7-8119-45F1-B37A-2B0667CE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05" y="48590"/>
            <a:ext cx="6984609" cy="410771"/>
          </a:xfrm>
        </p:spPr>
        <p:txBody>
          <a:bodyPr>
            <a:no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 Diagram</a:t>
            </a:r>
          </a:p>
        </p:txBody>
      </p:sp>
    </p:spTree>
    <p:extLst>
      <p:ext uri="{BB962C8B-B14F-4D97-AF65-F5344CB8AC3E}">
        <p14:creationId xmlns:p14="http://schemas.microsoft.com/office/powerpoint/2010/main" val="262692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MQ-135 Sensor: Connected to the MCP3008 ADC.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MCP3008 ADC: Connected to Raspberry Pi via SPI protocol.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 Provides 3.3V/5V to MQ-135 and MCP3008.</a:t>
            </a:r>
          </a:p>
          <a:p>
            <a:pPr algn="just"/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Details: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 Pins (MISO, MOSI, SCLK, CE)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Pin (MQ135) connected to CH0 of MCP3008.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the Code: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SPI Initialization</a:t>
            </a:r>
          </a:p>
          <a:p>
            <a:pPr marL="0" indent="0" algn="just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Reading Sensor Data</a:t>
            </a:r>
          </a:p>
          <a:p>
            <a:pPr marL="0" indent="0" algn="just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PPM Calculation</a:t>
            </a:r>
          </a:p>
          <a:p>
            <a:pPr marL="0" indent="0" algn="just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AQI Calculation</a:t>
            </a:r>
          </a:p>
          <a:p>
            <a:pPr marL="0" indent="0" algn="just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Sending Data to ThingsBoard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6341-F77E-F8D0-F8DB-A318EF97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6438"/>
            <a:ext cx="8229600" cy="5619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Air Quality Index (AQI):</a:t>
            </a:r>
          </a:p>
          <a:p>
            <a:pPr marL="0" indent="0">
              <a:buNone/>
            </a:pPr>
            <a:r>
              <a:rPr lang="en-US" sz="2800" dirty="0"/>
              <a:t>Range: Typically, between 0 and 500.</a:t>
            </a:r>
          </a:p>
          <a:p>
            <a:pPr marL="0" indent="0">
              <a:buNone/>
            </a:pPr>
            <a:r>
              <a:rPr lang="en-US" sz="2800" dirty="0"/>
              <a:t>Interpretation:</a:t>
            </a:r>
          </a:p>
          <a:p>
            <a:pPr marL="0" indent="0">
              <a:buNone/>
            </a:pPr>
            <a:r>
              <a:rPr lang="en-US" sz="2800" dirty="0"/>
              <a:t>0-50: Good</a:t>
            </a:r>
          </a:p>
          <a:p>
            <a:pPr marL="0" indent="0">
              <a:buNone/>
            </a:pPr>
            <a:r>
              <a:rPr lang="en-US" sz="2800" dirty="0"/>
              <a:t>51-100: Moderate</a:t>
            </a:r>
          </a:p>
          <a:p>
            <a:pPr marL="0" indent="0">
              <a:buNone/>
            </a:pPr>
            <a:r>
              <a:rPr lang="en-US" sz="2800" dirty="0"/>
              <a:t>101-150: Unhealthy for sensitive groups</a:t>
            </a:r>
          </a:p>
          <a:p>
            <a:pPr marL="0" indent="0">
              <a:buNone/>
            </a:pPr>
            <a:r>
              <a:rPr lang="en-US" sz="2800" dirty="0"/>
              <a:t>151-200: Unhealthy</a:t>
            </a:r>
          </a:p>
          <a:p>
            <a:pPr marL="0" indent="0">
              <a:buNone/>
            </a:pPr>
            <a:r>
              <a:rPr lang="en-US" sz="2800" dirty="0"/>
              <a:t>201-300: Very unhealthy</a:t>
            </a:r>
          </a:p>
          <a:p>
            <a:pPr marL="0" indent="0">
              <a:buNone/>
            </a:pPr>
            <a:r>
              <a:rPr lang="en-US" sz="2800" dirty="0"/>
              <a:t>301-500: Hazardous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131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ThingsBoard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Real-time data monitoring: AQI, sensor voltage, and PPM values are visualized.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ThingsBoard Cloud: Data sent via HTTP API to the ThingsBoard cloud server.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Visualization Widgets: Real-time graphs, gauges, and widgets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History: Storing and visualizing historical air quality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0377"/>
            <a:ext cx="8686800" cy="5257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air quality monitoring using the MQ-135 sensor.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PPM and AQI calculations are essential for understanding gas concentration.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ThingsBoard allows remote monitoring and data visualization.</a:t>
            </a:r>
          </a:p>
          <a:p>
            <a:pPr algn="just"/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Adding more sensors for enhanced environmental monitoring.</a:t>
            </a:r>
          </a:p>
          <a:p>
            <a:pPr algn="just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alerts for hazardous AQI levels via ThingsBoard.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3C0F-21DE-28AE-3E4A-738D1F27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896"/>
            <a:ext cx="8229600" cy="5732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Expansion: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project into a smart city context by integrating your AQI system with other IoT-enabled environmental sensors (e.g., temperature sensors).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 that syncs with the AQI monitoring system, allowing users to monitor air quality on-the-go and receive notifications about poor air quality.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Alerts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automatic notifications or alerts for users when AQI exceeds safe levels, promoting proactive 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6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426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Air Pollution Monitoring System using Raspberry Pi</vt:lpstr>
      <vt:lpstr>Components of the System</vt:lpstr>
      <vt:lpstr>Hardware Connection Diagram</vt:lpstr>
      <vt:lpstr>Hardware Connection Diagram</vt:lpstr>
      <vt:lpstr>Code Breakdown</vt:lpstr>
      <vt:lpstr>PowerPoint Presentation</vt:lpstr>
      <vt:lpstr>ThingsBoard Integration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Apurva Gangarde</dc:creator>
  <cp:keywords/>
  <dc:description>generated using python-pptx</dc:description>
  <cp:lastModifiedBy>Apurva Gangarde</cp:lastModifiedBy>
  <cp:revision>6</cp:revision>
  <dcterms:created xsi:type="dcterms:W3CDTF">2013-01-27T09:14:16Z</dcterms:created>
  <dcterms:modified xsi:type="dcterms:W3CDTF">2024-10-24T18:13:26Z</dcterms:modified>
  <cp:category/>
</cp:coreProperties>
</file>