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omments/comment1.xml" ContentType="application/vnd.openxmlformats-officedocument.presentationml.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jesh A" initials="bA" lastIdx="1" clrIdx="0">
    <p:extLst>
      <p:ext uri="{19B8F6BF-5375-455C-9EA6-DF929625EA0E}">
        <p15:presenceInfo xmlns:p15="http://schemas.microsoft.com/office/powerpoint/2012/main" userId="a7f0f29887caad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6.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7.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9.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1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aggressive</a:t>
            </a:r>
            <a:r>
              <a:rPr lang="en-IN" baseline="0"/>
              <a:t> batsmen strike &amp; runs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'aggresive batsman founded'!$B$1</c:f>
              <c:strCache>
                <c:ptCount val="1"/>
                <c:pt idx="0">
                  <c:v>total_run</c:v>
                </c:pt>
              </c:strCache>
            </c:strRef>
          </c:tx>
          <c:spPr>
            <a:solidFill>
              <a:schemeClr val="accent1"/>
            </a:solidFill>
            <a:ln>
              <a:noFill/>
            </a:ln>
            <a:effectLst/>
          </c:spPr>
          <c:invertIfNegative val="0"/>
          <c:cat>
            <c:strRef>
              <c:f>'aggresive batsman founded'!$A$2:$A$12</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'aggresive batsman founded'!$B$2:$B$12</c:f>
              <c:numCache>
                <c:formatCode>General</c:formatCode>
                <c:ptCount val="11"/>
                <c:pt idx="0">
                  <c:v>1517</c:v>
                </c:pt>
                <c:pt idx="1">
                  <c:v>892</c:v>
                </c:pt>
                <c:pt idx="2">
                  <c:v>1349</c:v>
                </c:pt>
                <c:pt idx="3">
                  <c:v>1505</c:v>
                </c:pt>
                <c:pt idx="4">
                  <c:v>2728</c:v>
                </c:pt>
                <c:pt idx="5">
                  <c:v>2079</c:v>
                </c:pt>
                <c:pt idx="6">
                  <c:v>4849</c:v>
                </c:pt>
                <c:pt idx="7">
                  <c:v>3023</c:v>
                </c:pt>
                <c:pt idx="8">
                  <c:v>4772</c:v>
                </c:pt>
                <c:pt idx="9">
                  <c:v>1714</c:v>
                </c:pt>
              </c:numCache>
            </c:numRef>
          </c:val>
          <c:extLst>
            <c:ext xmlns:c16="http://schemas.microsoft.com/office/drawing/2014/chart" uri="{C3380CC4-5D6E-409C-BE32-E72D297353CC}">
              <c16:uniqueId val="{00000000-1C7B-4F44-A486-923EE5FF6016}"/>
            </c:ext>
          </c:extLst>
        </c:ser>
        <c:ser>
          <c:idx val="1"/>
          <c:order val="1"/>
          <c:tx>
            <c:strRef>
              <c:f>'aggresive batsman founded'!$C$1</c:f>
              <c:strCache>
                <c:ptCount val="1"/>
                <c:pt idx="0">
                  <c:v>correct_ball</c:v>
                </c:pt>
              </c:strCache>
            </c:strRef>
          </c:tx>
          <c:spPr>
            <a:solidFill>
              <a:schemeClr val="accent2"/>
            </a:solidFill>
            <a:ln>
              <a:noFill/>
            </a:ln>
            <a:effectLst/>
          </c:spPr>
          <c:invertIfNegative val="0"/>
          <c:cat>
            <c:strRef>
              <c:f>'aggresive batsman founded'!$A$2:$A$12</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'aggresive batsman founded'!$C$2:$C$12</c:f>
              <c:numCache>
                <c:formatCode>General</c:formatCode>
                <c:ptCount val="11"/>
                <c:pt idx="0">
                  <c:v>818</c:v>
                </c:pt>
                <c:pt idx="1">
                  <c:v>523</c:v>
                </c:pt>
                <c:pt idx="2">
                  <c:v>829</c:v>
                </c:pt>
                <c:pt idx="3">
                  <c:v>936</c:v>
                </c:pt>
                <c:pt idx="4">
                  <c:v>1697</c:v>
                </c:pt>
                <c:pt idx="5">
                  <c:v>1344</c:v>
                </c:pt>
                <c:pt idx="6">
                  <c:v>3138</c:v>
                </c:pt>
                <c:pt idx="7">
                  <c:v>1964</c:v>
                </c:pt>
                <c:pt idx="8">
                  <c:v>3101</c:v>
                </c:pt>
                <c:pt idx="9">
                  <c:v>1122</c:v>
                </c:pt>
              </c:numCache>
            </c:numRef>
          </c:val>
          <c:extLst>
            <c:ext xmlns:c16="http://schemas.microsoft.com/office/drawing/2014/chart" uri="{C3380CC4-5D6E-409C-BE32-E72D297353CC}">
              <c16:uniqueId val="{00000001-1C7B-4F44-A486-923EE5FF6016}"/>
            </c:ext>
          </c:extLst>
        </c:ser>
        <c:ser>
          <c:idx val="2"/>
          <c:order val="2"/>
          <c:tx>
            <c:strRef>
              <c:f>'aggresive batsman founded'!$D$1</c:f>
              <c:strCache>
                <c:ptCount val="1"/>
                <c:pt idx="0">
                  <c:v>strike_rate</c:v>
                </c:pt>
              </c:strCache>
            </c:strRef>
          </c:tx>
          <c:spPr>
            <a:solidFill>
              <a:schemeClr val="accent3"/>
            </a:solidFill>
            <a:ln>
              <a:noFill/>
            </a:ln>
            <a:effectLst/>
          </c:spPr>
          <c:invertIfNegative val="0"/>
          <c:cat>
            <c:strRef>
              <c:f>'aggresive batsman founded'!$A$2:$A$12</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'aggresive batsman founded'!$D$2:$D$12</c:f>
              <c:numCache>
                <c:formatCode>General</c:formatCode>
                <c:ptCount val="11"/>
                <c:pt idx="0">
                  <c:v>185.45232273838599</c:v>
                </c:pt>
                <c:pt idx="1">
                  <c:v>170.55449330783901</c:v>
                </c:pt>
                <c:pt idx="2">
                  <c:v>162.72617611580199</c:v>
                </c:pt>
                <c:pt idx="3">
                  <c:v>160.79059829059801</c:v>
                </c:pt>
                <c:pt idx="4">
                  <c:v>160.754272245138</c:v>
                </c:pt>
                <c:pt idx="5">
                  <c:v>154.6875</c:v>
                </c:pt>
                <c:pt idx="6">
                  <c:v>154.52517527087301</c:v>
                </c:pt>
                <c:pt idx="7">
                  <c:v>153.92057026476499</c:v>
                </c:pt>
                <c:pt idx="8">
                  <c:v>153.88584327636201</c:v>
                </c:pt>
                <c:pt idx="9">
                  <c:v>152.76292335115801</c:v>
                </c:pt>
              </c:numCache>
            </c:numRef>
          </c:val>
          <c:extLst>
            <c:ext xmlns:c16="http://schemas.microsoft.com/office/drawing/2014/chart" uri="{C3380CC4-5D6E-409C-BE32-E72D297353CC}">
              <c16:uniqueId val="{00000002-1C7B-4F44-A486-923EE5FF6016}"/>
            </c:ext>
          </c:extLst>
        </c:ser>
        <c:dLbls>
          <c:showLegendKey val="0"/>
          <c:showVal val="0"/>
          <c:showCatName val="0"/>
          <c:showSerName val="0"/>
          <c:showPercent val="0"/>
          <c:showBubbleSize val="0"/>
        </c:dLbls>
        <c:gapWidth val="219"/>
        <c:overlap val="-27"/>
        <c:axId val="2081430752"/>
        <c:axId val="2082150288"/>
      </c:barChart>
      <c:catAx>
        <c:axId val="208143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150288"/>
        <c:crosses val="autoZero"/>
        <c:auto val="1"/>
        <c:lblAlgn val="ctr"/>
        <c:lblOffset val="100"/>
        <c:noMultiLvlLbl val="0"/>
      </c:catAx>
      <c:valAx>
        <c:axId val="208215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43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anchor batsman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'anchor batsman founded'!$A$2</c:f>
              <c:strCache>
                <c:ptCount val="1"/>
                <c:pt idx="0">
                  <c:v>Iqbal Abdulla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founded'!$B$2:$E$2</c:f>
              <c:numCache>
                <c:formatCode>General</c:formatCode>
                <c:ptCount val="4"/>
                <c:pt idx="0">
                  <c:v>88</c:v>
                </c:pt>
                <c:pt idx="1">
                  <c:v>1</c:v>
                </c:pt>
                <c:pt idx="2">
                  <c:v>88</c:v>
                </c:pt>
                <c:pt idx="3">
                  <c:v>8</c:v>
                </c:pt>
              </c:numCache>
            </c:numRef>
          </c:val>
          <c:extLst>
            <c:ext xmlns:c16="http://schemas.microsoft.com/office/drawing/2014/chart" uri="{C3380CC4-5D6E-409C-BE32-E72D297353CC}">
              <c16:uniqueId val="{00000000-9501-4EA6-A0BA-4859FF47CED8}"/>
            </c:ext>
          </c:extLst>
        </c:ser>
        <c:ser>
          <c:idx val="1"/>
          <c:order val="1"/>
          <c:tx>
            <c:strRef>
              <c:f>'anchor batsman founded'!$A$3</c:f>
              <c:strCache>
                <c:ptCount val="1"/>
                <c:pt idx="0">
                  <c:v>AB de Villiers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founded'!$B$3:$E$3</c:f>
              <c:numCache>
                <c:formatCode>General</c:formatCode>
                <c:ptCount val="4"/>
                <c:pt idx="0">
                  <c:v>4849</c:v>
                </c:pt>
                <c:pt idx="1">
                  <c:v>114</c:v>
                </c:pt>
                <c:pt idx="2">
                  <c:v>42</c:v>
                </c:pt>
                <c:pt idx="3">
                  <c:v>13</c:v>
                </c:pt>
              </c:numCache>
            </c:numRef>
          </c:val>
          <c:extLst>
            <c:ext xmlns:c16="http://schemas.microsoft.com/office/drawing/2014/chart" uri="{C3380CC4-5D6E-409C-BE32-E72D297353CC}">
              <c16:uniqueId val="{00000001-9501-4EA6-A0BA-4859FF47CED8}"/>
            </c:ext>
          </c:extLst>
        </c:ser>
        <c:ser>
          <c:idx val="2"/>
          <c:order val="2"/>
          <c:tx>
            <c:strRef>
              <c:f>'anchor batsman founded'!$A$4</c:f>
              <c:strCache>
                <c:ptCount val="1"/>
                <c:pt idx="0">
                  <c:v>KL Rahul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founded'!$B$4:$E$4</c:f>
              <c:numCache>
                <c:formatCode>General</c:formatCode>
                <c:ptCount val="4"/>
                <c:pt idx="0">
                  <c:v>2647</c:v>
                </c:pt>
                <c:pt idx="1">
                  <c:v>62</c:v>
                </c:pt>
                <c:pt idx="2">
                  <c:v>42</c:v>
                </c:pt>
                <c:pt idx="3">
                  <c:v>7</c:v>
                </c:pt>
              </c:numCache>
            </c:numRef>
          </c:val>
          <c:extLst>
            <c:ext xmlns:c16="http://schemas.microsoft.com/office/drawing/2014/chart" uri="{C3380CC4-5D6E-409C-BE32-E72D297353CC}">
              <c16:uniqueId val="{00000002-9501-4EA6-A0BA-4859FF47CED8}"/>
            </c:ext>
          </c:extLst>
        </c:ser>
        <c:ser>
          <c:idx val="3"/>
          <c:order val="3"/>
          <c:tx>
            <c:strRef>
              <c:f>'anchor batsman founded'!$A$5</c:f>
              <c:strCache>
                <c:ptCount val="1"/>
                <c:pt idx="0">
                  <c:v>DA Warner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founded'!$B$5:$E$5</c:f>
              <c:numCache>
                <c:formatCode>General</c:formatCode>
                <c:ptCount val="4"/>
                <c:pt idx="0">
                  <c:v>5254</c:v>
                </c:pt>
                <c:pt idx="1">
                  <c:v>126</c:v>
                </c:pt>
                <c:pt idx="2">
                  <c:v>41</c:v>
                </c:pt>
                <c:pt idx="3">
                  <c:v>11</c:v>
                </c:pt>
              </c:numCache>
            </c:numRef>
          </c:val>
          <c:extLst>
            <c:ext xmlns:c16="http://schemas.microsoft.com/office/drawing/2014/chart" uri="{C3380CC4-5D6E-409C-BE32-E72D297353CC}">
              <c16:uniqueId val="{00000003-9501-4EA6-A0BA-4859FF47CED8}"/>
            </c:ext>
          </c:extLst>
        </c:ser>
        <c:ser>
          <c:idx val="4"/>
          <c:order val="4"/>
          <c:tx>
            <c:strRef>
              <c:f>'anchor batsman founded'!$A$6</c:f>
              <c:strCache>
                <c:ptCount val="1"/>
                <c:pt idx="0">
                  <c:v>ML Hayden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founded'!$B$6:$E$6</c:f>
              <c:numCache>
                <c:formatCode>General</c:formatCode>
                <c:ptCount val="4"/>
                <c:pt idx="0">
                  <c:v>1107</c:v>
                </c:pt>
                <c:pt idx="1">
                  <c:v>27</c:v>
                </c:pt>
                <c:pt idx="2">
                  <c:v>41</c:v>
                </c:pt>
                <c:pt idx="3">
                  <c:v>3</c:v>
                </c:pt>
              </c:numCache>
            </c:numRef>
          </c:val>
          <c:extLst>
            <c:ext xmlns:c16="http://schemas.microsoft.com/office/drawing/2014/chart" uri="{C3380CC4-5D6E-409C-BE32-E72D297353CC}">
              <c16:uniqueId val="{00000004-9501-4EA6-A0BA-4859FF47CED8}"/>
            </c:ext>
          </c:extLst>
        </c:ser>
        <c:ser>
          <c:idx val="5"/>
          <c:order val="5"/>
          <c:tx>
            <c:strRef>
              <c:f>'anchor batsman founded'!$A$7</c:f>
              <c:strCache>
                <c:ptCount val="1"/>
                <c:pt idx="0">
                  <c:v>CH Gayle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founded'!$B$7:$E$7</c:f>
              <c:numCache>
                <c:formatCode>General</c:formatCode>
                <c:ptCount val="4"/>
                <c:pt idx="0">
                  <c:v>4772</c:v>
                </c:pt>
                <c:pt idx="1">
                  <c:v>116</c:v>
                </c:pt>
                <c:pt idx="2">
                  <c:v>41</c:v>
                </c:pt>
                <c:pt idx="3">
                  <c:v>12</c:v>
                </c:pt>
              </c:numCache>
            </c:numRef>
          </c:val>
          <c:extLst>
            <c:ext xmlns:c16="http://schemas.microsoft.com/office/drawing/2014/chart" uri="{C3380CC4-5D6E-409C-BE32-E72D297353CC}">
              <c16:uniqueId val="{00000005-9501-4EA6-A0BA-4859FF47CED8}"/>
            </c:ext>
          </c:extLst>
        </c:ser>
        <c:ser>
          <c:idx val="6"/>
          <c:order val="6"/>
          <c:tx>
            <c:strRef>
              <c:f>'anchor batsman founded'!$A$8</c:f>
              <c:strCache>
                <c:ptCount val="1"/>
                <c:pt idx="0">
                  <c:v>JP Duminy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founded'!$B$8:$E$8</c:f>
              <c:numCache>
                <c:formatCode>General</c:formatCode>
                <c:ptCount val="4"/>
                <c:pt idx="0">
                  <c:v>2029</c:v>
                </c:pt>
                <c:pt idx="1">
                  <c:v>49</c:v>
                </c:pt>
                <c:pt idx="2">
                  <c:v>41</c:v>
                </c:pt>
                <c:pt idx="3">
                  <c:v>8</c:v>
                </c:pt>
              </c:numCache>
            </c:numRef>
          </c:val>
          <c:extLst>
            <c:ext xmlns:c16="http://schemas.microsoft.com/office/drawing/2014/chart" uri="{C3380CC4-5D6E-409C-BE32-E72D297353CC}">
              <c16:uniqueId val="{00000006-9501-4EA6-A0BA-4859FF47CED8}"/>
            </c:ext>
          </c:extLst>
        </c:ser>
        <c:ser>
          <c:idx val="7"/>
          <c:order val="7"/>
          <c:tx>
            <c:strRef>
              <c:f>'anchor batsman founded'!$A$9</c:f>
              <c:strCache>
                <c:ptCount val="1"/>
                <c:pt idx="0">
                  <c:v>KS Williamson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founded'!$B$9:$E$9</c:f>
              <c:numCache>
                <c:formatCode>General</c:formatCode>
                <c:ptCount val="4"/>
                <c:pt idx="0">
                  <c:v>1619</c:v>
                </c:pt>
                <c:pt idx="1">
                  <c:v>41</c:v>
                </c:pt>
                <c:pt idx="2">
                  <c:v>39</c:v>
                </c:pt>
                <c:pt idx="3">
                  <c:v>6</c:v>
                </c:pt>
              </c:numCache>
            </c:numRef>
          </c:val>
          <c:extLst>
            <c:ext xmlns:c16="http://schemas.microsoft.com/office/drawing/2014/chart" uri="{C3380CC4-5D6E-409C-BE32-E72D297353CC}">
              <c16:uniqueId val="{00000007-9501-4EA6-A0BA-4859FF47CED8}"/>
            </c:ext>
          </c:extLst>
        </c:ser>
        <c:ser>
          <c:idx val="8"/>
          <c:order val="8"/>
          <c:tx>
            <c:strRef>
              <c:f>'anchor batsman founded'!$A$10</c:f>
              <c:strCache>
                <c:ptCount val="1"/>
                <c:pt idx="0">
                  <c:v>LMP Simmons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founded'!$B$10:$E$10</c:f>
              <c:numCache>
                <c:formatCode>General</c:formatCode>
                <c:ptCount val="4"/>
                <c:pt idx="0">
                  <c:v>1079</c:v>
                </c:pt>
                <c:pt idx="1">
                  <c:v>27</c:v>
                </c:pt>
                <c:pt idx="2">
                  <c:v>39</c:v>
                </c:pt>
                <c:pt idx="3">
                  <c:v>4</c:v>
                </c:pt>
              </c:numCache>
            </c:numRef>
          </c:val>
          <c:extLst>
            <c:ext xmlns:c16="http://schemas.microsoft.com/office/drawing/2014/chart" uri="{C3380CC4-5D6E-409C-BE32-E72D297353CC}">
              <c16:uniqueId val="{00000008-9501-4EA6-A0BA-4859FF47CED8}"/>
            </c:ext>
          </c:extLst>
        </c:ser>
        <c:ser>
          <c:idx val="9"/>
          <c:order val="9"/>
          <c:tx>
            <c:strRef>
              <c:f>'anchor batsman founded'!$A$11</c:f>
              <c:strCache>
                <c:ptCount val="1"/>
                <c:pt idx="0">
                  <c:v>MEK Hussey</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founded'!$B$11:$E$11</c:f>
              <c:numCache>
                <c:formatCode>General</c:formatCode>
                <c:ptCount val="4"/>
                <c:pt idx="0">
                  <c:v>1977</c:v>
                </c:pt>
                <c:pt idx="1">
                  <c:v>52</c:v>
                </c:pt>
                <c:pt idx="2">
                  <c:v>38</c:v>
                </c:pt>
                <c:pt idx="3">
                  <c:v>7</c:v>
                </c:pt>
              </c:numCache>
            </c:numRef>
          </c:val>
          <c:extLst>
            <c:ext xmlns:c16="http://schemas.microsoft.com/office/drawing/2014/chart" uri="{C3380CC4-5D6E-409C-BE32-E72D297353CC}">
              <c16:uniqueId val="{00000009-9501-4EA6-A0BA-4859FF47CED8}"/>
            </c:ext>
          </c:extLst>
        </c:ser>
        <c:dLbls>
          <c:dLblPos val="outEnd"/>
          <c:showLegendKey val="0"/>
          <c:showVal val="1"/>
          <c:showCatName val="0"/>
          <c:showSerName val="0"/>
          <c:showPercent val="0"/>
          <c:showBubbleSize val="0"/>
        </c:dLbls>
        <c:gapWidth val="182"/>
        <c:axId val="427593247"/>
        <c:axId val="423632207"/>
      </c:barChart>
      <c:catAx>
        <c:axId val="4275932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632207"/>
        <c:crosses val="autoZero"/>
        <c:auto val="1"/>
        <c:lblAlgn val="ctr"/>
        <c:lblOffset val="100"/>
        <c:noMultiLvlLbl val="0"/>
      </c:catAx>
      <c:valAx>
        <c:axId val="4236322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593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 Hard</a:t>
            </a:r>
            <a:r>
              <a:rPr lang="en-IN" baseline="0" dirty="0"/>
              <a:t> Hitters boundaries and boundary average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'hardhitters founded'!$B$1</c:f>
              <c:strCache>
                <c:ptCount val="1"/>
                <c:pt idx="0">
                  <c:v>sixes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founded'!$B$2:$B$11</c:f>
              <c:numCache>
                <c:formatCode>General</c:formatCode>
                <c:ptCount val="10"/>
                <c:pt idx="0">
                  <c:v>52</c:v>
                </c:pt>
                <c:pt idx="1">
                  <c:v>106</c:v>
                </c:pt>
                <c:pt idx="2">
                  <c:v>20</c:v>
                </c:pt>
                <c:pt idx="3">
                  <c:v>39</c:v>
                </c:pt>
                <c:pt idx="4">
                  <c:v>92</c:v>
                </c:pt>
                <c:pt idx="5">
                  <c:v>10</c:v>
                </c:pt>
                <c:pt idx="6">
                  <c:v>129</c:v>
                </c:pt>
                <c:pt idx="7">
                  <c:v>349</c:v>
                </c:pt>
                <c:pt idx="8">
                  <c:v>8</c:v>
                </c:pt>
                <c:pt idx="9">
                  <c:v>27</c:v>
                </c:pt>
              </c:numCache>
            </c:numRef>
          </c:val>
          <c:extLst>
            <c:ext xmlns:c16="http://schemas.microsoft.com/office/drawing/2014/chart" uri="{C3380CC4-5D6E-409C-BE32-E72D297353CC}">
              <c16:uniqueId val="{00000000-6A54-4BD7-967E-1FAA40DC62F7}"/>
            </c:ext>
          </c:extLst>
        </c:ser>
        <c:ser>
          <c:idx val="1"/>
          <c:order val="1"/>
          <c:tx>
            <c:strRef>
              <c:f>'hardhitters founded'!$C$1</c:f>
              <c:strCache>
                <c:ptCount val="1"/>
                <c:pt idx="0">
                  <c:v>fours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founded'!$C$2:$C$11</c:f>
              <c:numCache>
                <c:formatCode>General</c:formatCode>
                <c:ptCount val="10"/>
                <c:pt idx="0">
                  <c:v>103</c:v>
                </c:pt>
                <c:pt idx="1">
                  <c:v>334</c:v>
                </c:pt>
                <c:pt idx="2">
                  <c:v>61</c:v>
                </c:pt>
                <c:pt idx="3">
                  <c:v>84</c:v>
                </c:pt>
                <c:pt idx="4">
                  <c:v>239</c:v>
                </c:pt>
                <c:pt idx="5">
                  <c:v>56</c:v>
                </c:pt>
                <c:pt idx="6">
                  <c:v>105</c:v>
                </c:pt>
                <c:pt idx="7">
                  <c:v>384</c:v>
                </c:pt>
                <c:pt idx="8">
                  <c:v>19</c:v>
                </c:pt>
                <c:pt idx="9">
                  <c:v>99</c:v>
                </c:pt>
              </c:numCache>
            </c:numRef>
          </c:val>
          <c:extLst>
            <c:ext xmlns:c16="http://schemas.microsoft.com/office/drawing/2014/chart" uri="{C3380CC4-5D6E-409C-BE32-E72D297353CC}">
              <c16:uniqueId val="{00000001-6A54-4BD7-967E-1FAA40DC62F7}"/>
            </c:ext>
          </c:extLst>
        </c:ser>
        <c:ser>
          <c:idx val="2"/>
          <c:order val="2"/>
          <c:tx>
            <c:strRef>
              <c:f>'hardhitters founded'!$D$1</c:f>
              <c:strCache>
                <c:ptCount val="1"/>
                <c:pt idx="0">
                  <c:v>totalboundaries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founded'!$D$2:$D$11</c:f>
              <c:numCache>
                <c:formatCode>General</c:formatCode>
                <c:ptCount val="10"/>
                <c:pt idx="0">
                  <c:v>155</c:v>
                </c:pt>
                <c:pt idx="1">
                  <c:v>440</c:v>
                </c:pt>
                <c:pt idx="2">
                  <c:v>81</c:v>
                </c:pt>
                <c:pt idx="3">
                  <c:v>123</c:v>
                </c:pt>
                <c:pt idx="4">
                  <c:v>331</c:v>
                </c:pt>
                <c:pt idx="5">
                  <c:v>66</c:v>
                </c:pt>
                <c:pt idx="6">
                  <c:v>234</c:v>
                </c:pt>
                <c:pt idx="7">
                  <c:v>733</c:v>
                </c:pt>
                <c:pt idx="8">
                  <c:v>27</c:v>
                </c:pt>
                <c:pt idx="9">
                  <c:v>126</c:v>
                </c:pt>
              </c:numCache>
            </c:numRef>
          </c:val>
          <c:extLst>
            <c:ext xmlns:c16="http://schemas.microsoft.com/office/drawing/2014/chart" uri="{C3380CC4-5D6E-409C-BE32-E72D297353CC}">
              <c16:uniqueId val="{00000003-6A54-4BD7-967E-1FAA40DC62F7}"/>
            </c:ext>
          </c:extLst>
        </c:ser>
        <c:dLbls>
          <c:showLegendKey val="0"/>
          <c:showVal val="1"/>
          <c:showCatName val="0"/>
          <c:showSerName val="0"/>
          <c:showPercent val="0"/>
          <c:showBubbleSize val="0"/>
        </c:dLbls>
        <c:gapWidth val="219"/>
        <c:overlap val="-27"/>
        <c:axId val="975572671"/>
        <c:axId val="964448015"/>
      </c:barChart>
      <c:lineChart>
        <c:grouping val="standard"/>
        <c:varyColors val="0"/>
        <c:ser>
          <c:idx val="3"/>
          <c:order val="3"/>
          <c:tx>
            <c:strRef>
              <c:f>'hardhitters founded'!$E$1</c:f>
              <c:strCache>
                <c:ptCount val="1"/>
                <c:pt idx="0">
                  <c:v>totalruns</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founded'!$E$2:$E$11</c:f>
              <c:numCache>
                <c:formatCode>General</c:formatCode>
                <c:ptCount val="10"/>
                <c:pt idx="0">
                  <c:v>892</c:v>
                </c:pt>
                <c:pt idx="1">
                  <c:v>2728</c:v>
                </c:pt>
                <c:pt idx="2">
                  <c:v>505</c:v>
                </c:pt>
                <c:pt idx="3">
                  <c:v>768</c:v>
                </c:pt>
                <c:pt idx="4">
                  <c:v>2069</c:v>
                </c:pt>
                <c:pt idx="5">
                  <c:v>423</c:v>
                </c:pt>
                <c:pt idx="6">
                  <c:v>1517</c:v>
                </c:pt>
                <c:pt idx="7">
                  <c:v>4772</c:v>
                </c:pt>
                <c:pt idx="8">
                  <c:v>177</c:v>
                </c:pt>
                <c:pt idx="9">
                  <c:v>826</c:v>
                </c:pt>
              </c:numCache>
            </c:numRef>
          </c:val>
          <c:smooth val="0"/>
          <c:extLst>
            <c:ext xmlns:c16="http://schemas.microsoft.com/office/drawing/2014/chart" uri="{C3380CC4-5D6E-409C-BE32-E72D297353CC}">
              <c16:uniqueId val="{00000004-6A54-4BD7-967E-1FAA40DC62F7}"/>
            </c:ext>
          </c:extLst>
        </c:ser>
        <c:ser>
          <c:idx val="4"/>
          <c:order val="4"/>
          <c:tx>
            <c:strRef>
              <c:f>'hardhitters founded'!$F$1</c:f>
              <c:strCache>
                <c:ptCount val="1"/>
                <c:pt idx="0">
                  <c:v>seasons</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founded'!$F$2:$F$11</c:f>
              <c:numCache>
                <c:formatCode>General</c:formatCode>
                <c:ptCount val="10"/>
                <c:pt idx="0">
                  <c:v>9</c:v>
                </c:pt>
                <c:pt idx="1">
                  <c:v>8</c:v>
                </c:pt>
                <c:pt idx="2">
                  <c:v>4</c:v>
                </c:pt>
                <c:pt idx="3">
                  <c:v>3</c:v>
                </c:pt>
                <c:pt idx="4">
                  <c:v>6</c:v>
                </c:pt>
                <c:pt idx="5">
                  <c:v>4</c:v>
                </c:pt>
                <c:pt idx="6">
                  <c:v>8</c:v>
                </c:pt>
                <c:pt idx="7">
                  <c:v>12</c:v>
                </c:pt>
                <c:pt idx="8">
                  <c:v>3</c:v>
                </c:pt>
                <c:pt idx="9">
                  <c:v>3</c:v>
                </c:pt>
              </c:numCache>
            </c:numRef>
          </c:val>
          <c:smooth val="0"/>
          <c:extLst>
            <c:ext xmlns:c16="http://schemas.microsoft.com/office/drawing/2014/chart" uri="{C3380CC4-5D6E-409C-BE32-E72D297353CC}">
              <c16:uniqueId val="{00000005-6A54-4BD7-967E-1FAA40DC62F7}"/>
            </c:ext>
          </c:extLst>
        </c:ser>
        <c:ser>
          <c:idx val="5"/>
          <c:order val="5"/>
          <c:tx>
            <c:strRef>
              <c:f>'hardhitters founded'!$G$1</c:f>
              <c:strCache>
                <c:ptCount val="1"/>
                <c:pt idx="0">
                  <c:v>average_boundaries</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founded'!$G$2:$G$11</c:f>
              <c:numCache>
                <c:formatCode>General</c:formatCode>
                <c:ptCount val="10"/>
                <c:pt idx="0">
                  <c:v>17.3766816143497</c:v>
                </c:pt>
                <c:pt idx="1">
                  <c:v>16.129032258064498</c:v>
                </c:pt>
                <c:pt idx="2">
                  <c:v>16.039603960396001</c:v>
                </c:pt>
                <c:pt idx="3">
                  <c:v>16.015625</c:v>
                </c:pt>
                <c:pt idx="4">
                  <c:v>15.9980666988883</c:v>
                </c:pt>
                <c:pt idx="5">
                  <c:v>15.6028368794326</c:v>
                </c:pt>
                <c:pt idx="6">
                  <c:v>15.4251812788398</c:v>
                </c:pt>
                <c:pt idx="7">
                  <c:v>15.360435875943001</c:v>
                </c:pt>
                <c:pt idx="8">
                  <c:v>15.254237288135499</c:v>
                </c:pt>
                <c:pt idx="9">
                  <c:v>15.254237288135499</c:v>
                </c:pt>
              </c:numCache>
            </c:numRef>
          </c:val>
          <c:smooth val="0"/>
          <c:extLst>
            <c:ext xmlns:c16="http://schemas.microsoft.com/office/drawing/2014/chart" uri="{C3380CC4-5D6E-409C-BE32-E72D297353CC}">
              <c16:uniqueId val="{00000006-6A54-4BD7-967E-1FAA40DC62F7}"/>
            </c:ext>
          </c:extLst>
        </c:ser>
        <c:dLbls>
          <c:showLegendKey val="0"/>
          <c:showVal val="1"/>
          <c:showCatName val="0"/>
          <c:showSerName val="0"/>
          <c:showPercent val="0"/>
          <c:showBubbleSize val="0"/>
        </c:dLbls>
        <c:marker val="1"/>
        <c:smooth val="0"/>
        <c:axId val="975571743"/>
        <c:axId val="974025775"/>
      </c:lineChart>
      <c:catAx>
        <c:axId val="97557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448015"/>
        <c:crosses val="autoZero"/>
        <c:auto val="1"/>
        <c:lblAlgn val="ctr"/>
        <c:lblOffset val="100"/>
        <c:noMultiLvlLbl val="0"/>
      </c:catAx>
      <c:valAx>
        <c:axId val="964448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572671"/>
        <c:crosses val="autoZero"/>
        <c:crossBetween val="between"/>
      </c:valAx>
      <c:valAx>
        <c:axId val="9740257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571743"/>
        <c:crosses val="max"/>
        <c:crossBetween val="between"/>
      </c:valAx>
      <c:catAx>
        <c:axId val="975571743"/>
        <c:scaling>
          <c:orientation val="minMax"/>
        </c:scaling>
        <c:delete val="1"/>
        <c:axPos val="b"/>
        <c:numFmt formatCode="General" sourceLinked="1"/>
        <c:majorTickMark val="out"/>
        <c:minorTickMark val="none"/>
        <c:tickLblPos val="nextTo"/>
        <c:crossAx val="9740257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economy</a:t>
            </a:r>
            <a:r>
              <a:rPr lang="en-IN" baseline="0"/>
              <a:t> bowler based on economy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'economy bowler founded'!$A$2</c:f>
              <c:strCache>
                <c:ptCount val="1"/>
                <c:pt idx="0">
                  <c:v>Rashid Khan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'economy bowler founded'!$B$1:$F$1</c:f>
              <c:strCache>
                <c:ptCount val="4"/>
                <c:pt idx="0">
                  <c:v>count_balls</c:v>
                </c:pt>
                <c:pt idx="1">
                  <c:v>totalovers</c:v>
                </c:pt>
                <c:pt idx="2">
                  <c:v>totalruns</c:v>
                </c:pt>
                <c:pt idx="3">
                  <c:v>economy</c:v>
                </c:pt>
              </c:strCache>
            </c:strRef>
          </c:cat>
          <c:val>
            <c:numRef>
              <c:f>'economy bowler founded'!$B$2:$F$2</c:f>
              <c:numCache>
                <c:formatCode>General</c:formatCode>
                <c:ptCount val="5"/>
                <c:pt idx="0">
                  <c:v>5265</c:v>
                </c:pt>
                <c:pt idx="1">
                  <c:v>15735</c:v>
                </c:pt>
                <c:pt idx="2">
                  <c:v>1573</c:v>
                </c:pt>
                <c:pt idx="3">
                  <c:v>9</c:v>
                </c:pt>
              </c:numCache>
            </c:numRef>
          </c:val>
          <c:extLst>
            <c:ext xmlns:c16="http://schemas.microsoft.com/office/drawing/2014/chart" uri="{C3380CC4-5D6E-409C-BE32-E72D297353CC}">
              <c16:uniqueId val="{00000001-5A34-4348-887F-0331533EF00A}"/>
            </c:ext>
          </c:extLst>
        </c:ser>
        <c:ser>
          <c:idx val="1"/>
          <c:order val="1"/>
          <c:tx>
            <c:strRef>
              <c:f>'economy bowler founded'!$A$3</c:f>
              <c:strCache>
                <c:ptCount val="1"/>
                <c:pt idx="0">
                  <c:v>KK Cooper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founded'!$B$3:$F$3</c:f>
              <c:numCache>
                <c:formatCode>General</c:formatCode>
                <c:ptCount val="5"/>
                <c:pt idx="0">
                  <c:v>2189</c:v>
                </c:pt>
                <c:pt idx="1">
                  <c:v>7491</c:v>
                </c:pt>
                <c:pt idx="2">
                  <c:v>789</c:v>
                </c:pt>
                <c:pt idx="3">
                  <c:v>10</c:v>
                </c:pt>
              </c:numCache>
            </c:numRef>
          </c:val>
          <c:extLst>
            <c:ext xmlns:c16="http://schemas.microsoft.com/office/drawing/2014/chart" uri="{C3380CC4-5D6E-409C-BE32-E72D297353CC}">
              <c16:uniqueId val="{00000002-5A34-4348-887F-0331533EF00A}"/>
            </c:ext>
          </c:extLst>
        </c:ser>
        <c:ser>
          <c:idx val="2"/>
          <c:order val="2"/>
          <c:tx>
            <c:strRef>
              <c:f>'economy bowler founded'!$A$4</c:f>
              <c:strCache>
                <c:ptCount val="1"/>
                <c:pt idx="0">
                  <c:v>M Muralitharan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founded'!$B$4:$F$4</c:f>
              <c:numCache>
                <c:formatCode>General</c:formatCode>
                <c:ptCount val="5"/>
                <c:pt idx="0">
                  <c:v>5710</c:v>
                </c:pt>
                <c:pt idx="1">
                  <c:v>16088</c:v>
                </c:pt>
                <c:pt idx="2">
                  <c:v>1755</c:v>
                </c:pt>
                <c:pt idx="3">
                  <c:v>10</c:v>
                </c:pt>
              </c:numCache>
            </c:numRef>
          </c:val>
          <c:extLst>
            <c:ext xmlns:c16="http://schemas.microsoft.com/office/drawing/2014/chart" uri="{C3380CC4-5D6E-409C-BE32-E72D297353CC}">
              <c16:uniqueId val="{00000003-5A34-4348-887F-0331533EF00A}"/>
            </c:ext>
          </c:extLst>
        </c:ser>
        <c:ser>
          <c:idx val="3"/>
          <c:order val="3"/>
          <c:tx>
            <c:strRef>
              <c:f>'economy bowler founded'!$A$5</c:f>
              <c:strCache>
                <c:ptCount val="1"/>
                <c:pt idx="0">
                  <c:v>Mustafizur Rahman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founded'!$B$5:$F$5</c:f>
              <c:numCache>
                <c:formatCode>General</c:formatCode>
                <c:ptCount val="5"/>
                <c:pt idx="0">
                  <c:v>1996</c:v>
                </c:pt>
                <c:pt idx="1">
                  <c:v>6594</c:v>
                </c:pt>
                <c:pt idx="2">
                  <c:v>693</c:v>
                </c:pt>
                <c:pt idx="3">
                  <c:v>10</c:v>
                </c:pt>
              </c:numCache>
            </c:numRef>
          </c:val>
          <c:extLst>
            <c:ext xmlns:c16="http://schemas.microsoft.com/office/drawing/2014/chart" uri="{C3380CC4-5D6E-409C-BE32-E72D297353CC}">
              <c16:uniqueId val="{00000004-5A34-4348-887F-0331533EF00A}"/>
            </c:ext>
          </c:extLst>
        </c:ser>
        <c:ser>
          <c:idx val="4"/>
          <c:order val="4"/>
          <c:tx>
            <c:strRef>
              <c:f>'economy bowler founded'!$A$6</c:f>
              <c:strCache>
                <c:ptCount val="1"/>
                <c:pt idx="0">
                  <c:v>SP Narine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founded'!$B$6:$F$6</c:f>
              <c:numCache>
                <c:formatCode>General</c:formatCode>
                <c:ptCount val="5"/>
                <c:pt idx="0">
                  <c:v>10008</c:v>
                </c:pt>
                <c:pt idx="1">
                  <c:v>30116</c:v>
                </c:pt>
                <c:pt idx="2">
                  <c:v>3208</c:v>
                </c:pt>
                <c:pt idx="3">
                  <c:v>10</c:v>
                </c:pt>
              </c:numCache>
            </c:numRef>
          </c:val>
          <c:extLst>
            <c:ext xmlns:c16="http://schemas.microsoft.com/office/drawing/2014/chart" uri="{C3380CC4-5D6E-409C-BE32-E72D297353CC}">
              <c16:uniqueId val="{00000005-5A34-4348-887F-0331533EF00A}"/>
            </c:ext>
          </c:extLst>
        </c:ser>
        <c:ser>
          <c:idx val="5"/>
          <c:order val="5"/>
          <c:tx>
            <c:strRef>
              <c:f>'economy bowler founded'!$A$7</c:f>
              <c:strCache>
                <c:ptCount val="1"/>
                <c:pt idx="0">
                  <c:v>RE van der Merwe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founded'!$B$7:$F$7</c:f>
              <c:numCache>
                <c:formatCode>General</c:formatCode>
                <c:ptCount val="5"/>
                <c:pt idx="0">
                  <c:v>1635</c:v>
                </c:pt>
                <c:pt idx="1">
                  <c:v>4899</c:v>
                </c:pt>
                <c:pt idx="2">
                  <c:v>515</c:v>
                </c:pt>
                <c:pt idx="3">
                  <c:v>10</c:v>
                </c:pt>
              </c:numCache>
            </c:numRef>
          </c:val>
          <c:extLst>
            <c:ext xmlns:c16="http://schemas.microsoft.com/office/drawing/2014/chart" uri="{C3380CC4-5D6E-409C-BE32-E72D297353CC}">
              <c16:uniqueId val="{00000006-5A34-4348-887F-0331533EF00A}"/>
            </c:ext>
          </c:extLst>
        </c:ser>
        <c:ser>
          <c:idx val="6"/>
          <c:order val="6"/>
          <c:tx>
            <c:strRef>
              <c:f>'economy bowler founded'!$A$8</c:f>
              <c:strCache>
                <c:ptCount val="1"/>
                <c:pt idx="0">
                  <c:v>DJ Bravo</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founded'!$B$8:$F$8</c:f>
              <c:numCache>
                <c:formatCode>General</c:formatCode>
                <c:ptCount val="5"/>
                <c:pt idx="0">
                  <c:v>10412</c:v>
                </c:pt>
                <c:pt idx="1">
                  <c:v>36112</c:v>
                </c:pt>
                <c:pt idx="2">
                  <c:v>3869</c:v>
                </c:pt>
                <c:pt idx="3">
                  <c:v>10</c:v>
                </c:pt>
              </c:numCache>
            </c:numRef>
          </c:val>
          <c:extLst>
            <c:ext xmlns:c16="http://schemas.microsoft.com/office/drawing/2014/chart" uri="{C3380CC4-5D6E-409C-BE32-E72D297353CC}">
              <c16:uniqueId val="{00000007-5A34-4348-887F-0331533EF00A}"/>
            </c:ext>
          </c:extLst>
        </c:ser>
        <c:ser>
          <c:idx val="7"/>
          <c:order val="7"/>
          <c:tx>
            <c:strRef>
              <c:f>'economy bowler founded'!$A$9</c:f>
              <c:strCache>
                <c:ptCount val="1"/>
                <c:pt idx="0">
                  <c:v>AJ Tye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founded'!$B$9:$F$9</c:f>
              <c:numCache>
                <c:formatCode>General</c:formatCode>
                <c:ptCount val="5"/>
                <c:pt idx="0">
                  <c:v>2358</c:v>
                </c:pt>
                <c:pt idx="1">
                  <c:v>7439</c:v>
                </c:pt>
                <c:pt idx="2">
                  <c:v>892</c:v>
                </c:pt>
                <c:pt idx="3">
                  <c:v>11</c:v>
                </c:pt>
              </c:numCache>
            </c:numRef>
          </c:val>
          <c:extLst>
            <c:ext xmlns:c16="http://schemas.microsoft.com/office/drawing/2014/chart" uri="{C3380CC4-5D6E-409C-BE32-E72D297353CC}">
              <c16:uniqueId val="{00000008-5A34-4348-887F-0331533EF00A}"/>
            </c:ext>
          </c:extLst>
        </c:ser>
        <c:ser>
          <c:idx val="8"/>
          <c:order val="8"/>
          <c:tx>
            <c:strRef>
              <c:f>'economy bowler founded'!$A$10</c:f>
              <c:strCache>
                <c:ptCount val="1"/>
                <c:pt idx="0">
                  <c:v>A Kumble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founded'!$B$10:$F$10</c:f>
              <c:numCache>
                <c:formatCode>General</c:formatCode>
                <c:ptCount val="5"/>
                <c:pt idx="0">
                  <c:v>3488</c:v>
                </c:pt>
                <c:pt idx="1">
                  <c:v>9686</c:v>
                </c:pt>
                <c:pt idx="2">
                  <c:v>1089</c:v>
                </c:pt>
                <c:pt idx="3">
                  <c:v>11</c:v>
                </c:pt>
              </c:numCache>
            </c:numRef>
          </c:val>
          <c:extLst>
            <c:ext xmlns:c16="http://schemas.microsoft.com/office/drawing/2014/chart" uri="{C3380CC4-5D6E-409C-BE32-E72D297353CC}">
              <c16:uniqueId val="{00000009-5A34-4348-887F-0331533EF00A}"/>
            </c:ext>
          </c:extLst>
        </c:ser>
        <c:ser>
          <c:idx val="9"/>
          <c:order val="9"/>
          <c:tx>
            <c:strRef>
              <c:f>'economy bowler founded'!$A$11</c:f>
              <c:strCache>
                <c:ptCount val="1"/>
                <c:pt idx="0">
                  <c:v>B Akhil</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'economy bowler founded'!$B$1:$F$1</c:f>
              <c:strCache>
                <c:ptCount val="4"/>
                <c:pt idx="0">
                  <c:v>count_balls</c:v>
                </c:pt>
                <c:pt idx="1">
                  <c:v>totalovers</c:v>
                </c:pt>
                <c:pt idx="2">
                  <c:v>totalruns</c:v>
                </c:pt>
                <c:pt idx="3">
                  <c:v>economy</c:v>
                </c:pt>
              </c:strCache>
            </c:strRef>
          </c:cat>
          <c:val>
            <c:numRef>
              <c:f>'economy bowler founded'!$B$11:$F$11</c:f>
              <c:numCache>
                <c:formatCode>General</c:formatCode>
                <c:ptCount val="5"/>
                <c:pt idx="0">
                  <c:v>689</c:v>
                </c:pt>
                <c:pt idx="1">
                  <c:v>2189</c:v>
                </c:pt>
                <c:pt idx="2">
                  <c:v>246</c:v>
                </c:pt>
                <c:pt idx="3">
                  <c:v>11</c:v>
                </c:pt>
              </c:numCache>
            </c:numRef>
          </c:val>
          <c:extLst>
            <c:ext xmlns:c16="http://schemas.microsoft.com/office/drawing/2014/chart" uri="{C3380CC4-5D6E-409C-BE32-E72D297353CC}">
              <c16:uniqueId val="{0000000A-5A34-4348-887F-0331533EF00A}"/>
            </c:ext>
          </c:extLst>
        </c:ser>
        <c:dLbls>
          <c:dLblPos val="outEnd"/>
          <c:showLegendKey val="0"/>
          <c:showVal val="1"/>
          <c:showCatName val="0"/>
          <c:showSerName val="0"/>
          <c:showPercent val="0"/>
          <c:showBubbleSize val="0"/>
        </c:dLbls>
        <c:gapWidth val="219"/>
        <c:overlap val="-27"/>
        <c:axId val="648942687"/>
        <c:axId val="626405359"/>
        <c:extLst>
          <c:ext xmlns:c15="http://schemas.microsoft.com/office/drawing/2012/chart" uri="{02D57815-91ED-43cb-92C2-25804820EDAC}">
            <c15:filteredBarSeries>
              <c15:ser>
                <c:idx val="10"/>
                <c:order val="10"/>
                <c:tx>
                  <c:strRef>
                    <c:extLst>
                      <c:ext uri="{02D57815-91ED-43cb-92C2-25804820EDAC}">
                        <c15:formulaRef>
                          <c15:sqref>'economy bowler founded'!$A$12</c15:sqref>
                        </c15:formulaRef>
                      </c:ext>
                    </c:extLst>
                    <c:strCache>
                      <c:ptCount val="1"/>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'economy bowler founded'!$B$1:$F$1</c15:sqref>
                        </c15:formulaRef>
                      </c:ext>
                    </c:extLst>
                    <c:strCache>
                      <c:ptCount val="4"/>
                      <c:pt idx="0">
                        <c:v>count_balls</c:v>
                      </c:pt>
                      <c:pt idx="1">
                        <c:v>totalovers</c:v>
                      </c:pt>
                      <c:pt idx="2">
                        <c:v>totalruns</c:v>
                      </c:pt>
                      <c:pt idx="3">
                        <c:v>economy</c:v>
                      </c:pt>
                    </c:strCache>
                  </c:strRef>
                </c:cat>
                <c:val>
                  <c:numRef>
                    <c:extLst>
                      <c:ext uri="{02D57815-91ED-43cb-92C2-25804820EDAC}">
                        <c15:formulaRef>
                          <c15:sqref>'economy bowler founded'!$B$12:$F$12</c15:sqref>
                        </c15:formulaRef>
                      </c:ext>
                    </c:extLst>
                    <c:numCache>
                      <c:formatCode>General</c:formatCode>
                      <c:ptCount val="5"/>
                    </c:numCache>
                  </c:numRef>
                </c:val>
                <c:extLst>
                  <c:ext xmlns:c16="http://schemas.microsoft.com/office/drawing/2014/chart" uri="{C3380CC4-5D6E-409C-BE32-E72D297353CC}">
                    <c16:uniqueId val="{0000000B-5A34-4348-887F-0331533EF00A}"/>
                  </c:ext>
                </c:extLst>
              </c15:ser>
            </c15:filteredBarSeries>
          </c:ext>
        </c:extLst>
      </c:barChart>
      <c:catAx>
        <c:axId val="64894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405359"/>
        <c:crosses val="autoZero"/>
        <c:auto val="1"/>
        <c:lblAlgn val="ctr"/>
        <c:lblOffset val="100"/>
        <c:noMultiLvlLbl val="0"/>
      </c:catAx>
      <c:valAx>
        <c:axId val="6264053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942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wicket</a:t>
            </a:r>
            <a:r>
              <a:rPr lang="en-IN" baseline="0"/>
              <a:t> taking bowlers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'beststrike bowler founded'!$A$2</c:f>
              <c:strCache>
                <c:ptCount val="1"/>
                <c:pt idx="0">
                  <c:v>K Rabada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founded'!$B$2:$D$2</c:f>
              <c:numCache>
                <c:formatCode>General</c:formatCode>
                <c:ptCount val="3"/>
                <c:pt idx="0">
                  <c:v>840</c:v>
                </c:pt>
                <c:pt idx="1">
                  <c:v>66</c:v>
                </c:pt>
                <c:pt idx="2">
                  <c:v>12</c:v>
                </c:pt>
              </c:numCache>
            </c:numRef>
          </c:val>
          <c:extLst>
            <c:ext xmlns:c16="http://schemas.microsoft.com/office/drawing/2014/chart" uri="{C3380CC4-5D6E-409C-BE32-E72D297353CC}">
              <c16:uniqueId val="{00000000-20C4-4F61-91FE-A56350964134}"/>
            </c:ext>
          </c:extLst>
        </c:ser>
        <c:ser>
          <c:idx val="1"/>
          <c:order val="1"/>
          <c:tx>
            <c:strRef>
              <c:f>'beststrike bowler founded'!$A$3</c:f>
              <c:strCache>
                <c:ptCount val="1"/>
                <c:pt idx="0">
                  <c:v>DE Bollinger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founded'!$B$3:$D$3</c:f>
              <c:numCache>
                <c:formatCode>General</c:formatCode>
                <c:ptCount val="3"/>
                <c:pt idx="0">
                  <c:v>600</c:v>
                </c:pt>
                <c:pt idx="1">
                  <c:v>43</c:v>
                </c:pt>
                <c:pt idx="2">
                  <c:v>13</c:v>
                </c:pt>
              </c:numCache>
            </c:numRef>
          </c:val>
          <c:extLst>
            <c:ext xmlns:c16="http://schemas.microsoft.com/office/drawing/2014/chart" uri="{C3380CC4-5D6E-409C-BE32-E72D297353CC}">
              <c16:uniqueId val="{00000001-20C4-4F61-91FE-A56350964134}"/>
            </c:ext>
          </c:extLst>
        </c:ser>
        <c:ser>
          <c:idx val="2"/>
          <c:order val="2"/>
          <c:tx>
            <c:strRef>
              <c:f>'beststrike bowler founded'!$A$4</c:f>
              <c:strCache>
                <c:ptCount val="1"/>
                <c:pt idx="0">
                  <c:v>AJ Tye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founded'!$B$4:$D$4</c:f>
              <c:numCache>
                <c:formatCode>General</c:formatCode>
                <c:ptCount val="3"/>
                <c:pt idx="0">
                  <c:v>645</c:v>
                </c:pt>
                <c:pt idx="1">
                  <c:v>45</c:v>
                </c:pt>
                <c:pt idx="2">
                  <c:v>14</c:v>
                </c:pt>
              </c:numCache>
            </c:numRef>
          </c:val>
          <c:extLst>
            <c:ext xmlns:c16="http://schemas.microsoft.com/office/drawing/2014/chart" uri="{C3380CC4-5D6E-409C-BE32-E72D297353CC}">
              <c16:uniqueId val="{00000002-20C4-4F61-91FE-A56350964134}"/>
            </c:ext>
          </c:extLst>
        </c:ser>
        <c:ser>
          <c:idx val="3"/>
          <c:order val="3"/>
          <c:tx>
            <c:strRef>
              <c:f>'beststrike bowler founded'!$A$5</c:f>
              <c:strCache>
                <c:ptCount val="1"/>
                <c:pt idx="0">
                  <c:v>MA Starc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founded'!$B$5:$D$5</c:f>
              <c:numCache>
                <c:formatCode>General</c:formatCode>
                <c:ptCount val="3"/>
                <c:pt idx="0">
                  <c:v>612</c:v>
                </c:pt>
                <c:pt idx="1">
                  <c:v>39</c:v>
                </c:pt>
                <c:pt idx="2">
                  <c:v>15</c:v>
                </c:pt>
              </c:numCache>
            </c:numRef>
          </c:val>
          <c:extLst>
            <c:ext xmlns:c16="http://schemas.microsoft.com/office/drawing/2014/chart" uri="{C3380CC4-5D6E-409C-BE32-E72D297353CC}">
              <c16:uniqueId val="{00000003-20C4-4F61-91FE-A56350964134}"/>
            </c:ext>
          </c:extLst>
        </c:ser>
        <c:ser>
          <c:idx val="4"/>
          <c:order val="4"/>
          <c:tx>
            <c:strRef>
              <c:f>'beststrike bowler founded'!$A$6</c:f>
              <c:strCache>
                <c:ptCount val="1"/>
                <c:pt idx="0">
                  <c:v>SL Malinga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founded'!$B$6:$D$6</c:f>
              <c:numCache>
                <c:formatCode>General</c:formatCode>
                <c:ptCount val="3"/>
                <c:pt idx="0">
                  <c:v>2974</c:v>
                </c:pt>
                <c:pt idx="1">
                  <c:v>188</c:v>
                </c:pt>
                <c:pt idx="2">
                  <c:v>15</c:v>
                </c:pt>
              </c:numCache>
            </c:numRef>
          </c:val>
          <c:extLst>
            <c:ext xmlns:c16="http://schemas.microsoft.com/office/drawing/2014/chart" uri="{C3380CC4-5D6E-409C-BE32-E72D297353CC}">
              <c16:uniqueId val="{00000004-20C4-4F61-91FE-A56350964134}"/>
            </c:ext>
          </c:extLst>
        </c:ser>
        <c:ser>
          <c:idx val="5"/>
          <c:order val="5"/>
          <c:tx>
            <c:strRef>
              <c:f>'beststrike bowler founded'!$A$7</c:f>
              <c:strCache>
                <c:ptCount val="1"/>
                <c:pt idx="0">
                  <c:v>Imran Tahir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founded'!$B$7:$D$7</c:f>
              <c:numCache>
                <c:formatCode>General</c:formatCode>
                <c:ptCount val="3"/>
                <c:pt idx="0">
                  <c:v>1314</c:v>
                </c:pt>
                <c:pt idx="1">
                  <c:v>83</c:v>
                </c:pt>
                <c:pt idx="2">
                  <c:v>15</c:v>
                </c:pt>
              </c:numCache>
            </c:numRef>
          </c:val>
          <c:extLst>
            <c:ext xmlns:c16="http://schemas.microsoft.com/office/drawing/2014/chart" uri="{C3380CC4-5D6E-409C-BE32-E72D297353CC}">
              <c16:uniqueId val="{00000005-20C4-4F61-91FE-A56350964134}"/>
            </c:ext>
          </c:extLst>
        </c:ser>
        <c:ser>
          <c:idx val="6"/>
          <c:order val="6"/>
          <c:tx>
            <c:strRef>
              <c:f>'beststrike bowler founded'!$A$8</c:f>
              <c:strCache>
                <c:ptCount val="1"/>
                <c:pt idx="0">
                  <c:v>A Nehra</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founded'!$B$8:$D$8</c:f>
              <c:numCache>
                <c:formatCode>General</c:formatCode>
                <c:ptCount val="3"/>
                <c:pt idx="0">
                  <c:v>1974</c:v>
                </c:pt>
                <c:pt idx="1">
                  <c:v>121</c:v>
                </c:pt>
                <c:pt idx="2">
                  <c:v>16</c:v>
                </c:pt>
              </c:numCache>
            </c:numRef>
          </c:val>
          <c:extLst>
            <c:ext xmlns:c16="http://schemas.microsoft.com/office/drawing/2014/chart" uri="{C3380CC4-5D6E-409C-BE32-E72D297353CC}">
              <c16:uniqueId val="{00000006-20C4-4F61-91FE-A56350964134}"/>
            </c:ext>
          </c:extLst>
        </c:ser>
        <c:ser>
          <c:idx val="7"/>
          <c:order val="7"/>
          <c:tx>
            <c:strRef>
              <c:f>'beststrike bowler founded'!$A$9</c:f>
              <c:strCache>
                <c:ptCount val="1"/>
                <c:pt idx="0">
                  <c:v>MM Patel</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founded'!$B$9:$D$9</c:f>
              <c:numCache>
                <c:formatCode>General</c:formatCode>
                <c:ptCount val="3"/>
                <c:pt idx="0">
                  <c:v>1382</c:v>
                </c:pt>
                <c:pt idx="1">
                  <c:v>82</c:v>
                </c:pt>
                <c:pt idx="2">
                  <c:v>16</c:v>
                </c:pt>
              </c:numCache>
            </c:numRef>
          </c:val>
          <c:extLst>
            <c:ext xmlns:c16="http://schemas.microsoft.com/office/drawing/2014/chart" uri="{C3380CC4-5D6E-409C-BE32-E72D297353CC}">
              <c16:uniqueId val="{00000007-20C4-4F61-91FE-A56350964134}"/>
            </c:ext>
          </c:extLst>
        </c:ser>
        <c:ser>
          <c:idx val="8"/>
          <c:order val="8"/>
          <c:tx>
            <c:strRef>
              <c:f>'beststrike bowler founded'!$A$10</c:f>
              <c:strCache>
                <c:ptCount val="1"/>
                <c:pt idx="0">
                  <c:v>DJ Bravo</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founded'!$B$10:$D$10</c:f>
              <c:numCache>
                <c:formatCode>General</c:formatCode>
                <c:ptCount val="3"/>
                <c:pt idx="0">
                  <c:v>2846</c:v>
                </c:pt>
                <c:pt idx="1">
                  <c:v>175</c:v>
                </c:pt>
                <c:pt idx="2">
                  <c:v>16</c:v>
                </c:pt>
              </c:numCache>
            </c:numRef>
          </c:val>
          <c:extLst>
            <c:ext xmlns:c16="http://schemas.microsoft.com/office/drawing/2014/chart" uri="{C3380CC4-5D6E-409C-BE32-E72D297353CC}">
              <c16:uniqueId val="{00000008-20C4-4F61-91FE-A56350964134}"/>
            </c:ext>
          </c:extLst>
        </c:ser>
        <c:ser>
          <c:idx val="9"/>
          <c:order val="9"/>
          <c:tx>
            <c:strRef>
              <c:f>'beststrike bowler founded'!$A$11</c:f>
              <c:strCache>
                <c:ptCount val="1"/>
                <c:pt idx="0">
                  <c:v>KK Cooper</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founded'!$B$11:$D$11</c:f>
              <c:numCache>
                <c:formatCode>General</c:formatCode>
                <c:ptCount val="3"/>
                <c:pt idx="0">
                  <c:v>600</c:v>
                </c:pt>
                <c:pt idx="1">
                  <c:v>36</c:v>
                </c:pt>
                <c:pt idx="2">
                  <c:v>16</c:v>
                </c:pt>
              </c:numCache>
            </c:numRef>
          </c:val>
          <c:extLst>
            <c:ext xmlns:c16="http://schemas.microsoft.com/office/drawing/2014/chart" uri="{C3380CC4-5D6E-409C-BE32-E72D297353CC}">
              <c16:uniqueId val="{00000009-20C4-4F61-91FE-A56350964134}"/>
            </c:ext>
          </c:extLst>
        </c:ser>
        <c:dLbls>
          <c:dLblPos val="outEnd"/>
          <c:showLegendKey val="0"/>
          <c:showVal val="1"/>
          <c:showCatName val="0"/>
          <c:showSerName val="0"/>
          <c:showPercent val="0"/>
          <c:showBubbleSize val="0"/>
        </c:dLbls>
        <c:gapWidth val="219"/>
        <c:overlap val="-27"/>
        <c:axId val="1102212623"/>
        <c:axId val="1091237711"/>
      </c:barChart>
      <c:catAx>
        <c:axId val="1102212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1237711"/>
        <c:crosses val="autoZero"/>
        <c:auto val="1"/>
        <c:lblAlgn val="ctr"/>
        <c:lblOffset val="100"/>
        <c:noMultiLvlLbl val="0"/>
      </c:catAx>
      <c:valAx>
        <c:axId val="1091237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2126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all</a:t>
            </a:r>
            <a:r>
              <a:rPr lang="en-IN" baseline="0"/>
              <a:t> rounders based on batiing and bowling strike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914260717410323E-2"/>
          <c:y val="0.20453703703703704"/>
          <c:w val="0.87753018372703417"/>
          <c:h val="0.33639581510644501"/>
        </c:manualLayout>
      </c:layout>
      <c:barChart>
        <c:barDir val="col"/>
        <c:grouping val="clustered"/>
        <c:varyColors val="0"/>
        <c:ser>
          <c:idx val="0"/>
          <c:order val="0"/>
          <c:tx>
            <c:strRef>
              <c:f>'all rounder founded'!$B$1</c:f>
              <c:strCache>
                <c:ptCount val="1"/>
                <c:pt idx="0">
                  <c:v>total_run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founded'!$B$2:$B$12</c:f>
              <c:numCache>
                <c:formatCode>General</c:formatCode>
                <c:ptCount val="11"/>
                <c:pt idx="0">
                  <c:v>1490</c:v>
                </c:pt>
                <c:pt idx="1">
                  <c:v>1517</c:v>
                </c:pt>
                <c:pt idx="2">
                  <c:v>974</c:v>
                </c:pt>
                <c:pt idx="3">
                  <c:v>768</c:v>
                </c:pt>
                <c:pt idx="4">
                  <c:v>3874</c:v>
                </c:pt>
                <c:pt idx="5">
                  <c:v>892</c:v>
                </c:pt>
                <c:pt idx="6">
                  <c:v>3023</c:v>
                </c:pt>
                <c:pt idx="7">
                  <c:v>825</c:v>
                </c:pt>
                <c:pt idx="8">
                  <c:v>1349</c:v>
                </c:pt>
                <c:pt idx="9">
                  <c:v>746</c:v>
                </c:pt>
              </c:numCache>
            </c:numRef>
          </c:val>
          <c:extLst>
            <c:ext xmlns:c16="http://schemas.microsoft.com/office/drawing/2014/chart" uri="{C3380CC4-5D6E-409C-BE32-E72D297353CC}">
              <c16:uniqueId val="{00000000-D94F-46A9-955D-4456DF641680}"/>
            </c:ext>
          </c:extLst>
        </c:ser>
        <c:ser>
          <c:idx val="1"/>
          <c:order val="1"/>
          <c:tx>
            <c:strRef>
              <c:f>'all rounder founded'!$C$1</c:f>
              <c:strCache>
                <c:ptCount val="1"/>
                <c:pt idx="0">
                  <c:v>correct_ball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founded'!$C$2:$C$12</c:f>
              <c:numCache>
                <c:formatCode>General</c:formatCode>
                <c:ptCount val="11"/>
                <c:pt idx="0">
                  <c:v>1132</c:v>
                </c:pt>
                <c:pt idx="1">
                  <c:v>818</c:v>
                </c:pt>
                <c:pt idx="2">
                  <c:v>670</c:v>
                </c:pt>
                <c:pt idx="3">
                  <c:v>517</c:v>
                </c:pt>
                <c:pt idx="4">
                  <c:v>2769</c:v>
                </c:pt>
                <c:pt idx="5">
                  <c:v>523</c:v>
                </c:pt>
                <c:pt idx="6">
                  <c:v>1964</c:v>
                </c:pt>
                <c:pt idx="7">
                  <c:v>590</c:v>
                </c:pt>
                <c:pt idx="8">
                  <c:v>829</c:v>
                </c:pt>
                <c:pt idx="9">
                  <c:v>578</c:v>
                </c:pt>
              </c:numCache>
            </c:numRef>
          </c:val>
          <c:extLst>
            <c:ext xmlns:c16="http://schemas.microsoft.com/office/drawing/2014/chart" uri="{C3380CC4-5D6E-409C-BE32-E72D297353CC}">
              <c16:uniqueId val="{00000001-D94F-46A9-955D-4456DF641680}"/>
            </c:ext>
          </c:extLst>
        </c:ser>
        <c:ser>
          <c:idx val="2"/>
          <c:order val="2"/>
          <c:tx>
            <c:strRef>
              <c:f>'all rounder founded'!$D$1</c:f>
              <c:strCache>
                <c:ptCount val="1"/>
                <c:pt idx="0">
                  <c:v>strike_rate_bat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founded'!$D$2:$D$12</c:f>
              <c:numCache>
                <c:formatCode>General</c:formatCode>
                <c:ptCount val="11"/>
                <c:pt idx="0">
                  <c:v>131.625441696113</c:v>
                </c:pt>
                <c:pt idx="1">
                  <c:v>185.45232273838599</c:v>
                </c:pt>
                <c:pt idx="2">
                  <c:v>145.37313432835799</c:v>
                </c:pt>
                <c:pt idx="3">
                  <c:v>148.549323017408</c:v>
                </c:pt>
                <c:pt idx="4">
                  <c:v>139.906103286384</c:v>
                </c:pt>
                <c:pt idx="5">
                  <c:v>170.55449330783901</c:v>
                </c:pt>
                <c:pt idx="6">
                  <c:v>153.92057026476499</c:v>
                </c:pt>
                <c:pt idx="7">
                  <c:v>139.83050847457599</c:v>
                </c:pt>
                <c:pt idx="8">
                  <c:v>162.72617611580199</c:v>
                </c:pt>
                <c:pt idx="9">
                  <c:v>129.06574394463601</c:v>
                </c:pt>
              </c:numCache>
            </c:numRef>
          </c:val>
          <c:extLst>
            <c:ext xmlns:c16="http://schemas.microsoft.com/office/drawing/2014/chart" uri="{C3380CC4-5D6E-409C-BE32-E72D297353CC}">
              <c16:uniqueId val="{00000002-D94F-46A9-955D-4456DF641680}"/>
            </c:ext>
          </c:extLst>
        </c:ser>
        <c:ser>
          <c:idx val="3"/>
          <c:order val="3"/>
          <c:tx>
            <c:strRef>
              <c:f>'all rounder founded'!$E$1</c:f>
              <c:strCache>
                <c:ptCount val="1"/>
                <c:pt idx="0">
                  <c:v>count_balls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founded'!$E$2:$E$12</c:f>
              <c:numCache>
                <c:formatCode>General</c:formatCode>
                <c:ptCount val="11"/>
                <c:pt idx="0">
                  <c:v>2846</c:v>
                </c:pt>
                <c:pt idx="1">
                  <c:v>1186</c:v>
                </c:pt>
                <c:pt idx="2">
                  <c:v>1807</c:v>
                </c:pt>
                <c:pt idx="3">
                  <c:v>301</c:v>
                </c:pt>
                <c:pt idx="4">
                  <c:v>2137</c:v>
                </c:pt>
                <c:pt idx="5">
                  <c:v>2824</c:v>
                </c:pt>
                <c:pt idx="6">
                  <c:v>1414</c:v>
                </c:pt>
                <c:pt idx="7">
                  <c:v>562</c:v>
                </c:pt>
                <c:pt idx="8">
                  <c:v>914</c:v>
                </c:pt>
                <c:pt idx="9">
                  <c:v>1358</c:v>
                </c:pt>
              </c:numCache>
            </c:numRef>
          </c:val>
          <c:extLst>
            <c:ext xmlns:c16="http://schemas.microsoft.com/office/drawing/2014/chart" uri="{C3380CC4-5D6E-409C-BE32-E72D297353CC}">
              <c16:uniqueId val="{00000003-D94F-46A9-955D-4456DF641680}"/>
            </c:ext>
          </c:extLst>
        </c:ser>
        <c:ser>
          <c:idx val="4"/>
          <c:order val="4"/>
          <c:tx>
            <c:strRef>
              <c:f>'all rounder founded'!$F$1</c:f>
              <c:strCache>
                <c:ptCount val="1"/>
                <c:pt idx="0">
                  <c:v>wickets_taken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founded'!$F$2:$F$12</c:f>
              <c:numCache>
                <c:formatCode>General</c:formatCode>
                <c:ptCount val="11"/>
                <c:pt idx="0">
                  <c:v>175</c:v>
                </c:pt>
                <c:pt idx="1">
                  <c:v>67</c:v>
                </c:pt>
                <c:pt idx="2">
                  <c:v>96</c:v>
                </c:pt>
                <c:pt idx="3">
                  <c:v>16</c:v>
                </c:pt>
                <c:pt idx="4">
                  <c:v>107</c:v>
                </c:pt>
                <c:pt idx="5">
                  <c:v>143</c:v>
                </c:pt>
                <c:pt idx="6">
                  <c:v>71</c:v>
                </c:pt>
                <c:pt idx="7">
                  <c:v>29</c:v>
                </c:pt>
                <c:pt idx="8">
                  <c:v>45</c:v>
                </c:pt>
                <c:pt idx="9">
                  <c:v>66</c:v>
                </c:pt>
              </c:numCache>
            </c:numRef>
          </c:val>
          <c:extLst>
            <c:ext xmlns:c16="http://schemas.microsoft.com/office/drawing/2014/chart" uri="{C3380CC4-5D6E-409C-BE32-E72D297353CC}">
              <c16:uniqueId val="{00000004-D94F-46A9-955D-4456DF641680}"/>
            </c:ext>
          </c:extLst>
        </c:ser>
        <c:ser>
          <c:idx val="5"/>
          <c:order val="5"/>
          <c:tx>
            <c:strRef>
              <c:f>'all rounder founded'!$G$1</c:f>
              <c:strCache>
                <c:ptCount val="1"/>
                <c:pt idx="0">
                  <c:v>strike_rate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ysDot"/>
              </a:ln>
              <a:effectLst/>
            </c:spPr>
            <c:trendlineType val="linear"/>
            <c:dispRSqr val="0"/>
            <c:dispEq val="0"/>
          </c:trendline>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founded'!$G$2:$G$12</c:f>
              <c:numCache>
                <c:formatCode>General</c:formatCode>
                <c:ptCount val="11"/>
                <c:pt idx="0">
                  <c:v>16</c:v>
                </c:pt>
                <c:pt idx="1">
                  <c:v>17</c:v>
                </c:pt>
                <c:pt idx="2">
                  <c:v>18</c:v>
                </c:pt>
                <c:pt idx="3">
                  <c:v>18</c:v>
                </c:pt>
                <c:pt idx="4">
                  <c:v>19</c:v>
                </c:pt>
                <c:pt idx="5">
                  <c:v>19</c:v>
                </c:pt>
                <c:pt idx="6">
                  <c:v>19</c:v>
                </c:pt>
                <c:pt idx="7">
                  <c:v>19</c:v>
                </c:pt>
                <c:pt idx="8">
                  <c:v>20</c:v>
                </c:pt>
                <c:pt idx="9">
                  <c:v>20</c:v>
                </c:pt>
              </c:numCache>
            </c:numRef>
          </c:val>
          <c:extLst>
            <c:ext xmlns:c16="http://schemas.microsoft.com/office/drawing/2014/chart" uri="{C3380CC4-5D6E-409C-BE32-E72D297353CC}">
              <c16:uniqueId val="{00000005-D94F-46A9-955D-4456DF641680}"/>
            </c:ext>
          </c:extLst>
        </c:ser>
        <c:dLbls>
          <c:dLblPos val="outEnd"/>
          <c:showLegendKey val="0"/>
          <c:showVal val="1"/>
          <c:showCatName val="0"/>
          <c:showSerName val="0"/>
          <c:showPercent val="0"/>
          <c:showBubbleSize val="0"/>
        </c:dLbls>
        <c:gapWidth val="219"/>
        <c:overlap val="-27"/>
        <c:axId val="1166903055"/>
        <c:axId val="1154967215"/>
        <c:extLst>
          <c:ext xmlns:c15="http://schemas.microsoft.com/office/drawing/2012/chart" uri="{02D57815-91ED-43cb-92C2-25804820EDAC}">
            <c15:filteredBarSeries>
              <c15:ser>
                <c:idx val="6"/>
                <c:order val="6"/>
                <c:tx>
                  <c:strRef>
                    <c:extLst>
                      <c:ext uri="{02D57815-91ED-43cb-92C2-25804820EDAC}">
                        <c15:formulaRef>
                          <c15:sqref>'all rounder founded'!$H$1</c15:sqref>
                        </c15:formulaRef>
                      </c:ext>
                    </c:extLst>
                    <c:strCache>
                      <c:ptCount val="1"/>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'all rounder founded'!$A$2:$A$12</c15:sqref>
                        </c15:formulaRef>
                      </c:ext>
                    </c:extLst>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extLst>
                      <c:ext uri="{02D57815-91ED-43cb-92C2-25804820EDAC}">
                        <c15:formulaRef>
                          <c15:sqref>'all rounder founded'!$H$2:$H$12</c15:sqref>
                        </c15:formulaRef>
                      </c:ext>
                    </c:extLst>
                    <c:numCache>
                      <c:formatCode>General</c:formatCode>
                      <c:ptCount val="11"/>
                    </c:numCache>
                  </c:numRef>
                </c:val>
                <c:extLst>
                  <c:ext xmlns:c16="http://schemas.microsoft.com/office/drawing/2014/chart" uri="{C3380CC4-5D6E-409C-BE32-E72D297353CC}">
                    <c16:uniqueId val="{00000006-D94F-46A9-955D-4456DF641680}"/>
                  </c:ext>
                </c:extLst>
              </c15:ser>
            </c15:filteredBarSeries>
          </c:ext>
        </c:extLst>
      </c:barChart>
      <c:catAx>
        <c:axId val="1166903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967215"/>
        <c:crosses val="autoZero"/>
        <c:auto val="1"/>
        <c:lblAlgn val="ctr"/>
        <c:lblOffset val="100"/>
        <c:noMultiLvlLbl val="0"/>
      </c:catAx>
      <c:valAx>
        <c:axId val="11549672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90305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Best</a:t>
            </a:r>
            <a:r>
              <a:rPr lang="en-IN" baseline="0"/>
              <a:t> wicketkeeper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049303693639967E-2"/>
          <c:y val="7.3042084837072099E-2"/>
          <c:w val="0.89281533798102208"/>
          <c:h val="0.71270270429525784"/>
        </c:manualLayout>
      </c:layout>
      <c:barChart>
        <c:barDir val="col"/>
        <c:grouping val="clustered"/>
        <c:varyColors val="0"/>
        <c:ser>
          <c:idx val="0"/>
          <c:order val="0"/>
          <c:tx>
            <c:strRef>
              <c:f>'wicket keeper founded'!$B$1</c:f>
              <c:strCache>
                <c:ptCount val="1"/>
                <c:pt idx="0">
                  <c:v>total_run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founded'!$B$2:$B$11</c:f>
              <c:numCache>
                <c:formatCode>General</c:formatCode>
                <c:ptCount val="10"/>
                <c:pt idx="0">
                  <c:v>2079</c:v>
                </c:pt>
                <c:pt idx="1">
                  <c:v>4849</c:v>
                </c:pt>
                <c:pt idx="2">
                  <c:v>1714</c:v>
                </c:pt>
                <c:pt idx="3">
                  <c:v>790</c:v>
                </c:pt>
                <c:pt idx="4">
                  <c:v>2069</c:v>
                </c:pt>
                <c:pt idx="5">
                  <c:v>4632</c:v>
                </c:pt>
                <c:pt idx="6">
                  <c:v>1211</c:v>
                </c:pt>
                <c:pt idx="7">
                  <c:v>2647</c:v>
                </c:pt>
                <c:pt idx="8">
                  <c:v>1959</c:v>
                </c:pt>
                <c:pt idx="9">
                  <c:v>2584</c:v>
                </c:pt>
              </c:numCache>
            </c:numRef>
          </c:val>
          <c:extLst>
            <c:ext xmlns:c16="http://schemas.microsoft.com/office/drawing/2014/chart" uri="{C3380CC4-5D6E-409C-BE32-E72D297353CC}">
              <c16:uniqueId val="{00000000-A075-4B15-802B-FF97255DE8F1}"/>
            </c:ext>
          </c:extLst>
        </c:ser>
        <c:ser>
          <c:idx val="1"/>
          <c:order val="1"/>
          <c:tx>
            <c:strRef>
              <c:f>'wicket keeper founded'!$C$1</c:f>
              <c:strCache>
                <c:ptCount val="1"/>
                <c:pt idx="0">
                  <c:v>correct_ball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founded'!$C$2:$C$11</c:f>
              <c:numCache>
                <c:formatCode>General</c:formatCode>
                <c:ptCount val="10"/>
                <c:pt idx="0">
                  <c:v>1344</c:v>
                </c:pt>
                <c:pt idx="1">
                  <c:v>3138</c:v>
                </c:pt>
                <c:pt idx="2">
                  <c:v>1122</c:v>
                </c:pt>
                <c:pt idx="3">
                  <c:v>544</c:v>
                </c:pt>
                <c:pt idx="4">
                  <c:v>1446</c:v>
                </c:pt>
                <c:pt idx="5">
                  <c:v>3308</c:v>
                </c:pt>
                <c:pt idx="6">
                  <c:v>874</c:v>
                </c:pt>
                <c:pt idx="7">
                  <c:v>1917</c:v>
                </c:pt>
                <c:pt idx="8">
                  <c:v>1437</c:v>
                </c:pt>
                <c:pt idx="9">
                  <c:v>1904</c:v>
                </c:pt>
              </c:numCache>
            </c:numRef>
          </c:val>
          <c:extLst>
            <c:ext xmlns:c16="http://schemas.microsoft.com/office/drawing/2014/chart" uri="{C3380CC4-5D6E-409C-BE32-E72D297353CC}">
              <c16:uniqueId val="{00000001-A075-4B15-802B-FF97255DE8F1}"/>
            </c:ext>
          </c:extLst>
        </c:ser>
        <c:ser>
          <c:idx val="2"/>
          <c:order val="2"/>
          <c:tx>
            <c:strRef>
              <c:f>'wicket keeper founded'!$D$1</c:f>
              <c:strCache>
                <c:ptCount val="1"/>
                <c:pt idx="0">
                  <c:v>strike_rate_bat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founded'!$D$2:$D$11</c:f>
              <c:numCache>
                <c:formatCode>General</c:formatCode>
                <c:ptCount val="10"/>
                <c:pt idx="0">
                  <c:v>154.6875</c:v>
                </c:pt>
                <c:pt idx="1">
                  <c:v>154.52517527087301</c:v>
                </c:pt>
                <c:pt idx="2">
                  <c:v>152.76292335115801</c:v>
                </c:pt>
                <c:pt idx="3">
                  <c:v>145.220588235294</c:v>
                </c:pt>
                <c:pt idx="4">
                  <c:v>143.08437067773099</c:v>
                </c:pt>
                <c:pt idx="5">
                  <c:v>140.02418379685599</c:v>
                </c:pt>
                <c:pt idx="6">
                  <c:v>138.55835240274499</c:v>
                </c:pt>
                <c:pt idx="7">
                  <c:v>138.08033385498101</c:v>
                </c:pt>
                <c:pt idx="8">
                  <c:v>136.32567849686799</c:v>
                </c:pt>
                <c:pt idx="9">
                  <c:v>135.71428571428501</c:v>
                </c:pt>
              </c:numCache>
            </c:numRef>
          </c:val>
          <c:extLst>
            <c:ext xmlns:c16="http://schemas.microsoft.com/office/drawing/2014/chart" uri="{C3380CC4-5D6E-409C-BE32-E72D297353CC}">
              <c16:uniqueId val="{00000002-A075-4B15-802B-FF97255DE8F1}"/>
            </c:ext>
          </c:extLst>
        </c:ser>
        <c:dLbls>
          <c:dLblPos val="outEnd"/>
          <c:showLegendKey val="0"/>
          <c:showVal val="1"/>
          <c:showCatName val="0"/>
          <c:showSerName val="0"/>
          <c:showPercent val="0"/>
          <c:showBubbleSize val="0"/>
        </c:dLbls>
        <c:gapWidth val="219"/>
        <c:overlap val="-27"/>
        <c:axId val="670801712"/>
        <c:axId val="558247200"/>
      </c:barChart>
      <c:catAx>
        <c:axId val="67080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247200"/>
        <c:crosses val="autoZero"/>
        <c:auto val="1"/>
        <c:lblAlgn val="ctr"/>
        <c:lblOffset val="100"/>
        <c:noMultiLvlLbl val="0"/>
      </c:catAx>
      <c:valAx>
        <c:axId val="55824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8017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9-03T01:02:50.0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Macro-Enabled_Worksheet3.xlsm"/><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Macro-Enabled_Worksheet5.xlsm"/><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Macro-Enabled_Worksheet8.xlsm"/><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10.xlsx"/><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Macro-Enabled_Worksheet12.xlsm"/><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package" Target="../embeddings/Microsoft_Excel_Macro-Enabled_Worksheet13.xlsm"/></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Macro-Enabled_Worksheet14.xlsm"/><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package" Target="../embeddings/Microsoft_Excel_Macro-Enabled_Worksheet15.xlsm"/></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Macro-Enabled_Worksheet16.xlsm"/><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package" Target="../embeddings/Microsoft_Excel_Macro-Enabled_Worksheet17.xlsm"/></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Macro-Enabled_Worksheet18.xlsm"/><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Macro-Enabled_Worksheet19.xlsm"/><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Macro-Enabled_Worksheet20.xlsm"/><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Macro-Enabled_Worksheet21.xlsm"/><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Macro-Enabled_Worksheet1.xlsm"/><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6A17-F68B-B143-6778-ACDC791D3D15}"/>
              </a:ext>
            </a:extLst>
          </p:cNvPr>
          <p:cNvSpPr>
            <a:spLocks noGrp="1"/>
          </p:cNvSpPr>
          <p:nvPr>
            <p:ph type="ctrTitle"/>
          </p:nvPr>
        </p:nvSpPr>
        <p:spPr/>
        <p:txBody>
          <a:bodyPr/>
          <a:lstStyle/>
          <a:p>
            <a:r>
              <a:rPr lang="en-IN" dirty="0"/>
              <a:t>IPL BIDDING USING POSTGRESSQL</a:t>
            </a:r>
          </a:p>
        </p:txBody>
      </p:sp>
      <p:sp>
        <p:nvSpPr>
          <p:cNvPr id="3" name="Subtitle 2">
            <a:extLst>
              <a:ext uri="{FF2B5EF4-FFF2-40B4-BE49-F238E27FC236}">
                <a16:creationId xmlns:a16="http://schemas.microsoft.com/office/drawing/2014/main" id="{7E248BFC-ADC0-7C2B-4886-EAAF673FFDAA}"/>
              </a:ext>
            </a:extLst>
          </p:cNvPr>
          <p:cNvSpPr>
            <a:spLocks noGrp="1"/>
          </p:cNvSpPr>
          <p:nvPr>
            <p:ph type="subTitle" idx="1"/>
          </p:nvPr>
        </p:nvSpPr>
        <p:spPr/>
        <p:txBody>
          <a:bodyPr/>
          <a:lstStyle/>
          <a:p>
            <a:r>
              <a:rPr lang="en-IN" dirty="0"/>
              <a:t>Finding payers </a:t>
            </a:r>
          </a:p>
        </p:txBody>
      </p:sp>
      <p:sp>
        <p:nvSpPr>
          <p:cNvPr id="4" name="TextBox 3">
            <a:extLst>
              <a:ext uri="{FF2B5EF4-FFF2-40B4-BE49-F238E27FC236}">
                <a16:creationId xmlns:a16="http://schemas.microsoft.com/office/drawing/2014/main" id="{5A26AADE-F5B6-DDEE-0832-A15BE22B9BFC}"/>
              </a:ext>
            </a:extLst>
          </p:cNvPr>
          <p:cNvSpPr txBox="1"/>
          <p:nvPr/>
        </p:nvSpPr>
        <p:spPr>
          <a:xfrm>
            <a:off x="7286324" y="5274643"/>
            <a:ext cx="4254367" cy="923330"/>
          </a:xfrm>
          <a:prstGeom prst="rect">
            <a:avLst/>
          </a:prstGeom>
          <a:noFill/>
        </p:spPr>
        <p:txBody>
          <a:bodyPr wrap="square" rtlCol="0">
            <a:spAutoFit/>
          </a:bodyPr>
          <a:lstStyle/>
          <a:p>
            <a:r>
              <a:rPr lang="en-IN" dirty="0"/>
              <a:t>Done by</a:t>
            </a:r>
          </a:p>
          <a:p>
            <a:r>
              <a:rPr lang="en-IN" dirty="0"/>
              <a:t>                  A.BRIJESH </a:t>
            </a:r>
          </a:p>
          <a:p>
            <a:r>
              <a:rPr lang="en-IN" dirty="0"/>
              <a:t>                   June 15 batch</a:t>
            </a:r>
          </a:p>
        </p:txBody>
      </p:sp>
    </p:spTree>
    <p:extLst>
      <p:ext uri="{BB962C8B-B14F-4D97-AF65-F5344CB8AC3E}">
        <p14:creationId xmlns:p14="http://schemas.microsoft.com/office/powerpoint/2010/main" val="323177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75DD-F5BB-C5DA-72D7-B466AF26B6BD}"/>
              </a:ext>
            </a:extLst>
          </p:cNvPr>
          <p:cNvSpPr>
            <a:spLocks noGrp="1"/>
          </p:cNvSpPr>
          <p:nvPr>
            <p:ph type="title"/>
          </p:nvPr>
        </p:nvSpPr>
        <p:spPr/>
        <p:txBody>
          <a:bodyPr/>
          <a:lstStyle/>
          <a:p>
            <a:r>
              <a:rPr lang="en-IN" dirty="0"/>
              <a:t>Hard </a:t>
            </a:r>
            <a:r>
              <a:rPr lang="en-IN" dirty="0" err="1"/>
              <a:t>hiiter</a:t>
            </a:r>
            <a:r>
              <a:rPr lang="en-IN" dirty="0"/>
              <a:t> founded using boundary average</a:t>
            </a:r>
          </a:p>
        </p:txBody>
      </p:sp>
      <p:sp>
        <p:nvSpPr>
          <p:cNvPr id="4" name="Text Placeholder 3">
            <a:extLst>
              <a:ext uri="{FF2B5EF4-FFF2-40B4-BE49-F238E27FC236}">
                <a16:creationId xmlns:a16="http://schemas.microsoft.com/office/drawing/2014/main" id="{6A98D28B-AE3A-0B96-BCFC-1D1A75518A20}"/>
              </a:ext>
            </a:extLst>
          </p:cNvPr>
          <p:cNvSpPr>
            <a:spLocks noGrp="1"/>
          </p:cNvSpPr>
          <p:nvPr>
            <p:ph type="body" sz="half" idx="2"/>
          </p:nvPr>
        </p:nvSpPr>
        <p:spPr/>
        <p:txBody>
          <a:bodyPr/>
          <a:lstStyle/>
          <a:p>
            <a:r>
              <a:rPr lang="en-IN" dirty="0" err="1"/>
              <a:t>Orderd</a:t>
            </a:r>
            <a:r>
              <a:rPr lang="en-IN" dirty="0"/>
              <a:t> by average</a:t>
            </a:r>
          </a:p>
        </p:txBody>
      </p:sp>
      <p:graphicFrame>
        <p:nvGraphicFramePr>
          <p:cNvPr id="5" name="Object 4">
            <a:extLst>
              <a:ext uri="{FF2B5EF4-FFF2-40B4-BE49-F238E27FC236}">
                <a16:creationId xmlns:a16="http://schemas.microsoft.com/office/drawing/2014/main" id="{1F40C2BD-266B-130D-52F9-C2C3356BD0A8}"/>
              </a:ext>
            </a:extLst>
          </p:cNvPr>
          <p:cNvGraphicFramePr>
            <a:graphicFrameLocks noChangeAspect="1"/>
          </p:cNvGraphicFramePr>
          <p:nvPr>
            <p:extLst>
              <p:ext uri="{D42A27DB-BD31-4B8C-83A1-F6EECF244321}">
                <p14:modId xmlns:p14="http://schemas.microsoft.com/office/powerpoint/2010/main" val="4140752320"/>
              </p:ext>
            </p:extLst>
          </p:nvPr>
        </p:nvGraphicFramePr>
        <p:xfrm>
          <a:off x="6314173" y="962525"/>
          <a:ext cx="5765532" cy="3060835"/>
        </p:xfrm>
        <a:graphic>
          <a:graphicData uri="http://schemas.openxmlformats.org/presentationml/2006/ole">
            <mc:AlternateContent xmlns:mc="http://schemas.openxmlformats.org/markup-compatibility/2006">
              <mc:Choice xmlns:v="urn:schemas-microsoft-com:vml" Requires="v">
                <p:oleObj name="Macro-Enabled Worksheet" r:id="rId2" imgW="4959264" imgH="2032175" progId="Excel.SheetMacroEnabled.12">
                  <p:embed/>
                </p:oleObj>
              </mc:Choice>
              <mc:Fallback>
                <p:oleObj name="Macro-Enabled Worksheet" r:id="rId2" imgW="4959264" imgH="2032175" progId="Excel.SheetMacroEnabled.12">
                  <p:embed/>
                  <p:pic>
                    <p:nvPicPr>
                      <p:cNvPr id="5" name="Object 4">
                        <a:extLst>
                          <a:ext uri="{FF2B5EF4-FFF2-40B4-BE49-F238E27FC236}">
                            <a16:creationId xmlns:a16="http://schemas.microsoft.com/office/drawing/2014/main" id="{1F40C2BD-266B-130D-52F9-C2C3356BD0A8}"/>
                          </a:ext>
                        </a:extLst>
                      </p:cNvPr>
                      <p:cNvPicPr/>
                      <p:nvPr/>
                    </p:nvPicPr>
                    <p:blipFill>
                      <a:blip r:embed="rId3"/>
                      <a:stretch>
                        <a:fillRect/>
                      </a:stretch>
                    </p:blipFill>
                    <p:spPr>
                      <a:xfrm>
                        <a:off x="6314173" y="962525"/>
                        <a:ext cx="5765532" cy="306083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1AE3D3AB-4F19-D489-4DDE-9C6B94E4CB6F}"/>
              </a:ext>
            </a:extLst>
          </p:cNvPr>
          <p:cNvSpPr txBox="1"/>
          <p:nvPr/>
        </p:nvSpPr>
        <p:spPr>
          <a:xfrm>
            <a:off x="6867625" y="4860757"/>
            <a:ext cx="4658628" cy="1200329"/>
          </a:xfrm>
          <a:prstGeom prst="rect">
            <a:avLst/>
          </a:prstGeom>
          <a:noFill/>
        </p:spPr>
        <p:txBody>
          <a:bodyPr wrap="square" rtlCol="0">
            <a:spAutoFit/>
          </a:bodyPr>
          <a:lstStyle/>
          <a:p>
            <a:r>
              <a:rPr lang="en-US" b="0" i="0" dirty="0">
                <a:effectLst/>
                <a:highlight>
                  <a:srgbClr val="FFFF00"/>
                </a:highlight>
                <a:latin typeface="Söhne"/>
              </a:rPr>
              <a:t>Hard-hitting batsmen, who maintain a high boundary average, can effectively turn the game in favor of their team, often leading them to a winning position</a:t>
            </a:r>
            <a:endParaRPr lang="en-IN" dirty="0">
              <a:highlight>
                <a:srgbClr val="FFFF00"/>
              </a:highlight>
            </a:endParaRPr>
          </a:p>
        </p:txBody>
      </p:sp>
    </p:spTree>
    <p:extLst>
      <p:ext uri="{BB962C8B-B14F-4D97-AF65-F5344CB8AC3E}">
        <p14:creationId xmlns:p14="http://schemas.microsoft.com/office/powerpoint/2010/main" val="265162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C98499B-04E7-FE93-143B-5DDB9BF71E97}"/>
              </a:ext>
            </a:extLst>
          </p:cNvPr>
          <p:cNvGraphicFramePr>
            <a:graphicFrameLocks/>
          </p:cNvGraphicFramePr>
          <p:nvPr>
            <p:extLst>
              <p:ext uri="{D42A27DB-BD31-4B8C-83A1-F6EECF244321}">
                <p14:modId xmlns:p14="http://schemas.microsoft.com/office/powerpoint/2010/main" val="1598048747"/>
              </p:ext>
            </p:extLst>
          </p:nvPr>
        </p:nvGraphicFramePr>
        <p:xfrm>
          <a:off x="500514" y="500514"/>
          <a:ext cx="11203806" cy="6006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711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28A9-B684-18FB-C3CA-7CB017052148}"/>
              </a:ext>
            </a:extLst>
          </p:cNvPr>
          <p:cNvSpPr>
            <a:spLocks noGrp="1"/>
          </p:cNvSpPr>
          <p:nvPr>
            <p:ph type="title"/>
          </p:nvPr>
        </p:nvSpPr>
        <p:spPr>
          <a:xfrm>
            <a:off x="2211886" y="136919"/>
            <a:ext cx="7423003" cy="296217"/>
          </a:xfrm>
        </p:spPr>
        <p:txBody>
          <a:bodyPr>
            <a:noAutofit/>
          </a:bodyPr>
          <a:lstStyle/>
          <a:p>
            <a:r>
              <a:rPr lang="en-IN" sz="1800"/>
              <a:t>Queries used to find hard hitters</a:t>
            </a:r>
            <a:endParaRPr lang="en-IN" sz="1800" dirty="0"/>
          </a:p>
        </p:txBody>
      </p:sp>
      <p:sp>
        <p:nvSpPr>
          <p:cNvPr id="7" name="TextBox 6">
            <a:extLst>
              <a:ext uri="{FF2B5EF4-FFF2-40B4-BE49-F238E27FC236}">
                <a16:creationId xmlns:a16="http://schemas.microsoft.com/office/drawing/2014/main" id="{BB35810D-CC0A-2DEA-5803-7EFCB18E2FA0}"/>
              </a:ext>
            </a:extLst>
          </p:cNvPr>
          <p:cNvSpPr txBox="1"/>
          <p:nvPr/>
        </p:nvSpPr>
        <p:spPr>
          <a:xfrm>
            <a:off x="462013" y="433136"/>
            <a:ext cx="11550316" cy="6186309"/>
          </a:xfrm>
          <a:prstGeom prst="rect">
            <a:avLst/>
          </a:prstGeom>
          <a:noFill/>
        </p:spPr>
        <p:txBody>
          <a:bodyPr wrap="square">
            <a:spAutoFit/>
          </a:bodyPr>
          <a:lstStyle/>
          <a:p>
            <a:endParaRPr lang="en-IN" dirty="0"/>
          </a:p>
          <a:p>
            <a:r>
              <a:rPr lang="en-IN" dirty="0"/>
              <a:t>create table </a:t>
            </a:r>
            <a:r>
              <a:rPr lang="en-IN" b="1" dirty="0" err="1"/>
              <a:t>hardhitters_list</a:t>
            </a:r>
            <a:r>
              <a:rPr lang="en-IN" b="1" dirty="0"/>
              <a:t> </a:t>
            </a:r>
            <a:r>
              <a:rPr lang="en-IN" dirty="0"/>
              <a:t>as (select </a:t>
            </a:r>
            <a:r>
              <a:rPr lang="en-IN" dirty="0" err="1"/>
              <a:t>batsman,count</a:t>
            </a:r>
            <a:r>
              <a:rPr lang="en-IN" dirty="0"/>
              <a:t>(case when </a:t>
            </a:r>
            <a:r>
              <a:rPr lang="en-IN" dirty="0" err="1"/>
              <a:t>batsman_runs</a:t>
            </a:r>
            <a:r>
              <a:rPr lang="en-IN" dirty="0"/>
              <a:t>=6 then 1 END) as "</a:t>
            </a:r>
            <a:r>
              <a:rPr lang="en-IN" dirty="0" err="1"/>
              <a:t>sixes",count</a:t>
            </a:r>
            <a:r>
              <a:rPr lang="en-IN" dirty="0"/>
              <a:t>(case when </a:t>
            </a:r>
            <a:r>
              <a:rPr lang="en-IN" dirty="0" err="1"/>
              <a:t>batsman_runs</a:t>
            </a:r>
            <a:r>
              <a:rPr lang="en-IN" dirty="0"/>
              <a:t>=4 then 1 End) as "fours",</a:t>
            </a:r>
          </a:p>
          <a:p>
            <a:r>
              <a:rPr lang="en-IN" dirty="0"/>
              <a:t>sum(</a:t>
            </a:r>
            <a:r>
              <a:rPr lang="en-IN" dirty="0" err="1"/>
              <a:t>batsman_runs</a:t>
            </a:r>
            <a:r>
              <a:rPr lang="en-IN" dirty="0"/>
              <a:t>) as "</a:t>
            </a:r>
            <a:r>
              <a:rPr lang="en-IN" dirty="0" err="1"/>
              <a:t>totalruns</a:t>
            </a:r>
            <a:r>
              <a:rPr lang="en-IN" dirty="0"/>
              <a:t>",count(distinct extract (year from </a:t>
            </a:r>
            <a:r>
              <a:rPr lang="en-IN" dirty="0" err="1"/>
              <a:t>match_date</a:t>
            </a:r>
            <a:r>
              <a:rPr lang="en-IN" dirty="0"/>
              <a:t> ))as "seasons"</a:t>
            </a:r>
          </a:p>
          <a:p>
            <a:r>
              <a:rPr lang="en-IN" dirty="0"/>
              <a:t>from </a:t>
            </a:r>
            <a:r>
              <a:rPr lang="en-IN" dirty="0" err="1"/>
              <a:t>all_data</a:t>
            </a:r>
            <a:r>
              <a:rPr lang="en-IN" dirty="0"/>
              <a:t> group by batsman order by </a:t>
            </a:r>
            <a:r>
              <a:rPr lang="en-IN" dirty="0" err="1"/>
              <a:t>totalruns</a:t>
            </a:r>
            <a:r>
              <a:rPr lang="en-IN" dirty="0"/>
              <a:t> </a:t>
            </a:r>
            <a:r>
              <a:rPr lang="en-IN" dirty="0" err="1"/>
              <a:t>desc</a:t>
            </a:r>
            <a:r>
              <a:rPr lang="en-IN" dirty="0"/>
              <a:t>);</a:t>
            </a:r>
          </a:p>
          <a:p>
            <a:endParaRPr lang="en-IN" dirty="0"/>
          </a:p>
          <a:p>
            <a:r>
              <a:rPr lang="en-IN" dirty="0"/>
              <a:t>select * from </a:t>
            </a:r>
            <a:r>
              <a:rPr lang="en-IN" dirty="0" err="1"/>
              <a:t>hardhitters_list</a:t>
            </a:r>
            <a:r>
              <a:rPr lang="en-IN" dirty="0"/>
              <a:t>;</a:t>
            </a:r>
          </a:p>
          <a:p>
            <a:endParaRPr lang="en-IN" dirty="0"/>
          </a:p>
          <a:p>
            <a:r>
              <a:rPr lang="en-IN" dirty="0"/>
              <a:t>create table </a:t>
            </a:r>
            <a:r>
              <a:rPr lang="en-IN" dirty="0" err="1"/>
              <a:t>hard_hitters</a:t>
            </a:r>
            <a:r>
              <a:rPr lang="en-IN" dirty="0"/>
              <a:t> as ( SELECT batsman,</a:t>
            </a:r>
          </a:p>
          <a:p>
            <a:r>
              <a:rPr lang="en-IN" dirty="0"/>
              <a:t>       sixes,</a:t>
            </a:r>
          </a:p>
          <a:p>
            <a:r>
              <a:rPr lang="en-IN" dirty="0"/>
              <a:t>       fours,</a:t>
            </a:r>
          </a:p>
          <a:p>
            <a:r>
              <a:rPr lang="en-IN" dirty="0"/>
              <a:t>       (sixes + fours) AS </a:t>
            </a:r>
            <a:r>
              <a:rPr lang="en-IN" dirty="0" err="1"/>
              <a:t>totalboundaries</a:t>
            </a:r>
            <a:r>
              <a:rPr lang="en-IN" dirty="0"/>
              <a:t>,</a:t>
            </a:r>
          </a:p>
          <a:p>
            <a:r>
              <a:rPr lang="en-IN" dirty="0"/>
              <a:t>       </a:t>
            </a:r>
            <a:r>
              <a:rPr lang="en-IN" dirty="0" err="1"/>
              <a:t>totalruns</a:t>
            </a:r>
            <a:r>
              <a:rPr lang="en-IN" dirty="0"/>
              <a:t>,</a:t>
            </a:r>
          </a:p>
          <a:p>
            <a:r>
              <a:rPr lang="en-IN" dirty="0"/>
              <a:t>       seasons,</a:t>
            </a:r>
          </a:p>
          <a:p>
            <a:r>
              <a:rPr lang="en-IN" dirty="0"/>
              <a:t>       CASE </a:t>
            </a:r>
          </a:p>
          <a:p>
            <a:r>
              <a:rPr lang="en-IN" dirty="0"/>
              <a:t>           WHEN </a:t>
            </a:r>
            <a:r>
              <a:rPr lang="en-IN" dirty="0" err="1"/>
              <a:t>totalruns</a:t>
            </a:r>
            <a:r>
              <a:rPr lang="en-IN" dirty="0"/>
              <a:t> &gt; 0 THEN (sixes + fours) * 100.0 / </a:t>
            </a:r>
            <a:r>
              <a:rPr lang="en-IN" dirty="0" err="1"/>
              <a:t>totalruns</a:t>
            </a:r>
            <a:endParaRPr lang="en-IN" dirty="0"/>
          </a:p>
          <a:p>
            <a:r>
              <a:rPr lang="en-IN" dirty="0"/>
              <a:t>           ELSE NULL</a:t>
            </a:r>
          </a:p>
          <a:p>
            <a:r>
              <a:rPr lang="en-IN" dirty="0"/>
              <a:t>       END AS </a:t>
            </a:r>
            <a:r>
              <a:rPr lang="en-IN" dirty="0" err="1"/>
              <a:t>average_boundaries</a:t>
            </a:r>
            <a:endParaRPr lang="en-IN" dirty="0"/>
          </a:p>
          <a:p>
            <a:r>
              <a:rPr lang="en-IN" dirty="0"/>
              <a:t>FROM </a:t>
            </a:r>
            <a:r>
              <a:rPr lang="en-IN" dirty="0" err="1"/>
              <a:t>hardhitters_list</a:t>
            </a:r>
            <a:endParaRPr lang="en-IN" dirty="0"/>
          </a:p>
          <a:p>
            <a:r>
              <a:rPr lang="en-IN" dirty="0"/>
              <a:t>GROUP BY batsman, sixes, fours, </a:t>
            </a:r>
            <a:r>
              <a:rPr lang="en-IN" dirty="0" err="1"/>
              <a:t>totalruns</a:t>
            </a:r>
            <a:r>
              <a:rPr lang="en-IN" dirty="0"/>
              <a:t>, seasons);</a:t>
            </a:r>
          </a:p>
          <a:p>
            <a:endParaRPr lang="en-IN" dirty="0"/>
          </a:p>
          <a:p>
            <a:r>
              <a:rPr lang="en-IN" b="1" i="1" dirty="0"/>
              <a:t>select* from </a:t>
            </a:r>
            <a:r>
              <a:rPr lang="en-IN" b="1" i="1" dirty="0" err="1"/>
              <a:t>hard_hitters</a:t>
            </a:r>
            <a:r>
              <a:rPr lang="en-IN" b="1" i="1" dirty="0"/>
              <a:t> where seasons&gt;2 and sixes&gt;1 and fours &gt;1 order by </a:t>
            </a:r>
            <a:r>
              <a:rPr lang="en-IN" b="1" i="1" dirty="0" err="1"/>
              <a:t>average_boundaries</a:t>
            </a:r>
            <a:r>
              <a:rPr lang="en-IN" b="1" i="1" dirty="0"/>
              <a:t> </a:t>
            </a:r>
            <a:r>
              <a:rPr lang="en-IN" b="1" i="1" dirty="0" err="1"/>
              <a:t>desc</a:t>
            </a:r>
            <a:r>
              <a:rPr lang="en-IN" b="1" i="1" dirty="0"/>
              <a:t> limit 10;</a:t>
            </a:r>
          </a:p>
        </p:txBody>
      </p:sp>
    </p:spTree>
    <p:extLst>
      <p:ext uri="{BB962C8B-B14F-4D97-AF65-F5344CB8AC3E}">
        <p14:creationId xmlns:p14="http://schemas.microsoft.com/office/powerpoint/2010/main" val="308487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A6F8-170B-32A4-433D-FD8AE60FAFD5}"/>
              </a:ext>
            </a:extLst>
          </p:cNvPr>
          <p:cNvSpPr>
            <a:spLocks noGrp="1"/>
          </p:cNvSpPr>
          <p:nvPr>
            <p:ph type="title"/>
          </p:nvPr>
        </p:nvSpPr>
        <p:spPr/>
        <p:txBody>
          <a:bodyPr/>
          <a:lstStyle/>
          <a:p>
            <a:r>
              <a:rPr lang="en-IN" dirty="0"/>
              <a:t>Economy bowler founded with economy</a:t>
            </a:r>
          </a:p>
        </p:txBody>
      </p:sp>
      <p:sp>
        <p:nvSpPr>
          <p:cNvPr id="4" name="Text Placeholder 3">
            <a:extLst>
              <a:ext uri="{FF2B5EF4-FFF2-40B4-BE49-F238E27FC236}">
                <a16:creationId xmlns:a16="http://schemas.microsoft.com/office/drawing/2014/main" id="{1EF43464-9270-B662-5CC4-A9E04AAAB073}"/>
              </a:ext>
            </a:extLst>
          </p:cNvPr>
          <p:cNvSpPr>
            <a:spLocks noGrp="1"/>
          </p:cNvSpPr>
          <p:nvPr>
            <p:ph type="body" sz="half" idx="2"/>
          </p:nvPr>
        </p:nvSpPr>
        <p:spPr/>
        <p:txBody>
          <a:bodyPr/>
          <a:lstStyle/>
          <a:p>
            <a:r>
              <a:rPr lang="en-IN" dirty="0" err="1"/>
              <a:t>Orderd</a:t>
            </a:r>
            <a:r>
              <a:rPr lang="en-IN" dirty="0"/>
              <a:t> by average</a:t>
            </a:r>
          </a:p>
          <a:p>
            <a:endParaRPr lang="en-IN" dirty="0"/>
          </a:p>
        </p:txBody>
      </p:sp>
      <p:graphicFrame>
        <p:nvGraphicFramePr>
          <p:cNvPr id="5" name="Object 4">
            <a:extLst>
              <a:ext uri="{FF2B5EF4-FFF2-40B4-BE49-F238E27FC236}">
                <a16:creationId xmlns:a16="http://schemas.microsoft.com/office/drawing/2014/main" id="{3B9E93B1-93BC-DD4A-F7BE-42D916C75C17}"/>
              </a:ext>
            </a:extLst>
          </p:cNvPr>
          <p:cNvGraphicFramePr>
            <a:graphicFrameLocks noChangeAspect="1"/>
          </p:cNvGraphicFramePr>
          <p:nvPr>
            <p:extLst>
              <p:ext uri="{D42A27DB-BD31-4B8C-83A1-F6EECF244321}">
                <p14:modId xmlns:p14="http://schemas.microsoft.com/office/powerpoint/2010/main" val="2904849932"/>
              </p:ext>
            </p:extLst>
          </p:nvPr>
        </p:nvGraphicFramePr>
        <p:xfrm>
          <a:off x="6386580" y="900380"/>
          <a:ext cx="5433244" cy="2649538"/>
        </p:xfrm>
        <a:graphic>
          <a:graphicData uri="http://schemas.openxmlformats.org/presentationml/2006/ole">
            <mc:AlternateContent xmlns:mc="http://schemas.openxmlformats.org/markup-compatibility/2006">
              <mc:Choice xmlns:v="urn:schemas-microsoft-com:vml" Requires="v">
                <p:oleObj name="Macro-Enabled Worksheet" r:id="rId2" imgW="3822527" imgH="2032175" progId="Excel.SheetMacroEnabled.12">
                  <p:embed/>
                </p:oleObj>
              </mc:Choice>
              <mc:Fallback>
                <p:oleObj name="Macro-Enabled Worksheet" r:id="rId2" imgW="3822527" imgH="2032175" progId="Excel.SheetMacroEnabled.12">
                  <p:embed/>
                  <p:pic>
                    <p:nvPicPr>
                      <p:cNvPr id="5" name="Object 4">
                        <a:extLst>
                          <a:ext uri="{FF2B5EF4-FFF2-40B4-BE49-F238E27FC236}">
                            <a16:creationId xmlns:a16="http://schemas.microsoft.com/office/drawing/2014/main" id="{3B9E93B1-93BC-DD4A-F7BE-42D916C75C17}"/>
                          </a:ext>
                        </a:extLst>
                      </p:cNvPr>
                      <p:cNvPicPr/>
                      <p:nvPr/>
                    </p:nvPicPr>
                    <p:blipFill>
                      <a:blip r:embed="rId3"/>
                      <a:stretch>
                        <a:fillRect/>
                      </a:stretch>
                    </p:blipFill>
                    <p:spPr>
                      <a:xfrm>
                        <a:off x="6386580" y="900380"/>
                        <a:ext cx="5433244" cy="264953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ABCDA2F5-890A-4B96-A0B6-EEA46D2D3812}"/>
              </a:ext>
            </a:extLst>
          </p:cNvPr>
          <p:cNvSpPr txBox="1"/>
          <p:nvPr/>
        </p:nvSpPr>
        <p:spPr>
          <a:xfrm>
            <a:off x="6420051" y="4629751"/>
            <a:ext cx="5399773" cy="1477328"/>
          </a:xfrm>
          <a:prstGeom prst="rect">
            <a:avLst/>
          </a:prstGeom>
          <a:noFill/>
        </p:spPr>
        <p:txBody>
          <a:bodyPr wrap="square" rtlCol="0">
            <a:spAutoFit/>
          </a:bodyPr>
          <a:lstStyle/>
          <a:p>
            <a:r>
              <a:rPr lang="en-US" dirty="0">
                <a:highlight>
                  <a:srgbClr val="FFFF00"/>
                </a:highlight>
              </a:rPr>
              <a:t>Economical bowlers are important in T20 cricket because they have the ability to restrict the opposition's scoring and put pressure on the batsmen.</a:t>
            </a:r>
          </a:p>
          <a:p>
            <a:r>
              <a:rPr lang="en-US" dirty="0">
                <a:highlight>
                  <a:srgbClr val="FFFF00"/>
                </a:highlight>
              </a:rPr>
              <a:t>Economy is calculated by dividing total runs conceded with total overs bowled .</a:t>
            </a:r>
            <a:endParaRPr lang="en-IN" dirty="0">
              <a:highlight>
                <a:srgbClr val="FFFF00"/>
              </a:highlight>
            </a:endParaRPr>
          </a:p>
        </p:txBody>
      </p:sp>
    </p:spTree>
    <p:extLst>
      <p:ext uri="{BB962C8B-B14F-4D97-AF65-F5344CB8AC3E}">
        <p14:creationId xmlns:p14="http://schemas.microsoft.com/office/powerpoint/2010/main" val="284083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0CC0248-2E39-BB84-DD1B-DF0E9299B2DF}"/>
              </a:ext>
            </a:extLst>
          </p:cNvPr>
          <p:cNvGraphicFramePr>
            <a:graphicFrameLocks/>
          </p:cNvGraphicFramePr>
          <p:nvPr>
            <p:extLst>
              <p:ext uri="{D42A27DB-BD31-4B8C-83A1-F6EECF244321}">
                <p14:modId xmlns:p14="http://schemas.microsoft.com/office/powerpoint/2010/main" val="1082411343"/>
              </p:ext>
            </p:extLst>
          </p:nvPr>
        </p:nvGraphicFramePr>
        <p:xfrm>
          <a:off x="327259" y="365761"/>
          <a:ext cx="11521440" cy="61794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95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F14C-DD22-D220-0445-E3833D73DD65}"/>
              </a:ext>
            </a:extLst>
          </p:cNvPr>
          <p:cNvSpPr>
            <a:spLocks noGrp="1"/>
          </p:cNvSpPr>
          <p:nvPr>
            <p:ph type="title"/>
          </p:nvPr>
        </p:nvSpPr>
        <p:spPr>
          <a:xfrm>
            <a:off x="1961629" y="204297"/>
            <a:ext cx="7729728" cy="517598"/>
          </a:xfrm>
        </p:spPr>
        <p:txBody>
          <a:bodyPr>
            <a:normAutofit fontScale="90000"/>
          </a:bodyPr>
          <a:lstStyle/>
          <a:p>
            <a:r>
              <a:rPr lang="en-IN" dirty="0"/>
              <a:t>Queries used for economy bowler</a:t>
            </a:r>
          </a:p>
        </p:txBody>
      </p:sp>
      <p:sp>
        <p:nvSpPr>
          <p:cNvPr id="4" name="TextBox 3">
            <a:extLst>
              <a:ext uri="{FF2B5EF4-FFF2-40B4-BE49-F238E27FC236}">
                <a16:creationId xmlns:a16="http://schemas.microsoft.com/office/drawing/2014/main" id="{C2C83696-D332-C62E-EDC9-6034F0A3E1D2}"/>
              </a:ext>
            </a:extLst>
          </p:cNvPr>
          <p:cNvSpPr txBox="1"/>
          <p:nvPr/>
        </p:nvSpPr>
        <p:spPr>
          <a:xfrm>
            <a:off x="1961629" y="1720840"/>
            <a:ext cx="9480883" cy="3416320"/>
          </a:xfrm>
          <a:prstGeom prst="rect">
            <a:avLst/>
          </a:prstGeom>
          <a:noFill/>
        </p:spPr>
        <p:txBody>
          <a:bodyPr wrap="square">
            <a:spAutoFit/>
          </a:bodyPr>
          <a:lstStyle/>
          <a:p>
            <a:r>
              <a:rPr lang="en-US" dirty="0"/>
              <a:t>create table "bowler" as(select </a:t>
            </a:r>
            <a:r>
              <a:rPr lang="en-US" dirty="0" err="1"/>
              <a:t>bowler,sum</a:t>
            </a:r>
            <a:r>
              <a:rPr lang="en-US" dirty="0"/>
              <a:t>(ball) as "</a:t>
            </a:r>
            <a:r>
              <a:rPr lang="en-US" dirty="0" err="1"/>
              <a:t>count_balls",sum</a:t>
            </a:r>
            <a:r>
              <a:rPr lang="en-US" dirty="0"/>
              <a:t>(over) as "</a:t>
            </a:r>
            <a:r>
              <a:rPr lang="en-US" dirty="0" err="1"/>
              <a:t>totalovers</a:t>
            </a:r>
            <a:r>
              <a:rPr lang="en-US" dirty="0"/>
              <a:t>",sum(</a:t>
            </a:r>
            <a:r>
              <a:rPr lang="en-US" dirty="0" err="1"/>
              <a:t>total_runs</a:t>
            </a:r>
            <a:r>
              <a:rPr lang="en-US" dirty="0"/>
              <a:t>)</a:t>
            </a:r>
            <a:r>
              <a:rPr lang="en-US" dirty="0" err="1"/>
              <a:t>as"totalruns</a:t>
            </a:r>
            <a:r>
              <a:rPr lang="en-US" dirty="0"/>
              <a:t>"</a:t>
            </a:r>
          </a:p>
          <a:p>
            <a:r>
              <a:rPr lang="en-US" dirty="0"/>
              <a:t>from </a:t>
            </a:r>
            <a:r>
              <a:rPr lang="en-US" dirty="0" err="1"/>
              <a:t>ipl_data</a:t>
            </a:r>
            <a:r>
              <a:rPr lang="en-US" dirty="0"/>
              <a:t> group by bowler);</a:t>
            </a:r>
          </a:p>
          <a:p>
            <a:endParaRPr lang="en-US" dirty="0"/>
          </a:p>
          <a:p>
            <a:r>
              <a:rPr lang="en-US" dirty="0"/>
              <a:t>select * from bowler;</a:t>
            </a:r>
          </a:p>
          <a:p>
            <a:endParaRPr lang="en-US" dirty="0"/>
          </a:p>
          <a:p>
            <a:r>
              <a:rPr lang="en-US" dirty="0"/>
              <a:t>select </a:t>
            </a:r>
            <a:r>
              <a:rPr lang="en-US" dirty="0" err="1"/>
              <a:t>bowler,count_balls,totalovers,totalruns</a:t>
            </a:r>
            <a:r>
              <a:rPr lang="en-US" dirty="0"/>
              <a:t>, </a:t>
            </a:r>
          </a:p>
          <a:p>
            <a:r>
              <a:rPr lang="en-US" dirty="0"/>
              <a:t>case</a:t>
            </a:r>
          </a:p>
          <a:p>
            <a:r>
              <a:rPr lang="en-US" dirty="0"/>
              <a:t>when </a:t>
            </a:r>
            <a:r>
              <a:rPr lang="en-US" dirty="0" err="1"/>
              <a:t>totalruns</a:t>
            </a:r>
            <a:r>
              <a:rPr lang="en-US" dirty="0"/>
              <a:t>&gt; 0 and </a:t>
            </a:r>
            <a:r>
              <a:rPr lang="en-US" dirty="0" err="1"/>
              <a:t>totalovers</a:t>
            </a:r>
            <a:r>
              <a:rPr lang="en-US" dirty="0"/>
              <a:t> &gt; 0 then (</a:t>
            </a:r>
            <a:r>
              <a:rPr lang="en-US" dirty="0" err="1"/>
              <a:t>totalruns</a:t>
            </a:r>
            <a:r>
              <a:rPr lang="en-US" dirty="0"/>
              <a:t>*100)/</a:t>
            </a:r>
            <a:r>
              <a:rPr lang="en-US" dirty="0" err="1"/>
              <a:t>totalovers</a:t>
            </a:r>
            <a:endParaRPr lang="en-US" dirty="0"/>
          </a:p>
          <a:p>
            <a:r>
              <a:rPr lang="en-US" dirty="0"/>
              <a:t>else null</a:t>
            </a:r>
          </a:p>
          <a:p>
            <a:r>
              <a:rPr lang="en-US" dirty="0"/>
              <a:t>end as "economy"</a:t>
            </a:r>
          </a:p>
          <a:p>
            <a:r>
              <a:rPr lang="en-US" dirty="0"/>
              <a:t>from bowler where </a:t>
            </a:r>
            <a:r>
              <a:rPr lang="en-US" dirty="0" err="1"/>
              <a:t>count_balls</a:t>
            </a:r>
            <a:r>
              <a:rPr lang="en-US" dirty="0"/>
              <a:t>&gt;500 order by economy limit 10;</a:t>
            </a:r>
            <a:endParaRPr lang="en-IN" dirty="0"/>
          </a:p>
        </p:txBody>
      </p:sp>
    </p:spTree>
    <p:extLst>
      <p:ext uri="{BB962C8B-B14F-4D97-AF65-F5344CB8AC3E}">
        <p14:creationId xmlns:p14="http://schemas.microsoft.com/office/powerpoint/2010/main" val="343870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8236-B4B1-3FF3-7675-878D4ECEFCA3}"/>
              </a:ext>
            </a:extLst>
          </p:cNvPr>
          <p:cNvSpPr>
            <a:spLocks noGrp="1"/>
          </p:cNvSpPr>
          <p:nvPr>
            <p:ph type="title"/>
          </p:nvPr>
        </p:nvSpPr>
        <p:spPr/>
        <p:txBody>
          <a:bodyPr/>
          <a:lstStyle/>
          <a:p>
            <a:r>
              <a:rPr lang="en-IN" dirty="0"/>
              <a:t>wicket taking bowlers</a:t>
            </a:r>
          </a:p>
        </p:txBody>
      </p:sp>
      <p:sp>
        <p:nvSpPr>
          <p:cNvPr id="4" name="Text Placeholder 3">
            <a:extLst>
              <a:ext uri="{FF2B5EF4-FFF2-40B4-BE49-F238E27FC236}">
                <a16:creationId xmlns:a16="http://schemas.microsoft.com/office/drawing/2014/main" id="{79695A32-F18B-0EC7-5DEE-8E01D15E780C}"/>
              </a:ext>
            </a:extLst>
          </p:cNvPr>
          <p:cNvSpPr>
            <a:spLocks noGrp="1"/>
          </p:cNvSpPr>
          <p:nvPr>
            <p:ph type="body" sz="half" idx="2"/>
          </p:nvPr>
        </p:nvSpPr>
        <p:spPr/>
        <p:txBody>
          <a:bodyPr/>
          <a:lstStyle/>
          <a:p>
            <a:r>
              <a:rPr lang="en-IN" dirty="0"/>
              <a:t>Ordered by strike rate</a:t>
            </a:r>
          </a:p>
          <a:p>
            <a:endParaRPr lang="en-IN" dirty="0"/>
          </a:p>
        </p:txBody>
      </p:sp>
      <p:sp>
        <p:nvSpPr>
          <p:cNvPr id="6" name="TextBox 5">
            <a:extLst>
              <a:ext uri="{FF2B5EF4-FFF2-40B4-BE49-F238E27FC236}">
                <a16:creationId xmlns:a16="http://schemas.microsoft.com/office/drawing/2014/main" id="{BD3FAE5B-9671-8853-5FCB-8C5D137B584C}"/>
              </a:ext>
            </a:extLst>
          </p:cNvPr>
          <p:cNvSpPr txBox="1"/>
          <p:nvPr/>
        </p:nvSpPr>
        <p:spPr>
          <a:xfrm>
            <a:off x="6237168" y="231006"/>
            <a:ext cx="4774131" cy="369332"/>
          </a:xfrm>
          <a:prstGeom prst="rect">
            <a:avLst/>
          </a:prstGeom>
          <a:noFill/>
        </p:spPr>
        <p:txBody>
          <a:bodyPr wrap="square" rtlCol="0">
            <a:spAutoFit/>
          </a:bodyPr>
          <a:lstStyle/>
          <a:p>
            <a:r>
              <a:rPr lang="en-IN" b="1" dirty="0">
                <a:highlight>
                  <a:srgbClr val="C0C0C0"/>
                </a:highlight>
              </a:rPr>
              <a:t>Queries used to find wicket taking bowler :</a:t>
            </a:r>
          </a:p>
        </p:txBody>
      </p:sp>
      <p:sp>
        <p:nvSpPr>
          <p:cNvPr id="8" name="TextBox 7">
            <a:extLst>
              <a:ext uri="{FF2B5EF4-FFF2-40B4-BE49-F238E27FC236}">
                <a16:creationId xmlns:a16="http://schemas.microsoft.com/office/drawing/2014/main" id="{3CDDE0F9-41D0-D7FF-3621-6A657F8CAA0F}"/>
              </a:ext>
            </a:extLst>
          </p:cNvPr>
          <p:cNvSpPr txBox="1"/>
          <p:nvPr/>
        </p:nvSpPr>
        <p:spPr>
          <a:xfrm>
            <a:off x="6237168" y="1057491"/>
            <a:ext cx="6097604" cy="4247317"/>
          </a:xfrm>
          <a:prstGeom prst="rect">
            <a:avLst/>
          </a:prstGeom>
          <a:noFill/>
        </p:spPr>
        <p:txBody>
          <a:bodyPr wrap="square">
            <a:spAutoFit/>
          </a:bodyPr>
          <a:lstStyle/>
          <a:p>
            <a:r>
              <a:rPr lang="en-US" dirty="0"/>
              <a:t>create table "</a:t>
            </a:r>
            <a:r>
              <a:rPr lang="en-US" dirty="0" err="1"/>
              <a:t>strike_bowler</a:t>
            </a:r>
            <a:r>
              <a:rPr lang="en-US" dirty="0"/>
              <a:t>" as(select </a:t>
            </a:r>
            <a:r>
              <a:rPr lang="en-US" dirty="0" err="1"/>
              <a:t>bowler,count</a:t>
            </a:r>
            <a:r>
              <a:rPr lang="en-US" dirty="0"/>
              <a:t>(ball) as "</a:t>
            </a:r>
            <a:r>
              <a:rPr lang="en-US" dirty="0" err="1"/>
              <a:t>count_balls",sum</a:t>
            </a:r>
            <a:r>
              <a:rPr lang="en-US" dirty="0"/>
              <a:t>(</a:t>
            </a:r>
            <a:r>
              <a:rPr lang="en-US" dirty="0" err="1"/>
              <a:t>is_wicket</a:t>
            </a:r>
            <a:r>
              <a:rPr lang="en-US" dirty="0"/>
              <a:t>)as "</a:t>
            </a:r>
            <a:r>
              <a:rPr lang="en-US" dirty="0" err="1"/>
              <a:t>wickets_taken</a:t>
            </a:r>
            <a:r>
              <a:rPr lang="en-US" dirty="0"/>
              <a:t>"</a:t>
            </a:r>
          </a:p>
          <a:p>
            <a:r>
              <a:rPr lang="en-US" dirty="0"/>
              <a:t>						 from </a:t>
            </a:r>
            <a:r>
              <a:rPr lang="en-US" dirty="0" err="1"/>
              <a:t>ipl_data</a:t>
            </a:r>
            <a:endParaRPr lang="en-US" dirty="0"/>
          </a:p>
          <a:p>
            <a:r>
              <a:rPr lang="en-US" dirty="0"/>
              <a:t>						 group by bowler);</a:t>
            </a:r>
          </a:p>
          <a:p>
            <a:endParaRPr lang="en-US" dirty="0"/>
          </a:p>
          <a:p>
            <a:r>
              <a:rPr lang="en-US" dirty="0"/>
              <a:t>select * from </a:t>
            </a:r>
            <a:r>
              <a:rPr lang="en-US" dirty="0" err="1"/>
              <a:t>strike_bowler</a:t>
            </a:r>
            <a:r>
              <a:rPr lang="en-US" dirty="0"/>
              <a:t>;</a:t>
            </a:r>
          </a:p>
          <a:p>
            <a:endParaRPr lang="en-US" dirty="0"/>
          </a:p>
          <a:p>
            <a:r>
              <a:rPr lang="en-US" dirty="0"/>
              <a:t>select </a:t>
            </a:r>
            <a:r>
              <a:rPr lang="en-US" dirty="0" err="1"/>
              <a:t>bowler,count_balls,wickets_taken</a:t>
            </a:r>
            <a:r>
              <a:rPr lang="en-US" dirty="0"/>
              <a:t>, </a:t>
            </a:r>
          </a:p>
          <a:p>
            <a:r>
              <a:rPr lang="en-US" dirty="0"/>
              <a:t>case</a:t>
            </a:r>
          </a:p>
          <a:p>
            <a:r>
              <a:rPr lang="en-US" dirty="0"/>
              <a:t>when </a:t>
            </a:r>
            <a:r>
              <a:rPr lang="en-US" dirty="0" err="1"/>
              <a:t>count_balls</a:t>
            </a:r>
            <a:r>
              <a:rPr lang="en-US" dirty="0"/>
              <a:t>&gt; 0 and </a:t>
            </a:r>
            <a:r>
              <a:rPr lang="en-US" dirty="0" err="1"/>
              <a:t>wickets_taken</a:t>
            </a:r>
            <a:r>
              <a:rPr lang="en-US" dirty="0"/>
              <a:t> &gt; 0 then </a:t>
            </a:r>
            <a:r>
              <a:rPr lang="en-US" dirty="0" err="1"/>
              <a:t>count_balls</a:t>
            </a:r>
            <a:r>
              <a:rPr lang="en-US" dirty="0"/>
              <a:t>/</a:t>
            </a:r>
            <a:r>
              <a:rPr lang="en-US" dirty="0" err="1"/>
              <a:t>wickets_taken</a:t>
            </a:r>
            <a:endParaRPr lang="en-US" dirty="0"/>
          </a:p>
          <a:p>
            <a:r>
              <a:rPr lang="en-US" dirty="0"/>
              <a:t>else null</a:t>
            </a:r>
          </a:p>
          <a:p>
            <a:r>
              <a:rPr lang="en-US" dirty="0"/>
              <a:t>end as "</a:t>
            </a:r>
            <a:r>
              <a:rPr lang="en-US" dirty="0" err="1"/>
              <a:t>strike_rate</a:t>
            </a:r>
            <a:r>
              <a:rPr lang="en-US" dirty="0"/>
              <a:t>"</a:t>
            </a:r>
          </a:p>
          <a:p>
            <a:r>
              <a:rPr lang="en-US" dirty="0"/>
              <a:t>from </a:t>
            </a:r>
            <a:r>
              <a:rPr lang="en-US" dirty="0" err="1"/>
              <a:t>strike_bowler</a:t>
            </a:r>
            <a:r>
              <a:rPr lang="en-US" dirty="0"/>
              <a:t> where </a:t>
            </a:r>
            <a:r>
              <a:rPr lang="en-US" dirty="0" err="1"/>
              <a:t>count_balls</a:t>
            </a:r>
            <a:r>
              <a:rPr lang="en-US" dirty="0"/>
              <a:t>&gt;500 order by </a:t>
            </a:r>
            <a:r>
              <a:rPr lang="en-US" dirty="0" err="1"/>
              <a:t>strike_rate</a:t>
            </a:r>
            <a:r>
              <a:rPr lang="en-US" dirty="0"/>
              <a:t> limit 10;</a:t>
            </a:r>
            <a:endParaRPr lang="en-IN" dirty="0"/>
          </a:p>
        </p:txBody>
      </p:sp>
      <p:sp>
        <p:nvSpPr>
          <p:cNvPr id="3" name="TextBox 2">
            <a:extLst>
              <a:ext uri="{FF2B5EF4-FFF2-40B4-BE49-F238E27FC236}">
                <a16:creationId xmlns:a16="http://schemas.microsoft.com/office/drawing/2014/main" id="{611C1132-B435-AB68-7041-0B3EF7E8F45F}"/>
              </a:ext>
            </a:extLst>
          </p:cNvPr>
          <p:cNvSpPr txBox="1"/>
          <p:nvPr/>
        </p:nvSpPr>
        <p:spPr>
          <a:xfrm>
            <a:off x="6525928" y="5426665"/>
            <a:ext cx="5313145" cy="1200329"/>
          </a:xfrm>
          <a:prstGeom prst="rect">
            <a:avLst/>
          </a:prstGeom>
          <a:noFill/>
        </p:spPr>
        <p:txBody>
          <a:bodyPr wrap="square" rtlCol="0">
            <a:spAutoFit/>
          </a:bodyPr>
          <a:lstStyle/>
          <a:p>
            <a:r>
              <a:rPr lang="en-US" dirty="0">
                <a:highlight>
                  <a:srgbClr val="FFFF00"/>
                </a:highlight>
              </a:rPr>
              <a:t>Wicket-taking bowlers have the ability to take wickets and break partnerships </a:t>
            </a:r>
          </a:p>
          <a:p>
            <a:r>
              <a:rPr lang="en-US" dirty="0">
                <a:highlight>
                  <a:srgbClr val="FFFF00"/>
                </a:highlight>
              </a:rPr>
              <a:t>Their strike rate is calculated by number of balls bowled divided by total wickets taken </a:t>
            </a:r>
            <a:endParaRPr lang="en-IN" dirty="0">
              <a:highlight>
                <a:srgbClr val="FFFF00"/>
              </a:highlight>
            </a:endParaRPr>
          </a:p>
        </p:txBody>
      </p:sp>
    </p:spTree>
    <p:extLst>
      <p:ext uri="{BB962C8B-B14F-4D97-AF65-F5344CB8AC3E}">
        <p14:creationId xmlns:p14="http://schemas.microsoft.com/office/powerpoint/2010/main" val="337512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51B5EC0-2784-3965-CC70-EB97D687186F}"/>
              </a:ext>
            </a:extLst>
          </p:cNvPr>
          <p:cNvGraphicFramePr>
            <a:graphicFrameLocks/>
          </p:cNvGraphicFramePr>
          <p:nvPr>
            <p:extLst>
              <p:ext uri="{D42A27DB-BD31-4B8C-83A1-F6EECF244321}">
                <p14:modId xmlns:p14="http://schemas.microsoft.com/office/powerpoint/2010/main" val="1427709102"/>
              </p:ext>
            </p:extLst>
          </p:nvPr>
        </p:nvGraphicFramePr>
        <p:xfrm>
          <a:off x="250257" y="250257"/>
          <a:ext cx="11685069" cy="63334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291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B71-5731-ADF7-89C9-5E7B4176727A}"/>
              </a:ext>
            </a:extLst>
          </p:cNvPr>
          <p:cNvSpPr>
            <a:spLocks noGrp="1"/>
          </p:cNvSpPr>
          <p:nvPr>
            <p:ph type="title"/>
          </p:nvPr>
        </p:nvSpPr>
        <p:spPr/>
        <p:txBody>
          <a:bodyPr>
            <a:normAutofit fontScale="90000"/>
          </a:bodyPr>
          <a:lstStyle/>
          <a:p>
            <a:r>
              <a:rPr lang="en-IN" dirty="0"/>
              <a:t>All rounder based on batting and bowling strike Rate</a:t>
            </a:r>
          </a:p>
        </p:txBody>
      </p:sp>
      <p:sp>
        <p:nvSpPr>
          <p:cNvPr id="4" name="Text Placeholder 3">
            <a:extLst>
              <a:ext uri="{FF2B5EF4-FFF2-40B4-BE49-F238E27FC236}">
                <a16:creationId xmlns:a16="http://schemas.microsoft.com/office/drawing/2014/main" id="{1720136D-92E3-AC47-D357-DFFF01E315DC}"/>
              </a:ext>
            </a:extLst>
          </p:cNvPr>
          <p:cNvSpPr>
            <a:spLocks noGrp="1"/>
          </p:cNvSpPr>
          <p:nvPr>
            <p:ph type="body" sz="half" idx="2"/>
          </p:nvPr>
        </p:nvSpPr>
        <p:spPr/>
        <p:txBody>
          <a:bodyPr/>
          <a:lstStyle/>
          <a:p>
            <a:r>
              <a:rPr lang="en-IN" dirty="0" err="1"/>
              <a:t>Orderded</a:t>
            </a:r>
            <a:r>
              <a:rPr lang="en-IN" dirty="0"/>
              <a:t> by bowling strike rate</a:t>
            </a:r>
          </a:p>
          <a:p>
            <a:endParaRPr lang="en-IN" dirty="0"/>
          </a:p>
        </p:txBody>
      </p:sp>
      <p:graphicFrame>
        <p:nvGraphicFramePr>
          <p:cNvPr id="3" name="Object 2">
            <a:extLst>
              <a:ext uri="{FF2B5EF4-FFF2-40B4-BE49-F238E27FC236}">
                <a16:creationId xmlns:a16="http://schemas.microsoft.com/office/drawing/2014/main" id="{F85A3419-E94E-A028-C6B0-C76C9FF71883}"/>
              </a:ext>
            </a:extLst>
          </p:cNvPr>
          <p:cNvGraphicFramePr>
            <a:graphicFrameLocks noChangeAspect="1"/>
          </p:cNvGraphicFramePr>
          <p:nvPr>
            <p:extLst>
              <p:ext uri="{D42A27DB-BD31-4B8C-83A1-F6EECF244321}">
                <p14:modId xmlns:p14="http://schemas.microsoft.com/office/powerpoint/2010/main" val="331020406"/>
              </p:ext>
            </p:extLst>
          </p:nvPr>
        </p:nvGraphicFramePr>
        <p:xfrm>
          <a:off x="6237171" y="664143"/>
          <a:ext cx="5771465" cy="3018942"/>
        </p:xfrm>
        <a:graphic>
          <a:graphicData uri="http://schemas.openxmlformats.org/presentationml/2006/ole">
            <mc:AlternateContent xmlns:mc="http://schemas.openxmlformats.org/markup-compatibility/2006">
              <mc:Choice xmlns:v="urn:schemas-microsoft-com:vml" Requires="v">
                <p:oleObj name="Macro-Enabled Worksheet" r:id="rId2" imgW="5670661" imgH="2032175" progId="Excel.SheetMacroEnabled.12">
                  <p:embed/>
                </p:oleObj>
              </mc:Choice>
              <mc:Fallback>
                <p:oleObj name="Macro-Enabled Worksheet" r:id="rId2" imgW="5670661" imgH="2032175" progId="Excel.SheetMacroEnabled.12">
                  <p:embed/>
                  <p:pic>
                    <p:nvPicPr>
                      <p:cNvPr id="3" name="Object 2">
                        <a:extLst>
                          <a:ext uri="{FF2B5EF4-FFF2-40B4-BE49-F238E27FC236}">
                            <a16:creationId xmlns:a16="http://schemas.microsoft.com/office/drawing/2014/main" id="{F85A3419-E94E-A028-C6B0-C76C9FF71883}"/>
                          </a:ext>
                        </a:extLst>
                      </p:cNvPr>
                      <p:cNvPicPr/>
                      <p:nvPr/>
                    </p:nvPicPr>
                    <p:blipFill>
                      <a:blip r:embed="rId3"/>
                      <a:stretch>
                        <a:fillRect/>
                      </a:stretch>
                    </p:blipFill>
                    <p:spPr>
                      <a:xfrm>
                        <a:off x="6237171" y="664143"/>
                        <a:ext cx="5771465" cy="301894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EF2204F-BC56-4E52-9C77-3ED3C7F580FF}"/>
              </a:ext>
            </a:extLst>
          </p:cNvPr>
          <p:cNvSpPr txBox="1"/>
          <p:nvPr/>
        </p:nvSpPr>
        <p:spPr>
          <a:xfrm>
            <a:off x="6487428" y="4285649"/>
            <a:ext cx="5370896" cy="2308324"/>
          </a:xfrm>
          <a:prstGeom prst="rect">
            <a:avLst/>
          </a:prstGeom>
          <a:noFill/>
        </p:spPr>
        <p:txBody>
          <a:bodyPr wrap="square" rtlCol="0">
            <a:spAutoFit/>
          </a:bodyPr>
          <a:lstStyle/>
          <a:p>
            <a:r>
              <a:rPr lang="en-US" dirty="0"/>
              <a:t>After getting the best bowlers and batters you need few all rounders in your team. In T20 cricket, all-rounders are players who are skilled at both batting and bowling. They are valuable to a team because they provide flexibility to the lineup and can contribute in multiple ways. One of the main ways that all-rounders can contribute in T20 cricket is by scoring runs quickly and effectively.</a:t>
            </a:r>
            <a:endParaRPr lang="en-IN" dirty="0"/>
          </a:p>
        </p:txBody>
      </p:sp>
    </p:spTree>
    <p:extLst>
      <p:ext uri="{BB962C8B-B14F-4D97-AF65-F5344CB8AC3E}">
        <p14:creationId xmlns:p14="http://schemas.microsoft.com/office/powerpoint/2010/main" val="85646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ACF5DEE-6001-613E-9C06-4325CF86E63C}"/>
              </a:ext>
            </a:extLst>
          </p:cNvPr>
          <p:cNvGraphicFramePr>
            <a:graphicFrameLocks/>
          </p:cNvGraphicFramePr>
          <p:nvPr>
            <p:extLst>
              <p:ext uri="{D42A27DB-BD31-4B8C-83A1-F6EECF244321}">
                <p14:modId xmlns:p14="http://schemas.microsoft.com/office/powerpoint/2010/main" val="3101877782"/>
              </p:ext>
            </p:extLst>
          </p:nvPr>
        </p:nvGraphicFramePr>
        <p:xfrm>
          <a:off x="308008" y="288757"/>
          <a:ext cx="11656194" cy="6410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68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EC2E-0777-2CF6-62FB-25E590EA0634}"/>
              </a:ext>
            </a:extLst>
          </p:cNvPr>
          <p:cNvSpPr>
            <a:spLocks noGrp="1"/>
          </p:cNvSpPr>
          <p:nvPr>
            <p:ph type="title"/>
          </p:nvPr>
        </p:nvSpPr>
        <p:spPr/>
        <p:txBody>
          <a:bodyPr/>
          <a:lstStyle/>
          <a:p>
            <a:r>
              <a:rPr lang="en-IN" dirty="0"/>
              <a:t>findings</a:t>
            </a:r>
          </a:p>
        </p:txBody>
      </p:sp>
      <p:sp>
        <p:nvSpPr>
          <p:cNvPr id="3" name="Content Placeholder 2">
            <a:extLst>
              <a:ext uri="{FF2B5EF4-FFF2-40B4-BE49-F238E27FC236}">
                <a16:creationId xmlns:a16="http://schemas.microsoft.com/office/drawing/2014/main" id="{3E55B93C-38B8-F3BB-2C3F-F0DE9930213A}"/>
              </a:ext>
            </a:extLst>
          </p:cNvPr>
          <p:cNvSpPr>
            <a:spLocks noGrp="1"/>
          </p:cNvSpPr>
          <p:nvPr>
            <p:ph idx="1"/>
          </p:nvPr>
        </p:nvSpPr>
        <p:spPr/>
        <p:txBody>
          <a:bodyPr/>
          <a:lstStyle/>
          <a:p>
            <a:r>
              <a:rPr lang="en-IN" dirty="0"/>
              <a:t>1.Aggressive batsman</a:t>
            </a:r>
          </a:p>
          <a:p>
            <a:r>
              <a:rPr lang="en-IN" dirty="0"/>
              <a:t>2.Anchor batsman</a:t>
            </a:r>
          </a:p>
          <a:p>
            <a:r>
              <a:rPr lang="en-IN" dirty="0"/>
              <a:t>3.Hard </a:t>
            </a:r>
            <a:r>
              <a:rPr lang="en-IN" dirty="0" err="1"/>
              <a:t>hiiter</a:t>
            </a:r>
            <a:endParaRPr lang="en-IN" dirty="0"/>
          </a:p>
          <a:p>
            <a:r>
              <a:rPr lang="en-IN" dirty="0"/>
              <a:t>4.Economy bowler</a:t>
            </a:r>
          </a:p>
          <a:p>
            <a:r>
              <a:rPr lang="en-IN" dirty="0"/>
              <a:t>5.Strike bowler</a:t>
            </a:r>
          </a:p>
          <a:p>
            <a:r>
              <a:rPr lang="en-IN" dirty="0"/>
              <a:t>6.All rounder</a:t>
            </a:r>
          </a:p>
          <a:p>
            <a:r>
              <a:rPr lang="en-IN" dirty="0"/>
              <a:t>7.wicket keeper</a:t>
            </a:r>
          </a:p>
        </p:txBody>
      </p:sp>
    </p:spTree>
    <p:extLst>
      <p:ext uri="{BB962C8B-B14F-4D97-AF65-F5344CB8AC3E}">
        <p14:creationId xmlns:p14="http://schemas.microsoft.com/office/powerpoint/2010/main" val="254285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788FD-DD9A-EB2B-2E6B-85E17CC8BB0E}"/>
              </a:ext>
            </a:extLst>
          </p:cNvPr>
          <p:cNvSpPr txBox="1"/>
          <p:nvPr/>
        </p:nvSpPr>
        <p:spPr>
          <a:xfrm>
            <a:off x="798898" y="1268156"/>
            <a:ext cx="10770668" cy="5078313"/>
          </a:xfrm>
          <a:prstGeom prst="rect">
            <a:avLst/>
          </a:prstGeom>
          <a:noFill/>
        </p:spPr>
        <p:txBody>
          <a:bodyPr wrap="square">
            <a:spAutoFit/>
          </a:bodyPr>
          <a:lstStyle/>
          <a:p>
            <a:r>
              <a:rPr lang="en-US" dirty="0"/>
              <a:t>create table "allrounder" as ( SELECT DISTINCT </a:t>
            </a:r>
            <a:r>
              <a:rPr lang="en-US" dirty="0" err="1"/>
              <a:t>a.batsman</a:t>
            </a:r>
            <a:r>
              <a:rPr lang="en-US" dirty="0"/>
              <a:t> AS </a:t>
            </a:r>
            <a:r>
              <a:rPr lang="en-US" dirty="0" err="1"/>
              <a:t>all_rounder,a.total_run,a.count_of_ball,a.wide</a:t>
            </a:r>
            <a:r>
              <a:rPr lang="en-US" dirty="0"/>
              <a:t>,</a:t>
            </a:r>
          </a:p>
          <a:p>
            <a:r>
              <a:rPr lang="en-US" dirty="0" err="1"/>
              <a:t>b.count_balls,b.wickets_taken</a:t>
            </a:r>
            <a:endParaRPr lang="en-US" dirty="0"/>
          </a:p>
          <a:p>
            <a:r>
              <a:rPr lang="en-US" dirty="0"/>
              <a:t>FROM </a:t>
            </a:r>
            <a:r>
              <a:rPr lang="en-US" dirty="0" err="1"/>
              <a:t>agressive_batsman</a:t>
            </a:r>
            <a:r>
              <a:rPr lang="en-US" dirty="0"/>
              <a:t> a</a:t>
            </a:r>
          </a:p>
          <a:p>
            <a:r>
              <a:rPr lang="en-US" dirty="0"/>
              <a:t>INNER JOIN </a:t>
            </a:r>
            <a:r>
              <a:rPr lang="en-US" dirty="0" err="1"/>
              <a:t>strike_bowler</a:t>
            </a:r>
            <a:r>
              <a:rPr lang="en-US" dirty="0"/>
              <a:t> b ON </a:t>
            </a:r>
            <a:r>
              <a:rPr lang="en-US" dirty="0" err="1"/>
              <a:t>a.batsman</a:t>
            </a:r>
            <a:r>
              <a:rPr lang="en-US" dirty="0"/>
              <a:t> = </a:t>
            </a:r>
            <a:r>
              <a:rPr lang="en-US" dirty="0" err="1"/>
              <a:t>b.bowler</a:t>
            </a:r>
            <a:endParaRPr lang="en-US" dirty="0"/>
          </a:p>
          <a:p>
            <a:r>
              <a:rPr lang="en-US" dirty="0"/>
              <a:t>WHERE </a:t>
            </a:r>
            <a:r>
              <a:rPr lang="en-US" dirty="0" err="1"/>
              <a:t>a.batsman</a:t>
            </a:r>
            <a:r>
              <a:rPr lang="en-US" dirty="0"/>
              <a:t> &lt;&gt; 'NULL');</a:t>
            </a:r>
          </a:p>
          <a:p>
            <a:endParaRPr lang="en-US" dirty="0"/>
          </a:p>
          <a:p>
            <a:r>
              <a:rPr lang="en-US" dirty="0"/>
              <a:t>select * from allrounder;</a:t>
            </a:r>
          </a:p>
          <a:p>
            <a:r>
              <a:rPr lang="en-US" dirty="0"/>
              <a:t>alter table allrounder rename column "</a:t>
            </a:r>
            <a:r>
              <a:rPr lang="en-US" dirty="0" err="1"/>
              <a:t>matching_name</a:t>
            </a:r>
            <a:r>
              <a:rPr lang="en-US" dirty="0"/>
              <a:t>" to "</a:t>
            </a:r>
            <a:r>
              <a:rPr lang="en-US" dirty="0" err="1"/>
              <a:t>all_rounder</a:t>
            </a:r>
            <a:r>
              <a:rPr lang="en-US" dirty="0"/>
              <a:t>";</a:t>
            </a:r>
          </a:p>
          <a:p>
            <a:endParaRPr lang="en-US" dirty="0"/>
          </a:p>
          <a:p>
            <a:r>
              <a:rPr lang="en-US" dirty="0"/>
              <a:t>select </a:t>
            </a:r>
            <a:r>
              <a:rPr lang="en-US" dirty="0" err="1"/>
              <a:t>all_rounder,total_run,count_of_ball</a:t>
            </a:r>
            <a:r>
              <a:rPr lang="en-US" dirty="0"/>
              <a:t>-wide as "</a:t>
            </a:r>
            <a:r>
              <a:rPr lang="en-US" dirty="0" err="1"/>
              <a:t>correct_ball</a:t>
            </a:r>
            <a:r>
              <a:rPr lang="en-US" dirty="0"/>
              <a:t>",(</a:t>
            </a:r>
            <a:r>
              <a:rPr lang="en-US" dirty="0" err="1"/>
              <a:t>total_run</a:t>
            </a:r>
            <a:r>
              <a:rPr lang="en-US" dirty="0"/>
              <a:t> / cast(</a:t>
            </a:r>
            <a:r>
              <a:rPr lang="en-US" dirty="0" err="1"/>
              <a:t>count_of_ball</a:t>
            </a:r>
            <a:r>
              <a:rPr lang="en-US" dirty="0"/>
              <a:t>-wide as float))*100 as "</a:t>
            </a:r>
            <a:r>
              <a:rPr lang="en-US" dirty="0" err="1"/>
              <a:t>strike_rate_bat</a:t>
            </a:r>
            <a:r>
              <a:rPr lang="en-US" dirty="0"/>
              <a:t>", </a:t>
            </a:r>
          </a:p>
          <a:p>
            <a:r>
              <a:rPr lang="en-US" dirty="0" err="1"/>
              <a:t>count_balls,wickets_taken</a:t>
            </a:r>
            <a:r>
              <a:rPr lang="en-US" dirty="0"/>
              <a:t>, </a:t>
            </a:r>
          </a:p>
          <a:p>
            <a:r>
              <a:rPr lang="en-US" dirty="0"/>
              <a:t>case</a:t>
            </a:r>
          </a:p>
          <a:p>
            <a:r>
              <a:rPr lang="en-US" dirty="0"/>
              <a:t>when </a:t>
            </a:r>
            <a:r>
              <a:rPr lang="en-US" dirty="0" err="1"/>
              <a:t>count_balls</a:t>
            </a:r>
            <a:r>
              <a:rPr lang="en-US" dirty="0"/>
              <a:t>&gt; 0 and </a:t>
            </a:r>
            <a:r>
              <a:rPr lang="en-US" dirty="0" err="1"/>
              <a:t>wickets_taken</a:t>
            </a:r>
            <a:r>
              <a:rPr lang="en-US" dirty="0"/>
              <a:t> &gt; 0 then </a:t>
            </a:r>
            <a:r>
              <a:rPr lang="en-US" dirty="0" err="1"/>
              <a:t>count_balls</a:t>
            </a:r>
            <a:r>
              <a:rPr lang="en-US" dirty="0"/>
              <a:t>/</a:t>
            </a:r>
            <a:r>
              <a:rPr lang="en-US" dirty="0" err="1"/>
              <a:t>wickets_taken</a:t>
            </a:r>
            <a:endParaRPr lang="en-US" dirty="0"/>
          </a:p>
          <a:p>
            <a:r>
              <a:rPr lang="en-US" dirty="0"/>
              <a:t>else null</a:t>
            </a:r>
          </a:p>
          <a:p>
            <a:r>
              <a:rPr lang="en-US" dirty="0"/>
              <a:t>end as "</a:t>
            </a:r>
            <a:r>
              <a:rPr lang="en-US" dirty="0" err="1"/>
              <a:t>strike_rate</a:t>
            </a:r>
            <a:r>
              <a:rPr lang="en-US" dirty="0"/>
              <a:t>"</a:t>
            </a:r>
          </a:p>
          <a:p>
            <a:r>
              <a:rPr lang="en-US" dirty="0"/>
              <a:t>from "allrounder" where </a:t>
            </a:r>
            <a:r>
              <a:rPr lang="en-US" dirty="0" err="1"/>
              <a:t>count_of_ball</a:t>
            </a:r>
            <a:r>
              <a:rPr lang="en-US" dirty="0"/>
              <a:t> &gt; 500 and </a:t>
            </a:r>
            <a:r>
              <a:rPr lang="en-US" dirty="0" err="1"/>
              <a:t>count_balls</a:t>
            </a:r>
            <a:r>
              <a:rPr lang="en-US" dirty="0"/>
              <a:t>&gt;=300</a:t>
            </a:r>
          </a:p>
          <a:p>
            <a:r>
              <a:rPr lang="en-US" dirty="0"/>
              <a:t>order by </a:t>
            </a:r>
            <a:r>
              <a:rPr lang="en-US" dirty="0" err="1"/>
              <a:t>strike_rate</a:t>
            </a:r>
            <a:r>
              <a:rPr lang="en-US" dirty="0"/>
              <a:t> ;</a:t>
            </a:r>
          </a:p>
        </p:txBody>
      </p:sp>
    </p:spTree>
    <p:extLst>
      <p:ext uri="{BB962C8B-B14F-4D97-AF65-F5344CB8AC3E}">
        <p14:creationId xmlns:p14="http://schemas.microsoft.com/office/powerpoint/2010/main" val="364073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DB2D-08B4-F558-31BC-FE1FACA4CB0B}"/>
              </a:ext>
            </a:extLst>
          </p:cNvPr>
          <p:cNvSpPr>
            <a:spLocks noGrp="1"/>
          </p:cNvSpPr>
          <p:nvPr>
            <p:ph type="title"/>
          </p:nvPr>
        </p:nvSpPr>
        <p:spPr/>
        <p:txBody>
          <a:bodyPr/>
          <a:lstStyle/>
          <a:p>
            <a:r>
              <a:rPr lang="en-IN" dirty="0"/>
              <a:t>Wicketkeeper</a:t>
            </a:r>
          </a:p>
        </p:txBody>
      </p:sp>
      <p:sp>
        <p:nvSpPr>
          <p:cNvPr id="4" name="Text Placeholder 3">
            <a:extLst>
              <a:ext uri="{FF2B5EF4-FFF2-40B4-BE49-F238E27FC236}">
                <a16:creationId xmlns:a16="http://schemas.microsoft.com/office/drawing/2014/main" id="{EC0558D8-EF83-6D9A-D8A1-B2E884287469}"/>
              </a:ext>
            </a:extLst>
          </p:cNvPr>
          <p:cNvSpPr>
            <a:spLocks noGrp="1"/>
          </p:cNvSpPr>
          <p:nvPr>
            <p:ph type="body" sz="half" idx="2"/>
          </p:nvPr>
        </p:nvSpPr>
        <p:spPr/>
        <p:txBody>
          <a:bodyPr/>
          <a:lstStyle/>
          <a:p>
            <a:r>
              <a:rPr lang="en-IN" dirty="0"/>
              <a:t>Ordered by strike rate</a:t>
            </a:r>
          </a:p>
          <a:p>
            <a:endParaRPr lang="en-IN" dirty="0"/>
          </a:p>
        </p:txBody>
      </p:sp>
      <p:sp>
        <p:nvSpPr>
          <p:cNvPr id="7" name="TextBox 6">
            <a:extLst>
              <a:ext uri="{FF2B5EF4-FFF2-40B4-BE49-F238E27FC236}">
                <a16:creationId xmlns:a16="http://schemas.microsoft.com/office/drawing/2014/main" id="{49505CA0-EE29-80BD-B203-5B5A25459C5F}"/>
              </a:ext>
            </a:extLst>
          </p:cNvPr>
          <p:cNvSpPr txBox="1"/>
          <p:nvPr/>
        </p:nvSpPr>
        <p:spPr>
          <a:xfrm>
            <a:off x="6969171" y="4523875"/>
            <a:ext cx="4609539" cy="2031325"/>
          </a:xfrm>
          <a:prstGeom prst="rect">
            <a:avLst/>
          </a:prstGeom>
          <a:noFill/>
        </p:spPr>
        <p:txBody>
          <a:bodyPr wrap="square" rtlCol="0">
            <a:spAutoFit/>
          </a:bodyPr>
          <a:lstStyle/>
          <a:p>
            <a:r>
              <a:rPr lang="en-US" b="1" dirty="0"/>
              <a:t>A wicketkeeper is identified by their dismissal type and the fielder involved. The dismissal type 'stumped' is typically attributed to the wicketkeeper, and in this context, we also calculate the wicketkeeper's strike rate to determine the best batsman.</a:t>
            </a:r>
            <a:endParaRPr lang="en-IN" b="1" dirty="0"/>
          </a:p>
        </p:txBody>
      </p:sp>
      <p:graphicFrame>
        <p:nvGraphicFramePr>
          <p:cNvPr id="3" name="Object 2">
            <a:extLst>
              <a:ext uri="{FF2B5EF4-FFF2-40B4-BE49-F238E27FC236}">
                <a16:creationId xmlns:a16="http://schemas.microsoft.com/office/drawing/2014/main" id="{61204912-1EB1-87BB-0DC0-4708A1EA1D4A}"/>
              </a:ext>
            </a:extLst>
          </p:cNvPr>
          <p:cNvGraphicFramePr>
            <a:graphicFrameLocks noChangeAspect="1"/>
          </p:cNvGraphicFramePr>
          <p:nvPr>
            <p:extLst>
              <p:ext uri="{D42A27DB-BD31-4B8C-83A1-F6EECF244321}">
                <p14:modId xmlns:p14="http://schemas.microsoft.com/office/powerpoint/2010/main" val="3765270359"/>
              </p:ext>
            </p:extLst>
          </p:nvPr>
        </p:nvGraphicFramePr>
        <p:xfrm>
          <a:off x="6391175" y="415565"/>
          <a:ext cx="5534526" cy="3781050"/>
        </p:xfrm>
        <a:graphic>
          <a:graphicData uri="http://schemas.openxmlformats.org/presentationml/2006/ole">
            <mc:AlternateContent xmlns:mc="http://schemas.openxmlformats.org/markup-compatibility/2006">
              <mc:Choice xmlns:v="urn:schemas-microsoft-com:vml" Requires="v">
                <p:oleObj name="Worksheet" r:id="rId2" imgW="3206614" imgH="1663656" progId="Excel.Sheet.12">
                  <p:embed/>
                </p:oleObj>
              </mc:Choice>
              <mc:Fallback>
                <p:oleObj name="Worksheet" r:id="rId2" imgW="3206614" imgH="1663656" progId="Excel.Sheet.12">
                  <p:embed/>
                  <p:pic>
                    <p:nvPicPr>
                      <p:cNvPr id="3" name="Object 2">
                        <a:extLst>
                          <a:ext uri="{FF2B5EF4-FFF2-40B4-BE49-F238E27FC236}">
                            <a16:creationId xmlns:a16="http://schemas.microsoft.com/office/drawing/2014/main" id="{61204912-1EB1-87BB-0DC0-4708A1EA1D4A}"/>
                          </a:ext>
                        </a:extLst>
                      </p:cNvPr>
                      <p:cNvPicPr/>
                      <p:nvPr/>
                    </p:nvPicPr>
                    <p:blipFill>
                      <a:blip r:embed="rId3"/>
                      <a:stretch>
                        <a:fillRect/>
                      </a:stretch>
                    </p:blipFill>
                    <p:spPr>
                      <a:xfrm>
                        <a:off x="6391175" y="415565"/>
                        <a:ext cx="5534526" cy="3781050"/>
                      </a:xfrm>
                      <a:prstGeom prst="rect">
                        <a:avLst/>
                      </a:prstGeom>
                    </p:spPr>
                  </p:pic>
                </p:oleObj>
              </mc:Fallback>
            </mc:AlternateContent>
          </a:graphicData>
        </a:graphic>
      </p:graphicFrame>
    </p:spTree>
    <p:extLst>
      <p:ext uri="{BB962C8B-B14F-4D97-AF65-F5344CB8AC3E}">
        <p14:creationId xmlns:p14="http://schemas.microsoft.com/office/powerpoint/2010/main" val="3919636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F56D9B1-509A-6704-FABD-BA75187B8484}"/>
              </a:ext>
            </a:extLst>
          </p:cNvPr>
          <p:cNvGraphicFramePr>
            <a:graphicFrameLocks/>
          </p:cNvGraphicFramePr>
          <p:nvPr>
            <p:extLst>
              <p:ext uri="{D42A27DB-BD31-4B8C-83A1-F6EECF244321}">
                <p14:modId xmlns:p14="http://schemas.microsoft.com/office/powerpoint/2010/main" val="1201674898"/>
              </p:ext>
            </p:extLst>
          </p:nvPr>
        </p:nvGraphicFramePr>
        <p:xfrm>
          <a:off x="413885" y="327259"/>
          <a:ext cx="11511815" cy="6448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424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E0E7B0-F63F-CCC6-FD1A-A2701AF6280A}"/>
              </a:ext>
            </a:extLst>
          </p:cNvPr>
          <p:cNvSpPr txBox="1"/>
          <p:nvPr/>
        </p:nvSpPr>
        <p:spPr>
          <a:xfrm>
            <a:off x="566286" y="929139"/>
            <a:ext cx="11059428" cy="535531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create table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wicktekeeper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as (SELECT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fielder,dismissal_kind</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ipl_data</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WHERE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dismissal_kind</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 'stumped');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select * 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wicktekeeper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select * 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agressive_batsman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create table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wicket_keeper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as ( SELECT DISTINCT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a.batsman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AS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wicketkeeper,a.total_run,a.count_of_ball,a.wide</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b.fielder,b.dismissal_kind</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agressive_batsman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INNER JOIN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wicktekeeper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b ON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a.batsman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b.fielder</a:t>
            </a: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WHERE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a.batsman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&lt;&gt; 'NULL');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select * 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wicket_keeper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select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wicketkeeper,total_run,count_of_ball</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-wide as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correct_ball</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total_run</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 cast(</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count_of_ball</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-wide as float))*100 as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strike_rate_bat</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from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wicket_keeper</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where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count_of_ball</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&gt; 500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order by </a:t>
            </a:r>
            <a:r>
              <a:rPr kumimoji="0" lang="en-US" sz="1800" b="0" i="0" u="none" strike="noStrike" kern="1200" cap="none" spc="0" normalizeH="0" baseline="0" noProof="0" dirty="0" err="1">
                <a:ln>
                  <a:noFill/>
                </a:ln>
                <a:solidFill>
                  <a:srgbClr val="000000"/>
                </a:solidFill>
                <a:effectLst/>
                <a:uLnTx/>
                <a:uFillTx/>
                <a:latin typeface="Gill Sans MT" panose="020B0502020104020203"/>
                <a:ea typeface="+mn-ea"/>
                <a:cs typeface="+mn-cs"/>
              </a:rPr>
              <a:t>strike_rate_bat</a:t>
            </a:r>
            <a:r>
              <a:rPr kumimoji="0" lang="en-US" sz="1800" b="0" i="0" u="none" strike="noStrike" kern="1200" cap="none" spc="0" normalizeH="0" baseline="0" noProof="0" dirty="0">
                <a:ln>
                  <a:noFill/>
                </a:ln>
                <a:solidFill>
                  <a:srgbClr val="000000"/>
                </a:solidFill>
                <a:effectLst/>
                <a:uLnTx/>
                <a:uFillTx/>
                <a:latin typeface="Gill Sans MT" panose="020B0502020104020203"/>
                <a:ea typeface="+mn-ea"/>
                <a:cs typeface="+mn-cs"/>
              </a:rPr>
              <a:t> desc limit 10;</a:t>
            </a:r>
          </a:p>
        </p:txBody>
      </p:sp>
      <p:sp>
        <p:nvSpPr>
          <p:cNvPr id="4" name="TextBox 3">
            <a:extLst>
              <a:ext uri="{FF2B5EF4-FFF2-40B4-BE49-F238E27FC236}">
                <a16:creationId xmlns:a16="http://schemas.microsoft.com/office/drawing/2014/main" id="{91F0B0F2-626F-2506-D625-8EB8EB972273}"/>
              </a:ext>
            </a:extLst>
          </p:cNvPr>
          <p:cNvSpPr txBox="1"/>
          <p:nvPr/>
        </p:nvSpPr>
        <p:spPr>
          <a:xfrm>
            <a:off x="566286" y="388883"/>
            <a:ext cx="3992118" cy="369332"/>
          </a:xfrm>
          <a:prstGeom prst="rect">
            <a:avLst/>
          </a:prstGeom>
          <a:noFill/>
        </p:spPr>
        <p:txBody>
          <a:bodyPr wrap="none" rtlCol="0">
            <a:spAutoFit/>
          </a:bodyPr>
          <a:lstStyle/>
          <a:p>
            <a:r>
              <a:rPr lang="en-IN" b="1" dirty="0"/>
              <a:t>Queries used to find wicket keeper:</a:t>
            </a:r>
          </a:p>
        </p:txBody>
      </p:sp>
    </p:spTree>
    <p:extLst>
      <p:ext uri="{BB962C8B-B14F-4D97-AF65-F5344CB8AC3E}">
        <p14:creationId xmlns:p14="http://schemas.microsoft.com/office/powerpoint/2010/main" val="3032172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C0EA-3B30-57A8-3CCC-34E69B4858E7}"/>
              </a:ext>
            </a:extLst>
          </p:cNvPr>
          <p:cNvSpPr>
            <a:spLocks noGrp="1"/>
          </p:cNvSpPr>
          <p:nvPr>
            <p:ph type="ctrTitle"/>
          </p:nvPr>
        </p:nvSpPr>
        <p:spPr/>
        <p:txBody>
          <a:bodyPr/>
          <a:lstStyle/>
          <a:p>
            <a:r>
              <a:rPr lang="en-US" dirty="0"/>
              <a:t>Additional Questions for Final Assessment </a:t>
            </a:r>
            <a:endParaRPr lang="en-IN" dirty="0"/>
          </a:p>
        </p:txBody>
      </p:sp>
      <p:sp>
        <p:nvSpPr>
          <p:cNvPr id="3" name="Subtitle 2">
            <a:extLst>
              <a:ext uri="{FF2B5EF4-FFF2-40B4-BE49-F238E27FC236}">
                <a16:creationId xmlns:a16="http://schemas.microsoft.com/office/drawing/2014/main" id="{4D3D72C9-B6AF-5DA7-99CF-841E36C4DBC9}"/>
              </a:ext>
            </a:extLst>
          </p:cNvPr>
          <p:cNvSpPr>
            <a:spLocks noGrp="1"/>
          </p:cNvSpPr>
          <p:nvPr>
            <p:ph type="subTitle" idx="1"/>
          </p:nvPr>
        </p:nvSpPr>
        <p:spPr/>
        <p:txBody>
          <a:bodyPr/>
          <a:lstStyle/>
          <a:p>
            <a:r>
              <a:rPr lang="en-US" dirty="0">
                <a:solidFill>
                  <a:schemeClr val="bg1"/>
                </a:solidFill>
              </a:rPr>
              <a:t> Note:-deliveries Is The Table Created Using The </a:t>
            </a:r>
            <a:r>
              <a:rPr lang="en-US" dirty="0" err="1">
                <a:solidFill>
                  <a:schemeClr val="bg1"/>
                </a:solidFill>
              </a:rPr>
              <a:t>Ipl_ball</a:t>
            </a:r>
            <a:r>
              <a:rPr lang="en-US" dirty="0">
                <a:solidFill>
                  <a:schemeClr val="bg1"/>
                </a:solidFill>
              </a:rPr>
              <a:t> Data Whereas The Matches Table Has Been Created Using The </a:t>
            </a:r>
            <a:r>
              <a:rPr lang="en-US" dirty="0" err="1">
                <a:solidFill>
                  <a:schemeClr val="bg1"/>
                </a:solidFill>
              </a:rPr>
              <a:t>Ipl_matches</a:t>
            </a:r>
            <a:r>
              <a:rPr lang="en-US" dirty="0">
                <a:solidFill>
                  <a:schemeClr val="bg1"/>
                </a:solidFill>
              </a:rPr>
              <a:t> Data </a:t>
            </a:r>
            <a:endParaRPr lang="en-IN" dirty="0">
              <a:solidFill>
                <a:schemeClr val="bg1"/>
              </a:solidFill>
            </a:endParaRPr>
          </a:p>
        </p:txBody>
      </p:sp>
    </p:spTree>
    <p:extLst>
      <p:ext uri="{BB962C8B-B14F-4D97-AF65-F5344CB8AC3E}">
        <p14:creationId xmlns:p14="http://schemas.microsoft.com/office/powerpoint/2010/main" val="396977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96F10-C1A8-F736-4384-0F80AED34D95}"/>
              </a:ext>
            </a:extLst>
          </p:cNvPr>
          <p:cNvSpPr txBox="1"/>
          <p:nvPr/>
        </p:nvSpPr>
        <p:spPr>
          <a:xfrm>
            <a:off x="497305" y="1532224"/>
            <a:ext cx="11617693" cy="1200329"/>
          </a:xfrm>
          <a:prstGeom prst="rect">
            <a:avLst/>
          </a:prstGeom>
          <a:noFill/>
        </p:spPr>
        <p:txBody>
          <a:bodyPr wrap="square" rtlCol="0">
            <a:spAutoFit/>
          </a:bodyPr>
          <a:lstStyle/>
          <a:p>
            <a:pPr marL="342900" indent="-342900">
              <a:buAutoNum type="arabicPeriod"/>
            </a:pPr>
            <a:r>
              <a:rPr lang="en-US" dirty="0"/>
              <a:t>Get the count of cities that have hosted an IPL match </a:t>
            </a:r>
          </a:p>
          <a:p>
            <a:r>
              <a:rPr lang="en-US" dirty="0"/>
              <a:t>       </a:t>
            </a:r>
            <a:r>
              <a:rPr lang="en-US" dirty="0">
                <a:highlight>
                  <a:srgbClr val="FFFF00"/>
                </a:highlight>
              </a:rPr>
              <a:t>select count(distinct(city)) from matches;</a:t>
            </a:r>
          </a:p>
          <a:p>
            <a:r>
              <a:rPr lang="en-US" dirty="0"/>
              <a:t>        </a:t>
            </a:r>
          </a:p>
          <a:p>
            <a:pPr algn="ctr"/>
            <a:endParaRPr lang="en-IN" dirty="0"/>
          </a:p>
        </p:txBody>
      </p:sp>
      <p:graphicFrame>
        <p:nvGraphicFramePr>
          <p:cNvPr id="4" name="Object 3">
            <a:extLst>
              <a:ext uri="{FF2B5EF4-FFF2-40B4-BE49-F238E27FC236}">
                <a16:creationId xmlns:a16="http://schemas.microsoft.com/office/drawing/2014/main" id="{8B578080-C57C-CE0A-3755-8183729B8933}"/>
              </a:ext>
            </a:extLst>
          </p:cNvPr>
          <p:cNvGraphicFramePr>
            <a:graphicFrameLocks noChangeAspect="1"/>
          </p:cNvGraphicFramePr>
          <p:nvPr>
            <p:extLst>
              <p:ext uri="{D42A27DB-BD31-4B8C-83A1-F6EECF244321}">
                <p14:modId xmlns:p14="http://schemas.microsoft.com/office/powerpoint/2010/main" val="3186568824"/>
              </p:ext>
            </p:extLst>
          </p:nvPr>
        </p:nvGraphicFramePr>
        <p:xfrm>
          <a:off x="6377137" y="1532224"/>
          <a:ext cx="2152650" cy="774700"/>
        </p:xfrm>
        <a:graphic>
          <a:graphicData uri="http://schemas.openxmlformats.org/presentationml/2006/ole">
            <mc:AlternateContent xmlns:mc="http://schemas.openxmlformats.org/markup-compatibility/2006">
              <mc:Choice xmlns:v="urn:schemas-microsoft-com:vml" Requires="v">
                <p:oleObj name="Macro-Enabled Worksheet" r:id="rId2" imgW="1041252" imgH="374825" progId="Excel.SheetMacroEnabled.12">
                  <p:embed/>
                </p:oleObj>
              </mc:Choice>
              <mc:Fallback>
                <p:oleObj name="Macro-Enabled Worksheet" r:id="rId2" imgW="1041252" imgH="374825" progId="Excel.SheetMacroEnabled.12">
                  <p:embed/>
                  <p:pic>
                    <p:nvPicPr>
                      <p:cNvPr id="4" name="Object 3">
                        <a:extLst>
                          <a:ext uri="{FF2B5EF4-FFF2-40B4-BE49-F238E27FC236}">
                            <a16:creationId xmlns:a16="http://schemas.microsoft.com/office/drawing/2014/main" id="{8B578080-C57C-CE0A-3755-8183729B8933}"/>
                          </a:ext>
                        </a:extLst>
                      </p:cNvPr>
                      <p:cNvPicPr/>
                      <p:nvPr/>
                    </p:nvPicPr>
                    <p:blipFill>
                      <a:blip r:embed="rId3"/>
                      <a:stretch>
                        <a:fillRect/>
                      </a:stretch>
                    </p:blipFill>
                    <p:spPr>
                      <a:xfrm>
                        <a:off x="6377137" y="1532224"/>
                        <a:ext cx="2152650" cy="7747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78E7B9C-048B-A159-6324-5CEEA508E387}"/>
              </a:ext>
            </a:extLst>
          </p:cNvPr>
          <p:cNvSpPr txBox="1"/>
          <p:nvPr/>
        </p:nvSpPr>
        <p:spPr>
          <a:xfrm>
            <a:off x="574307" y="576797"/>
            <a:ext cx="6097604" cy="646331"/>
          </a:xfrm>
          <a:prstGeom prst="rect">
            <a:avLst/>
          </a:prstGeom>
          <a:noFill/>
        </p:spPr>
        <p:txBody>
          <a:bodyPr wrap="square">
            <a:spAutoFit/>
          </a:bodyPr>
          <a:lstStyle/>
          <a:p>
            <a:r>
              <a:rPr lang="en-US" dirty="0"/>
              <a:t>create table "matches" as (select * from </a:t>
            </a:r>
            <a:r>
              <a:rPr lang="en-US" dirty="0" err="1"/>
              <a:t>ipl_matches</a:t>
            </a:r>
            <a:r>
              <a:rPr lang="en-US" dirty="0"/>
              <a:t>);</a:t>
            </a:r>
          </a:p>
          <a:p>
            <a:r>
              <a:rPr lang="en-US" dirty="0"/>
              <a:t>create table "deliveries" as (select * from </a:t>
            </a:r>
            <a:r>
              <a:rPr lang="en-US" dirty="0" err="1"/>
              <a:t>ipl_data</a:t>
            </a:r>
            <a:r>
              <a:rPr lang="en-US" dirty="0"/>
              <a:t>);</a:t>
            </a:r>
            <a:endParaRPr lang="en-IN" dirty="0"/>
          </a:p>
        </p:txBody>
      </p:sp>
      <p:sp>
        <p:nvSpPr>
          <p:cNvPr id="9" name="TextBox 8">
            <a:extLst>
              <a:ext uri="{FF2B5EF4-FFF2-40B4-BE49-F238E27FC236}">
                <a16:creationId xmlns:a16="http://schemas.microsoft.com/office/drawing/2014/main" id="{0970735A-3F8F-E497-8393-4A67F539B025}"/>
              </a:ext>
            </a:extLst>
          </p:cNvPr>
          <p:cNvSpPr txBox="1"/>
          <p:nvPr/>
        </p:nvSpPr>
        <p:spPr>
          <a:xfrm>
            <a:off x="497305" y="2306924"/>
            <a:ext cx="4239378" cy="4247317"/>
          </a:xfrm>
          <a:prstGeom prst="rect">
            <a:avLst/>
          </a:prstGeom>
          <a:noFill/>
        </p:spPr>
        <p:txBody>
          <a:bodyPr wrap="square">
            <a:spAutoFit/>
          </a:bodyPr>
          <a:lstStyle/>
          <a:p>
            <a:r>
              <a:rPr lang="en-IN" dirty="0"/>
              <a:t>2. </a:t>
            </a:r>
            <a:r>
              <a:rPr lang="en-US" dirty="0"/>
              <a:t>. 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IN" dirty="0"/>
              <a:t>	</a:t>
            </a:r>
          </a:p>
          <a:p>
            <a:r>
              <a:rPr lang="en-IN" dirty="0">
                <a:highlight>
                  <a:srgbClr val="FFFF00"/>
                </a:highlight>
              </a:rPr>
              <a:t>CREATE TABLE deliveries_v02 AS</a:t>
            </a:r>
          </a:p>
          <a:p>
            <a:r>
              <a:rPr lang="en-IN" dirty="0">
                <a:highlight>
                  <a:srgbClr val="FFFF00"/>
                </a:highlight>
              </a:rPr>
              <a:t>SELECT *,</a:t>
            </a:r>
          </a:p>
          <a:p>
            <a:r>
              <a:rPr lang="en-IN" dirty="0">
                <a:highlight>
                  <a:srgbClr val="FFFF00"/>
                </a:highlight>
              </a:rPr>
              <a:t>  CASE</a:t>
            </a:r>
          </a:p>
          <a:p>
            <a:r>
              <a:rPr lang="en-IN" dirty="0">
                <a:highlight>
                  <a:srgbClr val="FFFF00"/>
                </a:highlight>
              </a:rPr>
              <a:t>    WHEN </a:t>
            </a:r>
            <a:r>
              <a:rPr lang="en-IN" dirty="0" err="1">
                <a:highlight>
                  <a:srgbClr val="FFFF00"/>
                </a:highlight>
              </a:rPr>
              <a:t>total_runs</a:t>
            </a:r>
            <a:r>
              <a:rPr lang="en-IN" dirty="0">
                <a:highlight>
                  <a:srgbClr val="FFFF00"/>
                </a:highlight>
              </a:rPr>
              <a:t> &gt;= 4 THEN 'boundary'</a:t>
            </a:r>
          </a:p>
          <a:p>
            <a:r>
              <a:rPr lang="en-IN" dirty="0">
                <a:highlight>
                  <a:srgbClr val="FFFF00"/>
                </a:highlight>
              </a:rPr>
              <a:t>    WHEN </a:t>
            </a:r>
            <a:r>
              <a:rPr lang="en-IN" dirty="0" err="1">
                <a:highlight>
                  <a:srgbClr val="FFFF00"/>
                </a:highlight>
              </a:rPr>
              <a:t>total_runs</a:t>
            </a:r>
            <a:r>
              <a:rPr lang="en-IN" dirty="0">
                <a:highlight>
                  <a:srgbClr val="FFFF00"/>
                </a:highlight>
              </a:rPr>
              <a:t> = 0 THEN 'dot'</a:t>
            </a:r>
          </a:p>
          <a:p>
            <a:r>
              <a:rPr lang="en-IN" dirty="0">
                <a:highlight>
                  <a:srgbClr val="FFFF00"/>
                </a:highlight>
              </a:rPr>
              <a:t>    ELSE 'other'</a:t>
            </a:r>
          </a:p>
          <a:p>
            <a:r>
              <a:rPr lang="en-IN" dirty="0">
                <a:highlight>
                  <a:srgbClr val="FFFF00"/>
                </a:highlight>
              </a:rPr>
              <a:t>  END AS </a:t>
            </a:r>
            <a:r>
              <a:rPr lang="en-IN" dirty="0" err="1">
                <a:highlight>
                  <a:srgbClr val="FFFF00"/>
                </a:highlight>
              </a:rPr>
              <a:t>ball_result</a:t>
            </a:r>
            <a:endParaRPr lang="en-IN" dirty="0">
              <a:highlight>
                <a:srgbClr val="FFFF00"/>
              </a:highlight>
            </a:endParaRPr>
          </a:p>
          <a:p>
            <a:r>
              <a:rPr lang="en-IN" dirty="0">
                <a:highlight>
                  <a:srgbClr val="FFFF00"/>
                </a:highlight>
              </a:rPr>
              <a:t>FROM deliveries;</a:t>
            </a:r>
          </a:p>
          <a:p>
            <a:r>
              <a:rPr lang="en-IN" dirty="0">
                <a:highlight>
                  <a:srgbClr val="FFFF00"/>
                </a:highlight>
              </a:rPr>
              <a:t>select * from deliveries_v02 limit 10;</a:t>
            </a:r>
          </a:p>
        </p:txBody>
      </p:sp>
      <p:graphicFrame>
        <p:nvGraphicFramePr>
          <p:cNvPr id="10" name="Object 9">
            <a:extLst>
              <a:ext uri="{FF2B5EF4-FFF2-40B4-BE49-F238E27FC236}">
                <a16:creationId xmlns:a16="http://schemas.microsoft.com/office/drawing/2014/main" id="{D81D99EB-E3CC-595D-06A3-2B607F3E233D}"/>
              </a:ext>
            </a:extLst>
          </p:cNvPr>
          <p:cNvGraphicFramePr>
            <a:graphicFrameLocks noChangeAspect="1"/>
          </p:cNvGraphicFramePr>
          <p:nvPr>
            <p:extLst>
              <p:ext uri="{D42A27DB-BD31-4B8C-83A1-F6EECF244321}">
                <p14:modId xmlns:p14="http://schemas.microsoft.com/office/powerpoint/2010/main" val="3593230460"/>
              </p:ext>
            </p:extLst>
          </p:nvPr>
        </p:nvGraphicFramePr>
        <p:xfrm>
          <a:off x="4736683" y="3768784"/>
          <a:ext cx="6958012" cy="2135187"/>
        </p:xfrm>
        <a:graphic>
          <a:graphicData uri="http://schemas.openxmlformats.org/presentationml/2006/ole">
            <mc:AlternateContent xmlns:mc="http://schemas.openxmlformats.org/markup-compatibility/2006">
              <mc:Choice xmlns:v="urn:schemas-microsoft-com:vml" Requires="v">
                <p:oleObj name="Macro-Enabled Worksheet" r:id="rId4" imgW="10293362" imgH="1651044" progId="Excel.SheetMacroEnabled.12">
                  <p:embed/>
                </p:oleObj>
              </mc:Choice>
              <mc:Fallback>
                <p:oleObj name="Macro-Enabled Worksheet" r:id="rId4" imgW="10293362" imgH="1651044" progId="Excel.SheetMacroEnabled.12">
                  <p:embed/>
                  <p:pic>
                    <p:nvPicPr>
                      <p:cNvPr id="10" name="Object 9">
                        <a:extLst>
                          <a:ext uri="{FF2B5EF4-FFF2-40B4-BE49-F238E27FC236}">
                            <a16:creationId xmlns:a16="http://schemas.microsoft.com/office/drawing/2014/main" id="{D81D99EB-E3CC-595D-06A3-2B607F3E233D}"/>
                          </a:ext>
                        </a:extLst>
                      </p:cNvPr>
                      <p:cNvPicPr/>
                      <p:nvPr/>
                    </p:nvPicPr>
                    <p:blipFill>
                      <a:blip r:embed="rId5"/>
                      <a:stretch>
                        <a:fillRect/>
                      </a:stretch>
                    </p:blipFill>
                    <p:spPr>
                      <a:xfrm>
                        <a:off x="4736683" y="3768784"/>
                        <a:ext cx="6958012" cy="2135187"/>
                      </a:xfrm>
                      <a:prstGeom prst="rect">
                        <a:avLst/>
                      </a:prstGeom>
                    </p:spPr>
                  </p:pic>
                </p:oleObj>
              </mc:Fallback>
            </mc:AlternateContent>
          </a:graphicData>
        </a:graphic>
      </p:graphicFrame>
    </p:spTree>
    <p:extLst>
      <p:ext uri="{BB962C8B-B14F-4D97-AF65-F5344CB8AC3E}">
        <p14:creationId xmlns:p14="http://schemas.microsoft.com/office/powerpoint/2010/main" val="120653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27F4F-6589-14B1-250D-EB563C444D2A}"/>
              </a:ext>
            </a:extLst>
          </p:cNvPr>
          <p:cNvSpPr txBox="1"/>
          <p:nvPr/>
        </p:nvSpPr>
        <p:spPr>
          <a:xfrm>
            <a:off x="218974" y="292306"/>
            <a:ext cx="11514221" cy="1477328"/>
          </a:xfrm>
          <a:prstGeom prst="rect">
            <a:avLst/>
          </a:prstGeom>
          <a:noFill/>
        </p:spPr>
        <p:txBody>
          <a:bodyPr wrap="square">
            <a:spAutoFit/>
          </a:bodyPr>
          <a:lstStyle/>
          <a:p>
            <a:r>
              <a:rPr lang="en-IN" dirty="0"/>
              <a:t>3. </a:t>
            </a:r>
            <a:r>
              <a:rPr lang="en-US" dirty="0"/>
              <a:t>Write a query to fetch the total number of boundaries and dot balls from the deliveries_v02 table. </a:t>
            </a:r>
            <a:endParaRPr lang="en-IN" dirty="0"/>
          </a:p>
          <a:p>
            <a:r>
              <a:rPr lang="en-IN" dirty="0">
                <a:highlight>
                  <a:srgbClr val="FFFF00"/>
                </a:highlight>
              </a:rPr>
              <a:t>      SELECT</a:t>
            </a:r>
          </a:p>
          <a:p>
            <a:r>
              <a:rPr lang="en-IN" dirty="0">
                <a:highlight>
                  <a:srgbClr val="FFFF00"/>
                </a:highlight>
              </a:rPr>
              <a:t>      SUM(CASE WHEN </a:t>
            </a:r>
            <a:r>
              <a:rPr lang="en-IN" dirty="0" err="1">
                <a:highlight>
                  <a:srgbClr val="FFFF00"/>
                </a:highlight>
              </a:rPr>
              <a:t>ball_result</a:t>
            </a:r>
            <a:r>
              <a:rPr lang="en-IN" dirty="0">
                <a:highlight>
                  <a:srgbClr val="FFFF00"/>
                </a:highlight>
              </a:rPr>
              <a:t> = 'boundary' THEN 1 ELSE         0 END) AS </a:t>
            </a:r>
            <a:r>
              <a:rPr lang="en-IN" dirty="0" err="1">
                <a:highlight>
                  <a:srgbClr val="FFFF00"/>
                </a:highlight>
              </a:rPr>
              <a:t>total_boundaries</a:t>
            </a:r>
            <a:r>
              <a:rPr lang="en-IN" dirty="0">
                <a:highlight>
                  <a:srgbClr val="FFFF00"/>
                </a:highlight>
              </a:rPr>
              <a:t>,</a:t>
            </a:r>
          </a:p>
          <a:p>
            <a:r>
              <a:rPr lang="en-IN" dirty="0">
                <a:highlight>
                  <a:srgbClr val="FFFF00"/>
                </a:highlight>
              </a:rPr>
              <a:t>      SUM(CASE WHEN </a:t>
            </a:r>
            <a:r>
              <a:rPr lang="en-IN" dirty="0" err="1">
                <a:highlight>
                  <a:srgbClr val="FFFF00"/>
                </a:highlight>
              </a:rPr>
              <a:t>ball_result</a:t>
            </a:r>
            <a:r>
              <a:rPr lang="en-IN" dirty="0">
                <a:highlight>
                  <a:srgbClr val="FFFF00"/>
                </a:highlight>
              </a:rPr>
              <a:t> = 'dot' THEN 1 ELSE 0 END) AS </a:t>
            </a:r>
            <a:r>
              <a:rPr lang="en-IN" dirty="0" err="1">
                <a:highlight>
                  <a:srgbClr val="FFFF00"/>
                </a:highlight>
              </a:rPr>
              <a:t>total_dot_balls</a:t>
            </a:r>
            <a:endParaRPr lang="en-IN" dirty="0">
              <a:highlight>
                <a:srgbClr val="FFFF00"/>
              </a:highlight>
            </a:endParaRPr>
          </a:p>
          <a:p>
            <a:r>
              <a:rPr lang="en-IN" dirty="0">
                <a:highlight>
                  <a:srgbClr val="FFFF00"/>
                </a:highlight>
              </a:rPr>
              <a:t>       FROM deliveries_v02;</a:t>
            </a:r>
          </a:p>
        </p:txBody>
      </p:sp>
      <p:graphicFrame>
        <p:nvGraphicFramePr>
          <p:cNvPr id="4" name="Object 3">
            <a:extLst>
              <a:ext uri="{FF2B5EF4-FFF2-40B4-BE49-F238E27FC236}">
                <a16:creationId xmlns:a16="http://schemas.microsoft.com/office/drawing/2014/main" id="{ED7E230C-C2C7-BE28-C617-F32C1924F0A4}"/>
              </a:ext>
            </a:extLst>
          </p:cNvPr>
          <p:cNvGraphicFramePr>
            <a:graphicFrameLocks noChangeAspect="1"/>
          </p:cNvGraphicFramePr>
          <p:nvPr>
            <p:extLst>
              <p:ext uri="{D42A27DB-BD31-4B8C-83A1-F6EECF244321}">
                <p14:modId xmlns:p14="http://schemas.microsoft.com/office/powerpoint/2010/main" val="3349426462"/>
              </p:ext>
            </p:extLst>
          </p:nvPr>
        </p:nvGraphicFramePr>
        <p:xfrm>
          <a:off x="3182938" y="1554163"/>
          <a:ext cx="3738562" cy="698500"/>
        </p:xfrm>
        <a:graphic>
          <a:graphicData uri="http://schemas.openxmlformats.org/presentationml/2006/ole">
            <mc:AlternateContent xmlns:mc="http://schemas.openxmlformats.org/markup-compatibility/2006">
              <mc:Choice xmlns:v="urn:schemas-microsoft-com:vml" Requires="v">
                <p:oleObj name="Macro-Enabled Worksheet" r:id="rId2" imgW="2038313" imgH="381131" progId="Excel.SheetMacroEnabled.12">
                  <p:embed/>
                </p:oleObj>
              </mc:Choice>
              <mc:Fallback>
                <p:oleObj name="Macro-Enabled Worksheet" r:id="rId2" imgW="2038313" imgH="381131" progId="Excel.SheetMacroEnabled.12">
                  <p:embed/>
                  <p:pic>
                    <p:nvPicPr>
                      <p:cNvPr id="4" name="Object 3">
                        <a:extLst>
                          <a:ext uri="{FF2B5EF4-FFF2-40B4-BE49-F238E27FC236}">
                            <a16:creationId xmlns:a16="http://schemas.microsoft.com/office/drawing/2014/main" id="{ED7E230C-C2C7-BE28-C617-F32C1924F0A4}"/>
                          </a:ext>
                        </a:extLst>
                      </p:cNvPr>
                      <p:cNvPicPr/>
                      <p:nvPr/>
                    </p:nvPicPr>
                    <p:blipFill>
                      <a:blip r:embed="rId3"/>
                      <a:stretch>
                        <a:fillRect/>
                      </a:stretch>
                    </p:blipFill>
                    <p:spPr>
                      <a:xfrm>
                        <a:off x="3182938" y="1554163"/>
                        <a:ext cx="3738562" cy="6985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B1D26AA5-94B9-38BF-7FFD-C8481CF3458B}"/>
              </a:ext>
            </a:extLst>
          </p:cNvPr>
          <p:cNvSpPr txBox="1"/>
          <p:nvPr/>
        </p:nvSpPr>
        <p:spPr>
          <a:xfrm>
            <a:off x="233658" y="2333685"/>
            <a:ext cx="5742426" cy="4247317"/>
          </a:xfrm>
          <a:prstGeom prst="rect">
            <a:avLst/>
          </a:prstGeom>
          <a:noFill/>
        </p:spPr>
        <p:txBody>
          <a:bodyPr wrap="square">
            <a:spAutoFit/>
          </a:bodyPr>
          <a:lstStyle/>
          <a:p>
            <a:r>
              <a:rPr lang="en-IN" dirty="0"/>
              <a:t>4. </a:t>
            </a:r>
            <a:r>
              <a:rPr lang="en-US" dirty="0"/>
              <a:t>Write a query to fetch the total number of boundaries scored by each team from the deliveries_v02 table and order it in descending order of the number of boundaries scored</a:t>
            </a:r>
            <a:endParaRPr lang="en-IN" dirty="0">
              <a:highlight>
                <a:srgbClr val="FFFF00"/>
              </a:highlight>
            </a:endParaRPr>
          </a:p>
          <a:p>
            <a:r>
              <a:rPr lang="en-IN" dirty="0">
                <a:highlight>
                  <a:srgbClr val="FFFF00"/>
                </a:highlight>
              </a:rPr>
              <a:t>    SELECT</a:t>
            </a:r>
          </a:p>
          <a:p>
            <a:r>
              <a:rPr lang="en-IN" dirty="0">
                <a:highlight>
                  <a:srgbClr val="FFFF00"/>
                </a:highlight>
              </a:rPr>
              <a:t>    </a:t>
            </a:r>
            <a:r>
              <a:rPr lang="en-IN" dirty="0" err="1">
                <a:highlight>
                  <a:srgbClr val="FFFF00"/>
                </a:highlight>
              </a:rPr>
              <a:t>batting_team</a:t>
            </a:r>
            <a:r>
              <a:rPr lang="en-IN" dirty="0">
                <a:highlight>
                  <a:srgbClr val="FFFF00"/>
                </a:highlight>
              </a:rPr>
              <a:t>,</a:t>
            </a:r>
          </a:p>
          <a:p>
            <a:r>
              <a:rPr lang="en-IN" dirty="0">
                <a:highlight>
                  <a:srgbClr val="FFFF00"/>
                </a:highlight>
              </a:rPr>
              <a:t>    COUNT(</a:t>
            </a:r>
            <a:r>
              <a:rPr lang="en-IN" dirty="0" err="1">
                <a:highlight>
                  <a:srgbClr val="FFFF00"/>
                </a:highlight>
              </a:rPr>
              <a:t>ball_result</a:t>
            </a:r>
            <a:r>
              <a:rPr lang="en-IN" dirty="0">
                <a:highlight>
                  <a:srgbClr val="FFFF00"/>
                </a:highlight>
              </a:rPr>
              <a:t>) AS </a:t>
            </a:r>
            <a:r>
              <a:rPr lang="en-IN" dirty="0" err="1">
                <a:highlight>
                  <a:srgbClr val="FFFF00"/>
                </a:highlight>
              </a:rPr>
              <a:t>total_boundaries</a:t>
            </a:r>
            <a:endParaRPr lang="en-IN" dirty="0">
              <a:highlight>
                <a:srgbClr val="FFFF00"/>
              </a:highlight>
            </a:endParaRPr>
          </a:p>
          <a:p>
            <a:r>
              <a:rPr lang="en-IN" dirty="0">
                <a:highlight>
                  <a:srgbClr val="FFFF00"/>
                </a:highlight>
              </a:rPr>
              <a:t>    FROM</a:t>
            </a:r>
          </a:p>
          <a:p>
            <a:r>
              <a:rPr lang="en-IN" dirty="0">
                <a:highlight>
                  <a:srgbClr val="FFFF00"/>
                </a:highlight>
              </a:rPr>
              <a:t>    deliveries_v02</a:t>
            </a:r>
          </a:p>
          <a:p>
            <a:r>
              <a:rPr lang="en-IN" dirty="0">
                <a:highlight>
                  <a:srgbClr val="FFFF00"/>
                </a:highlight>
              </a:rPr>
              <a:t>     WHERE</a:t>
            </a:r>
          </a:p>
          <a:p>
            <a:r>
              <a:rPr lang="en-IN" dirty="0">
                <a:highlight>
                  <a:srgbClr val="FFFF00"/>
                </a:highlight>
              </a:rPr>
              <a:t>    </a:t>
            </a:r>
            <a:r>
              <a:rPr lang="en-IN" dirty="0" err="1">
                <a:highlight>
                  <a:srgbClr val="FFFF00"/>
                </a:highlight>
              </a:rPr>
              <a:t>ball_result</a:t>
            </a:r>
            <a:r>
              <a:rPr lang="en-IN" dirty="0">
                <a:highlight>
                  <a:srgbClr val="FFFF00"/>
                </a:highlight>
              </a:rPr>
              <a:t> = 'boundary’</a:t>
            </a:r>
          </a:p>
          <a:p>
            <a:r>
              <a:rPr lang="en-IN" dirty="0">
                <a:highlight>
                  <a:srgbClr val="FFFF00"/>
                </a:highlight>
              </a:rPr>
              <a:t>    GROUP BY</a:t>
            </a:r>
          </a:p>
          <a:p>
            <a:r>
              <a:rPr lang="en-IN" dirty="0">
                <a:highlight>
                  <a:srgbClr val="FFFF00"/>
                </a:highlight>
              </a:rPr>
              <a:t>    </a:t>
            </a:r>
            <a:r>
              <a:rPr lang="en-IN" dirty="0" err="1">
                <a:highlight>
                  <a:srgbClr val="FFFF00"/>
                </a:highlight>
              </a:rPr>
              <a:t>batting_team</a:t>
            </a:r>
            <a:endParaRPr lang="en-IN" dirty="0">
              <a:highlight>
                <a:srgbClr val="FFFF00"/>
              </a:highlight>
            </a:endParaRPr>
          </a:p>
          <a:p>
            <a:r>
              <a:rPr lang="en-IN" dirty="0">
                <a:highlight>
                  <a:srgbClr val="FFFF00"/>
                </a:highlight>
              </a:rPr>
              <a:t>    ORDER BY</a:t>
            </a:r>
          </a:p>
          <a:p>
            <a:r>
              <a:rPr lang="en-IN" dirty="0">
                <a:highlight>
                  <a:srgbClr val="FFFF00"/>
                </a:highlight>
              </a:rPr>
              <a:t>     </a:t>
            </a:r>
            <a:r>
              <a:rPr lang="en-IN" dirty="0" err="1">
                <a:highlight>
                  <a:srgbClr val="FFFF00"/>
                </a:highlight>
              </a:rPr>
              <a:t>total_boundaries</a:t>
            </a:r>
            <a:r>
              <a:rPr lang="en-IN" dirty="0">
                <a:highlight>
                  <a:srgbClr val="FFFF00"/>
                </a:highlight>
              </a:rPr>
              <a:t> DESC;  </a:t>
            </a:r>
          </a:p>
        </p:txBody>
      </p:sp>
      <p:graphicFrame>
        <p:nvGraphicFramePr>
          <p:cNvPr id="6" name="Object 5">
            <a:extLst>
              <a:ext uri="{FF2B5EF4-FFF2-40B4-BE49-F238E27FC236}">
                <a16:creationId xmlns:a16="http://schemas.microsoft.com/office/drawing/2014/main" id="{1C3405F6-28C0-C5A4-31C6-8FD2D09789C2}"/>
              </a:ext>
            </a:extLst>
          </p:cNvPr>
          <p:cNvGraphicFramePr>
            <a:graphicFrameLocks noChangeAspect="1"/>
          </p:cNvGraphicFramePr>
          <p:nvPr>
            <p:extLst>
              <p:ext uri="{D42A27DB-BD31-4B8C-83A1-F6EECF244321}">
                <p14:modId xmlns:p14="http://schemas.microsoft.com/office/powerpoint/2010/main" val="4172853699"/>
              </p:ext>
            </p:extLst>
          </p:nvPr>
        </p:nvGraphicFramePr>
        <p:xfrm>
          <a:off x="5976084" y="2795398"/>
          <a:ext cx="3535298" cy="3661278"/>
        </p:xfrm>
        <a:graphic>
          <a:graphicData uri="http://schemas.openxmlformats.org/presentationml/2006/ole">
            <mc:AlternateContent xmlns:mc="http://schemas.openxmlformats.org/markup-compatibility/2006">
              <mc:Choice xmlns:v="urn:schemas-microsoft-com:vml" Requires="v">
                <p:oleObj name="Macro-Enabled Worksheet" r:id="rId4" imgW="2851113" imgH="2952881" progId="Excel.SheetMacroEnabled.12">
                  <p:embed/>
                </p:oleObj>
              </mc:Choice>
              <mc:Fallback>
                <p:oleObj name="Macro-Enabled Worksheet" r:id="rId4" imgW="2851113" imgH="2952881" progId="Excel.SheetMacroEnabled.12">
                  <p:embed/>
                  <p:pic>
                    <p:nvPicPr>
                      <p:cNvPr id="0" name=""/>
                      <p:cNvPicPr/>
                      <p:nvPr/>
                    </p:nvPicPr>
                    <p:blipFill>
                      <a:blip r:embed="rId5"/>
                      <a:stretch>
                        <a:fillRect/>
                      </a:stretch>
                    </p:blipFill>
                    <p:spPr>
                      <a:xfrm>
                        <a:off x="5976084" y="2795398"/>
                        <a:ext cx="3535298" cy="3661278"/>
                      </a:xfrm>
                      <a:prstGeom prst="rect">
                        <a:avLst/>
                      </a:prstGeom>
                    </p:spPr>
                  </p:pic>
                </p:oleObj>
              </mc:Fallback>
            </mc:AlternateContent>
          </a:graphicData>
        </a:graphic>
      </p:graphicFrame>
    </p:spTree>
    <p:extLst>
      <p:ext uri="{BB962C8B-B14F-4D97-AF65-F5344CB8AC3E}">
        <p14:creationId xmlns:p14="http://schemas.microsoft.com/office/powerpoint/2010/main" val="169300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2FD7DC-9286-77A6-6AFA-C0E069E38BDA}"/>
              </a:ext>
            </a:extLst>
          </p:cNvPr>
          <p:cNvSpPr txBox="1"/>
          <p:nvPr/>
        </p:nvSpPr>
        <p:spPr>
          <a:xfrm>
            <a:off x="469231" y="138824"/>
            <a:ext cx="6097604" cy="3293209"/>
          </a:xfrm>
          <a:prstGeom prst="rect">
            <a:avLst/>
          </a:prstGeom>
          <a:noFill/>
        </p:spPr>
        <p:txBody>
          <a:bodyPr wrap="square">
            <a:spAutoFit/>
          </a:bodyPr>
          <a:lstStyle/>
          <a:p>
            <a:pPr marL="342900" indent="-342900">
              <a:buFont typeface="+mj-lt"/>
              <a:buAutoNum type="arabicPeriod" startAt="5"/>
            </a:pPr>
            <a:r>
              <a:rPr lang="en-IN" dirty="0"/>
              <a:t> </a:t>
            </a:r>
            <a:r>
              <a:rPr lang="en-US" dirty="0"/>
              <a:t>Write a query to fetch the total number of dot balls bowled by each team and order it in descending order of the total number of dot balls bowled.</a:t>
            </a:r>
            <a:endParaRPr lang="en-IN" dirty="0"/>
          </a:p>
          <a:p>
            <a:r>
              <a:rPr lang="en-IN" sz="1400" dirty="0">
                <a:highlight>
                  <a:srgbClr val="FFFF00"/>
                </a:highlight>
              </a:rPr>
              <a:t>    SELECT</a:t>
            </a:r>
          </a:p>
          <a:p>
            <a:r>
              <a:rPr lang="en-IN" sz="1400" dirty="0">
                <a:highlight>
                  <a:srgbClr val="FFFF00"/>
                </a:highlight>
              </a:rPr>
              <a:t>    </a:t>
            </a:r>
            <a:r>
              <a:rPr lang="en-IN" sz="1400" dirty="0" err="1">
                <a:highlight>
                  <a:srgbClr val="FFFF00"/>
                </a:highlight>
              </a:rPr>
              <a:t>batting_team</a:t>
            </a:r>
            <a:r>
              <a:rPr lang="en-IN" sz="1400" dirty="0">
                <a:highlight>
                  <a:srgbClr val="FFFF00"/>
                </a:highlight>
              </a:rPr>
              <a:t>,</a:t>
            </a:r>
          </a:p>
          <a:p>
            <a:r>
              <a:rPr lang="en-IN" sz="1400" dirty="0">
                <a:highlight>
                  <a:srgbClr val="FFFF00"/>
                </a:highlight>
              </a:rPr>
              <a:t>    COUNT(</a:t>
            </a:r>
            <a:r>
              <a:rPr lang="en-IN" sz="1400" dirty="0" err="1">
                <a:highlight>
                  <a:srgbClr val="FFFF00"/>
                </a:highlight>
              </a:rPr>
              <a:t>ball_result</a:t>
            </a:r>
            <a:r>
              <a:rPr lang="en-IN" sz="1400" dirty="0">
                <a:highlight>
                  <a:srgbClr val="FFFF00"/>
                </a:highlight>
              </a:rPr>
              <a:t>) AS </a:t>
            </a:r>
            <a:r>
              <a:rPr lang="en-IN" sz="1400" dirty="0" err="1">
                <a:highlight>
                  <a:srgbClr val="FFFF00"/>
                </a:highlight>
              </a:rPr>
              <a:t>total_dotball</a:t>
            </a:r>
            <a:endParaRPr lang="en-IN" sz="1400" dirty="0">
              <a:highlight>
                <a:srgbClr val="FFFF00"/>
              </a:highlight>
            </a:endParaRPr>
          </a:p>
          <a:p>
            <a:r>
              <a:rPr lang="en-IN" sz="1400" dirty="0">
                <a:highlight>
                  <a:srgbClr val="FFFF00"/>
                </a:highlight>
              </a:rPr>
              <a:t>    FROM</a:t>
            </a:r>
          </a:p>
          <a:p>
            <a:r>
              <a:rPr lang="en-IN" sz="1400" dirty="0">
                <a:highlight>
                  <a:srgbClr val="FFFF00"/>
                </a:highlight>
              </a:rPr>
              <a:t>    deliveries_v02</a:t>
            </a:r>
          </a:p>
          <a:p>
            <a:r>
              <a:rPr lang="en-IN" sz="1400" dirty="0">
                <a:highlight>
                  <a:srgbClr val="FFFF00"/>
                </a:highlight>
              </a:rPr>
              <a:t>    WHERE</a:t>
            </a:r>
          </a:p>
          <a:p>
            <a:r>
              <a:rPr lang="en-IN" sz="1400" dirty="0">
                <a:highlight>
                  <a:srgbClr val="FFFF00"/>
                </a:highlight>
              </a:rPr>
              <a:t>    </a:t>
            </a:r>
            <a:r>
              <a:rPr lang="en-IN" sz="1400" dirty="0" err="1">
                <a:highlight>
                  <a:srgbClr val="FFFF00"/>
                </a:highlight>
              </a:rPr>
              <a:t>ball_result</a:t>
            </a:r>
            <a:r>
              <a:rPr lang="en-IN" sz="1400" dirty="0">
                <a:highlight>
                  <a:srgbClr val="FFFF00"/>
                </a:highlight>
              </a:rPr>
              <a:t> = 'dot’</a:t>
            </a:r>
          </a:p>
          <a:p>
            <a:r>
              <a:rPr lang="en-IN" sz="1400" dirty="0">
                <a:highlight>
                  <a:srgbClr val="FFFF00"/>
                </a:highlight>
              </a:rPr>
              <a:t>   GROUP BY</a:t>
            </a:r>
          </a:p>
          <a:p>
            <a:r>
              <a:rPr lang="en-IN" sz="1400" dirty="0">
                <a:highlight>
                  <a:srgbClr val="FFFF00"/>
                </a:highlight>
              </a:rPr>
              <a:t>    </a:t>
            </a:r>
            <a:r>
              <a:rPr lang="en-IN" sz="1400" dirty="0" err="1">
                <a:highlight>
                  <a:srgbClr val="FFFF00"/>
                </a:highlight>
              </a:rPr>
              <a:t>batting_team</a:t>
            </a:r>
            <a:endParaRPr lang="en-IN" sz="1400" dirty="0">
              <a:highlight>
                <a:srgbClr val="FFFF00"/>
              </a:highlight>
            </a:endParaRPr>
          </a:p>
          <a:p>
            <a:r>
              <a:rPr lang="en-IN" sz="1400" dirty="0">
                <a:highlight>
                  <a:srgbClr val="FFFF00"/>
                </a:highlight>
              </a:rPr>
              <a:t>    ORDER BY</a:t>
            </a:r>
          </a:p>
          <a:p>
            <a:r>
              <a:rPr lang="en-IN" sz="1400" dirty="0">
                <a:highlight>
                  <a:srgbClr val="FFFF00"/>
                </a:highlight>
              </a:rPr>
              <a:t>    </a:t>
            </a:r>
            <a:r>
              <a:rPr lang="en-IN" sz="1400" dirty="0" err="1">
                <a:highlight>
                  <a:srgbClr val="FFFF00"/>
                </a:highlight>
              </a:rPr>
              <a:t>total_dotball</a:t>
            </a:r>
            <a:r>
              <a:rPr lang="en-IN" sz="1400" dirty="0">
                <a:highlight>
                  <a:srgbClr val="FFFF00"/>
                </a:highlight>
              </a:rPr>
              <a:t> DESC</a:t>
            </a:r>
            <a:r>
              <a:rPr lang="en-IN" sz="1400" dirty="0"/>
              <a:t>;</a:t>
            </a:r>
          </a:p>
        </p:txBody>
      </p:sp>
      <p:graphicFrame>
        <p:nvGraphicFramePr>
          <p:cNvPr id="4" name="Object 3">
            <a:extLst>
              <a:ext uri="{FF2B5EF4-FFF2-40B4-BE49-F238E27FC236}">
                <a16:creationId xmlns:a16="http://schemas.microsoft.com/office/drawing/2014/main" id="{CD1C7EBD-CC11-FB8D-6535-E1E2156545CA}"/>
              </a:ext>
            </a:extLst>
          </p:cNvPr>
          <p:cNvGraphicFramePr>
            <a:graphicFrameLocks noChangeAspect="1"/>
          </p:cNvGraphicFramePr>
          <p:nvPr>
            <p:extLst>
              <p:ext uri="{D42A27DB-BD31-4B8C-83A1-F6EECF244321}">
                <p14:modId xmlns:p14="http://schemas.microsoft.com/office/powerpoint/2010/main" val="1062617502"/>
              </p:ext>
            </p:extLst>
          </p:nvPr>
        </p:nvGraphicFramePr>
        <p:xfrm>
          <a:off x="6386430" y="138824"/>
          <a:ext cx="2805696" cy="3134798"/>
        </p:xfrm>
        <a:graphic>
          <a:graphicData uri="http://schemas.openxmlformats.org/presentationml/2006/ole">
            <mc:AlternateContent xmlns:mc="http://schemas.openxmlformats.org/markup-compatibility/2006">
              <mc:Choice xmlns:v="urn:schemas-microsoft-com:vml" Requires="v">
                <p:oleObj name="Macro-Enabled Worksheet" r:id="rId2" imgW="2622661" imgH="2952881" progId="Excel.SheetMacroEnabled.12">
                  <p:embed/>
                </p:oleObj>
              </mc:Choice>
              <mc:Fallback>
                <p:oleObj name="Macro-Enabled Worksheet" r:id="rId2" imgW="2622661" imgH="2952881" progId="Excel.SheetMacroEnabled.12">
                  <p:embed/>
                  <p:pic>
                    <p:nvPicPr>
                      <p:cNvPr id="0" name=""/>
                      <p:cNvPicPr/>
                      <p:nvPr/>
                    </p:nvPicPr>
                    <p:blipFill>
                      <a:blip r:embed="rId3"/>
                      <a:stretch>
                        <a:fillRect/>
                      </a:stretch>
                    </p:blipFill>
                    <p:spPr>
                      <a:xfrm>
                        <a:off x="6386430" y="138824"/>
                        <a:ext cx="2805696" cy="313479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D2C9351C-2042-60EB-A7F6-4CC02B31740E}"/>
              </a:ext>
            </a:extLst>
          </p:cNvPr>
          <p:cNvSpPr txBox="1"/>
          <p:nvPr/>
        </p:nvSpPr>
        <p:spPr>
          <a:xfrm>
            <a:off x="469231" y="3584378"/>
            <a:ext cx="10744201" cy="369332"/>
          </a:xfrm>
          <a:prstGeom prst="rect">
            <a:avLst/>
          </a:prstGeom>
          <a:noFill/>
        </p:spPr>
        <p:txBody>
          <a:bodyPr wrap="square">
            <a:spAutoFit/>
          </a:bodyPr>
          <a:lstStyle/>
          <a:p>
            <a:r>
              <a:rPr lang="en-US" dirty="0"/>
              <a:t>6. Write a query to fetch the total number of dismissals by dismissal kinds where dismissal kind is not NA</a:t>
            </a:r>
            <a:endParaRPr lang="en-IN" dirty="0"/>
          </a:p>
        </p:txBody>
      </p:sp>
      <p:sp>
        <p:nvSpPr>
          <p:cNvPr id="8" name="TextBox 7">
            <a:extLst>
              <a:ext uri="{FF2B5EF4-FFF2-40B4-BE49-F238E27FC236}">
                <a16:creationId xmlns:a16="http://schemas.microsoft.com/office/drawing/2014/main" id="{CC2640DB-4EA2-2672-6611-28404805F09C}"/>
              </a:ext>
            </a:extLst>
          </p:cNvPr>
          <p:cNvSpPr txBox="1"/>
          <p:nvPr/>
        </p:nvSpPr>
        <p:spPr>
          <a:xfrm>
            <a:off x="802907" y="4015264"/>
            <a:ext cx="8828773" cy="2554545"/>
          </a:xfrm>
          <a:prstGeom prst="rect">
            <a:avLst/>
          </a:prstGeom>
          <a:noFill/>
        </p:spPr>
        <p:txBody>
          <a:bodyPr wrap="square">
            <a:spAutoFit/>
          </a:bodyPr>
          <a:lstStyle/>
          <a:p>
            <a:r>
              <a:rPr lang="en-US" sz="1600" dirty="0">
                <a:highlight>
                  <a:srgbClr val="FFFF00"/>
                </a:highlight>
              </a:rPr>
              <a:t>SELECT</a:t>
            </a:r>
          </a:p>
          <a:p>
            <a:r>
              <a:rPr lang="en-US" sz="1600" dirty="0">
                <a:highlight>
                  <a:srgbClr val="FFFF00"/>
                </a:highlight>
              </a:rPr>
              <a:t>  </a:t>
            </a:r>
            <a:r>
              <a:rPr lang="en-US" sz="1600" dirty="0" err="1">
                <a:highlight>
                  <a:srgbClr val="FFFF00"/>
                </a:highlight>
              </a:rPr>
              <a:t>dismissal_kind</a:t>
            </a:r>
            <a:r>
              <a:rPr lang="en-US" sz="1600" dirty="0">
                <a:highlight>
                  <a:srgbClr val="FFFF00"/>
                </a:highlight>
              </a:rPr>
              <a:t>,</a:t>
            </a:r>
          </a:p>
          <a:p>
            <a:r>
              <a:rPr lang="en-US" sz="1600" dirty="0">
                <a:highlight>
                  <a:srgbClr val="FFFF00"/>
                </a:highlight>
              </a:rPr>
              <a:t>  COUNT(</a:t>
            </a:r>
            <a:r>
              <a:rPr lang="en-US" sz="1600" dirty="0" err="1">
                <a:highlight>
                  <a:srgbClr val="FFFF00"/>
                </a:highlight>
              </a:rPr>
              <a:t>dismissal_kind</a:t>
            </a:r>
            <a:r>
              <a:rPr lang="en-US" sz="1600" dirty="0">
                <a:highlight>
                  <a:srgbClr val="FFFF00"/>
                </a:highlight>
              </a:rPr>
              <a:t>) AS </a:t>
            </a:r>
            <a:r>
              <a:rPr lang="en-US" sz="1600" dirty="0" err="1">
                <a:highlight>
                  <a:srgbClr val="FFFF00"/>
                </a:highlight>
              </a:rPr>
              <a:t>total_dismissals</a:t>
            </a:r>
            <a:endParaRPr lang="en-US" sz="1600" dirty="0">
              <a:highlight>
                <a:srgbClr val="FFFF00"/>
              </a:highlight>
            </a:endParaRPr>
          </a:p>
          <a:p>
            <a:r>
              <a:rPr lang="en-US" sz="1600" dirty="0">
                <a:highlight>
                  <a:srgbClr val="FFFF00"/>
                </a:highlight>
              </a:rPr>
              <a:t>FROM</a:t>
            </a:r>
          </a:p>
          <a:p>
            <a:r>
              <a:rPr lang="en-US" sz="1600" dirty="0">
                <a:highlight>
                  <a:srgbClr val="FFFF00"/>
                </a:highlight>
              </a:rPr>
              <a:t>  deliveries_v02</a:t>
            </a:r>
          </a:p>
          <a:p>
            <a:r>
              <a:rPr lang="en-US" sz="1600" dirty="0">
                <a:highlight>
                  <a:srgbClr val="FFFF00"/>
                </a:highlight>
              </a:rPr>
              <a:t>WHERE</a:t>
            </a:r>
          </a:p>
          <a:p>
            <a:r>
              <a:rPr lang="en-US" sz="1600" dirty="0">
                <a:highlight>
                  <a:srgbClr val="FFFF00"/>
                </a:highlight>
              </a:rPr>
              <a:t>  </a:t>
            </a:r>
            <a:r>
              <a:rPr lang="en-US" sz="1600" dirty="0" err="1">
                <a:highlight>
                  <a:srgbClr val="FFFF00"/>
                </a:highlight>
              </a:rPr>
              <a:t>dismissal_kind</a:t>
            </a:r>
            <a:r>
              <a:rPr lang="en-US" sz="1600" dirty="0">
                <a:highlight>
                  <a:srgbClr val="FFFF00"/>
                </a:highlight>
              </a:rPr>
              <a:t> IS NOT NULL</a:t>
            </a:r>
          </a:p>
          <a:p>
            <a:r>
              <a:rPr lang="en-US" sz="1600" dirty="0">
                <a:highlight>
                  <a:srgbClr val="FFFF00"/>
                </a:highlight>
              </a:rPr>
              <a:t>  AND </a:t>
            </a:r>
            <a:r>
              <a:rPr lang="en-US" sz="1600" dirty="0" err="1">
                <a:highlight>
                  <a:srgbClr val="FFFF00"/>
                </a:highlight>
              </a:rPr>
              <a:t>dismissal_kind</a:t>
            </a:r>
            <a:r>
              <a:rPr lang="en-US" sz="1600" dirty="0">
                <a:highlight>
                  <a:srgbClr val="FFFF00"/>
                </a:highlight>
              </a:rPr>
              <a:t> &lt;&gt; 'NA'</a:t>
            </a:r>
          </a:p>
          <a:p>
            <a:r>
              <a:rPr lang="en-US" sz="1600" dirty="0">
                <a:highlight>
                  <a:srgbClr val="FFFF00"/>
                </a:highlight>
              </a:rPr>
              <a:t>GROUP BY</a:t>
            </a:r>
          </a:p>
          <a:p>
            <a:r>
              <a:rPr lang="en-US" sz="1600" dirty="0">
                <a:highlight>
                  <a:srgbClr val="FFFF00"/>
                </a:highlight>
              </a:rPr>
              <a:t>  </a:t>
            </a:r>
            <a:r>
              <a:rPr lang="en-US" sz="1600" dirty="0" err="1">
                <a:highlight>
                  <a:srgbClr val="FFFF00"/>
                </a:highlight>
              </a:rPr>
              <a:t>dismissal_kind</a:t>
            </a:r>
            <a:r>
              <a:rPr lang="en-US" sz="1600" dirty="0">
                <a:highlight>
                  <a:srgbClr val="FFFF00"/>
                </a:highlight>
              </a:rPr>
              <a:t>;</a:t>
            </a:r>
            <a:endParaRPr lang="en-IN" sz="1600" dirty="0">
              <a:highlight>
                <a:srgbClr val="FFFF00"/>
              </a:highlight>
            </a:endParaRPr>
          </a:p>
        </p:txBody>
      </p:sp>
      <p:graphicFrame>
        <p:nvGraphicFramePr>
          <p:cNvPr id="9" name="Object 8">
            <a:extLst>
              <a:ext uri="{FF2B5EF4-FFF2-40B4-BE49-F238E27FC236}">
                <a16:creationId xmlns:a16="http://schemas.microsoft.com/office/drawing/2014/main" id="{793245E1-88D5-0B1B-FC1D-2B0B3AA904C2}"/>
              </a:ext>
            </a:extLst>
          </p:cNvPr>
          <p:cNvGraphicFramePr>
            <a:graphicFrameLocks noChangeAspect="1"/>
          </p:cNvGraphicFramePr>
          <p:nvPr>
            <p:extLst>
              <p:ext uri="{D42A27DB-BD31-4B8C-83A1-F6EECF244321}">
                <p14:modId xmlns:p14="http://schemas.microsoft.com/office/powerpoint/2010/main" val="538726144"/>
              </p:ext>
            </p:extLst>
          </p:nvPr>
        </p:nvGraphicFramePr>
        <p:xfrm>
          <a:off x="6386430" y="3984436"/>
          <a:ext cx="3432175" cy="2616200"/>
        </p:xfrm>
        <a:graphic>
          <a:graphicData uri="http://schemas.openxmlformats.org/presentationml/2006/ole">
            <mc:AlternateContent xmlns:mc="http://schemas.openxmlformats.org/markup-compatibility/2006">
              <mc:Choice xmlns:v="urn:schemas-microsoft-com:vml" Requires="v">
                <p:oleObj name="Macro-Enabled Worksheet" r:id="rId4" imgW="2241513" imgH="1847719" progId="Excel.SheetMacroEnabled.12">
                  <p:embed/>
                </p:oleObj>
              </mc:Choice>
              <mc:Fallback>
                <p:oleObj name="Macro-Enabled Worksheet" r:id="rId4" imgW="2241513" imgH="1847719" progId="Excel.SheetMacroEnabled.12">
                  <p:embed/>
                  <p:pic>
                    <p:nvPicPr>
                      <p:cNvPr id="0" name=""/>
                      <p:cNvPicPr/>
                      <p:nvPr/>
                    </p:nvPicPr>
                    <p:blipFill>
                      <a:blip r:embed="rId5"/>
                      <a:stretch>
                        <a:fillRect/>
                      </a:stretch>
                    </p:blipFill>
                    <p:spPr>
                      <a:xfrm>
                        <a:off x="6386430" y="3984436"/>
                        <a:ext cx="3432175" cy="2616200"/>
                      </a:xfrm>
                      <a:prstGeom prst="rect">
                        <a:avLst/>
                      </a:prstGeom>
                    </p:spPr>
                  </p:pic>
                </p:oleObj>
              </mc:Fallback>
            </mc:AlternateContent>
          </a:graphicData>
        </a:graphic>
      </p:graphicFrame>
    </p:spTree>
    <p:extLst>
      <p:ext uri="{BB962C8B-B14F-4D97-AF65-F5344CB8AC3E}">
        <p14:creationId xmlns:p14="http://schemas.microsoft.com/office/powerpoint/2010/main" val="3265117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1FEA2-4C12-63A1-D96D-BC808E087420}"/>
              </a:ext>
            </a:extLst>
          </p:cNvPr>
          <p:cNvSpPr txBox="1"/>
          <p:nvPr/>
        </p:nvSpPr>
        <p:spPr>
          <a:xfrm>
            <a:off x="141973" y="278413"/>
            <a:ext cx="10426566" cy="369332"/>
          </a:xfrm>
          <a:prstGeom prst="rect">
            <a:avLst/>
          </a:prstGeom>
          <a:noFill/>
        </p:spPr>
        <p:txBody>
          <a:bodyPr wrap="square">
            <a:spAutoFit/>
          </a:bodyPr>
          <a:lstStyle/>
          <a:p>
            <a:r>
              <a:rPr lang="en-US" dirty="0"/>
              <a:t>7. Write a query to get the top 5 bowlers who conceded maximum extra runs from the deliveries table</a:t>
            </a:r>
            <a:endParaRPr lang="en-IN" dirty="0"/>
          </a:p>
        </p:txBody>
      </p:sp>
      <p:sp>
        <p:nvSpPr>
          <p:cNvPr id="5" name="TextBox 4">
            <a:extLst>
              <a:ext uri="{FF2B5EF4-FFF2-40B4-BE49-F238E27FC236}">
                <a16:creationId xmlns:a16="http://schemas.microsoft.com/office/drawing/2014/main" id="{2F471C7C-2D84-98C5-05A0-35DB3EE1B70F}"/>
              </a:ext>
            </a:extLst>
          </p:cNvPr>
          <p:cNvSpPr txBox="1"/>
          <p:nvPr/>
        </p:nvSpPr>
        <p:spPr>
          <a:xfrm>
            <a:off x="703583" y="837156"/>
            <a:ext cx="6097604" cy="2554545"/>
          </a:xfrm>
          <a:prstGeom prst="rect">
            <a:avLst/>
          </a:prstGeom>
          <a:noFill/>
        </p:spPr>
        <p:txBody>
          <a:bodyPr wrap="square">
            <a:spAutoFit/>
          </a:bodyPr>
          <a:lstStyle/>
          <a:p>
            <a:r>
              <a:rPr lang="en-IN" sz="1600" dirty="0">
                <a:highlight>
                  <a:srgbClr val="FFFF00"/>
                </a:highlight>
              </a:rPr>
              <a:t>SELECT</a:t>
            </a:r>
          </a:p>
          <a:p>
            <a:r>
              <a:rPr lang="en-IN" sz="1600" dirty="0">
                <a:highlight>
                  <a:srgbClr val="FFFF00"/>
                </a:highlight>
              </a:rPr>
              <a:t>  bowler,</a:t>
            </a:r>
          </a:p>
          <a:p>
            <a:r>
              <a:rPr lang="en-IN" sz="1600" dirty="0">
                <a:highlight>
                  <a:srgbClr val="FFFF00"/>
                </a:highlight>
              </a:rPr>
              <a:t>  SUM(</a:t>
            </a:r>
            <a:r>
              <a:rPr lang="en-IN" sz="1600" dirty="0" err="1">
                <a:highlight>
                  <a:srgbClr val="FFFF00"/>
                </a:highlight>
              </a:rPr>
              <a:t>extra_runs</a:t>
            </a:r>
            <a:r>
              <a:rPr lang="en-IN" sz="1600" dirty="0">
                <a:highlight>
                  <a:srgbClr val="FFFF00"/>
                </a:highlight>
              </a:rPr>
              <a:t>) AS </a:t>
            </a:r>
            <a:r>
              <a:rPr lang="en-IN" sz="1600" dirty="0" err="1">
                <a:highlight>
                  <a:srgbClr val="FFFF00"/>
                </a:highlight>
              </a:rPr>
              <a:t>total_extra_runs</a:t>
            </a:r>
            <a:endParaRPr lang="en-IN" sz="1600" dirty="0">
              <a:highlight>
                <a:srgbClr val="FFFF00"/>
              </a:highlight>
            </a:endParaRPr>
          </a:p>
          <a:p>
            <a:r>
              <a:rPr lang="en-IN" sz="1600" dirty="0">
                <a:highlight>
                  <a:srgbClr val="FFFF00"/>
                </a:highlight>
              </a:rPr>
              <a:t>FROM</a:t>
            </a:r>
          </a:p>
          <a:p>
            <a:r>
              <a:rPr lang="en-IN" sz="1600" dirty="0">
                <a:highlight>
                  <a:srgbClr val="FFFF00"/>
                </a:highlight>
              </a:rPr>
              <a:t>  deliveries</a:t>
            </a:r>
          </a:p>
          <a:p>
            <a:r>
              <a:rPr lang="en-IN" sz="1600" dirty="0">
                <a:highlight>
                  <a:srgbClr val="FFFF00"/>
                </a:highlight>
              </a:rPr>
              <a:t>GROUP BY</a:t>
            </a:r>
          </a:p>
          <a:p>
            <a:r>
              <a:rPr lang="en-IN" sz="1600" dirty="0">
                <a:highlight>
                  <a:srgbClr val="FFFF00"/>
                </a:highlight>
              </a:rPr>
              <a:t>  bowler</a:t>
            </a:r>
          </a:p>
          <a:p>
            <a:r>
              <a:rPr lang="en-IN" sz="1600" dirty="0">
                <a:highlight>
                  <a:srgbClr val="FFFF00"/>
                </a:highlight>
              </a:rPr>
              <a:t>ORDER BY</a:t>
            </a:r>
          </a:p>
          <a:p>
            <a:r>
              <a:rPr lang="en-IN" sz="1600" dirty="0">
                <a:highlight>
                  <a:srgbClr val="FFFF00"/>
                </a:highlight>
              </a:rPr>
              <a:t>  </a:t>
            </a:r>
            <a:r>
              <a:rPr lang="en-IN" sz="1600" dirty="0" err="1">
                <a:highlight>
                  <a:srgbClr val="FFFF00"/>
                </a:highlight>
              </a:rPr>
              <a:t>total_extra_runs</a:t>
            </a:r>
            <a:r>
              <a:rPr lang="en-IN" sz="1600" dirty="0">
                <a:highlight>
                  <a:srgbClr val="FFFF00"/>
                </a:highlight>
              </a:rPr>
              <a:t> DESC</a:t>
            </a:r>
          </a:p>
          <a:p>
            <a:r>
              <a:rPr lang="en-IN" sz="1600" dirty="0">
                <a:highlight>
                  <a:srgbClr val="FFFF00"/>
                </a:highlight>
              </a:rPr>
              <a:t>LIMIT 5;</a:t>
            </a:r>
          </a:p>
        </p:txBody>
      </p:sp>
      <p:graphicFrame>
        <p:nvGraphicFramePr>
          <p:cNvPr id="6" name="Object 5">
            <a:extLst>
              <a:ext uri="{FF2B5EF4-FFF2-40B4-BE49-F238E27FC236}">
                <a16:creationId xmlns:a16="http://schemas.microsoft.com/office/drawing/2014/main" id="{E064231A-76F8-4A2A-A30B-AF5F9B802C96}"/>
              </a:ext>
            </a:extLst>
          </p:cNvPr>
          <p:cNvGraphicFramePr>
            <a:graphicFrameLocks noChangeAspect="1"/>
          </p:cNvGraphicFramePr>
          <p:nvPr>
            <p:extLst>
              <p:ext uri="{D42A27DB-BD31-4B8C-83A1-F6EECF244321}">
                <p14:modId xmlns:p14="http://schemas.microsoft.com/office/powerpoint/2010/main" val="1145011650"/>
              </p:ext>
            </p:extLst>
          </p:nvPr>
        </p:nvGraphicFramePr>
        <p:xfrm>
          <a:off x="5355256" y="1099507"/>
          <a:ext cx="3042521" cy="1957504"/>
        </p:xfrm>
        <a:graphic>
          <a:graphicData uri="http://schemas.openxmlformats.org/presentationml/2006/ole">
            <mc:AlternateContent xmlns:mc="http://schemas.openxmlformats.org/markup-compatibility/2006">
              <mc:Choice xmlns:v="urn:schemas-microsoft-com:vml" Requires="v">
                <p:oleObj name="Macro-Enabled Worksheet" r:id="rId2" imgW="1727397" imgH="1111075" progId="Excel.SheetMacroEnabled.12">
                  <p:embed/>
                </p:oleObj>
              </mc:Choice>
              <mc:Fallback>
                <p:oleObj name="Macro-Enabled Worksheet" r:id="rId2" imgW="1727397" imgH="1111075" progId="Excel.SheetMacroEnabled.12">
                  <p:embed/>
                  <p:pic>
                    <p:nvPicPr>
                      <p:cNvPr id="0" name=""/>
                      <p:cNvPicPr/>
                      <p:nvPr/>
                    </p:nvPicPr>
                    <p:blipFill>
                      <a:blip r:embed="rId3"/>
                      <a:stretch>
                        <a:fillRect/>
                      </a:stretch>
                    </p:blipFill>
                    <p:spPr>
                      <a:xfrm>
                        <a:off x="5355256" y="1099507"/>
                        <a:ext cx="3042521" cy="1957504"/>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762C438-95F1-44A3-A737-F71ACC8D6A8C}"/>
              </a:ext>
            </a:extLst>
          </p:cNvPr>
          <p:cNvSpPr txBox="1"/>
          <p:nvPr/>
        </p:nvSpPr>
        <p:spPr>
          <a:xfrm>
            <a:off x="141973" y="3726392"/>
            <a:ext cx="11908856" cy="646331"/>
          </a:xfrm>
          <a:prstGeom prst="rect">
            <a:avLst/>
          </a:prstGeom>
          <a:noFill/>
        </p:spPr>
        <p:txBody>
          <a:bodyPr wrap="square">
            <a:spAutoFit/>
          </a:bodyPr>
          <a:lstStyle/>
          <a:p>
            <a:r>
              <a:rPr lang="en-US" dirty="0"/>
              <a:t>8. Write a query to create a table named deliveries_v03 with all the columns of deliveries_v02 table and two additional          column (named venue and </a:t>
            </a:r>
            <a:r>
              <a:rPr lang="en-US" dirty="0" err="1"/>
              <a:t>match_date</a:t>
            </a:r>
            <a:r>
              <a:rPr lang="en-US" dirty="0"/>
              <a:t>) of venue and date from table matches </a:t>
            </a:r>
            <a:endParaRPr lang="en-IN" dirty="0"/>
          </a:p>
        </p:txBody>
      </p:sp>
      <p:sp>
        <p:nvSpPr>
          <p:cNvPr id="10" name="TextBox 9">
            <a:extLst>
              <a:ext uri="{FF2B5EF4-FFF2-40B4-BE49-F238E27FC236}">
                <a16:creationId xmlns:a16="http://schemas.microsoft.com/office/drawing/2014/main" id="{18600EE5-671B-C1DE-BC57-3B94C57BF2EF}"/>
              </a:ext>
            </a:extLst>
          </p:cNvPr>
          <p:cNvSpPr txBox="1"/>
          <p:nvPr/>
        </p:nvSpPr>
        <p:spPr>
          <a:xfrm>
            <a:off x="778912" y="4820515"/>
            <a:ext cx="6097604" cy="1200329"/>
          </a:xfrm>
          <a:prstGeom prst="rect">
            <a:avLst/>
          </a:prstGeom>
          <a:noFill/>
        </p:spPr>
        <p:txBody>
          <a:bodyPr wrap="square">
            <a:spAutoFit/>
          </a:bodyPr>
          <a:lstStyle/>
          <a:p>
            <a:r>
              <a:rPr lang="en-IN" dirty="0">
                <a:highlight>
                  <a:srgbClr val="FFFF00"/>
                </a:highlight>
              </a:rPr>
              <a:t>CREATE TABLE deliveries_v03 AS</a:t>
            </a:r>
          </a:p>
          <a:p>
            <a:r>
              <a:rPr lang="en-IN" dirty="0">
                <a:highlight>
                  <a:srgbClr val="FFFF00"/>
                </a:highlight>
              </a:rPr>
              <a:t>SELECT d.*, </a:t>
            </a:r>
            <a:r>
              <a:rPr lang="en-IN" dirty="0" err="1">
                <a:highlight>
                  <a:srgbClr val="FFFF00"/>
                </a:highlight>
              </a:rPr>
              <a:t>m.venue</a:t>
            </a:r>
            <a:r>
              <a:rPr lang="en-IN" dirty="0">
                <a:highlight>
                  <a:srgbClr val="FFFF00"/>
                </a:highlight>
              </a:rPr>
              <a:t>, </a:t>
            </a:r>
            <a:r>
              <a:rPr lang="en-IN" dirty="0" err="1">
                <a:highlight>
                  <a:srgbClr val="FFFF00"/>
                </a:highlight>
              </a:rPr>
              <a:t>m.match_date</a:t>
            </a:r>
            <a:endParaRPr lang="en-IN" dirty="0">
              <a:highlight>
                <a:srgbClr val="FFFF00"/>
              </a:highlight>
            </a:endParaRPr>
          </a:p>
          <a:p>
            <a:r>
              <a:rPr lang="en-IN" dirty="0">
                <a:highlight>
                  <a:srgbClr val="FFFF00"/>
                </a:highlight>
              </a:rPr>
              <a:t>FROM deliveries_v02 AS d</a:t>
            </a:r>
          </a:p>
          <a:p>
            <a:r>
              <a:rPr lang="en-IN" dirty="0">
                <a:highlight>
                  <a:srgbClr val="FFFF00"/>
                </a:highlight>
              </a:rPr>
              <a:t>JOIN matches AS m ON </a:t>
            </a:r>
            <a:r>
              <a:rPr lang="en-IN" dirty="0" err="1">
                <a:highlight>
                  <a:srgbClr val="FFFF00"/>
                </a:highlight>
              </a:rPr>
              <a:t>d.match_id</a:t>
            </a:r>
            <a:r>
              <a:rPr lang="en-IN" dirty="0">
                <a:highlight>
                  <a:srgbClr val="FFFF00"/>
                </a:highlight>
              </a:rPr>
              <a:t> = m.id;</a:t>
            </a:r>
          </a:p>
        </p:txBody>
      </p:sp>
    </p:spTree>
    <p:extLst>
      <p:ext uri="{BB962C8B-B14F-4D97-AF65-F5344CB8AC3E}">
        <p14:creationId xmlns:p14="http://schemas.microsoft.com/office/powerpoint/2010/main" val="137282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4DB84FC9-250C-D8F3-CF44-B292D874BA17}"/>
              </a:ext>
            </a:extLst>
          </p:cNvPr>
          <p:cNvGraphicFramePr>
            <a:graphicFrameLocks noChangeAspect="1"/>
          </p:cNvGraphicFramePr>
          <p:nvPr>
            <p:extLst>
              <p:ext uri="{D42A27DB-BD31-4B8C-83A1-F6EECF244321}">
                <p14:modId xmlns:p14="http://schemas.microsoft.com/office/powerpoint/2010/main" val="1580493523"/>
              </p:ext>
            </p:extLst>
          </p:nvPr>
        </p:nvGraphicFramePr>
        <p:xfrm>
          <a:off x="174625" y="1385888"/>
          <a:ext cx="11742738" cy="3465512"/>
        </p:xfrm>
        <a:graphic>
          <a:graphicData uri="http://schemas.openxmlformats.org/presentationml/2006/ole">
            <mc:AlternateContent xmlns:mc="http://schemas.openxmlformats.org/markup-compatibility/2006">
              <mc:Choice xmlns:v="urn:schemas-microsoft-com:vml" Requires="v">
                <p:oleObj name="Macro-Enabled Worksheet" r:id="rId2" imgW="12350614" imgH="2032175" progId="Excel.SheetMacroEnabled.12">
                  <p:embed/>
                </p:oleObj>
              </mc:Choice>
              <mc:Fallback>
                <p:oleObj name="Macro-Enabled Worksheet" r:id="rId2" imgW="12350614" imgH="2032175" progId="Excel.SheetMacroEnabled.12">
                  <p:embed/>
                  <p:pic>
                    <p:nvPicPr>
                      <p:cNvPr id="0" name=""/>
                      <p:cNvPicPr/>
                      <p:nvPr/>
                    </p:nvPicPr>
                    <p:blipFill>
                      <a:blip r:embed="rId3"/>
                      <a:stretch>
                        <a:fillRect/>
                      </a:stretch>
                    </p:blipFill>
                    <p:spPr>
                      <a:xfrm>
                        <a:off x="174625" y="1385888"/>
                        <a:ext cx="11742738" cy="3465512"/>
                      </a:xfrm>
                      <a:prstGeom prst="rect">
                        <a:avLst/>
                      </a:prstGeom>
                    </p:spPr>
                  </p:pic>
                </p:oleObj>
              </mc:Fallback>
            </mc:AlternateContent>
          </a:graphicData>
        </a:graphic>
      </p:graphicFrame>
    </p:spTree>
    <p:extLst>
      <p:ext uri="{BB962C8B-B14F-4D97-AF65-F5344CB8AC3E}">
        <p14:creationId xmlns:p14="http://schemas.microsoft.com/office/powerpoint/2010/main" val="309526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C829-DC91-0DDF-E361-478CD3B26FA4}"/>
              </a:ext>
            </a:extLst>
          </p:cNvPr>
          <p:cNvSpPr>
            <a:spLocks noGrp="1"/>
          </p:cNvSpPr>
          <p:nvPr>
            <p:ph type="title"/>
          </p:nvPr>
        </p:nvSpPr>
        <p:spPr/>
        <p:txBody>
          <a:bodyPr/>
          <a:lstStyle/>
          <a:p>
            <a:r>
              <a:rPr lang="en-IN" dirty="0"/>
              <a:t>Aggressive batters list with their strike rate</a:t>
            </a:r>
          </a:p>
        </p:txBody>
      </p:sp>
      <p:sp>
        <p:nvSpPr>
          <p:cNvPr id="4" name="Text Placeholder 3">
            <a:extLst>
              <a:ext uri="{FF2B5EF4-FFF2-40B4-BE49-F238E27FC236}">
                <a16:creationId xmlns:a16="http://schemas.microsoft.com/office/drawing/2014/main" id="{42065B5F-84D4-DD53-EACD-D519E5E2DA6E}"/>
              </a:ext>
            </a:extLst>
          </p:cNvPr>
          <p:cNvSpPr>
            <a:spLocks noGrp="1"/>
          </p:cNvSpPr>
          <p:nvPr>
            <p:ph type="body" sz="half" idx="2"/>
          </p:nvPr>
        </p:nvSpPr>
        <p:spPr/>
        <p:txBody>
          <a:bodyPr/>
          <a:lstStyle/>
          <a:p>
            <a:r>
              <a:rPr lang="en-IN" dirty="0"/>
              <a:t>Top 10 batsman</a:t>
            </a:r>
          </a:p>
          <a:p>
            <a:endParaRPr lang="en-IN" dirty="0"/>
          </a:p>
        </p:txBody>
      </p:sp>
      <p:graphicFrame>
        <p:nvGraphicFramePr>
          <p:cNvPr id="10" name="Object 9">
            <a:extLst>
              <a:ext uri="{FF2B5EF4-FFF2-40B4-BE49-F238E27FC236}">
                <a16:creationId xmlns:a16="http://schemas.microsoft.com/office/drawing/2014/main" id="{2BA30D7D-BCC6-C06B-F87C-C872391A21E9}"/>
              </a:ext>
            </a:extLst>
          </p:cNvPr>
          <p:cNvGraphicFramePr>
            <a:graphicFrameLocks noChangeAspect="1"/>
          </p:cNvGraphicFramePr>
          <p:nvPr>
            <p:extLst>
              <p:ext uri="{D42A27DB-BD31-4B8C-83A1-F6EECF244321}">
                <p14:modId xmlns:p14="http://schemas.microsoft.com/office/powerpoint/2010/main" val="789600204"/>
              </p:ext>
            </p:extLst>
          </p:nvPr>
        </p:nvGraphicFramePr>
        <p:xfrm>
          <a:off x="6458552" y="606804"/>
          <a:ext cx="5419023" cy="3811192"/>
        </p:xfrm>
        <a:graphic>
          <a:graphicData uri="http://schemas.openxmlformats.org/presentationml/2006/ole">
            <mc:AlternateContent xmlns:mc="http://schemas.openxmlformats.org/markup-compatibility/2006">
              <mc:Choice xmlns:v="urn:schemas-microsoft-com:vml" Requires="v">
                <p:oleObj name="Macro-Enabled Worksheet" r:id="rId2" imgW="2997101" imgH="2032175" progId="Excel.SheetMacroEnabled.12">
                  <p:embed/>
                </p:oleObj>
              </mc:Choice>
              <mc:Fallback>
                <p:oleObj name="Macro-Enabled Worksheet" r:id="rId2" imgW="2997101" imgH="2032175" progId="Excel.SheetMacroEnabled.12">
                  <p:embed/>
                  <p:pic>
                    <p:nvPicPr>
                      <p:cNvPr id="10" name="Object 9">
                        <a:extLst>
                          <a:ext uri="{FF2B5EF4-FFF2-40B4-BE49-F238E27FC236}">
                            <a16:creationId xmlns:a16="http://schemas.microsoft.com/office/drawing/2014/main" id="{2BA30D7D-BCC6-C06B-F87C-C872391A21E9}"/>
                          </a:ext>
                        </a:extLst>
                      </p:cNvPr>
                      <p:cNvPicPr/>
                      <p:nvPr/>
                    </p:nvPicPr>
                    <p:blipFill>
                      <a:blip r:embed="rId3"/>
                      <a:stretch>
                        <a:fillRect/>
                      </a:stretch>
                    </p:blipFill>
                    <p:spPr>
                      <a:xfrm>
                        <a:off x="6458552" y="606804"/>
                        <a:ext cx="5419023" cy="381119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49D26766-CAB3-DAD2-A274-DED3706DD658}"/>
              </a:ext>
            </a:extLst>
          </p:cNvPr>
          <p:cNvSpPr txBox="1"/>
          <p:nvPr/>
        </p:nvSpPr>
        <p:spPr>
          <a:xfrm>
            <a:off x="6901314" y="4826675"/>
            <a:ext cx="4331368" cy="2031325"/>
          </a:xfrm>
          <a:prstGeom prst="rect">
            <a:avLst/>
          </a:prstGeom>
          <a:noFill/>
        </p:spPr>
        <p:txBody>
          <a:bodyPr wrap="square" rtlCol="0">
            <a:spAutoFit/>
          </a:bodyPr>
          <a:lstStyle/>
          <a:p>
            <a:r>
              <a:rPr lang="en-IN" dirty="0">
                <a:highlight>
                  <a:srgbClr val="FFFF00"/>
                </a:highlight>
              </a:rPr>
              <a:t>Batsman having higher strike rate is </a:t>
            </a:r>
            <a:r>
              <a:rPr lang="en-IN" dirty="0" err="1">
                <a:highlight>
                  <a:srgbClr val="FFFF00"/>
                </a:highlight>
              </a:rPr>
              <a:t>considerd</a:t>
            </a:r>
            <a:r>
              <a:rPr lang="en-IN" dirty="0">
                <a:highlight>
                  <a:srgbClr val="FFFF00"/>
                </a:highlight>
              </a:rPr>
              <a:t> as aggressive batsman </a:t>
            </a:r>
            <a:r>
              <a:rPr lang="en-US" dirty="0">
                <a:highlight>
                  <a:srgbClr val="FFFF00"/>
                </a:highlight>
              </a:rPr>
              <a:t>strike rate is total runs scored by batsman divided by number of balls faced but remember when </a:t>
            </a:r>
            <a:r>
              <a:rPr lang="en-US" dirty="0" err="1">
                <a:highlight>
                  <a:srgbClr val="FFFF00"/>
                </a:highlight>
              </a:rPr>
              <a:t>extras_type</a:t>
            </a:r>
            <a:r>
              <a:rPr lang="en-US" dirty="0">
                <a:highlight>
                  <a:srgbClr val="FFFF00"/>
                </a:highlight>
              </a:rPr>
              <a:t> is '</a:t>
            </a:r>
            <a:r>
              <a:rPr lang="en-US" dirty="0" err="1">
                <a:highlight>
                  <a:srgbClr val="FFFF00"/>
                </a:highlight>
              </a:rPr>
              <a:t>wides</a:t>
            </a:r>
            <a:r>
              <a:rPr lang="en-US" dirty="0">
                <a:highlight>
                  <a:srgbClr val="FFFF00"/>
                </a:highlight>
              </a:rPr>
              <a:t>' it is not counted as a ball faced neither counted as batsmen runs</a:t>
            </a:r>
            <a:endParaRPr lang="en-IN" dirty="0">
              <a:highlight>
                <a:srgbClr val="FFFF00"/>
              </a:highlight>
            </a:endParaRPr>
          </a:p>
          <a:p>
            <a:endParaRPr lang="en-IN" dirty="0"/>
          </a:p>
        </p:txBody>
      </p:sp>
    </p:spTree>
    <p:extLst>
      <p:ext uri="{BB962C8B-B14F-4D97-AF65-F5344CB8AC3E}">
        <p14:creationId xmlns:p14="http://schemas.microsoft.com/office/powerpoint/2010/main" val="3786672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94130-F1E8-588D-C806-F59D8C8C546C}"/>
              </a:ext>
            </a:extLst>
          </p:cNvPr>
          <p:cNvSpPr txBox="1"/>
          <p:nvPr/>
        </p:nvSpPr>
        <p:spPr>
          <a:xfrm>
            <a:off x="379396" y="713237"/>
            <a:ext cx="11812604" cy="369332"/>
          </a:xfrm>
          <a:prstGeom prst="rect">
            <a:avLst/>
          </a:prstGeom>
          <a:noFill/>
        </p:spPr>
        <p:txBody>
          <a:bodyPr wrap="square">
            <a:spAutoFit/>
          </a:bodyPr>
          <a:lstStyle/>
          <a:p>
            <a:r>
              <a:rPr lang="en-US" dirty="0"/>
              <a:t>9. Write a query to fetch the total runs scored for each venue and order it in the descending order of total runs scored. </a:t>
            </a:r>
            <a:endParaRPr lang="en-IN" dirty="0"/>
          </a:p>
        </p:txBody>
      </p:sp>
      <p:sp>
        <p:nvSpPr>
          <p:cNvPr id="5" name="TextBox 4">
            <a:extLst>
              <a:ext uri="{FF2B5EF4-FFF2-40B4-BE49-F238E27FC236}">
                <a16:creationId xmlns:a16="http://schemas.microsoft.com/office/drawing/2014/main" id="{96BC812E-7CAD-C505-66DD-38ACFAF2C15C}"/>
              </a:ext>
            </a:extLst>
          </p:cNvPr>
          <p:cNvSpPr txBox="1"/>
          <p:nvPr/>
        </p:nvSpPr>
        <p:spPr>
          <a:xfrm>
            <a:off x="895149" y="1744109"/>
            <a:ext cx="7036067" cy="2585323"/>
          </a:xfrm>
          <a:prstGeom prst="rect">
            <a:avLst/>
          </a:prstGeom>
          <a:noFill/>
        </p:spPr>
        <p:txBody>
          <a:bodyPr wrap="square">
            <a:spAutoFit/>
          </a:bodyPr>
          <a:lstStyle/>
          <a:p>
            <a:r>
              <a:rPr lang="en-IN" dirty="0">
                <a:highlight>
                  <a:srgbClr val="FFFF00"/>
                </a:highlight>
              </a:rPr>
              <a:t>SELECT</a:t>
            </a:r>
          </a:p>
          <a:p>
            <a:r>
              <a:rPr lang="en-IN" dirty="0">
                <a:highlight>
                  <a:srgbClr val="FFFF00"/>
                </a:highlight>
              </a:rPr>
              <a:t>  venue,</a:t>
            </a:r>
          </a:p>
          <a:p>
            <a:r>
              <a:rPr lang="en-IN" dirty="0">
                <a:highlight>
                  <a:srgbClr val="FFFF00"/>
                </a:highlight>
              </a:rPr>
              <a:t>  SUM(</a:t>
            </a:r>
            <a:r>
              <a:rPr lang="en-IN" dirty="0" err="1">
                <a:highlight>
                  <a:srgbClr val="FFFF00"/>
                </a:highlight>
              </a:rPr>
              <a:t>total_runs</a:t>
            </a:r>
            <a:r>
              <a:rPr lang="en-IN" dirty="0">
                <a:highlight>
                  <a:srgbClr val="FFFF00"/>
                </a:highlight>
              </a:rPr>
              <a:t>) AS </a:t>
            </a:r>
            <a:r>
              <a:rPr lang="en-IN" dirty="0" err="1">
                <a:highlight>
                  <a:srgbClr val="FFFF00"/>
                </a:highlight>
              </a:rPr>
              <a:t>total_runs_scored</a:t>
            </a:r>
            <a:endParaRPr lang="en-IN" dirty="0">
              <a:highlight>
                <a:srgbClr val="FFFF00"/>
              </a:highlight>
            </a:endParaRPr>
          </a:p>
          <a:p>
            <a:r>
              <a:rPr lang="en-IN" dirty="0">
                <a:highlight>
                  <a:srgbClr val="FFFF00"/>
                </a:highlight>
              </a:rPr>
              <a:t>FROM</a:t>
            </a:r>
          </a:p>
          <a:p>
            <a:r>
              <a:rPr lang="en-IN" dirty="0">
                <a:highlight>
                  <a:srgbClr val="FFFF00"/>
                </a:highlight>
              </a:rPr>
              <a:t>  deliveries_v03</a:t>
            </a:r>
          </a:p>
          <a:p>
            <a:r>
              <a:rPr lang="en-IN" dirty="0">
                <a:highlight>
                  <a:srgbClr val="FFFF00"/>
                </a:highlight>
              </a:rPr>
              <a:t>GROUP BY</a:t>
            </a:r>
          </a:p>
          <a:p>
            <a:r>
              <a:rPr lang="en-IN" dirty="0">
                <a:highlight>
                  <a:srgbClr val="FFFF00"/>
                </a:highlight>
              </a:rPr>
              <a:t>  venue</a:t>
            </a:r>
          </a:p>
          <a:p>
            <a:r>
              <a:rPr lang="en-IN" dirty="0">
                <a:highlight>
                  <a:srgbClr val="FFFF00"/>
                </a:highlight>
              </a:rPr>
              <a:t>ORDER BY</a:t>
            </a:r>
          </a:p>
          <a:p>
            <a:r>
              <a:rPr lang="en-IN" dirty="0">
                <a:highlight>
                  <a:srgbClr val="FFFF00"/>
                </a:highlight>
              </a:rPr>
              <a:t>  </a:t>
            </a:r>
            <a:r>
              <a:rPr lang="en-IN" dirty="0" err="1">
                <a:highlight>
                  <a:srgbClr val="FFFF00"/>
                </a:highlight>
              </a:rPr>
              <a:t>total_runs_scored</a:t>
            </a:r>
            <a:r>
              <a:rPr lang="en-IN" dirty="0">
                <a:highlight>
                  <a:srgbClr val="FFFF00"/>
                </a:highlight>
              </a:rPr>
              <a:t> DESC;</a:t>
            </a:r>
          </a:p>
        </p:txBody>
      </p:sp>
    </p:spTree>
    <p:extLst>
      <p:ext uri="{BB962C8B-B14F-4D97-AF65-F5344CB8AC3E}">
        <p14:creationId xmlns:p14="http://schemas.microsoft.com/office/powerpoint/2010/main" val="1505810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64269F8-C7F8-910B-CF94-0A9AC0D7A627}"/>
              </a:ext>
            </a:extLst>
          </p:cNvPr>
          <p:cNvGraphicFramePr>
            <a:graphicFrameLocks noChangeAspect="1"/>
          </p:cNvGraphicFramePr>
          <p:nvPr>
            <p:extLst>
              <p:ext uri="{D42A27DB-BD31-4B8C-83A1-F6EECF244321}">
                <p14:modId xmlns:p14="http://schemas.microsoft.com/office/powerpoint/2010/main" val="2778094487"/>
              </p:ext>
            </p:extLst>
          </p:nvPr>
        </p:nvGraphicFramePr>
        <p:xfrm>
          <a:off x="2749512" y="469434"/>
          <a:ext cx="5672594" cy="5919131"/>
        </p:xfrm>
        <a:graphic>
          <a:graphicData uri="http://schemas.openxmlformats.org/presentationml/2006/ole">
            <mc:AlternateContent xmlns:mc="http://schemas.openxmlformats.org/markup-compatibility/2006">
              <mc:Choice xmlns:v="urn:schemas-microsoft-com:vml" Requires="v">
                <p:oleObj name="Macro-Enabled Worksheet" r:id="rId2" imgW="4997536" imgH="6819769" progId="Excel.SheetMacroEnabled.12">
                  <p:embed/>
                </p:oleObj>
              </mc:Choice>
              <mc:Fallback>
                <p:oleObj name="Macro-Enabled Worksheet" r:id="rId2" imgW="4997536" imgH="6819769" progId="Excel.SheetMacroEnabled.12">
                  <p:embed/>
                  <p:pic>
                    <p:nvPicPr>
                      <p:cNvPr id="6" name="Object 5">
                        <a:extLst>
                          <a:ext uri="{FF2B5EF4-FFF2-40B4-BE49-F238E27FC236}">
                            <a16:creationId xmlns:a16="http://schemas.microsoft.com/office/drawing/2014/main" id="{5DB647F3-BC7A-A331-9873-84C567CF9BA9}"/>
                          </a:ext>
                        </a:extLst>
                      </p:cNvPr>
                      <p:cNvPicPr/>
                      <p:nvPr/>
                    </p:nvPicPr>
                    <p:blipFill>
                      <a:blip r:embed="rId3"/>
                      <a:stretch>
                        <a:fillRect/>
                      </a:stretch>
                    </p:blipFill>
                    <p:spPr>
                      <a:xfrm>
                        <a:off x="2749512" y="469434"/>
                        <a:ext cx="5672594" cy="5919131"/>
                      </a:xfrm>
                      <a:prstGeom prst="rect">
                        <a:avLst/>
                      </a:prstGeom>
                    </p:spPr>
                  </p:pic>
                </p:oleObj>
              </mc:Fallback>
            </mc:AlternateContent>
          </a:graphicData>
        </a:graphic>
      </p:graphicFrame>
    </p:spTree>
    <p:extLst>
      <p:ext uri="{BB962C8B-B14F-4D97-AF65-F5344CB8AC3E}">
        <p14:creationId xmlns:p14="http://schemas.microsoft.com/office/powerpoint/2010/main" val="2484416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40481-7412-E8D6-5B9E-C3A51735D834}"/>
              </a:ext>
            </a:extLst>
          </p:cNvPr>
          <p:cNvSpPr txBox="1"/>
          <p:nvPr/>
        </p:nvSpPr>
        <p:spPr>
          <a:xfrm>
            <a:off x="314826" y="640427"/>
            <a:ext cx="11562348" cy="646331"/>
          </a:xfrm>
          <a:prstGeom prst="rect">
            <a:avLst/>
          </a:prstGeom>
          <a:noFill/>
        </p:spPr>
        <p:txBody>
          <a:bodyPr wrap="square">
            <a:spAutoFit/>
          </a:bodyPr>
          <a:lstStyle/>
          <a:p>
            <a:r>
              <a:rPr lang="en-US" dirty="0"/>
              <a:t>10. Write a query to fetch the year-wise total runs scored at Eden Gardens and order it in the descending order of total runs scored. </a:t>
            </a:r>
            <a:endParaRPr lang="en-IN" dirty="0"/>
          </a:p>
        </p:txBody>
      </p:sp>
      <p:sp>
        <p:nvSpPr>
          <p:cNvPr id="5" name="TextBox 4">
            <a:extLst>
              <a:ext uri="{FF2B5EF4-FFF2-40B4-BE49-F238E27FC236}">
                <a16:creationId xmlns:a16="http://schemas.microsoft.com/office/drawing/2014/main" id="{083CEC47-5AEC-5C40-A14D-083F5A6844B1}"/>
              </a:ext>
            </a:extLst>
          </p:cNvPr>
          <p:cNvSpPr txBox="1"/>
          <p:nvPr/>
        </p:nvSpPr>
        <p:spPr>
          <a:xfrm>
            <a:off x="314826" y="1540366"/>
            <a:ext cx="6097604" cy="3416320"/>
          </a:xfrm>
          <a:prstGeom prst="rect">
            <a:avLst/>
          </a:prstGeom>
          <a:noFill/>
        </p:spPr>
        <p:txBody>
          <a:bodyPr wrap="square">
            <a:spAutoFit/>
          </a:bodyPr>
          <a:lstStyle/>
          <a:p>
            <a:r>
              <a:rPr lang="en-IN" dirty="0"/>
              <a:t>SELECT</a:t>
            </a:r>
          </a:p>
          <a:p>
            <a:r>
              <a:rPr lang="en-IN" dirty="0"/>
              <a:t>  venue,</a:t>
            </a:r>
          </a:p>
          <a:p>
            <a:r>
              <a:rPr lang="en-IN" dirty="0"/>
              <a:t>  EXTRACT(YEAR FROM </a:t>
            </a:r>
            <a:r>
              <a:rPr lang="en-IN" dirty="0" err="1"/>
              <a:t>match_date</a:t>
            </a:r>
            <a:r>
              <a:rPr lang="en-IN" dirty="0"/>
              <a:t>) AS year,</a:t>
            </a:r>
          </a:p>
          <a:p>
            <a:r>
              <a:rPr lang="en-IN" dirty="0"/>
              <a:t>  SUM(</a:t>
            </a:r>
            <a:r>
              <a:rPr lang="en-IN" dirty="0" err="1"/>
              <a:t>total_runs</a:t>
            </a:r>
            <a:r>
              <a:rPr lang="en-IN" dirty="0"/>
              <a:t>) AS </a:t>
            </a:r>
            <a:r>
              <a:rPr lang="en-IN" dirty="0" err="1"/>
              <a:t>total_runs_scored</a:t>
            </a:r>
            <a:endParaRPr lang="en-IN" dirty="0"/>
          </a:p>
          <a:p>
            <a:r>
              <a:rPr lang="en-IN" dirty="0"/>
              <a:t>FROM</a:t>
            </a:r>
          </a:p>
          <a:p>
            <a:r>
              <a:rPr lang="en-IN" dirty="0"/>
              <a:t>  deliveries_v03</a:t>
            </a:r>
          </a:p>
          <a:p>
            <a:r>
              <a:rPr lang="en-IN" dirty="0"/>
              <a:t>WHERE</a:t>
            </a:r>
          </a:p>
          <a:p>
            <a:r>
              <a:rPr lang="en-IN" dirty="0"/>
              <a:t>  venue = 'Eden Gardens'</a:t>
            </a:r>
          </a:p>
          <a:p>
            <a:r>
              <a:rPr lang="en-IN" dirty="0"/>
              <a:t>GROUP BY</a:t>
            </a:r>
          </a:p>
          <a:p>
            <a:r>
              <a:rPr lang="en-IN" dirty="0"/>
              <a:t>  </a:t>
            </a:r>
            <a:r>
              <a:rPr lang="en-IN" dirty="0" err="1"/>
              <a:t>year,venue</a:t>
            </a:r>
            <a:endParaRPr lang="en-IN" dirty="0"/>
          </a:p>
          <a:p>
            <a:r>
              <a:rPr lang="en-IN" dirty="0"/>
              <a:t>ORDER BY</a:t>
            </a:r>
          </a:p>
          <a:p>
            <a:r>
              <a:rPr lang="en-IN" dirty="0"/>
              <a:t>  </a:t>
            </a:r>
            <a:r>
              <a:rPr lang="en-IN" dirty="0" err="1"/>
              <a:t>total_runs_scored</a:t>
            </a:r>
            <a:r>
              <a:rPr lang="en-IN" dirty="0"/>
              <a:t> DESC;</a:t>
            </a:r>
          </a:p>
        </p:txBody>
      </p:sp>
      <p:graphicFrame>
        <p:nvGraphicFramePr>
          <p:cNvPr id="6" name="Object 5">
            <a:extLst>
              <a:ext uri="{FF2B5EF4-FFF2-40B4-BE49-F238E27FC236}">
                <a16:creationId xmlns:a16="http://schemas.microsoft.com/office/drawing/2014/main" id="{C4401547-A3B6-3EE7-620A-30DFCC76C17A}"/>
              </a:ext>
            </a:extLst>
          </p:cNvPr>
          <p:cNvGraphicFramePr>
            <a:graphicFrameLocks noChangeAspect="1"/>
          </p:cNvGraphicFramePr>
          <p:nvPr>
            <p:extLst>
              <p:ext uri="{D42A27DB-BD31-4B8C-83A1-F6EECF244321}">
                <p14:modId xmlns:p14="http://schemas.microsoft.com/office/powerpoint/2010/main" val="1367463197"/>
              </p:ext>
            </p:extLst>
          </p:nvPr>
        </p:nvGraphicFramePr>
        <p:xfrm>
          <a:off x="6021320" y="1617244"/>
          <a:ext cx="3883075" cy="3623511"/>
        </p:xfrm>
        <a:graphic>
          <a:graphicData uri="http://schemas.openxmlformats.org/presentationml/2006/ole">
            <mc:AlternateContent xmlns:mc="http://schemas.openxmlformats.org/markup-compatibility/2006">
              <mc:Choice xmlns:v="urn:schemas-microsoft-com:vml" Requires="v">
                <p:oleObj name="Macro-Enabled Worksheet" r:id="rId2" imgW="2374875" imgH="2216238" progId="Excel.SheetMacroEnabled.12">
                  <p:embed/>
                </p:oleObj>
              </mc:Choice>
              <mc:Fallback>
                <p:oleObj name="Macro-Enabled Worksheet" r:id="rId2" imgW="2374875" imgH="2216238" progId="Excel.SheetMacroEnabled.12">
                  <p:embed/>
                  <p:pic>
                    <p:nvPicPr>
                      <p:cNvPr id="2" name="Object 1">
                        <a:extLst>
                          <a:ext uri="{FF2B5EF4-FFF2-40B4-BE49-F238E27FC236}">
                            <a16:creationId xmlns:a16="http://schemas.microsoft.com/office/drawing/2014/main" id="{E803E7A1-8050-F5C2-075A-B8ED6A968409}"/>
                          </a:ext>
                        </a:extLst>
                      </p:cNvPr>
                      <p:cNvPicPr/>
                      <p:nvPr/>
                    </p:nvPicPr>
                    <p:blipFill>
                      <a:blip r:embed="rId3"/>
                      <a:stretch>
                        <a:fillRect/>
                      </a:stretch>
                    </p:blipFill>
                    <p:spPr>
                      <a:xfrm>
                        <a:off x="6021320" y="1617244"/>
                        <a:ext cx="3883075" cy="3623511"/>
                      </a:xfrm>
                      <a:prstGeom prst="rect">
                        <a:avLst/>
                      </a:prstGeom>
                    </p:spPr>
                  </p:pic>
                </p:oleObj>
              </mc:Fallback>
            </mc:AlternateContent>
          </a:graphicData>
        </a:graphic>
      </p:graphicFrame>
    </p:spTree>
    <p:extLst>
      <p:ext uri="{BB962C8B-B14F-4D97-AF65-F5344CB8AC3E}">
        <p14:creationId xmlns:p14="http://schemas.microsoft.com/office/powerpoint/2010/main" val="285562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FFE40BC-64A6-41F4-D191-297DCC2E9FB3}"/>
              </a:ext>
            </a:extLst>
          </p:cNvPr>
          <p:cNvGraphicFramePr>
            <a:graphicFrameLocks/>
          </p:cNvGraphicFramePr>
          <p:nvPr>
            <p:extLst>
              <p:ext uri="{D42A27DB-BD31-4B8C-83A1-F6EECF244321}">
                <p14:modId xmlns:p14="http://schemas.microsoft.com/office/powerpoint/2010/main" val="1179645674"/>
              </p:ext>
            </p:extLst>
          </p:nvPr>
        </p:nvGraphicFramePr>
        <p:xfrm>
          <a:off x="1164657" y="673769"/>
          <a:ext cx="9971772" cy="5746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253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C562-B487-E262-1C72-AB2480F150F1}"/>
              </a:ext>
            </a:extLst>
          </p:cNvPr>
          <p:cNvSpPr>
            <a:spLocks noGrp="1"/>
          </p:cNvSpPr>
          <p:nvPr>
            <p:ph type="title"/>
          </p:nvPr>
        </p:nvSpPr>
        <p:spPr>
          <a:xfrm>
            <a:off x="2231136" y="712269"/>
            <a:ext cx="7729728" cy="721895"/>
          </a:xfrm>
        </p:spPr>
        <p:txBody>
          <a:bodyPr>
            <a:normAutofit fontScale="90000"/>
          </a:bodyPr>
          <a:lstStyle/>
          <a:p>
            <a:r>
              <a:rPr lang="en-IN" dirty="0"/>
              <a:t>Creating table </a:t>
            </a:r>
          </a:p>
        </p:txBody>
      </p:sp>
      <p:sp>
        <p:nvSpPr>
          <p:cNvPr id="3" name="Content Placeholder 2">
            <a:extLst>
              <a:ext uri="{FF2B5EF4-FFF2-40B4-BE49-F238E27FC236}">
                <a16:creationId xmlns:a16="http://schemas.microsoft.com/office/drawing/2014/main" id="{8B006294-60F6-81C1-13E8-46A9907E7AB8}"/>
              </a:ext>
            </a:extLst>
          </p:cNvPr>
          <p:cNvSpPr>
            <a:spLocks noGrp="1"/>
          </p:cNvSpPr>
          <p:nvPr>
            <p:ph idx="1"/>
          </p:nvPr>
        </p:nvSpPr>
        <p:spPr>
          <a:xfrm>
            <a:off x="498588" y="1732547"/>
            <a:ext cx="11369362" cy="5630778"/>
          </a:xfrm>
        </p:spPr>
        <p:txBody>
          <a:bodyPr>
            <a:normAutofit/>
          </a:bodyPr>
          <a:lstStyle/>
          <a:p>
            <a:pPr marL="0" indent="0" algn="just">
              <a:lnSpc>
                <a:spcPct val="120000"/>
              </a:lnSpc>
              <a:buNone/>
            </a:pPr>
            <a:r>
              <a:rPr lang="en-IN" sz="1800" dirty="0">
                <a:latin typeface="Courier New" panose="02070309020205020404" pitchFamily="49" charset="0"/>
              </a:rPr>
              <a:t>create table "</a:t>
            </a:r>
            <a:r>
              <a:rPr lang="en-IN" sz="1800" dirty="0" err="1">
                <a:latin typeface="Courier New" panose="02070309020205020404" pitchFamily="49" charset="0"/>
              </a:rPr>
              <a:t>ipl_data</a:t>
            </a:r>
            <a:r>
              <a:rPr lang="en-IN" sz="1800" dirty="0">
                <a:latin typeface="Courier New" panose="02070309020205020404" pitchFamily="49" charset="0"/>
              </a:rPr>
              <a:t>" (id </a:t>
            </a:r>
            <a:r>
              <a:rPr lang="en-IN" sz="1800" dirty="0" err="1">
                <a:latin typeface="Courier New" panose="02070309020205020404" pitchFamily="49" charset="0"/>
              </a:rPr>
              <a:t>int,inning</a:t>
            </a:r>
            <a:r>
              <a:rPr lang="en-IN" sz="1800" dirty="0">
                <a:latin typeface="Courier New" panose="02070309020205020404" pitchFamily="49" charset="0"/>
              </a:rPr>
              <a:t> </a:t>
            </a:r>
            <a:r>
              <a:rPr lang="en-IN" sz="1800" dirty="0" err="1">
                <a:latin typeface="Courier New" panose="02070309020205020404" pitchFamily="49" charset="0"/>
              </a:rPr>
              <a:t>int,over</a:t>
            </a:r>
            <a:r>
              <a:rPr lang="en-IN" sz="1800" dirty="0">
                <a:latin typeface="Courier New" panose="02070309020205020404" pitchFamily="49" charset="0"/>
              </a:rPr>
              <a:t> </a:t>
            </a:r>
            <a:r>
              <a:rPr lang="en-IN" sz="1800" dirty="0" err="1">
                <a:latin typeface="Courier New" panose="02070309020205020404" pitchFamily="49" charset="0"/>
              </a:rPr>
              <a:t>int,ball</a:t>
            </a:r>
            <a:r>
              <a:rPr lang="en-IN" sz="1800" dirty="0">
                <a:latin typeface="Courier New" panose="02070309020205020404" pitchFamily="49" charset="0"/>
              </a:rPr>
              <a:t> </a:t>
            </a:r>
            <a:r>
              <a:rPr lang="en-IN" sz="1800" dirty="0" err="1">
                <a:latin typeface="Courier New" panose="02070309020205020404" pitchFamily="49" charset="0"/>
              </a:rPr>
              <a:t>int,batsman</a:t>
            </a:r>
            <a:r>
              <a:rPr lang="en-IN" sz="1800" dirty="0">
                <a:latin typeface="Courier New" panose="02070309020205020404" pitchFamily="49" charset="0"/>
              </a:rPr>
              <a:t> </a:t>
            </a:r>
            <a:r>
              <a:rPr lang="en-IN" sz="1800" dirty="0" err="1">
                <a:latin typeface="Courier New" panose="02070309020205020404" pitchFamily="49" charset="0"/>
              </a:rPr>
              <a:t>varchar,non_striker</a:t>
            </a:r>
            <a:r>
              <a:rPr lang="en-IN" sz="1800" dirty="0">
                <a:latin typeface="Courier New" panose="02070309020205020404" pitchFamily="49" charset="0"/>
              </a:rPr>
              <a:t> varchar,</a:t>
            </a:r>
          </a:p>
          <a:p>
            <a:pPr marL="0" indent="0" algn="just">
              <a:lnSpc>
                <a:spcPct val="120000"/>
              </a:lnSpc>
              <a:buNone/>
            </a:pPr>
            <a:r>
              <a:rPr lang="sv-SE" sz="1800" dirty="0">
                <a:latin typeface="Courier New" panose="02070309020205020404" pitchFamily="49" charset="0"/>
              </a:rPr>
              <a:t>bowler varchar,batsman_runs varchar, extra_runs int,</a:t>
            </a:r>
            <a:r>
              <a:rPr lang="en-US" sz="1800" dirty="0" err="1">
                <a:latin typeface="Courier New" panose="02070309020205020404" pitchFamily="49" charset="0"/>
              </a:rPr>
              <a:t>total_runs</a:t>
            </a:r>
            <a:r>
              <a:rPr lang="en-US" dirty="0">
                <a:latin typeface="Courier New" panose="02070309020205020404" pitchFamily="49" charset="0"/>
              </a:rPr>
              <a:t> </a:t>
            </a:r>
            <a:r>
              <a:rPr lang="en-US" sz="1800" dirty="0" err="1">
                <a:latin typeface="Courier New" panose="02070309020205020404" pitchFamily="49" charset="0"/>
              </a:rPr>
              <a:t>int,is_wicket</a:t>
            </a:r>
            <a:r>
              <a:rPr lang="en-US" sz="1800" dirty="0">
                <a:latin typeface="Courier New" panose="02070309020205020404" pitchFamily="49" charset="0"/>
              </a:rPr>
              <a:t> </a:t>
            </a:r>
            <a:r>
              <a:rPr lang="en-US" sz="1800" dirty="0" err="1">
                <a:latin typeface="Courier New" panose="02070309020205020404" pitchFamily="49" charset="0"/>
              </a:rPr>
              <a:t>int,dismissal_kind</a:t>
            </a:r>
            <a:r>
              <a:rPr lang="en-US" sz="1800" dirty="0">
                <a:latin typeface="Courier New" panose="02070309020205020404" pitchFamily="49" charset="0"/>
              </a:rPr>
              <a:t> </a:t>
            </a:r>
            <a:r>
              <a:rPr lang="en-US" sz="1800" dirty="0" err="1">
                <a:latin typeface="Courier New" panose="02070309020205020404" pitchFamily="49" charset="0"/>
              </a:rPr>
              <a:t>varchar,player_dismissed</a:t>
            </a:r>
            <a:r>
              <a:rPr lang="en-US" sz="1800" dirty="0">
                <a:latin typeface="Courier New" panose="02070309020205020404" pitchFamily="49" charset="0"/>
              </a:rPr>
              <a:t> varchar, </a:t>
            </a:r>
            <a:r>
              <a:rPr lang="en-IN" sz="1800" dirty="0">
                <a:latin typeface="Courier New" panose="02070309020205020404" pitchFamily="49" charset="0"/>
              </a:rPr>
              <a:t>fielder </a:t>
            </a:r>
            <a:r>
              <a:rPr lang="en-IN" sz="1800" dirty="0" err="1">
                <a:latin typeface="Courier New" panose="02070309020205020404" pitchFamily="49" charset="0"/>
              </a:rPr>
              <a:t>varchar,extras_type</a:t>
            </a:r>
            <a:r>
              <a:rPr lang="en-IN" sz="1800" dirty="0">
                <a:latin typeface="Courier New" panose="02070309020205020404" pitchFamily="49" charset="0"/>
              </a:rPr>
              <a:t> </a:t>
            </a:r>
            <a:r>
              <a:rPr lang="en-IN" sz="1800" dirty="0" err="1">
                <a:latin typeface="Courier New" panose="02070309020205020404" pitchFamily="49" charset="0"/>
              </a:rPr>
              <a:t>varchar,batting_team</a:t>
            </a:r>
            <a:r>
              <a:rPr lang="en-IN" sz="1800" dirty="0">
                <a:latin typeface="Courier New" panose="02070309020205020404" pitchFamily="49" charset="0"/>
              </a:rPr>
              <a:t> </a:t>
            </a:r>
            <a:r>
              <a:rPr lang="en-IN" sz="1800" dirty="0" err="1">
                <a:latin typeface="Courier New" panose="02070309020205020404" pitchFamily="49" charset="0"/>
              </a:rPr>
              <a:t>varchar,bowling_team</a:t>
            </a:r>
            <a:r>
              <a:rPr lang="en-IN" sz="1800" dirty="0">
                <a:latin typeface="Courier New" panose="02070309020205020404" pitchFamily="49" charset="0"/>
              </a:rPr>
              <a:t> varchar);</a:t>
            </a:r>
          </a:p>
          <a:p>
            <a:pPr marL="0" indent="0" algn="just">
              <a:lnSpc>
                <a:spcPct val="120000"/>
              </a:lnSpc>
              <a:buNone/>
            </a:pPr>
            <a:endParaRPr lang="en-IN" dirty="0">
              <a:latin typeface="Courier New" panose="02070309020205020404" pitchFamily="49" charset="0"/>
            </a:endParaRPr>
          </a:p>
          <a:p>
            <a:pPr marL="0" indent="0" algn="just">
              <a:lnSpc>
                <a:spcPct val="120000"/>
              </a:lnSpc>
              <a:buNone/>
            </a:pPr>
            <a:r>
              <a:rPr lang="en-IN" dirty="0">
                <a:latin typeface="Courier New" panose="02070309020205020404" pitchFamily="49" charset="0"/>
              </a:rPr>
              <a:t>create table "</a:t>
            </a:r>
            <a:r>
              <a:rPr lang="en-IN" dirty="0" err="1">
                <a:latin typeface="Courier New" panose="02070309020205020404" pitchFamily="49" charset="0"/>
              </a:rPr>
              <a:t>ipl_matches</a:t>
            </a:r>
            <a:r>
              <a:rPr lang="en-IN" dirty="0">
                <a:latin typeface="Courier New" panose="02070309020205020404" pitchFamily="49" charset="0"/>
              </a:rPr>
              <a:t>"(id </a:t>
            </a:r>
            <a:r>
              <a:rPr lang="en-IN" dirty="0" err="1">
                <a:latin typeface="Courier New" panose="02070309020205020404" pitchFamily="49" charset="0"/>
              </a:rPr>
              <a:t>int,city</a:t>
            </a:r>
            <a:r>
              <a:rPr lang="en-IN" dirty="0">
                <a:latin typeface="Courier New" panose="02070309020205020404" pitchFamily="49" charset="0"/>
              </a:rPr>
              <a:t> </a:t>
            </a:r>
            <a:r>
              <a:rPr lang="en-IN" dirty="0" err="1">
                <a:latin typeface="Courier New" panose="02070309020205020404" pitchFamily="49" charset="0"/>
              </a:rPr>
              <a:t>varchar,match_date</a:t>
            </a:r>
            <a:r>
              <a:rPr lang="en-IN" dirty="0">
                <a:latin typeface="Courier New" panose="02070309020205020404" pitchFamily="49" charset="0"/>
              </a:rPr>
              <a:t> </a:t>
            </a:r>
            <a:r>
              <a:rPr lang="en-IN" dirty="0" err="1">
                <a:latin typeface="Courier New" panose="02070309020205020404" pitchFamily="49" charset="0"/>
              </a:rPr>
              <a:t>DATE,player_of_match</a:t>
            </a:r>
            <a:r>
              <a:rPr lang="en-IN" dirty="0">
                <a:latin typeface="Courier New" panose="02070309020205020404" pitchFamily="49" charset="0"/>
              </a:rPr>
              <a:t> </a:t>
            </a:r>
            <a:r>
              <a:rPr lang="en-IN" dirty="0" err="1">
                <a:latin typeface="Courier New" panose="02070309020205020404" pitchFamily="49" charset="0"/>
              </a:rPr>
              <a:t>varchar,venue</a:t>
            </a:r>
            <a:r>
              <a:rPr lang="en-IN" dirty="0">
                <a:latin typeface="Courier New" panose="02070309020205020404" pitchFamily="49" charset="0"/>
              </a:rPr>
              <a:t> varchar ,</a:t>
            </a:r>
            <a:r>
              <a:rPr lang="en-IN" dirty="0" err="1">
                <a:latin typeface="Courier New" panose="02070309020205020404" pitchFamily="49" charset="0"/>
              </a:rPr>
              <a:t>neutral_venue</a:t>
            </a:r>
            <a:r>
              <a:rPr lang="en-IN" dirty="0">
                <a:latin typeface="Courier New" panose="02070309020205020404" pitchFamily="49" charset="0"/>
              </a:rPr>
              <a:t> int,team1 varchar,team2 </a:t>
            </a:r>
            <a:r>
              <a:rPr lang="en-IN" dirty="0" err="1">
                <a:latin typeface="Courier New" panose="02070309020205020404" pitchFamily="49" charset="0"/>
              </a:rPr>
              <a:t>varchar,toss_winner</a:t>
            </a:r>
            <a:r>
              <a:rPr lang="en-IN" dirty="0">
                <a:latin typeface="Courier New" panose="02070309020205020404" pitchFamily="49" charset="0"/>
              </a:rPr>
              <a:t> </a:t>
            </a:r>
            <a:r>
              <a:rPr lang="en-IN" dirty="0" err="1">
                <a:latin typeface="Courier New" panose="02070309020205020404" pitchFamily="49" charset="0"/>
              </a:rPr>
              <a:t>varchar,toss_decision</a:t>
            </a:r>
            <a:r>
              <a:rPr lang="en-IN" dirty="0">
                <a:latin typeface="Courier New" panose="02070309020205020404" pitchFamily="49" charset="0"/>
              </a:rPr>
              <a:t> </a:t>
            </a:r>
            <a:r>
              <a:rPr lang="en-IN" dirty="0" err="1">
                <a:latin typeface="Courier New" panose="02070309020205020404" pitchFamily="49" charset="0"/>
              </a:rPr>
              <a:t>varchar,winner</a:t>
            </a:r>
            <a:r>
              <a:rPr lang="en-IN" dirty="0">
                <a:latin typeface="Courier New" panose="02070309020205020404" pitchFamily="49" charset="0"/>
              </a:rPr>
              <a:t> </a:t>
            </a:r>
            <a:r>
              <a:rPr lang="en-IN" dirty="0" err="1">
                <a:latin typeface="Courier New" panose="02070309020205020404" pitchFamily="49" charset="0"/>
              </a:rPr>
              <a:t>varchar,result</a:t>
            </a:r>
            <a:r>
              <a:rPr lang="en-IN" dirty="0">
                <a:latin typeface="Courier New" panose="02070309020205020404" pitchFamily="49" charset="0"/>
              </a:rPr>
              <a:t> </a:t>
            </a:r>
            <a:r>
              <a:rPr lang="en-IN" dirty="0" err="1">
                <a:latin typeface="Courier New" panose="02070309020205020404" pitchFamily="49" charset="0"/>
              </a:rPr>
              <a:t>varchar,result_margin</a:t>
            </a:r>
            <a:r>
              <a:rPr lang="en-IN" dirty="0">
                <a:latin typeface="Courier New" panose="02070309020205020404" pitchFamily="49" charset="0"/>
              </a:rPr>
              <a:t> </a:t>
            </a:r>
            <a:r>
              <a:rPr lang="en-IN" dirty="0" err="1">
                <a:latin typeface="Courier New" panose="02070309020205020404" pitchFamily="49" charset="0"/>
              </a:rPr>
              <a:t>int,eliminator</a:t>
            </a:r>
            <a:r>
              <a:rPr lang="en-IN" dirty="0">
                <a:latin typeface="Courier New" panose="02070309020205020404" pitchFamily="49" charset="0"/>
              </a:rPr>
              <a:t> </a:t>
            </a:r>
            <a:r>
              <a:rPr lang="en-IN" dirty="0" err="1">
                <a:latin typeface="Courier New" panose="02070309020205020404" pitchFamily="49" charset="0"/>
              </a:rPr>
              <a:t>varchar,method</a:t>
            </a:r>
            <a:r>
              <a:rPr lang="en-IN" dirty="0">
                <a:latin typeface="Courier New" panose="02070309020205020404" pitchFamily="49" charset="0"/>
              </a:rPr>
              <a:t> varchar,umpire1 varchar,umpire2 varchar						   );copy "</a:t>
            </a:r>
            <a:r>
              <a:rPr lang="en-IN" dirty="0" err="1">
                <a:latin typeface="Courier New" panose="02070309020205020404" pitchFamily="49" charset="0"/>
              </a:rPr>
              <a:t>ipl_matches</a:t>
            </a:r>
            <a:r>
              <a:rPr lang="en-IN" dirty="0">
                <a:latin typeface="Courier New" panose="02070309020205020404" pitchFamily="49" charset="0"/>
              </a:rPr>
              <a:t>" From 'C:\IPL Dataset\IPL_matches.csv' delimiter',' header </a:t>
            </a:r>
            <a:r>
              <a:rPr lang="en-IN" dirty="0" err="1">
                <a:latin typeface="Courier New" panose="02070309020205020404" pitchFamily="49" charset="0"/>
              </a:rPr>
              <a:t>csv;select</a:t>
            </a:r>
            <a:r>
              <a:rPr lang="en-IN" dirty="0">
                <a:latin typeface="Courier New" panose="02070309020205020404" pitchFamily="49" charset="0"/>
              </a:rPr>
              <a:t> * from </a:t>
            </a:r>
            <a:r>
              <a:rPr lang="en-IN" dirty="0" err="1">
                <a:latin typeface="Courier New" panose="02070309020205020404" pitchFamily="49" charset="0"/>
              </a:rPr>
              <a:t>ipl_matches</a:t>
            </a:r>
            <a:r>
              <a:rPr lang="en-IN" dirty="0">
                <a:latin typeface="Courier New" panose="02070309020205020404" pitchFamily="49" charset="0"/>
              </a:rPr>
              <a:t>;</a:t>
            </a:r>
          </a:p>
          <a:p>
            <a:pPr marL="0" indent="0" algn="just">
              <a:lnSpc>
                <a:spcPct val="120000"/>
              </a:lnSpc>
              <a:buNone/>
            </a:pPr>
            <a:endParaRPr lang="en-IN" sz="1800" dirty="0">
              <a:latin typeface="Courier New" panose="02070309020205020404" pitchFamily="49" charset="0"/>
            </a:endParaRPr>
          </a:p>
          <a:p>
            <a:endParaRPr lang="en-IN" dirty="0"/>
          </a:p>
        </p:txBody>
      </p:sp>
    </p:spTree>
    <p:extLst>
      <p:ext uri="{BB962C8B-B14F-4D97-AF65-F5344CB8AC3E}">
        <p14:creationId xmlns:p14="http://schemas.microsoft.com/office/powerpoint/2010/main" val="366731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BE872-7095-ECDE-05ED-1F9179815C14}"/>
              </a:ext>
            </a:extLst>
          </p:cNvPr>
          <p:cNvSpPr txBox="1"/>
          <p:nvPr/>
        </p:nvSpPr>
        <p:spPr>
          <a:xfrm>
            <a:off x="643288" y="1443841"/>
            <a:ext cx="10905423" cy="3970318"/>
          </a:xfrm>
          <a:prstGeom prst="rect">
            <a:avLst/>
          </a:prstGeom>
          <a:noFill/>
        </p:spPr>
        <p:txBody>
          <a:bodyPr wrap="square">
            <a:spAutoFit/>
          </a:bodyPr>
          <a:lstStyle/>
          <a:p>
            <a:r>
              <a:rPr lang="en-IN" sz="1800" dirty="0">
                <a:latin typeface="Courier New" panose="02070309020205020404" pitchFamily="49" charset="0"/>
              </a:rPr>
              <a:t>copy "</a:t>
            </a:r>
            <a:r>
              <a:rPr lang="en-IN" sz="1800" dirty="0" err="1">
                <a:latin typeface="Courier New" panose="02070309020205020404" pitchFamily="49" charset="0"/>
              </a:rPr>
              <a:t>ipl_data</a:t>
            </a:r>
            <a:r>
              <a:rPr lang="en-IN" sz="1800" dirty="0">
                <a:latin typeface="Courier New" panose="02070309020205020404" pitchFamily="49" charset="0"/>
              </a:rPr>
              <a:t>" From 'C:\IPL Dataset\IPL_Ball.csv' delimiter',' header csv;</a:t>
            </a:r>
          </a:p>
          <a:p>
            <a:r>
              <a:rPr lang="en-IN" sz="1800" dirty="0">
                <a:latin typeface="Courier New" panose="02070309020205020404" pitchFamily="49" charset="0"/>
              </a:rPr>
              <a:t>select * from </a:t>
            </a:r>
            <a:r>
              <a:rPr lang="en-IN" sz="1800" dirty="0" err="1">
                <a:latin typeface="Courier New" panose="02070309020205020404" pitchFamily="49" charset="0"/>
              </a:rPr>
              <a:t>ipl_data</a:t>
            </a:r>
            <a:r>
              <a:rPr lang="en-IN" sz="1800" dirty="0">
                <a:latin typeface="Courier New" panose="02070309020205020404" pitchFamily="49" charset="0"/>
              </a:rPr>
              <a:t>; - </a:t>
            </a:r>
            <a:r>
              <a:rPr lang="en-IN" sz="1800" b="1" dirty="0">
                <a:latin typeface="Courier New" panose="02070309020205020404" pitchFamily="49" charset="0"/>
              </a:rPr>
              <a:t>COPYING DATA FROM IPL DATA SET</a:t>
            </a:r>
          </a:p>
          <a:p>
            <a:endParaRPr lang="en-IN" sz="1800" dirty="0">
              <a:latin typeface="Courier New" panose="02070309020205020404" pitchFamily="49" charset="0"/>
            </a:endParaRPr>
          </a:p>
          <a:p>
            <a:r>
              <a:rPr lang="en-US" sz="1800" dirty="0">
                <a:latin typeface="Courier New" panose="02070309020205020404" pitchFamily="49" charset="0"/>
              </a:rPr>
              <a:t>create table "</a:t>
            </a:r>
            <a:r>
              <a:rPr lang="en-US" sz="1800" dirty="0" err="1">
                <a:latin typeface="Courier New" panose="02070309020205020404" pitchFamily="49" charset="0"/>
              </a:rPr>
              <a:t>agressive_batsman</a:t>
            </a:r>
            <a:r>
              <a:rPr lang="en-US" sz="1800" dirty="0">
                <a:latin typeface="Courier New" panose="02070309020205020404" pitchFamily="49" charset="0"/>
              </a:rPr>
              <a:t>" as (select batsman as "</a:t>
            </a:r>
            <a:r>
              <a:rPr lang="en-US" sz="1800" dirty="0" err="1">
                <a:latin typeface="Courier New" panose="02070309020205020404" pitchFamily="49" charset="0"/>
              </a:rPr>
              <a:t>batsman",sum</a:t>
            </a:r>
            <a:r>
              <a:rPr lang="en-US" sz="1800" dirty="0">
                <a:latin typeface="Courier New" panose="02070309020205020404" pitchFamily="49" charset="0"/>
              </a:rPr>
              <a:t>(</a:t>
            </a:r>
            <a:r>
              <a:rPr lang="en-US" sz="1800" dirty="0" err="1">
                <a:latin typeface="Courier New" panose="02070309020205020404" pitchFamily="49" charset="0"/>
              </a:rPr>
              <a:t>batsman_runs</a:t>
            </a:r>
            <a:r>
              <a:rPr lang="en-US" sz="1800" dirty="0">
                <a:latin typeface="Courier New" panose="02070309020205020404" pitchFamily="49" charset="0"/>
              </a:rPr>
              <a:t>) as "</a:t>
            </a:r>
            <a:r>
              <a:rPr lang="en-US" sz="1800" dirty="0" err="1">
                <a:latin typeface="Courier New" panose="02070309020205020404" pitchFamily="49" charset="0"/>
              </a:rPr>
              <a:t>total_run</a:t>
            </a:r>
            <a:r>
              <a:rPr lang="en-US" sz="1800" dirty="0">
                <a:latin typeface="Courier New" panose="02070309020205020404" pitchFamily="49" charset="0"/>
              </a:rPr>
              <a:t>", count(ball) as "</a:t>
            </a:r>
            <a:r>
              <a:rPr lang="en-US" sz="1800" dirty="0" err="1">
                <a:latin typeface="Courier New" panose="02070309020205020404" pitchFamily="49" charset="0"/>
              </a:rPr>
              <a:t>count_of_ball",count</a:t>
            </a:r>
            <a:r>
              <a:rPr lang="en-US" sz="1800" dirty="0">
                <a:latin typeface="Courier New" panose="02070309020205020404" pitchFamily="49" charset="0"/>
              </a:rPr>
              <a:t>(ball)filter(where </a:t>
            </a:r>
            <a:r>
              <a:rPr lang="en-US" sz="1800" dirty="0" err="1">
                <a:latin typeface="Courier New" panose="02070309020205020404" pitchFamily="49" charset="0"/>
              </a:rPr>
              <a:t>batsman_runs</a:t>
            </a:r>
            <a:r>
              <a:rPr lang="en-US" sz="1800" dirty="0">
                <a:latin typeface="Courier New" panose="02070309020205020404" pitchFamily="49" charset="0"/>
              </a:rPr>
              <a:t> = 0 and </a:t>
            </a:r>
            <a:r>
              <a:rPr lang="en-US" sz="1800" dirty="0" err="1">
                <a:latin typeface="Courier New" panose="02070309020205020404" pitchFamily="49" charset="0"/>
              </a:rPr>
              <a:t>extra_runs</a:t>
            </a:r>
            <a:r>
              <a:rPr lang="en-US" sz="1800" dirty="0">
                <a:latin typeface="Courier New" panose="02070309020205020404" pitchFamily="49" charset="0"/>
              </a:rPr>
              <a:t>&gt;0)as "wide" from "</a:t>
            </a:r>
            <a:r>
              <a:rPr lang="en-US" sz="1800" dirty="0" err="1">
                <a:latin typeface="Courier New" panose="02070309020205020404" pitchFamily="49" charset="0"/>
              </a:rPr>
              <a:t>ipl_data</a:t>
            </a:r>
            <a:r>
              <a:rPr lang="en-US" sz="1800" dirty="0">
                <a:latin typeface="Courier New" panose="02070309020205020404" pitchFamily="49" charset="0"/>
              </a:rPr>
              <a:t>" group by batsman order by </a:t>
            </a:r>
            <a:r>
              <a:rPr lang="en-US" sz="1800" dirty="0" err="1">
                <a:latin typeface="Courier New" panose="02070309020205020404" pitchFamily="49" charset="0"/>
              </a:rPr>
              <a:t>total_run</a:t>
            </a:r>
            <a:r>
              <a:rPr lang="en-US" sz="1800" dirty="0">
                <a:latin typeface="Courier New" panose="02070309020205020404" pitchFamily="49" charset="0"/>
              </a:rPr>
              <a:t>);</a:t>
            </a:r>
          </a:p>
          <a:p>
            <a:endParaRPr lang="en-IN" sz="1800" dirty="0">
              <a:latin typeface="Courier New" panose="02070309020205020404" pitchFamily="49" charset="0"/>
            </a:endParaRPr>
          </a:p>
          <a:p>
            <a:r>
              <a:rPr lang="en-US" sz="1800" dirty="0">
                <a:latin typeface="Courier New" panose="02070309020205020404" pitchFamily="49" charset="0"/>
              </a:rPr>
              <a:t>select * from "</a:t>
            </a:r>
            <a:r>
              <a:rPr lang="en-US" sz="1800" dirty="0" err="1">
                <a:latin typeface="Courier New" panose="02070309020205020404" pitchFamily="49" charset="0"/>
              </a:rPr>
              <a:t>agressive_batsman</a:t>
            </a:r>
            <a:r>
              <a:rPr lang="en-US" sz="1800" dirty="0">
                <a:latin typeface="Courier New" panose="02070309020205020404" pitchFamily="49" charset="0"/>
              </a:rPr>
              <a:t>" order by "</a:t>
            </a:r>
            <a:r>
              <a:rPr lang="en-US" sz="1800" dirty="0" err="1">
                <a:latin typeface="Courier New" panose="02070309020205020404" pitchFamily="49" charset="0"/>
              </a:rPr>
              <a:t>total_run</a:t>
            </a:r>
            <a:r>
              <a:rPr lang="en-US" sz="1800" dirty="0">
                <a:latin typeface="Courier New" panose="02070309020205020404" pitchFamily="49" charset="0"/>
              </a:rPr>
              <a:t>" desc;</a:t>
            </a:r>
          </a:p>
          <a:p>
            <a:endParaRPr lang="en-IN" dirty="0">
              <a:latin typeface="Courier New" panose="02070309020205020404" pitchFamily="49" charset="0"/>
            </a:endParaRPr>
          </a:p>
          <a:p>
            <a:r>
              <a:rPr lang="en-US" sz="1800" i="1" dirty="0">
                <a:latin typeface="Courier New" panose="02070309020205020404" pitchFamily="49" charset="0"/>
              </a:rPr>
              <a:t>select </a:t>
            </a:r>
            <a:r>
              <a:rPr lang="en-US" sz="1800" i="1" dirty="0" err="1">
                <a:latin typeface="Courier New" panose="02070309020205020404" pitchFamily="49" charset="0"/>
              </a:rPr>
              <a:t>batsman,total_run,count_of_ball</a:t>
            </a:r>
            <a:r>
              <a:rPr lang="en-US" sz="1800" i="1" dirty="0">
                <a:latin typeface="Courier New" panose="02070309020205020404" pitchFamily="49" charset="0"/>
              </a:rPr>
              <a:t>-wide as "</a:t>
            </a:r>
            <a:r>
              <a:rPr lang="en-US" sz="1800" i="1" dirty="0" err="1">
                <a:latin typeface="Courier New" panose="02070309020205020404" pitchFamily="49" charset="0"/>
              </a:rPr>
              <a:t>correct_ball</a:t>
            </a:r>
            <a:r>
              <a:rPr lang="en-US" sz="1800" i="1" dirty="0">
                <a:latin typeface="Courier New" panose="02070309020205020404" pitchFamily="49" charset="0"/>
              </a:rPr>
              <a:t>",(</a:t>
            </a:r>
            <a:r>
              <a:rPr lang="en-US" sz="1800" i="1" dirty="0" err="1">
                <a:latin typeface="Courier New" panose="02070309020205020404" pitchFamily="49" charset="0"/>
              </a:rPr>
              <a:t>total_run</a:t>
            </a:r>
            <a:r>
              <a:rPr lang="en-US" sz="1800" i="1" dirty="0">
                <a:latin typeface="Courier New" panose="02070309020205020404" pitchFamily="49" charset="0"/>
              </a:rPr>
              <a:t> / cast(</a:t>
            </a:r>
            <a:r>
              <a:rPr lang="en-US" sz="1800" i="1" dirty="0" err="1">
                <a:latin typeface="Courier New" panose="02070309020205020404" pitchFamily="49" charset="0"/>
              </a:rPr>
              <a:t>count_of_ball</a:t>
            </a:r>
            <a:r>
              <a:rPr lang="en-US" sz="1800" i="1" dirty="0">
                <a:latin typeface="Courier New" panose="02070309020205020404" pitchFamily="49" charset="0"/>
              </a:rPr>
              <a:t>-wide as float))*100 as "</a:t>
            </a:r>
            <a:r>
              <a:rPr lang="en-US" sz="1800" i="1" dirty="0" err="1">
                <a:latin typeface="Courier New" panose="02070309020205020404" pitchFamily="49" charset="0"/>
              </a:rPr>
              <a:t>strike_rate</a:t>
            </a:r>
            <a:r>
              <a:rPr lang="en-US" sz="1800" i="1" dirty="0">
                <a:latin typeface="Courier New" panose="02070309020205020404" pitchFamily="49" charset="0"/>
              </a:rPr>
              <a:t>"</a:t>
            </a:r>
          </a:p>
          <a:p>
            <a:r>
              <a:rPr lang="en-US" sz="1800" i="1" dirty="0">
                <a:latin typeface="Courier New" panose="02070309020205020404" pitchFamily="49" charset="0"/>
              </a:rPr>
              <a:t>from "</a:t>
            </a:r>
            <a:r>
              <a:rPr lang="en-US" sz="1800" i="1" dirty="0" err="1">
                <a:latin typeface="Courier New" panose="02070309020205020404" pitchFamily="49" charset="0"/>
              </a:rPr>
              <a:t>agressive_batsman</a:t>
            </a:r>
            <a:r>
              <a:rPr lang="en-US" sz="1800" i="1" dirty="0">
                <a:latin typeface="Courier New" panose="02070309020205020404" pitchFamily="49" charset="0"/>
              </a:rPr>
              <a:t>" where </a:t>
            </a:r>
            <a:r>
              <a:rPr lang="en-US" sz="1800" i="1" dirty="0" err="1">
                <a:latin typeface="Courier New" panose="02070309020205020404" pitchFamily="49" charset="0"/>
              </a:rPr>
              <a:t>count_of_ball</a:t>
            </a:r>
            <a:r>
              <a:rPr lang="en-US" sz="1800" i="1" dirty="0">
                <a:latin typeface="Courier New" panose="02070309020205020404" pitchFamily="49" charset="0"/>
              </a:rPr>
              <a:t> &gt; 500 order by </a:t>
            </a:r>
            <a:r>
              <a:rPr lang="en-US" sz="1800" i="1" dirty="0" err="1">
                <a:latin typeface="Courier New" panose="02070309020205020404" pitchFamily="49" charset="0"/>
              </a:rPr>
              <a:t>strike_rate</a:t>
            </a:r>
            <a:r>
              <a:rPr lang="en-US" sz="1800" i="1" dirty="0">
                <a:latin typeface="Courier New" panose="02070309020205020404" pitchFamily="49" charset="0"/>
              </a:rPr>
              <a:t> desc limit 10; - </a:t>
            </a:r>
            <a:r>
              <a:rPr lang="en-US" sz="1800" b="1" i="1" dirty="0">
                <a:latin typeface="Courier New" panose="02070309020205020404" pitchFamily="49" charset="0"/>
              </a:rPr>
              <a:t>QUERY TO FIND AGGRESSIVE BATSMAN</a:t>
            </a:r>
          </a:p>
        </p:txBody>
      </p:sp>
    </p:spTree>
    <p:extLst>
      <p:ext uri="{BB962C8B-B14F-4D97-AF65-F5344CB8AC3E}">
        <p14:creationId xmlns:p14="http://schemas.microsoft.com/office/powerpoint/2010/main" val="361318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85F7-2F2C-26F0-BD24-AC8292E043A1}"/>
              </a:ext>
            </a:extLst>
          </p:cNvPr>
          <p:cNvSpPr>
            <a:spLocks noGrp="1"/>
          </p:cNvSpPr>
          <p:nvPr>
            <p:ph type="title"/>
          </p:nvPr>
        </p:nvSpPr>
        <p:spPr/>
        <p:txBody>
          <a:bodyPr/>
          <a:lstStyle/>
          <a:p>
            <a:r>
              <a:rPr lang="en-IN" dirty="0"/>
              <a:t>Anchor batters list with their average</a:t>
            </a:r>
          </a:p>
        </p:txBody>
      </p:sp>
      <p:sp>
        <p:nvSpPr>
          <p:cNvPr id="4" name="Text Placeholder 3">
            <a:extLst>
              <a:ext uri="{FF2B5EF4-FFF2-40B4-BE49-F238E27FC236}">
                <a16:creationId xmlns:a16="http://schemas.microsoft.com/office/drawing/2014/main" id="{7A87494B-313A-7887-AE97-C8D512FCF201}"/>
              </a:ext>
            </a:extLst>
          </p:cNvPr>
          <p:cNvSpPr>
            <a:spLocks noGrp="1"/>
          </p:cNvSpPr>
          <p:nvPr>
            <p:ph type="body" sz="half" idx="2"/>
          </p:nvPr>
        </p:nvSpPr>
        <p:spPr/>
        <p:txBody>
          <a:bodyPr/>
          <a:lstStyle/>
          <a:p>
            <a:r>
              <a:rPr lang="en-IN" dirty="0"/>
              <a:t>Season also included</a:t>
            </a:r>
          </a:p>
        </p:txBody>
      </p:sp>
      <p:graphicFrame>
        <p:nvGraphicFramePr>
          <p:cNvPr id="6" name="Object 5">
            <a:extLst>
              <a:ext uri="{FF2B5EF4-FFF2-40B4-BE49-F238E27FC236}">
                <a16:creationId xmlns:a16="http://schemas.microsoft.com/office/drawing/2014/main" id="{09B90C3F-73A9-9D9C-8719-034FB5CE0C67}"/>
              </a:ext>
            </a:extLst>
          </p:cNvPr>
          <p:cNvGraphicFramePr>
            <a:graphicFrameLocks noChangeAspect="1"/>
          </p:cNvGraphicFramePr>
          <p:nvPr>
            <p:extLst>
              <p:ext uri="{D42A27DB-BD31-4B8C-83A1-F6EECF244321}">
                <p14:modId xmlns:p14="http://schemas.microsoft.com/office/powerpoint/2010/main" val="405167435"/>
              </p:ext>
            </p:extLst>
          </p:nvPr>
        </p:nvGraphicFramePr>
        <p:xfrm>
          <a:off x="6362299" y="390380"/>
          <a:ext cx="5486400" cy="2969978"/>
        </p:xfrm>
        <a:graphic>
          <a:graphicData uri="http://schemas.openxmlformats.org/presentationml/2006/ole">
            <mc:AlternateContent xmlns:mc="http://schemas.openxmlformats.org/markup-compatibility/2006">
              <mc:Choice xmlns:v="urn:schemas-microsoft-com:vml" Requires="v">
                <p:oleObj name="Macro-Enabled Worksheet" r:id="rId2" imgW="3670226" imgH="1479594" progId="Excel.SheetMacroEnabled.12">
                  <p:embed/>
                </p:oleObj>
              </mc:Choice>
              <mc:Fallback>
                <p:oleObj name="Macro-Enabled Worksheet" r:id="rId2" imgW="3670226" imgH="1479594" progId="Excel.SheetMacroEnabled.12">
                  <p:embed/>
                  <p:pic>
                    <p:nvPicPr>
                      <p:cNvPr id="6" name="Object 5">
                        <a:extLst>
                          <a:ext uri="{FF2B5EF4-FFF2-40B4-BE49-F238E27FC236}">
                            <a16:creationId xmlns:a16="http://schemas.microsoft.com/office/drawing/2014/main" id="{09B90C3F-73A9-9D9C-8719-034FB5CE0C67}"/>
                          </a:ext>
                        </a:extLst>
                      </p:cNvPr>
                      <p:cNvPicPr/>
                      <p:nvPr/>
                    </p:nvPicPr>
                    <p:blipFill>
                      <a:blip r:embed="rId3"/>
                      <a:stretch>
                        <a:fillRect/>
                      </a:stretch>
                    </p:blipFill>
                    <p:spPr>
                      <a:xfrm>
                        <a:off x="6362299" y="390380"/>
                        <a:ext cx="5486400" cy="296997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5F5A909B-1B69-FFFA-8F44-DB2169D43890}"/>
              </a:ext>
            </a:extLst>
          </p:cNvPr>
          <p:cNvSpPr txBox="1"/>
          <p:nvPr/>
        </p:nvSpPr>
        <p:spPr>
          <a:xfrm>
            <a:off x="6756935" y="4562374"/>
            <a:ext cx="4610501" cy="1477328"/>
          </a:xfrm>
          <a:prstGeom prst="rect">
            <a:avLst/>
          </a:prstGeom>
          <a:noFill/>
        </p:spPr>
        <p:txBody>
          <a:bodyPr wrap="square" rtlCol="0">
            <a:spAutoFit/>
          </a:bodyPr>
          <a:lstStyle/>
          <a:p>
            <a:r>
              <a:rPr lang="en-US" b="0" i="0" dirty="0">
                <a:effectLst/>
                <a:highlight>
                  <a:srgbClr val="FFFF00"/>
                </a:highlight>
                <a:latin typeface="Söhne"/>
              </a:rPr>
              <a:t>An anchor batsman is a player who helps the team score well or win by consistently getting a good number of runs during the season.</a:t>
            </a:r>
          </a:p>
          <a:p>
            <a:r>
              <a:rPr lang="en-US" dirty="0">
                <a:highlight>
                  <a:srgbClr val="FFFF00"/>
                </a:highlight>
                <a:latin typeface="Söhne"/>
              </a:rPr>
              <a:t>we find them by their average throughout the season</a:t>
            </a:r>
            <a:endParaRPr lang="en-IN" dirty="0">
              <a:highlight>
                <a:srgbClr val="FFFF00"/>
              </a:highlight>
            </a:endParaRPr>
          </a:p>
        </p:txBody>
      </p:sp>
    </p:spTree>
    <p:extLst>
      <p:ext uri="{BB962C8B-B14F-4D97-AF65-F5344CB8AC3E}">
        <p14:creationId xmlns:p14="http://schemas.microsoft.com/office/powerpoint/2010/main" val="381410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DF61ECB-F037-9FCC-72B1-727F3FDEB853}"/>
              </a:ext>
            </a:extLst>
          </p:cNvPr>
          <p:cNvGraphicFramePr>
            <a:graphicFrameLocks/>
          </p:cNvGraphicFramePr>
          <p:nvPr>
            <p:extLst>
              <p:ext uri="{D42A27DB-BD31-4B8C-83A1-F6EECF244321}">
                <p14:modId xmlns:p14="http://schemas.microsoft.com/office/powerpoint/2010/main" val="3761968289"/>
              </p:ext>
            </p:extLst>
          </p:nvPr>
        </p:nvGraphicFramePr>
        <p:xfrm>
          <a:off x="760396" y="702643"/>
          <a:ext cx="10992050" cy="5419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203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828F-49F8-47B5-A0DD-9A12D3D47CB6}"/>
              </a:ext>
            </a:extLst>
          </p:cNvPr>
          <p:cNvSpPr>
            <a:spLocks noGrp="1"/>
          </p:cNvSpPr>
          <p:nvPr>
            <p:ph type="title"/>
          </p:nvPr>
        </p:nvSpPr>
        <p:spPr>
          <a:xfrm>
            <a:off x="2971639" y="213922"/>
            <a:ext cx="6248721" cy="325093"/>
          </a:xfrm>
        </p:spPr>
        <p:txBody>
          <a:bodyPr>
            <a:noAutofit/>
          </a:bodyPr>
          <a:lstStyle/>
          <a:p>
            <a:r>
              <a:rPr lang="en-IN" sz="1600" dirty="0"/>
              <a:t>Query used</a:t>
            </a:r>
          </a:p>
        </p:txBody>
      </p:sp>
      <p:sp>
        <p:nvSpPr>
          <p:cNvPr id="3" name="Content Placeholder 2">
            <a:extLst>
              <a:ext uri="{FF2B5EF4-FFF2-40B4-BE49-F238E27FC236}">
                <a16:creationId xmlns:a16="http://schemas.microsoft.com/office/drawing/2014/main" id="{86A6DC76-E95D-19D7-417B-1D8426227187}"/>
              </a:ext>
            </a:extLst>
          </p:cNvPr>
          <p:cNvSpPr>
            <a:spLocks noGrp="1"/>
          </p:cNvSpPr>
          <p:nvPr>
            <p:ph idx="1"/>
          </p:nvPr>
        </p:nvSpPr>
        <p:spPr>
          <a:xfrm>
            <a:off x="519764" y="1001028"/>
            <a:ext cx="10607040" cy="4369869"/>
          </a:xfrm>
        </p:spPr>
        <p:txBody>
          <a:bodyPr/>
          <a:lstStyle/>
          <a:p>
            <a:pPr marL="0" indent="0" algn="just">
              <a:buNone/>
            </a:pPr>
            <a:r>
              <a:rPr lang="en-US" dirty="0"/>
              <a:t>create table "</a:t>
            </a:r>
            <a:r>
              <a:rPr lang="en-US" dirty="0" err="1"/>
              <a:t>all_data</a:t>
            </a:r>
            <a:r>
              <a:rPr lang="en-US" dirty="0"/>
              <a:t>" as(select * from </a:t>
            </a:r>
            <a:r>
              <a:rPr lang="en-US" dirty="0" err="1"/>
              <a:t>ipl_data</a:t>
            </a:r>
            <a:r>
              <a:rPr lang="en-US" dirty="0"/>
              <a:t> as a join </a:t>
            </a:r>
            <a:r>
              <a:rPr lang="en-US" dirty="0" err="1"/>
              <a:t>ipl_matches</a:t>
            </a:r>
            <a:r>
              <a:rPr lang="en-US" dirty="0"/>
              <a:t> as b on </a:t>
            </a:r>
            <a:r>
              <a:rPr lang="en-US" dirty="0" err="1"/>
              <a:t>a.match_id</a:t>
            </a:r>
            <a:r>
              <a:rPr lang="en-US" dirty="0"/>
              <a:t> =b.id);  - </a:t>
            </a:r>
            <a:r>
              <a:rPr lang="en-US" b="1" dirty="0"/>
              <a:t>joining 2 data</a:t>
            </a:r>
          </a:p>
          <a:p>
            <a:pPr marL="0" indent="0" algn="just">
              <a:buNone/>
            </a:pPr>
            <a:r>
              <a:rPr lang="en-US" b="1" dirty="0"/>
              <a:t>s</a:t>
            </a:r>
            <a:r>
              <a:rPr lang="en-US" dirty="0"/>
              <a:t>elect * from </a:t>
            </a:r>
            <a:r>
              <a:rPr lang="en-US" dirty="0" err="1"/>
              <a:t>all_data</a:t>
            </a:r>
            <a:r>
              <a:rPr lang="en-US" dirty="0"/>
              <a:t>;</a:t>
            </a:r>
          </a:p>
          <a:p>
            <a:pPr marL="0" indent="0" algn="just">
              <a:buNone/>
            </a:pPr>
            <a:endParaRPr lang="en-US" dirty="0"/>
          </a:p>
          <a:p>
            <a:pPr marL="0" indent="0" algn="just">
              <a:buNone/>
            </a:pPr>
            <a:r>
              <a:rPr lang="en-US" dirty="0"/>
              <a:t>create table "</a:t>
            </a:r>
            <a:r>
              <a:rPr lang="en-US" dirty="0" err="1"/>
              <a:t>anchor_batsman</a:t>
            </a:r>
            <a:r>
              <a:rPr lang="en-US" dirty="0"/>
              <a:t>" as ( select </a:t>
            </a:r>
            <a:r>
              <a:rPr lang="en-US" dirty="0" err="1"/>
              <a:t>batsman,sum</a:t>
            </a:r>
            <a:r>
              <a:rPr lang="en-US" dirty="0"/>
              <a:t>(</a:t>
            </a:r>
            <a:r>
              <a:rPr lang="en-US" dirty="0" err="1"/>
              <a:t>batsman_runs</a:t>
            </a:r>
            <a:r>
              <a:rPr lang="en-US" dirty="0"/>
              <a:t>)as "</a:t>
            </a:r>
            <a:r>
              <a:rPr lang="en-US" dirty="0" err="1"/>
              <a:t>runs",sum</a:t>
            </a:r>
            <a:r>
              <a:rPr lang="en-US" dirty="0"/>
              <a:t>(</a:t>
            </a:r>
            <a:r>
              <a:rPr lang="en-US" dirty="0" err="1"/>
              <a:t>is_wicket</a:t>
            </a:r>
            <a:r>
              <a:rPr lang="en-US" dirty="0"/>
              <a:t>) as "</a:t>
            </a:r>
            <a:r>
              <a:rPr lang="en-US" dirty="0" err="1"/>
              <a:t>wicket_gone</a:t>
            </a:r>
            <a:r>
              <a:rPr lang="en-US" dirty="0"/>
              <a:t>",</a:t>
            </a:r>
          </a:p>
          <a:p>
            <a:pPr marL="0" indent="0" algn="just">
              <a:buNone/>
            </a:pPr>
            <a:r>
              <a:rPr lang="en-US" dirty="0"/>
              <a:t>								 (sum(</a:t>
            </a:r>
            <a:r>
              <a:rPr lang="en-US" dirty="0" err="1"/>
              <a:t>batsman_runs</a:t>
            </a:r>
            <a:r>
              <a:rPr lang="en-US" dirty="0"/>
              <a:t>)/</a:t>
            </a:r>
            <a:r>
              <a:rPr lang="en-US" dirty="0" err="1"/>
              <a:t>nullif</a:t>
            </a:r>
            <a:r>
              <a:rPr lang="en-US" dirty="0"/>
              <a:t>(sum(</a:t>
            </a:r>
            <a:r>
              <a:rPr lang="en-US" dirty="0" err="1"/>
              <a:t>is_wicket</a:t>
            </a:r>
            <a:r>
              <a:rPr lang="en-US" dirty="0"/>
              <a:t>),0)) as "</a:t>
            </a:r>
            <a:r>
              <a:rPr lang="en-US" dirty="0" err="1"/>
              <a:t>average_of_player",count</a:t>
            </a:r>
            <a:r>
              <a:rPr lang="en-US" dirty="0"/>
              <a:t>(distinct extract(year from </a:t>
            </a:r>
            <a:r>
              <a:rPr lang="en-US" dirty="0" err="1"/>
              <a:t>match_date</a:t>
            </a:r>
            <a:r>
              <a:rPr lang="en-US" dirty="0"/>
              <a:t>))as "seasons" from </a:t>
            </a:r>
            <a:r>
              <a:rPr lang="en-US" dirty="0" err="1"/>
              <a:t>all_data</a:t>
            </a:r>
            <a:r>
              <a:rPr lang="en-US" dirty="0"/>
              <a:t> group by batsman having count(distinct extract (year from </a:t>
            </a:r>
            <a:r>
              <a:rPr lang="en-US" dirty="0" err="1"/>
              <a:t>match_date</a:t>
            </a:r>
            <a:r>
              <a:rPr lang="en-US" dirty="0"/>
              <a:t>))&gt;2 order by </a:t>
            </a:r>
            <a:r>
              <a:rPr lang="en-US" dirty="0" err="1"/>
              <a:t>average_of_player</a:t>
            </a:r>
            <a:r>
              <a:rPr lang="en-US" dirty="0"/>
              <a:t> desc);</a:t>
            </a:r>
          </a:p>
          <a:p>
            <a:pPr marL="0" indent="0" algn="just">
              <a:buNone/>
            </a:pPr>
            <a:r>
              <a:rPr lang="en-US" b="1" dirty="0"/>
              <a:t>select * from </a:t>
            </a:r>
            <a:r>
              <a:rPr lang="en-US" b="1" dirty="0" err="1"/>
              <a:t>anchor_batsman</a:t>
            </a:r>
            <a:r>
              <a:rPr lang="en-US" b="1" dirty="0"/>
              <a:t> order by </a:t>
            </a:r>
            <a:r>
              <a:rPr lang="en-US" b="1" dirty="0" err="1"/>
              <a:t>average_of_player</a:t>
            </a:r>
            <a:r>
              <a:rPr lang="en-US" b="1" dirty="0"/>
              <a:t> desc limit 10;</a:t>
            </a:r>
          </a:p>
          <a:p>
            <a:pPr marL="0" indent="0" algn="just">
              <a:buNone/>
            </a:pPr>
            <a:endParaRPr lang="en-IN" dirty="0"/>
          </a:p>
        </p:txBody>
      </p:sp>
    </p:spTree>
    <p:extLst>
      <p:ext uri="{BB962C8B-B14F-4D97-AF65-F5344CB8AC3E}">
        <p14:creationId xmlns:p14="http://schemas.microsoft.com/office/powerpoint/2010/main" val="41292156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1092</TotalTime>
  <Words>2564</Words>
  <Application>Microsoft Office PowerPoint</Application>
  <PresentationFormat>Widescreen</PresentationFormat>
  <Paragraphs>244</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0" baseType="lpstr">
      <vt:lpstr>Arial</vt:lpstr>
      <vt:lpstr>Courier New</vt:lpstr>
      <vt:lpstr>Gill Sans MT</vt:lpstr>
      <vt:lpstr>Söhne</vt:lpstr>
      <vt:lpstr>Parcel</vt:lpstr>
      <vt:lpstr>Macro-Enabled Worksheet</vt:lpstr>
      <vt:lpstr>Worksheet</vt:lpstr>
      <vt:lpstr>Microsoft Excel Macro-Enabled Worksheet</vt:lpstr>
      <vt:lpstr>IPL BIDDING USING POSTGRESSQL</vt:lpstr>
      <vt:lpstr>findings</vt:lpstr>
      <vt:lpstr>Aggressive batters list with their strike rate</vt:lpstr>
      <vt:lpstr>PowerPoint Presentation</vt:lpstr>
      <vt:lpstr>Creating table </vt:lpstr>
      <vt:lpstr>PowerPoint Presentation</vt:lpstr>
      <vt:lpstr>Anchor batters list with their average</vt:lpstr>
      <vt:lpstr>PowerPoint Presentation</vt:lpstr>
      <vt:lpstr>Query used</vt:lpstr>
      <vt:lpstr>Hard hiiter founded using boundary average</vt:lpstr>
      <vt:lpstr>PowerPoint Presentation</vt:lpstr>
      <vt:lpstr>Queries used to find hard hitters</vt:lpstr>
      <vt:lpstr>Economy bowler founded with economy</vt:lpstr>
      <vt:lpstr>PowerPoint Presentation</vt:lpstr>
      <vt:lpstr>Queries used for economy bowler</vt:lpstr>
      <vt:lpstr>wicket taking bowlers</vt:lpstr>
      <vt:lpstr>PowerPoint Presentation</vt:lpstr>
      <vt:lpstr>All rounder based on batting and bowling strike Rate</vt:lpstr>
      <vt:lpstr>PowerPoint Presentation</vt:lpstr>
      <vt:lpstr>PowerPoint Presentation</vt:lpstr>
      <vt:lpstr>Wicketkeeper</vt:lpstr>
      <vt:lpstr>PowerPoint Presentation</vt:lpstr>
      <vt:lpstr>PowerPoint Presentation</vt:lpstr>
      <vt:lpstr>Additional Questions for Final Assessment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BIDDING USING POSTGRESSQL</dc:title>
  <dc:creator>brijesh A</dc:creator>
  <cp:lastModifiedBy>brijesh A</cp:lastModifiedBy>
  <cp:revision>17</cp:revision>
  <dcterms:created xsi:type="dcterms:W3CDTF">2023-08-29T16:11:31Z</dcterms:created>
  <dcterms:modified xsi:type="dcterms:W3CDTF">2023-09-03T17:45:58Z</dcterms:modified>
</cp:coreProperties>
</file>