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256" r:id="rId4"/>
    <p:sldId id="257" r:id="rId5"/>
    <p:sldId id="259" r:id="rId6"/>
    <p:sldId id="260" r:id="rId7"/>
    <p:sldId id="261" r:id="rId8"/>
    <p:sldId id="2137" r:id="rId9"/>
    <p:sldId id="2139" r:id="rId10"/>
    <p:sldId id="21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FB5CF-D883-4E8A-8DD9-FCE27D064805}" v="55" dt="2023-08-07T02:52:26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52BC-D2F5-44E8-A8CF-8BB4E58346C5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6EDF-2CC1-4D37-90C0-121C2F66D9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06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FC6C9-3F2A-4303-AD26-6D1FDF078F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02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FC6C9-3F2A-4303-AD26-6D1FDF078F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04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842375"/>
            <a:ext cx="7023100" cy="465138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Honeywell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FC6C9-3F2A-4303-AD26-6D1FDF078F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0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FD1D-892A-C1CA-564C-81BF6808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F61E-096D-9D76-9229-F24660F98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45E7-3DB0-5B1D-B6C9-1FC894C8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706E-BD3B-D203-7513-C19DA155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92DE2-9C37-300B-D55B-49F491E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832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5C31-771D-4A82-49D6-1840BFD0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EE22-A46D-5971-CFBD-08408B063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AE6A-F567-C896-9936-8A8F905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94FA-0D4B-BA29-0273-2C4E3D71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4505-3812-6CA7-7E5E-76A334CB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767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D39F3-2B74-450B-8E14-8BD6AB478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21EDC-535C-2289-F6B0-5D813B9F9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9A4C-4650-D6CC-DA32-701E138B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AE47-FFDF-A02C-6208-CE221070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D364-692F-98AD-097F-97C94516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80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6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6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29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2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20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3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6D92-A03A-C6AF-F78D-60E3BF88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51051-11E6-3EA3-9020-19BA7092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A031-6FB4-12F9-AB16-905AA197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DA0D7-BE55-CDD1-11E2-6A69E968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A833-1379-DC02-2BA6-05E4EED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325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1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9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FE96-4DE4-2969-515A-54701CBF8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DC4E-5171-1078-B4F9-8F0866E70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095-121B-99B7-ED77-7288FA13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AB7F-4B31-FF1C-0C1D-060DA356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3C786-1B94-9B48-2BEE-25116336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496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8D76-62DC-2302-BB66-F047E826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336A-4B6C-EAA8-7960-D21607EBD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CEC3-11D1-C180-0E1E-FC231262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CEFE-DFA4-025A-08BA-12678A58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ED46-D951-AC8B-BCB4-D33B35A9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3035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6428-082B-5777-446B-ED810CC8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49580-DE54-B489-8AA3-06C0DEEB5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3DC8-7F7E-E34F-FF22-D020246F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A55C-E602-3005-D0F7-70A7398F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5F4D-9E36-A784-C77E-20F34B0A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194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2DD7-8C65-381F-2556-3E0221CD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EB7D-042F-FF10-7584-F8666486E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E54E-60C3-0E15-1224-311924384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46F6A-A423-F501-FB36-08A82E8B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D1CF7-78F9-C54F-E864-66C2F7B4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DB28D-2748-6DF5-0757-9A15EEB1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151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807A-E7C9-0575-A60E-52423BCE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42E14-4223-1C3F-6F04-65306A693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0C8E9-0668-AAAD-0BD3-98A0C10CD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21AD8-E425-A0D6-BA74-2AC1EA7C4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4F229-DD51-30E5-59AD-C110103DF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13BC8-A1D6-5476-99E8-E4417E43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D0D84-D619-74F5-B9AB-D577E480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58E7C-2C90-E862-A711-763DB3DC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305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D77F-7D03-263F-3340-00728540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0E306-C967-6972-B62E-2FED8A46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24752-860C-C2F1-3022-DDB2EAF7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9EFF6-0301-0BA2-BF69-DB036867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336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D2144-8D93-56AF-4675-53B23BDC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E371D-F6E1-40FA-9AFF-98E77475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D113E-D118-F92E-5331-FCFDD8CA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1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1284-13BE-49A2-489A-BBBB5641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2F7AD-15B3-4556-061F-17888A11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DC66-542A-7960-C9AF-7D9C3DD4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6257-BE64-276E-E4B6-D0C40047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4584-B422-0995-E2BF-3A7E6958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4149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73E8-01F8-E8C8-22E3-1E6DB6EE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D2B2-6F63-74B2-39EB-FB5EC5227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5EB9-876A-3261-9EE7-F52BD3D8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FC50-1A27-6FD0-5A64-B61A92B4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3E696-57BE-4B72-40AA-42FE2D4D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EFDF3-5ABA-D35F-84D9-DB2EF836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352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BD94-7EBF-648B-F821-7C2A51E1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8B02C-D6B4-5806-9CF8-3B35E5B44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C003E-8B09-0BE0-54B3-07C093939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493D3-1E52-95DF-754E-32FD2F31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E06F7-4A6D-931B-DC8C-D2B70C2A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42743-8A82-C108-76D8-53BD6C95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1341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2C63-DF11-E456-A2AB-E7C69518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510AB-B850-2C51-8413-64193546D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EAAB-3C6C-029F-5074-0E270DBD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3EAF-0BF8-46B5-9396-A454E2F4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731D-B0E7-BD81-A11A-15011922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948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CC9726-3111-CDD2-6CC5-D278AA0F5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C9953-6751-CF58-1F3B-86628D3CA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04E2-C45E-4873-4F81-69B7E8B2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9317-EB5A-4243-D862-64A31A0B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517F-318A-B103-5875-4D3FE104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6815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3F3274D-8F90-4F75-B990-F6B7A291D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383" y="437538"/>
            <a:ext cx="11333080" cy="742300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535131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AF11-78D8-B57C-529F-2F6EB8E3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8DA1-DCDF-B0E6-6EB4-A5D452EF0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4A70A-070D-115D-7DCA-1B1D5B92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2FA5A-3124-886F-E2E9-7DF5C689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6F7B4-B2B0-5F56-3297-D85EE804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966A-E5FD-4A9F-E99D-7CB0F7A6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40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F32C-45B3-AB5D-779D-AD2BADED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F6623-1285-2768-0C39-C0E036E5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969AD-D927-BA5D-77AD-8673C092E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6B4DA-1AC1-E5C1-0175-0A299D0EF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438E9-25AD-401B-6AAB-A7F624C51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D9AAE-D5C6-BF73-3250-74C9CE01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2B692-7905-DA8C-26DD-098716F7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395EF-5BA8-F5A5-4153-8BC86F6E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047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42A0-9550-101E-5F8A-26E369DF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CA001-4AB5-7891-E4DD-FFA4EA5C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50635-0074-CD13-8BCC-871E373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D54BE-A90F-C37E-6B4E-E5A1363F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AFD10-FF21-D470-5861-A6078AD6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016A4-9170-55F5-F79D-952F8A0D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74332-4B8C-8184-0E93-DFC7A7C8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0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97E3-F6A2-27F7-DA4E-6EAFA431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DD61-C0DA-2F03-304B-4A562EFCA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31532-68E0-4D6E-E765-1156F753F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26199-4861-B00E-3689-862E77BC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ED1FD-A80B-4ADF-5717-99C1644C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EBAFA-AF5F-955F-82C9-A5A384F3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291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4D04-A431-7FA0-EB70-482F57F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88129-84CC-4709-E632-787818D3C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72A53-1260-3B93-2C1A-86186C1C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EBA52-0840-5F31-E88E-3878474C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A85EB-2B0A-1AF4-2EAE-5E6351EE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E0DB0-5D64-9066-FA06-DB594F7A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36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80409-0BAC-F307-B8CE-62056F45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D15E3-9ED9-C17C-276F-1024ED7A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A311-02BC-1A3E-17D3-020927DBA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5944-FBEC-4238-9D20-BB41B29E2E2B}" type="datetimeFigureOut">
              <a:rPr lang="en-SG" smtClean="0"/>
              <a:t>22/9/2023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12927-63A6-0A2B-DB22-4BACC6BD1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74FB-444D-7790-9EC5-77524F691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F511-9FEE-47A5-A18C-B42AB04B3EE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9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1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363B1-B9ED-A98D-9189-0D3CB0EB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CA059-AD43-7783-7A9F-42AEF5B69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1F64-CF08-D94E-0A4C-7FB734483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17348-49C9-4C1E-83FB-AA4DC179F157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BB56-A993-EBD9-9866-135C7396D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ED6E7-2FD9-9AA3-A6A4-B15BB9D28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C3C7-7F60-461C-9E58-4AB89D146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3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4.emf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emf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6.sv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6.svg"/><Relationship Id="rId3" Type="http://schemas.openxmlformats.org/officeDocument/2006/relationships/image" Target="../media/image18.svg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11" Type="http://schemas.openxmlformats.org/officeDocument/2006/relationships/image" Target="../media/image27.emf"/><Relationship Id="rId5" Type="http://schemas.openxmlformats.org/officeDocument/2006/relationships/image" Target="../media/image20.png"/><Relationship Id="rId10" Type="http://schemas.openxmlformats.org/officeDocument/2006/relationships/image" Target="../media/image14.emf"/><Relationship Id="rId4" Type="http://schemas.openxmlformats.org/officeDocument/2006/relationships/image" Target="../media/image19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5.png"/><Relationship Id="rId3" Type="http://schemas.openxmlformats.org/officeDocument/2006/relationships/image" Target="../media/image18.svg"/><Relationship Id="rId7" Type="http://schemas.openxmlformats.org/officeDocument/2006/relationships/image" Target="../media/image5.png"/><Relationship Id="rId12" Type="http://schemas.openxmlformats.org/officeDocument/2006/relationships/image" Target="../media/image2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11" Type="http://schemas.openxmlformats.org/officeDocument/2006/relationships/image" Target="../media/image14.emf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19.png"/><Relationship Id="rId9" Type="http://schemas.openxmlformats.org/officeDocument/2006/relationships/image" Target="../media/image16.png"/><Relationship Id="rId1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7B852C4F-898E-8939-FCA4-3828A85E6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4532" y="4465309"/>
            <a:ext cx="489344" cy="4893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B36512E-E318-3126-9C6A-EAF39C5EF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72757" y="2511352"/>
            <a:ext cx="394161" cy="260734"/>
            <a:chOff x="588263" y="4638804"/>
            <a:chExt cx="764287" cy="6361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6773EA-9934-831F-0141-983FCE851C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8263" y="4792832"/>
              <a:ext cx="617240" cy="482170"/>
              <a:chOff x="403572" y="3532163"/>
              <a:chExt cx="993738" cy="776280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5A409444-B3DF-154A-6BA7-95B8A3CA5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72" y="3532163"/>
                <a:ext cx="993738" cy="776280"/>
              </a:xfrm>
              <a:custGeom>
                <a:avLst/>
                <a:gdLst>
                  <a:gd name="T0" fmla="*/ 0 w 426"/>
                  <a:gd name="T1" fmla="*/ 12 h 333"/>
                  <a:gd name="T2" fmla="*/ 0 w 426"/>
                  <a:gd name="T3" fmla="*/ 12 h 333"/>
                  <a:gd name="T4" fmla="*/ 0 w 426"/>
                  <a:gd name="T5" fmla="*/ 255 h 333"/>
                  <a:gd name="T6" fmla="*/ 12 w 426"/>
                  <a:gd name="T7" fmla="*/ 268 h 333"/>
                  <a:gd name="T8" fmla="*/ 195 w 426"/>
                  <a:gd name="T9" fmla="*/ 268 h 333"/>
                  <a:gd name="T10" fmla="*/ 195 w 426"/>
                  <a:gd name="T11" fmla="*/ 306 h 333"/>
                  <a:gd name="T12" fmla="*/ 130 w 426"/>
                  <a:gd name="T13" fmla="*/ 306 h 333"/>
                  <a:gd name="T14" fmla="*/ 130 w 426"/>
                  <a:gd name="T15" fmla="*/ 333 h 333"/>
                  <a:gd name="T16" fmla="*/ 293 w 426"/>
                  <a:gd name="T17" fmla="*/ 333 h 333"/>
                  <a:gd name="T18" fmla="*/ 293 w 426"/>
                  <a:gd name="T19" fmla="*/ 306 h 333"/>
                  <a:gd name="T20" fmla="*/ 228 w 426"/>
                  <a:gd name="T21" fmla="*/ 306 h 333"/>
                  <a:gd name="T22" fmla="*/ 228 w 426"/>
                  <a:gd name="T23" fmla="*/ 268 h 333"/>
                  <a:gd name="T24" fmla="*/ 413 w 426"/>
                  <a:gd name="T25" fmla="*/ 268 h 333"/>
                  <a:gd name="T26" fmla="*/ 426 w 426"/>
                  <a:gd name="T27" fmla="*/ 255 h 333"/>
                  <a:gd name="T28" fmla="*/ 426 w 426"/>
                  <a:gd name="T29" fmla="*/ 12 h 333"/>
                  <a:gd name="T30" fmla="*/ 413 w 426"/>
                  <a:gd name="T31" fmla="*/ 0 h 333"/>
                  <a:gd name="T32" fmla="*/ 12 w 426"/>
                  <a:gd name="T33" fmla="*/ 0 h 333"/>
                  <a:gd name="T34" fmla="*/ 0 w 426"/>
                  <a:gd name="T35" fmla="*/ 12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6" h="333">
                    <a:moveTo>
                      <a:pt x="0" y="12"/>
                    </a:moveTo>
                    <a:lnTo>
                      <a:pt x="0" y="12"/>
                    </a:lnTo>
                    <a:lnTo>
                      <a:pt x="0" y="255"/>
                    </a:lnTo>
                    <a:cubicBezTo>
                      <a:pt x="0" y="262"/>
                      <a:pt x="5" y="268"/>
                      <a:pt x="12" y="268"/>
                    </a:cubicBezTo>
                    <a:lnTo>
                      <a:pt x="195" y="268"/>
                    </a:lnTo>
                    <a:lnTo>
                      <a:pt x="195" y="306"/>
                    </a:lnTo>
                    <a:lnTo>
                      <a:pt x="130" y="306"/>
                    </a:lnTo>
                    <a:lnTo>
                      <a:pt x="130" y="333"/>
                    </a:lnTo>
                    <a:lnTo>
                      <a:pt x="293" y="333"/>
                    </a:lnTo>
                    <a:lnTo>
                      <a:pt x="293" y="306"/>
                    </a:lnTo>
                    <a:lnTo>
                      <a:pt x="228" y="306"/>
                    </a:lnTo>
                    <a:lnTo>
                      <a:pt x="228" y="268"/>
                    </a:lnTo>
                    <a:lnTo>
                      <a:pt x="413" y="268"/>
                    </a:lnTo>
                    <a:cubicBezTo>
                      <a:pt x="420" y="268"/>
                      <a:pt x="426" y="262"/>
                      <a:pt x="426" y="255"/>
                    </a:cubicBezTo>
                    <a:lnTo>
                      <a:pt x="426" y="12"/>
                    </a:lnTo>
                    <a:cubicBezTo>
                      <a:pt x="426" y="5"/>
                      <a:pt x="420" y="0"/>
                      <a:pt x="413" y="0"/>
                    </a:cubicBez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C060B4-029C-6D9B-F39A-142C9C149ADA}"/>
                  </a:ext>
                </a:extLst>
              </p:cNvPr>
              <p:cNvSpPr/>
              <p:nvPr/>
            </p:nvSpPr>
            <p:spPr bwMode="auto">
              <a:xfrm>
                <a:off x="460376" y="3587057"/>
                <a:ext cx="880132" cy="5093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CB183E7-F8B4-C95A-881E-BD5DD27C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411" y="4895300"/>
              <a:ext cx="187034" cy="18703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5B294F-5CE9-6F7E-C90C-59AD2B5245AB}"/>
                </a:ext>
              </a:extLst>
            </p:cNvPr>
            <p:cNvSpPr/>
            <p:nvPr/>
          </p:nvSpPr>
          <p:spPr bwMode="auto">
            <a:xfrm>
              <a:off x="1016049" y="4787787"/>
              <a:ext cx="188956" cy="18895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6D5AB2-ED8C-E152-182D-151571119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3124" y="4638804"/>
              <a:ext cx="319426" cy="319426"/>
            </a:xfrm>
            <a:prstGeom prst="rect">
              <a:avLst/>
            </a:prstGeom>
          </p:spPr>
        </p:pic>
      </p:grpSp>
      <p:pic>
        <p:nvPicPr>
          <p:cNvPr id="20" name="Graphic 19" descr="Server with solid fill">
            <a:extLst>
              <a:ext uri="{FF2B5EF4-FFF2-40B4-BE49-F238E27FC236}">
                <a16:creationId xmlns:a16="http://schemas.microsoft.com/office/drawing/2014/main" id="{8E8263AA-880D-0397-1C77-758B370590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9212" y="4450976"/>
            <a:ext cx="489344" cy="489344"/>
          </a:xfrm>
          <a:prstGeom prst="rect">
            <a:avLst/>
          </a:prstGeom>
        </p:spPr>
      </p:pic>
      <p:pic>
        <p:nvPicPr>
          <p:cNvPr id="22" name="Picture 4" descr="Azure Virtual Desktop (@Azure_Desktop) / Twitter">
            <a:extLst>
              <a:ext uri="{FF2B5EF4-FFF2-40B4-BE49-F238E27FC236}">
                <a16:creationId xmlns:a16="http://schemas.microsoft.com/office/drawing/2014/main" id="{5011B91A-5C2A-D213-2C5A-CB73FD6B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59" y="3117865"/>
            <a:ext cx="394161" cy="39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Laptop with solid fill">
            <a:extLst>
              <a:ext uri="{FF2B5EF4-FFF2-40B4-BE49-F238E27FC236}">
                <a16:creationId xmlns:a16="http://schemas.microsoft.com/office/drawing/2014/main" id="{4307929C-8048-B51E-700F-2FDE89E20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6726" y="4483120"/>
            <a:ext cx="457200" cy="4572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DCA6F3-C3AC-C584-A201-F617C969FCB3}"/>
              </a:ext>
            </a:extLst>
          </p:cNvPr>
          <p:cNvSpPr/>
          <p:nvPr/>
        </p:nvSpPr>
        <p:spPr>
          <a:xfrm>
            <a:off x="6995694" y="1949355"/>
            <a:ext cx="2829636" cy="3662149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6" name="Picture 4" descr="Azure Virtual Desktop (@Azure_Desktop) / Twitter">
            <a:extLst>
              <a:ext uri="{FF2B5EF4-FFF2-40B4-BE49-F238E27FC236}">
                <a16:creationId xmlns:a16="http://schemas.microsoft.com/office/drawing/2014/main" id="{DA511E69-53D2-7626-4885-FE55BF4D9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757" y="3117865"/>
            <a:ext cx="363219" cy="36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22382C4-9B2A-406D-8A48-F1F69774D057}"/>
              </a:ext>
            </a:extLst>
          </p:cNvPr>
          <p:cNvSpPr txBox="1"/>
          <p:nvPr/>
        </p:nvSpPr>
        <p:spPr>
          <a:xfrm>
            <a:off x="2720454" y="1594770"/>
            <a:ext cx="19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Geography A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721279-5BAC-4D2B-802B-8DC9E5E7F3C7}"/>
              </a:ext>
            </a:extLst>
          </p:cNvPr>
          <p:cNvSpPr txBox="1"/>
          <p:nvPr/>
        </p:nvSpPr>
        <p:spPr>
          <a:xfrm>
            <a:off x="6995694" y="1597442"/>
            <a:ext cx="19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Geography B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6B42C6-3683-93E9-F532-930AFB316158}"/>
              </a:ext>
            </a:extLst>
          </p:cNvPr>
          <p:cNvSpPr txBox="1"/>
          <p:nvPr/>
        </p:nvSpPr>
        <p:spPr>
          <a:xfrm>
            <a:off x="3157628" y="4920794"/>
            <a:ext cx="198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network</a:t>
            </a:r>
            <a:endParaRPr lang="en-SG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82ED-72CF-0AE6-CE72-886D1BE11132}"/>
              </a:ext>
            </a:extLst>
          </p:cNvPr>
          <p:cNvSpPr txBox="1"/>
          <p:nvPr/>
        </p:nvSpPr>
        <p:spPr>
          <a:xfrm>
            <a:off x="7376614" y="5786589"/>
            <a:ext cx="198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network</a:t>
            </a:r>
            <a:endParaRPr lang="en-SG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7083B4-6F9C-9185-B9EE-7E8261936895}"/>
              </a:ext>
            </a:extLst>
          </p:cNvPr>
          <p:cNvSpPr txBox="1"/>
          <p:nvPr/>
        </p:nvSpPr>
        <p:spPr>
          <a:xfrm>
            <a:off x="3122316" y="2267562"/>
            <a:ext cx="198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region A</a:t>
            </a:r>
            <a:endParaRPr lang="en-SG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4BA1-FF4C-B347-97AC-4F44B8B90D50}"/>
              </a:ext>
            </a:extLst>
          </p:cNvPr>
          <p:cNvSpPr txBox="1"/>
          <p:nvPr/>
        </p:nvSpPr>
        <p:spPr>
          <a:xfrm>
            <a:off x="4237538" y="3229604"/>
            <a:ext cx="131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Virtual Desktop gateway</a:t>
            </a:r>
            <a:endParaRPr lang="en-SG" sz="1200" dirty="0"/>
          </a:p>
        </p:txBody>
      </p:sp>
      <p:pic>
        <p:nvPicPr>
          <p:cNvPr id="44" name="Graphic 43" descr="Cloud outline">
            <a:extLst>
              <a:ext uri="{FF2B5EF4-FFF2-40B4-BE49-F238E27FC236}">
                <a16:creationId xmlns:a16="http://schemas.microsoft.com/office/drawing/2014/main" id="{7B8ED63A-20C5-9824-2623-0AA91A127F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26378" y="3678011"/>
            <a:ext cx="524301" cy="524301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D0628F-135A-EADD-C4BE-1EA2110D981D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3603876" y="4709981"/>
            <a:ext cx="372850" cy="1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E9DA2-CAB0-97C9-6DD9-BF47CC73F4AD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197626" y="4050171"/>
            <a:ext cx="7700" cy="4329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3B7317-E561-EC39-4B33-E15CFB19F82F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151640" y="3512026"/>
            <a:ext cx="0" cy="299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86F54E-721F-E5FB-172E-32A0A7FD4120}"/>
              </a:ext>
            </a:extLst>
          </p:cNvPr>
          <p:cNvCxnSpPr>
            <a:cxnSpLocks/>
            <a:endCxn id="11" idx="10"/>
          </p:cNvCxnSpPr>
          <p:nvPr/>
        </p:nvCxnSpPr>
        <p:spPr>
          <a:xfrm flipH="1" flipV="1">
            <a:off x="7943128" y="2756064"/>
            <a:ext cx="4543" cy="370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906EF92-D789-6F1D-3864-958BB3805D85}"/>
              </a:ext>
            </a:extLst>
          </p:cNvPr>
          <p:cNvSpPr txBox="1"/>
          <p:nvPr/>
        </p:nvSpPr>
        <p:spPr>
          <a:xfrm>
            <a:off x="7448343" y="2265034"/>
            <a:ext cx="198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region B</a:t>
            </a:r>
            <a:endParaRPr lang="en-SG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968960-60F9-9373-F90D-6F711290D75F}"/>
              </a:ext>
            </a:extLst>
          </p:cNvPr>
          <p:cNvSpPr txBox="1"/>
          <p:nvPr/>
        </p:nvSpPr>
        <p:spPr>
          <a:xfrm>
            <a:off x="4425533" y="3829520"/>
            <a:ext cx="103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Internet</a:t>
            </a:r>
            <a:endParaRPr lang="en-SG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BAEED80-D87F-CAB9-F30A-89C5A359055A}"/>
              </a:ext>
            </a:extLst>
          </p:cNvPr>
          <p:cNvSpPr/>
          <p:nvPr/>
        </p:nvSpPr>
        <p:spPr>
          <a:xfrm>
            <a:off x="7381893" y="4280848"/>
            <a:ext cx="2147248" cy="9376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5" name="Picture 2" descr="VPN Gateway | Microsoft Azure Mono">
            <a:extLst>
              <a:ext uri="{FF2B5EF4-FFF2-40B4-BE49-F238E27FC236}">
                <a16:creationId xmlns:a16="http://schemas.microsoft.com/office/drawing/2014/main" id="{E6609615-ED41-C273-F6B7-FF651E240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531" y="2837664"/>
            <a:ext cx="271080" cy="3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1E04483-0A60-22E9-0126-3D99BF16F1BC}"/>
              </a:ext>
            </a:extLst>
          </p:cNvPr>
          <p:cNvSpPr/>
          <p:nvPr/>
        </p:nvSpPr>
        <p:spPr>
          <a:xfrm>
            <a:off x="3033018" y="2244382"/>
            <a:ext cx="2148582" cy="9521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95C4B61-20BB-C1FE-D588-96AFCF28D09D}"/>
              </a:ext>
            </a:extLst>
          </p:cNvPr>
          <p:cNvSpPr/>
          <p:nvPr/>
        </p:nvSpPr>
        <p:spPr>
          <a:xfrm>
            <a:off x="3060638" y="4327689"/>
            <a:ext cx="2148582" cy="9521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6CDAACC-8167-8E71-3C16-F102004C6275}"/>
              </a:ext>
            </a:extLst>
          </p:cNvPr>
          <p:cNvSpPr/>
          <p:nvPr/>
        </p:nvSpPr>
        <p:spPr>
          <a:xfrm>
            <a:off x="2720454" y="1936646"/>
            <a:ext cx="2829636" cy="3662149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5036829-CE7E-567E-1502-42358A0C686C}"/>
              </a:ext>
            </a:extLst>
          </p:cNvPr>
          <p:cNvSpPr/>
          <p:nvPr/>
        </p:nvSpPr>
        <p:spPr>
          <a:xfrm>
            <a:off x="7376614" y="2261604"/>
            <a:ext cx="2147248" cy="9349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4BC7D8-E63C-C470-6D84-797B0C927762}"/>
              </a:ext>
            </a:extLst>
          </p:cNvPr>
          <p:cNvSpPr txBox="1"/>
          <p:nvPr/>
        </p:nvSpPr>
        <p:spPr>
          <a:xfrm>
            <a:off x="6995694" y="1597442"/>
            <a:ext cx="19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Geography B</a:t>
            </a:r>
            <a:endParaRPr lang="en-SG" dirty="0"/>
          </a:p>
        </p:txBody>
      </p:sp>
      <p:sp>
        <p:nvSpPr>
          <p:cNvPr id="81" name="Arrow: Left-Right 80">
            <a:extLst>
              <a:ext uri="{FF2B5EF4-FFF2-40B4-BE49-F238E27FC236}">
                <a16:creationId xmlns:a16="http://schemas.microsoft.com/office/drawing/2014/main" id="{C832DA3B-E94C-0C7B-3A73-F441C875749D}"/>
              </a:ext>
            </a:extLst>
          </p:cNvPr>
          <p:cNvSpPr/>
          <p:nvPr/>
        </p:nvSpPr>
        <p:spPr>
          <a:xfrm>
            <a:off x="5550089" y="2797793"/>
            <a:ext cx="1434003" cy="661008"/>
          </a:xfrm>
          <a:prstGeom prst="leftRightArrow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647138-A7BE-1374-4ED7-BE568BC44010}"/>
              </a:ext>
            </a:extLst>
          </p:cNvPr>
          <p:cNvSpPr txBox="1"/>
          <p:nvPr/>
        </p:nvSpPr>
        <p:spPr>
          <a:xfrm>
            <a:off x="5577743" y="2995426"/>
            <a:ext cx="140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backbone</a:t>
            </a:r>
            <a:endParaRPr lang="en-SG" sz="1200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D1275B4-61A6-194C-5F68-C405C4FA5860}"/>
              </a:ext>
            </a:extLst>
          </p:cNvPr>
          <p:cNvSpPr/>
          <p:nvPr/>
        </p:nvSpPr>
        <p:spPr>
          <a:xfrm>
            <a:off x="4085191" y="2648759"/>
            <a:ext cx="4803024" cy="2047515"/>
          </a:xfrm>
          <a:custGeom>
            <a:avLst/>
            <a:gdLst>
              <a:gd name="connsiteX0" fmla="*/ 372053 w 4770377"/>
              <a:gd name="connsiteY0" fmla="*/ 2042966 h 2042966"/>
              <a:gd name="connsiteX1" fmla="*/ 322012 w 4770377"/>
              <a:gd name="connsiteY1" fmla="*/ 619049 h 2042966"/>
              <a:gd name="connsiteX2" fmla="*/ 3834036 w 4770377"/>
              <a:gd name="connsiteY2" fmla="*/ 582655 h 2042966"/>
              <a:gd name="connsiteX3" fmla="*/ 3902274 w 4770377"/>
              <a:gd name="connsiteY3" fmla="*/ 9449 h 2042966"/>
              <a:gd name="connsiteX4" fmla="*/ 4762083 w 4770377"/>
              <a:gd name="connsiteY4" fmla="*/ 350643 h 2042966"/>
              <a:gd name="connsiteX5" fmla="*/ 4339003 w 4770377"/>
              <a:gd name="connsiteY5" fmla="*/ 1847348 h 2042966"/>
              <a:gd name="connsiteX0" fmla="*/ 261646 w 4882883"/>
              <a:gd name="connsiteY0" fmla="*/ 2047515 h 2047515"/>
              <a:gd name="connsiteX1" fmla="*/ 434518 w 4882883"/>
              <a:gd name="connsiteY1" fmla="*/ 619049 h 2047515"/>
              <a:gd name="connsiteX2" fmla="*/ 3946542 w 4882883"/>
              <a:gd name="connsiteY2" fmla="*/ 582655 h 2047515"/>
              <a:gd name="connsiteX3" fmla="*/ 4014780 w 4882883"/>
              <a:gd name="connsiteY3" fmla="*/ 9449 h 2047515"/>
              <a:gd name="connsiteX4" fmla="*/ 4874589 w 4882883"/>
              <a:gd name="connsiteY4" fmla="*/ 350643 h 2047515"/>
              <a:gd name="connsiteX5" fmla="*/ 4451509 w 4882883"/>
              <a:gd name="connsiteY5" fmla="*/ 1847348 h 2047515"/>
              <a:gd name="connsiteX0" fmla="*/ 181787 w 4803024"/>
              <a:gd name="connsiteY0" fmla="*/ 2047515 h 2047515"/>
              <a:gd name="connsiteX1" fmla="*/ 354659 w 4803024"/>
              <a:gd name="connsiteY1" fmla="*/ 619049 h 2047515"/>
              <a:gd name="connsiteX2" fmla="*/ 3866683 w 4803024"/>
              <a:gd name="connsiteY2" fmla="*/ 582655 h 2047515"/>
              <a:gd name="connsiteX3" fmla="*/ 3934921 w 4803024"/>
              <a:gd name="connsiteY3" fmla="*/ 9449 h 2047515"/>
              <a:gd name="connsiteX4" fmla="*/ 4794730 w 4803024"/>
              <a:gd name="connsiteY4" fmla="*/ 350643 h 2047515"/>
              <a:gd name="connsiteX5" fmla="*/ 4371650 w 4803024"/>
              <a:gd name="connsiteY5" fmla="*/ 1847348 h 204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3024" h="2047515">
                <a:moveTo>
                  <a:pt x="181787" y="2047515"/>
                </a:moveTo>
                <a:cubicBezTo>
                  <a:pt x="91181" y="1443601"/>
                  <a:pt x="-259490" y="863192"/>
                  <a:pt x="354659" y="619049"/>
                </a:cubicBezTo>
                <a:cubicBezTo>
                  <a:pt x="968808" y="374906"/>
                  <a:pt x="3269973" y="684255"/>
                  <a:pt x="3866683" y="582655"/>
                </a:cubicBezTo>
                <a:cubicBezTo>
                  <a:pt x="4463393" y="481055"/>
                  <a:pt x="3780247" y="48118"/>
                  <a:pt x="3934921" y="9449"/>
                </a:cubicBezTo>
                <a:cubicBezTo>
                  <a:pt x="4089595" y="-29220"/>
                  <a:pt x="4721942" y="44326"/>
                  <a:pt x="4794730" y="350643"/>
                </a:cubicBezTo>
                <a:cubicBezTo>
                  <a:pt x="4867518" y="656959"/>
                  <a:pt x="4439130" y="1597897"/>
                  <a:pt x="4371650" y="184734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B85AE147-A92A-AF06-F70B-6496E1CF254C}"/>
              </a:ext>
            </a:extLst>
          </p:cNvPr>
          <p:cNvSpPr/>
          <p:nvPr/>
        </p:nvSpPr>
        <p:spPr>
          <a:xfrm>
            <a:off x="8463884" y="3214412"/>
            <a:ext cx="586854" cy="1059940"/>
          </a:xfrm>
          <a:prstGeom prst="parallelogram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430F79B-90E9-B433-3CF7-62ED9C058C09}"/>
              </a:ext>
            </a:extLst>
          </p:cNvPr>
          <p:cNvSpPr/>
          <p:nvPr/>
        </p:nvSpPr>
        <p:spPr>
          <a:xfrm>
            <a:off x="8557146" y="2611130"/>
            <a:ext cx="722891" cy="5363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312814-4C87-56E3-BFE1-CEEAA0BE51C8}"/>
              </a:ext>
            </a:extLst>
          </p:cNvPr>
          <p:cNvSpPr txBox="1"/>
          <p:nvPr/>
        </p:nvSpPr>
        <p:spPr>
          <a:xfrm>
            <a:off x="9005648" y="3742467"/>
            <a:ext cx="135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VPN/ExpressRoute</a:t>
            </a:r>
            <a:endParaRPr lang="en-SG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E5936E-1288-F40C-2D03-41C3CBE00C24}"/>
              </a:ext>
            </a:extLst>
          </p:cNvPr>
          <p:cNvSpPr txBox="1"/>
          <p:nvPr/>
        </p:nvSpPr>
        <p:spPr>
          <a:xfrm>
            <a:off x="8746287" y="2617963"/>
            <a:ext cx="1215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Virtual network</a:t>
            </a:r>
            <a:endParaRPr lang="en-SG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E168D1-154B-20CA-E142-DB7207FC136E}"/>
              </a:ext>
            </a:extLst>
          </p:cNvPr>
          <p:cNvSpPr txBox="1"/>
          <p:nvPr/>
        </p:nvSpPr>
        <p:spPr>
          <a:xfrm>
            <a:off x="8148307" y="4941337"/>
            <a:ext cx="103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LOB apps</a:t>
            </a:r>
            <a:endParaRPr lang="en-SG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B3101E-724B-7E91-66AE-D78DBACA37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2360" y="6039057"/>
            <a:ext cx="153162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7B852C4F-898E-8939-FCA4-3828A85E6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4532" y="4465309"/>
            <a:ext cx="489344" cy="4893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B36512E-E318-3126-9C6A-EAF39C5EF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2280" y="2519779"/>
            <a:ext cx="394161" cy="260734"/>
            <a:chOff x="588263" y="4638804"/>
            <a:chExt cx="764287" cy="6361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6773EA-9934-831F-0141-983FCE851C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8263" y="4792832"/>
              <a:ext cx="617240" cy="482170"/>
              <a:chOff x="403572" y="3532163"/>
              <a:chExt cx="993738" cy="776280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5A409444-B3DF-154A-6BA7-95B8A3CA5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72" y="3532163"/>
                <a:ext cx="993738" cy="776280"/>
              </a:xfrm>
              <a:custGeom>
                <a:avLst/>
                <a:gdLst>
                  <a:gd name="T0" fmla="*/ 0 w 426"/>
                  <a:gd name="T1" fmla="*/ 12 h 333"/>
                  <a:gd name="T2" fmla="*/ 0 w 426"/>
                  <a:gd name="T3" fmla="*/ 12 h 333"/>
                  <a:gd name="T4" fmla="*/ 0 w 426"/>
                  <a:gd name="T5" fmla="*/ 255 h 333"/>
                  <a:gd name="T6" fmla="*/ 12 w 426"/>
                  <a:gd name="T7" fmla="*/ 268 h 333"/>
                  <a:gd name="T8" fmla="*/ 195 w 426"/>
                  <a:gd name="T9" fmla="*/ 268 h 333"/>
                  <a:gd name="T10" fmla="*/ 195 w 426"/>
                  <a:gd name="T11" fmla="*/ 306 h 333"/>
                  <a:gd name="T12" fmla="*/ 130 w 426"/>
                  <a:gd name="T13" fmla="*/ 306 h 333"/>
                  <a:gd name="T14" fmla="*/ 130 w 426"/>
                  <a:gd name="T15" fmla="*/ 333 h 333"/>
                  <a:gd name="T16" fmla="*/ 293 w 426"/>
                  <a:gd name="T17" fmla="*/ 333 h 333"/>
                  <a:gd name="T18" fmla="*/ 293 w 426"/>
                  <a:gd name="T19" fmla="*/ 306 h 333"/>
                  <a:gd name="T20" fmla="*/ 228 w 426"/>
                  <a:gd name="T21" fmla="*/ 306 h 333"/>
                  <a:gd name="T22" fmla="*/ 228 w 426"/>
                  <a:gd name="T23" fmla="*/ 268 h 333"/>
                  <a:gd name="T24" fmla="*/ 413 w 426"/>
                  <a:gd name="T25" fmla="*/ 268 h 333"/>
                  <a:gd name="T26" fmla="*/ 426 w 426"/>
                  <a:gd name="T27" fmla="*/ 255 h 333"/>
                  <a:gd name="T28" fmla="*/ 426 w 426"/>
                  <a:gd name="T29" fmla="*/ 12 h 333"/>
                  <a:gd name="T30" fmla="*/ 413 w 426"/>
                  <a:gd name="T31" fmla="*/ 0 h 333"/>
                  <a:gd name="T32" fmla="*/ 12 w 426"/>
                  <a:gd name="T33" fmla="*/ 0 h 333"/>
                  <a:gd name="T34" fmla="*/ 0 w 426"/>
                  <a:gd name="T35" fmla="*/ 12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26" h="333">
                    <a:moveTo>
                      <a:pt x="0" y="12"/>
                    </a:moveTo>
                    <a:lnTo>
                      <a:pt x="0" y="12"/>
                    </a:lnTo>
                    <a:lnTo>
                      <a:pt x="0" y="255"/>
                    </a:lnTo>
                    <a:cubicBezTo>
                      <a:pt x="0" y="262"/>
                      <a:pt x="5" y="268"/>
                      <a:pt x="12" y="268"/>
                    </a:cubicBezTo>
                    <a:lnTo>
                      <a:pt x="195" y="268"/>
                    </a:lnTo>
                    <a:lnTo>
                      <a:pt x="195" y="306"/>
                    </a:lnTo>
                    <a:lnTo>
                      <a:pt x="130" y="306"/>
                    </a:lnTo>
                    <a:lnTo>
                      <a:pt x="130" y="333"/>
                    </a:lnTo>
                    <a:lnTo>
                      <a:pt x="293" y="333"/>
                    </a:lnTo>
                    <a:lnTo>
                      <a:pt x="293" y="306"/>
                    </a:lnTo>
                    <a:lnTo>
                      <a:pt x="228" y="306"/>
                    </a:lnTo>
                    <a:lnTo>
                      <a:pt x="228" y="268"/>
                    </a:lnTo>
                    <a:lnTo>
                      <a:pt x="413" y="268"/>
                    </a:lnTo>
                    <a:cubicBezTo>
                      <a:pt x="420" y="268"/>
                      <a:pt x="426" y="262"/>
                      <a:pt x="426" y="255"/>
                    </a:cubicBezTo>
                    <a:lnTo>
                      <a:pt x="426" y="12"/>
                    </a:lnTo>
                    <a:cubicBezTo>
                      <a:pt x="426" y="5"/>
                      <a:pt x="420" y="0"/>
                      <a:pt x="413" y="0"/>
                    </a:cubicBezTo>
                    <a:lnTo>
                      <a:pt x="12" y="0"/>
                    </a:lnTo>
                    <a:cubicBezTo>
                      <a:pt x="5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C060B4-029C-6D9B-F39A-142C9C149ADA}"/>
                  </a:ext>
                </a:extLst>
              </p:cNvPr>
              <p:cNvSpPr/>
              <p:nvPr/>
            </p:nvSpPr>
            <p:spPr bwMode="auto">
              <a:xfrm>
                <a:off x="460376" y="3587057"/>
                <a:ext cx="880132" cy="5093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CB183E7-F8B4-C95A-881E-BD5DD27C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411" y="4895300"/>
              <a:ext cx="187034" cy="18703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5B294F-5CE9-6F7E-C90C-59AD2B5245AB}"/>
                </a:ext>
              </a:extLst>
            </p:cNvPr>
            <p:cNvSpPr/>
            <p:nvPr/>
          </p:nvSpPr>
          <p:spPr bwMode="auto">
            <a:xfrm>
              <a:off x="1016049" y="4787787"/>
              <a:ext cx="188956" cy="188956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6D5AB2-ED8C-E152-182D-151571119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3124" y="4638804"/>
              <a:ext cx="319426" cy="319426"/>
            </a:xfrm>
            <a:prstGeom prst="rect">
              <a:avLst/>
            </a:prstGeom>
          </p:spPr>
        </p:pic>
      </p:grpSp>
      <p:pic>
        <p:nvPicPr>
          <p:cNvPr id="20" name="Graphic 19" descr="Server with solid fill">
            <a:extLst>
              <a:ext uri="{FF2B5EF4-FFF2-40B4-BE49-F238E27FC236}">
                <a16:creationId xmlns:a16="http://schemas.microsoft.com/office/drawing/2014/main" id="{8E8263AA-880D-0397-1C77-758B370590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9212" y="4450976"/>
            <a:ext cx="489344" cy="489344"/>
          </a:xfrm>
          <a:prstGeom prst="rect">
            <a:avLst/>
          </a:prstGeom>
        </p:spPr>
      </p:pic>
      <p:pic>
        <p:nvPicPr>
          <p:cNvPr id="22" name="Picture 4" descr="Azure Virtual Desktop (@Azure_Desktop) / Twitter">
            <a:extLst>
              <a:ext uri="{FF2B5EF4-FFF2-40B4-BE49-F238E27FC236}">
                <a16:creationId xmlns:a16="http://schemas.microsoft.com/office/drawing/2014/main" id="{5011B91A-5C2A-D213-2C5A-CB73FD6B3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559" y="3117842"/>
            <a:ext cx="394161" cy="39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Laptop with solid fill">
            <a:extLst>
              <a:ext uri="{FF2B5EF4-FFF2-40B4-BE49-F238E27FC236}">
                <a16:creationId xmlns:a16="http://schemas.microsoft.com/office/drawing/2014/main" id="{4307929C-8048-B51E-700F-2FDE89E20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6726" y="4483120"/>
            <a:ext cx="457200" cy="4572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DCA6F3-C3AC-C584-A201-F617C969FCB3}"/>
              </a:ext>
            </a:extLst>
          </p:cNvPr>
          <p:cNvSpPr/>
          <p:nvPr/>
        </p:nvSpPr>
        <p:spPr>
          <a:xfrm>
            <a:off x="6995694" y="1949355"/>
            <a:ext cx="2829636" cy="3662149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2382C4-9B2A-406D-8A48-F1F69774D057}"/>
              </a:ext>
            </a:extLst>
          </p:cNvPr>
          <p:cNvSpPr txBox="1"/>
          <p:nvPr/>
        </p:nvSpPr>
        <p:spPr>
          <a:xfrm>
            <a:off x="2720454" y="1594770"/>
            <a:ext cx="19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Geography A</a:t>
            </a:r>
            <a:endParaRPr lang="en-S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721279-5BAC-4D2B-802B-8DC9E5E7F3C7}"/>
              </a:ext>
            </a:extLst>
          </p:cNvPr>
          <p:cNvSpPr txBox="1"/>
          <p:nvPr/>
        </p:nvSpPr>
        <p:spPr>
          <a:xfrm>
            <a:off x="6995694" y="1597442"/>
            <a:ext cx="19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Geography B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6B42C6-3683-93E9-F532-930AFB316158}"/>
              </a:ext>
            </a:extLst>
          </p:cNvPr>
          <p:cNvSpPr txBox="1"/>
          <p:nvPr/>
        </p:nvSpPr>
        <p:spPr>
          <a:xfrm>
            <a:off x="3157628" y="4920794"/>
            <a:ext cx="198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network</a:t>
            </a:r>
            <a:endParaRPr lang="en-SG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6F82ED-72CF-0AE6-CE72-886D1BE11132}"/>
              </a:ext>
            </a:extLst>
          </p:cNvPr>
          <p:cNvSpPr txBox="1"/>
          <p:nvPr/>
        </p:nvSpPr>
        <p:spPr>
          <a:xfrm>
            <a:off x="7376614" y="5786589"/>
            <a:ext cx="198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network</a:t>
            </a:r>
            <a:endParaRPr lang="en-SG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7083B4-6F9C-9185-B9EE-7E8261936895}"/>
              </a:ext>
            </a:extLst>
          </p:cNvPr>
          <p:cNvSpPr txBox="1"/>
          <p:nvPr/>
        </p:nvSpPr>
        <p:spPr>
          <a:xfrm>
            <a:off x="3122316" y="2267562"/>
            <a:ext cx="198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region A</a:t>
            </a:r>
            <a:endParaRPr lang="en-SG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C04BA1-FF4C-B347-97AC-4F44B8B90D50}"/>
              </a:ext>
            </a:extLst>
          </p:cNvPr>
          <p:cNvSpPr txBox="1"/>
          <p:nvPr/>
        </p:nvSpPr>
        <p:spPr>
          <a:xfrm>
            <a:off x="4293130" y="3235998"/>
            <a:ext cx="1312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Virtual Desktop gateway</a:t>
            </a:r>
            <a:endParaRPr lang="en-SG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D0628F-135A-EADD-C4BE-1EA2110D981D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3603876" y="4709981"/>
            <a:ext cx="372850" cy="1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986F54E-721F-E5FB-172E-32A0A7FD4120}"/>
              </a:ext>
            </a:extLst>
          </p:cNvPr>
          <p:cNvCxnSpPr>
            <a:cxnSpLocks/>
            <a:endCxn id="11" idx="10"/>
          </p:cNvCxnSpPr>
          <p:nvPr/>
        </p:nvCxnSpPr>
        <p:spPr>
          <a:xfrm flipH="1" flipV="1">
            <a:off x="4122651" y="2764491"/>
            <a:ext cx="4543" cy="370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906EF92-D789-6F1D-3864-958BB3805D85}"/>
              </a:ext>
            </a:extLst>
          </p:cNvPr>
          <p:cNvSpPr txBox="1"/>
          <p:nvPr/>
        </p:nvSpPr>
        <p:spPr>
          <a:xfrm>
            <a:off x="7448343" y="2265034"/>
            <a:ext cx="198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region B</a:t>
            </a:r>
            <a:endParaRPr lang="en-SG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BAEED80-D87F-CAB9-F30A-89C5A359055A}"/>
              </a:ext>
            </a:extLst>
          </p:cNvPr>
          <p:cNvSpPr/>
          <p:nvPr/>
        </p:nvSpPr>
        <p:spPr>
          <a:xfrm>
            <a:off x="7381893" y="4280848"/>
            <a:ext cx="2147248" cy="93765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5" name="Picture 2" descr="VPN Gateway | Microsoft Azure Mono">
            <a:extLst>
              <a:ext uri="{FF2B5EF4-FFF2-40B4-BE49-F238E27FC236}">
                <a16:creationId xmlns:a16="http://schemas.microsoft.com/office/drawing/2014/main" id="{E6609615-ED41-C273-F6B7-FF651E240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531" y="2837664"/>
            <a:ext cx="271080" cy="30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1E04483-0A60-22E9-0126-3D99BF16F1BC}"/>
              </a:ext>
            </a:extLst>
          </p:cNvPr>
          <p:cNvSpPr/>
          <p:nvPr/>
        </p:nvSpPr>
        <p:spPr>
          <a:xfrm>
            <a:off x="3033018" y="2244382"/>
            <a:ext cx="2148582" cy="9521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895C4B61-20BB-C1FE-D588-96AFCF28D09D}"/>
              </a:ext>
            </a:extLst>
          </p:cNvPr>
          <p:cNvSpPr/>
          <p:nvPr/>
        </p:nvSpPr>
        <p:spPr>
          <a:xfrm>
            <a:off x="3060638" y="4327689"/>
            <a:ext cx="2148582" cy="95213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6CDAACC-8167-8E71-3C16-F102004C6275}"/>
              </a:ext>
            </a:extLst>
          </p:cNvPr>
          <p:cNvSpPr/>
          <p:nvPr/>
        </p:nvSpPr>
        <p:spPr>
          <a:xfrm>
            <a:off x="2720454" y="1936646"/>
            <a:ext cx="2829636" cy="3662149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5036829-CE7E-567E-1502-42358A0C686C}"/>
              </a:ext>
            </a:extLst>
          </p:cNvPr>
          <p:cNvSpPr/>
          <p:nvPr/>
        </p:nvSpPr>
        <p:spPr>
          <a:xfrm>
            <a:off x="7376614" y="2261604"/>
            <a:ext cx="2147248" cy="93490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4BC7D8-E63C-C470-6D84-797B0C927762}"/>
              </a:ext>
            </a:extLst>
          </p:cNvPr>
          <p:cNvSpPr txBox="1"/>
          <p:nvPr/>
        </p:nvSpPr>
        <p:spPr>
          <a:xfrm>
            <a:off x="6995694" y="1597442"/>
            <a:ext cx="19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Geography B</a:t>
            </a:r>
            <a:endParaRPr lang="en-SG" dirty="0"/>
          </a:p>
        </p:txBody>
      </p:sp>
      <p:sp>
        <p:nvSpPr>
          <p:cNvPr id="81" name="Arrow: Left-Right 80">
            <a:extLst>
              <a:ext uri="{FF2B5EF4-FFF2-40B4-BE49-F238E27FC236}">
                <a16:creationId xmlns:a16="http://schemas.microsoft.com/office/drawing/2014/main" id="{C832DA3B-E94C-0C7B-3A73-F441C875749D}"/>
              </a:ext>
            </a:extLst>
          </p:cNvPr>
          <p:cNvSpPr/>
          <p:nvPr/>
        </p:nvSpPr>
        <p:spPr>
          <a:xfrm>
            <a:off x="5550089" y="2351965"/>
            <a:ext cx="1434003" cy="661008"/>
          </a:xfrm>
          <a:prstGeom prst="leftRightArrow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647138-A7BE-1374-4ED7-BE568BC44010}"/>
              </a:ext>
            </a:extLst>
          </p:cNvPr>
          <p:cNvSpPr txBox="1"/>
          <p:nvPr/>
        </p:nvSpPr>
        <p:spPr>
          <a:xfrm>
            <a:off x="5577743" y="2549598"/>
            <a:ext cx="140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backbone</a:t>
            </a:r>
            <a:endParaRPr lang="en-SG" sz="1200" dirty="0"/>
          </a:p>
        </p:txBody>
      </p:sp>
      <p:sp>
        <p:nvSpPr>
          <p:cNvPr id="84" name="Parallelogram 83">
            <a:extLst>
              <a:ext uri="{FF2B5EF4-FFF2-40B4-BE49-F238E27FC236}">
                <a16:creationId xmlns:a16="http://schemas.microsoft.com/office/drawing/2014/main" id="{B85AE147-A92A-AF06-F70B-6496E1CF254C}"/>
              </a:ext>
            </a:extLst>
          </p:cNvPr>
          <p:cNvSpPr/>
          <p:nvPr/>
        </p:nvSpPr>
        <p:spPr>
          <a:xfrm>
            <a:off x="8463884" y="3213991"/>
            <a:ext cx="586854" cy="1059940"/>
          </a:xfrm>
          <a:prstGeom prst="parallelogram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430F79B-90E9-B433-3CF7-62ED9C058C09}"/>
              </a:ext>
            </a:extLst>
          </p:cNvPr>
          <p:cNvSpPr/>
          <p:nvPr/>
        </p:nvSpPr>
        <p:spPr>
          <a:xfrm>
            <a:off x="8557146" y="2611130"/>
            <a:ext cx="722891" cy="5363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312814-4C87-56E3-BFE1-CEEAA0BE51C8}"/>
              </a:ext>
            </a:extLst>
          </p:cNvPr>
          <p:cNvSpPr txBox="1"/>
          <p:nvPr/>
        </p:nvSpPr>
        <p:spPr>
          <a:xfrm>
            <a:off x="9005648" y="3742467"/>
            <a:ext cx="136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VPN/ExpressRoute</a:t>
            </a:r>
            <a:endParaRPr lang="en-SG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E5936E-1288-F40C-2D03-41C3CBE00C24}"/>
              </a:ext>
            </a:extLst>
          </p:cNvPr>
          <p:cNvSpPr txBox="1"/>
          <p:nvPr/>
        </p:nvSpPr>
        <p:spPr>
          <a:xfrm>
            <a:off x="8754232" y="2650122"/>
            <a:ext cx="1295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Virtual network</a:t>
            </a:r>
            <a:endParaRPr lang="en-SG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E168D1-154B-20CA-E142-DB7207FC136E}"/>
              </a:ext>
            </a:extLst>
          </p:cNvPr>
          <p:cNvSpPr txBox="1"/>
          <p:nvPr/>
        </p:nvSpPr>
        <p:spPr>
          <a:xfrm>
            <a:off x="8148307" y="4941337"/>
            <a:ext cx="1036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LOB apps</a:t>
            </a:r>
            <a:endParaRPr lang="en-SG" sz="12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4070F3F-DBFF-2E28-2D3D-9F43E1B9EFF4}"/>
              </a:ext>
            </a:extLst>
          </p:cNvPr>
          <p:cNvSpPr/>
          <p:nvPr/>
        </p:nvSpPr>
        <p:spPr>
          <a:xfrm>
            <a:off x="3739289" y="2374704"/>
            <a:ext cx="5185540" cy="2260986"/>
          </a:xfrm>
          <a:custGeom>
            <a:avLst/>
            <a:gdLst>
              <a:gd name="connsiteX0" fmla="*/ 400536 w 5397820"/>
              <a:gd name="connsiteY0" fmla="*/ 2104032 h 2104032"/>
              <a:gd name="connsiteX1" fmla="*/ 332297 w 5397820"/>
              <a:gd name="connsiteY1" fmla="*/ 780199 h 2104032"/>
              <a:gd name="connsiteX2" fmla="*/ 359592 w 5397820"/>
              <a:gd name="connsiteY2" fmla="*/ 120557 h 2104032"/>
              <a:gd name="connsiteX3" fmla="*/ 5068070 w 5397820"/>
              <a:gd name="connsiteY3" fmla="*/ 197894 h 2104032"/>
              <a:gd name="connsiteX4" fmla="*/ 4626792 w 5397820"/>
              <a:gd name="connsiteY4" fmla="*/ 2067638 h 2104032"/>
              <a:gd name="connsiteX0" fmla="*/ 400536 w 5397820"/>
              <a:gd name="connsiteY0" fmla="*/ 2104032 h 2104032"/>
              <a:gd name="connsiteX1" fmla="*/ 332297 w 5397820"/>
              <a:gd name="connsiteY1" fmla="*/ 780199 h 2104032"/>
              <a:gd name="connsiteX2" fmla="*/ 359592 w 5397820"/>
              <a:gd name="connsiteY2" fmla="*/ 120557 h 2104032"/>
              <a:gd name="connsiteX3" fmla="*/ 5068070 w 5397820"/>
              <a:gd name="connsiteY3" fmla="*/ 197894 h 2104032"/>
              <a:gd name="connsiteX4" fmla="*/ 4626792 w 5397820"/>
              <a:gd name="connsiteY4" fmla="*/ 2067638 h 2104032"/>
              <a:gd name="connsiteX0" fmla="*/ 400536 w 5163304"/>
              <a:gd name="connsiteY0" fmla="*/ 2104032 h 2104032"/>
              <a:gd name="connsiteX1" fmla="*/ 332297 w 5163304"/>
              <a:gd name="connsiteY1" fmla="*/ 780199 h 2104032"/>
              <a:gd name="connsiteX2" fmla="*/ 359592 w 5163304"/>
              <a:gd name="connsiteY2" fmla="*/ 120557 h 2104032"/>
              <a:gd name="connsiteX3" fmla="*/ 5068070 w 5163304"/>
              <a:gd name="connsiteY3" fmla="*/ 197894 h 2104032"/>
              <a:gd name="connsiteX4" fmla="*/ 4626792 w 5163304"/>
              <a:gd name="connsiteY4" fmla="*/ 2067638 h 2104032"/>
              <a:gd name="connsiteX0" fmla="*/ 400536 w 5163304"/>
              <a:gd name="connsiteY0" fmla="*/ 2260986 h 2260986"/>
              <a:gd name="connsiteX1" fmla="*/ 332297 w 5163304"/>
              <a:gd name="connsiteY1" fmla="*/ 937153 h 2260986"/>
              <a:gd name="connsiteX2" fmla="*/ 359592 w 5163304"/>
              <a:gd name="connsiteY2" fmla="*/ 277511 h 2260986"/>
              <a:gd name="connsiteX3" fmla="*/ 5068070 w 5163304"/>
              <a:gd name="connsiteY3" fmla="*/ 354848 h 2260986"/>
              <a:gd name="connsiteX4" fmla="*/ 4626792 w 5163304"/>
              <a:gd name="connsiteY4" fmla="*/ 2224592 h 2260986"/>
              <a:gd name="connsiteX0" fmla="*/ 400536 w 5090554"/>
              <a:gd name="connsiteY0" fmla="*/ 2260986 h 2260986"/>
              <a:gd name="connsiteX1" fmla="*/ 332297 w 5090554"/>
              <a:gd name="connsiteY1" fmla="*/ 937153 h 2260986"/>
              <a:gd name="connsiteX2" fmla="*/ 359592 w 5090554"/>
              <a:gd name="connsiteY2" fmla="*/ 277511 h 2260986"/>
              <a:gd name="connsiteX3" fmla="*/ 5068070 w 5090554"/>
              <a:gd name="connsiteY3" fmla="*/ 354848 h 2260986"/>
              <a:gd name="connsiteX4" fmla="*/ 4626792 w 5090554"/>
              <a:gd name="connsiteY4" fmla="*/ 2224592 h 2260986"/>
              <a:gd name="connsiteX0" fmla="*/ 400536 w 5185540"/>
              <a:gd name="connsiteY0" fmla="*/ 2260986 h 2260986"/>
              <a:gd name="connsiteX1" fmla="*/ 332297 w 5185540"/>
              <a:gd name="connsiteY1" fmla="*/ 937153 h 2260986"/>
              <a:gd name="connsiteX2" fmla="*/ 359592 w 5185540"/>
              <a:gd name="connsiteY2" fmla="*/ 277511 h 2260986"/>
              <a:gd name="connsiteX3" fmla="*/ 5068070 w 5185540"/>
              <a:gd name="connsiteY3" fmla="*/ 354848 h 2260986"/>
              <a:gd name="connsiteX4" fmla="*/ 4626792 w 5185540"/>
              <a:gd name="connsiteY4" fmla="*/ 2224592 h 226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540" h="2260986">
                <a:moveTo>
                  <a:pt x="400536" y="2260986"/>
                </a:moveTo>
                <a:cubicBezTo>
                  <a:pt x="369828" y="1764359"/>
                  <a:pt x="339121" y="1267732"/>
                  <a:pt x="332297" y="937153"/>
                </a:cubicBezTo>
                <a:cubicBezTo>
                  <a:pt x="325473" y="606574"/>
                  <a:pt x="-429704" y="374562"/>
                  <a:pt x="359592" y="277511"/>
                </a:cubicBezTo>
                <a:cubicBezTo>
                  <a:pt x="1148888" y="180460"/>
                  <a:pt x="4561587" y="-338156"/>
                  <a:pt x="5068070" y="354848"/>
                </a:cubicBezTo>
                <a:cubicBezTo>
                  <a:pt x="5301599" y="997810"/>
                  <a:pt x="5203031" y="1451977"/>
                  <a:pt x="4626792" y="2224592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44EA348-75B3-9E33-AAF7-948ADFEDF01A}"/>
              </a:ext>
            </a:extLst>
          </p:cNvPr>
          <p:cNvSpPr/>
          <p:nvPr/>
        </p:nvSpPr>
        <p:spPr>
          <a:xfrm>
            <a:off x="3842446" y="3229166"/>
            <a:ext cx="586854" cy="1059940"/>
          </a:xfrm>
          <a:prstGeom prst="parallelogram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665CAD-7D7E-D0C7-0B83-9AC3F95AFA3D}"/>
              </a:ext>
            </a:extLst>
          </p:cNvPr>
          <p:cNvSpPr txBox="1"/>
          <p:nvPr/>
        </p:nvSpPr>
        <p:spPr>
          <a:xfrm>
            <a:off x="4384210" y="3857723"/>
            <a:ext cx="143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VPN/ExpressRoute</a:t>
            </a:r>
            <a:endParaRPr lang="en-SG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45C211-B16F-B610-9CE8-3B32577C8C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2360" y="6039057"/>
            <a:ext cx="153162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6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5602" hidden="1">
            <a:extLst>
              <a:ext uri="{FF2B5EF4-FFF2-40B4-BE49-F238E27FC236}">
                <a16:creationId xmlns:a16="http://schemas.microsoft.com/office/drawing/2014/main" id="{39E3F618-0248-4649-A834-C0442574CBE1}"/>
              </a:ext>
            </a:extLst>
          </p:cNvPr>
          <p:cNvSpPr/>
          <p:nvPr/>
        </p:nvSpPr>
        <p:spPr>
          <a:xfrm>
            <a:off x="3216587" y="1001160"/>
            <a:ext cx="2742031" cy="4832051"/>
          </a:xfrm>
          <a:prstGeom prst="rect">
            <a:avLst/>
          </a:prstGeom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0" tIns="45700" rIns="914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 hidden="1">
            <a:extLst>
              <a:ext uri="{FF2B5EF4-FFF2-40B4-BE49-F238E27FC236}">
                <a16:creationId xmlns:a16="http://schemas.microsoft.com/office/drawing/2014/main" id="{134BB791-31A3-F541-ADCF-1D963C7C647D}"/>
              </a:ext>
            </a:extLst>
          </p:cNvPr>
          <p:cNvSpPr/>
          <p:nvPr/>
        </p:nvSpPr>
        <p:spPr>
          <a:xfrm>
            <a:off x="6245167" y="1001160"/>
            <a:ext cx="2742031" cy="4832051"/>
          </a:xfrm>
          <a:prstGeom prst="rect">
            <a:avLst/>
          </a:prstGeom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0" tIns="45700" rIns="914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 hidden="1">
            <a:extLst>
              <a:ext uri="{FF2B5EF4-FFF2-40B4-BE49-F238E27FC236}">
                <a16:creationId xmlns:a16="http://schemas.microsoft.com/office/drawing/2014/main" id="{BF00E220-AF1C-2B4D-A73B-8ED21B82705A}"/>
              </a:ext>
            </a:extLst>
          </p:cNvPr>
          <p:cNvSpPr/>
          <p:nvPr/>
        </p:nvSpPr>
        <p:spPr>
          <a:xfrm>
            <a:off x="9238405" y="998252"/>
            <a:ext cx="2742031" cy="4832051"/>
          </a:xfrm>
          <a:prstGeom prst="rect">
            <a:avLst/>
          </a:prstGeom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0" tIns="45700" rIns="914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8F6037-36F0-4FC9-8013-8609B5E8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66328"/>
              </p:ext>
            </p:extLst>
          </p:nvPr>
        </p:nvGraphicFramePr>
        <p:xfrm>
          <a:off x="481373" y="2813280"/>
          <a:ext cx="8806120" cy="30480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49170933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4284219426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1884234354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1852179110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289985603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3684423642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1663492684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871316983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3624861015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3357517064"/>
                    </a:ext>
                  </a:extLst>
                </a:gridCol>
                <a:gridCol w="734308">
                  <a:extLst>
                    <a:ext uri="{9D8B030D-6E8A-4147-A177-3AD203B41FA5}">
                      <a16:colId xmlns:a16="http://schemas.microsoft.com/office/drawing/2014/main" val="862472174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 algn="l"/>
                      <a:endParaRPr lang="en-US" sz="1300" b="1" dirty="0"/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MEM portal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Windows 365 service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Virtual Machines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Virtual Desktop resources for Windows 365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Virtual NICs for Windows 365 VMs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Resource group for Windows 365 resources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Virtual Network</a:t>
                      </a:r>
                      <a:endParaRPr lang="en-US" sz="1400" b="0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Guest OS</a:t>
                      </a:r>
                      <a:endParaRPr lang="en-US" sz="1400" b="0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User identity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96424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latin typeface="+mj-lt"/>
                        </a:rPr>
                        <a:t>Deployment</a:t>
                      </a:r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8138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j-lt"/>
                        </a:rPr>
                        <a:t>Life cycle</a:t>
                      </a:r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2354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400" b="0">
                          <a:latin typeface="+mj-lt"/>
                        </a:rPr>
                        <a:t>Configuration</a:t>
                      </a:r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>
                          <a:solidFill>
                            <a:srgbClr val="0777D4"/>
                          </a:solidFill>
                        </a:rPr>
                        <a:t>*</a:t>
                      </a: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4481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5A55013-B4EE-4F88-9264-B32D2756E1FB}"/>
              </a:ext>
            </a:extLst>
          </p:cNvPr>
          <p:cNvSpPr txBox="1"/>
          <p:nvPr/>
        </p:nvSpPr>
        <p:spPr>
          <a:xfrm>
            <a:off x="9936766" y="1637261"/>
            <a:ext cx="2498588" cy="1291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0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responsibility</a:t>
            </a:r>
          </a:p>
          <a:p>
            <a:pPr marL="0" marR="0" lvl="0" indent="0" algn="l" defTabSz="9140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responsibility</a:t>
            </a:r>
          </a:p>
          <a:p>
            <a:pPr marL="0" marR="0" lvl="0" indent="0" algn="l" defTabSz="9140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and </a:t>
            </a:r>
            <a:r>
              <a:rPr lang="en-US" sz="1333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ustomer</a:t>
            </a: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subscription ownership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8E11A0-514D-4BD3-A1DF-5A9C366A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73" y="529265"/>
            <a:ext cx="11331829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365 Azure network connection  architecture:</a:t>
            </a:r>
            <a:br>
              <a:rPr lang="en-US" dirty="0"/>
            </a:br>
            <a:r>
              <a:rPr lang="en-US" dirty="0"/>
              <a:t>Responsibility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CD15E3-AEF2-1D47-8C5D-26A2415BBB0A}"/>
              </a:ext>
            </a:extLst>
          </p:cNvPr>
          <p:cNvSpPr/>
          <p:nvPr/>
        </p:nvSpPr>
        <p:spPr bwMode="auto">
          <a:xfrm>
            <a:off x="9778438" y="1766142"/>
            <a:ext cx="167427" cy="1674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43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222FCF-5C3D-4D48-AC00-8FC388BFC54E}"/>
              </a:ext>
            </a:extLst>
          </p:cNvPr>
          <p:cNvSpPr/>
          <p:nvPr/>
        </p:nvSpPr>
        <p:spPr bwMode="auto">
          <a:xfrm>
            <a:off x="9778438" y="2093689"/>
            <a:ext cx="167427" cy="1674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43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F4EFB-C1C8-41CD-9A79-2099B25F700F}"/>
              </a:ext>
            </a:extLst>
          </p:cNvPr>
          <p:cNvSpPr txBox="1"/>
          <p:nvPr/>
        </p:nvSpPr>
        <p:spPr>
          <a:xfrm>
            <a:off x="9778438" y="4945739"/>
            <a:ext cx="229261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77D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365 ability to attach NICs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requires configuration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subnet on the virtual network.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D32B9F-0E2E-47C6-A79C-66E7CF68587E}"/>
              </a:ext>
            </a:extLst>
          </p:cNvPr>
          <p:cNvCxnSpPr>
            <a:cxnSpLocks/>
          </p:cNvCxnSpPr>
          <p:nvPr/>
        </p:nvCxnSpPr>
        <p:spPr>
          <a:xfrm>
            <a:off x="4148349" y="2813280"/>
            <a:ext cx="0" cy="304800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2D76B-C4BB-4C1A-9C5F-DF65F446DB31}"/>
              </a:ext>
            </a:extLst>
          </p:cNvPr>
          <p:cNvCxnSpPr>
            <a:cxnSpLocks/>
          </p:cNvCxnSpPr>
          <p:nvPr/>
        </p:nvCxnSpPr>
        <p:spPr>
          <a:xfrm flipH="1">
            <a:off x="9523071" y="2482881"/>
            <a:ext cx="413695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B6FD067-F58D-70F3-7EE7-C944D5B9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0" y="6039057"/>
            <a:ext cx="153162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83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132" grpId="0" animBg="1"/>
      <p:bldP spid="1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5602" hidden="1">
            <a:extLst>
              <a:ext uri="{FF2B5EF4-FFF2-40B4-BE49-F238E27FC236}">
                <a16:creationId xmlns:a16="http://schemas.microsoft.com/office/drawing/2014/main" id="{39E3F618-0248-4649-A834-C0442574CBE1}"/>
              </a:ext>
            </a:extLst>
          </p:cNvPr>
          <p:cNvSpPr/>
          <p:nvPr/>
        </p:nvSpPr>
        <p:spPr>
          <a:xfrm>
            <a:off x="3216587" y="1001160"/>
            <a:ext cx="2742031" cy="4832051"/>
          </a:xfrm>
          <a:prstGeom prst="rect">
            <a:avLst/>
          </a:prstGeom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0" tIns="45700" rIns="914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 hidden="1">
            <a:extLst>
              <a:ext uri="{FF2B5EF4-FFF2-40B4-BE49-F238E27FC236}">
                <a16:creationId xmlns:a16="http://schemas.microsoft.com/office/drawing/2014/main" id="{134BB791-31A3-F541-ADCF-1D963C7C647D}"/>
              </a:ext>
            </a:extLst>
          </p:cNvPr>
          <p:cNvSpPr/>
          <p:nvPr/>
        </p:nvSpPr>
        <p:spPr>
          <a:xfrm>
            <a:off x="6245167" y="1001160"/>
            <a:ext cx="2742031" cy="4832051"/>
          </a:xfrm>
          <a:prstGeom prst="rect">
            <a:avLst/>
          </a:prstGeom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0" tIns="45700" rIns="914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 hidden="1">
            <a:extLst>
              <a:ext uri="{FF2B5EF4-FFF2-40B4-BE49-F238E27FC236}">
                <a16:creationId xmlns:a16="http://schemas.microsoft.com/office/drawing/2014/main" id="{BF00E220-AF1C-2B4D-A73B-8ED21B82705A}"/>
              </a:ext>
            </a:extLst>
          </p:cNvPr>
          <p:cNvSpPr/>
          <p:nvPr/>
        </p:nvSpPr>
        <p:spPr>
          <a:xfrm>
            <a:off x="9238405" y="998252"/>
            <a:ext cx="2742031" cy="4832051"/>
          </a:xfrm>
          <a:prstGeom prst="rect">
            <a:avLst/>
          </a:prstGeom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0" tIns="45700" rIns="914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8F6037-36F0-4FC9-8013-8609B5E8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12484"/>
              </p:ext>
            </p:extLst>
          </p:nvPr>
        </p:nvGraphicFramePr>
        <p:xfrm>
          <a:off x="481370" y="2813279"/>
          <a:ext cx="10687053" cy="304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83437">
                  <a:extLst>
                    <a:ext uri="{9D8B030D-6E8A-4147-A177-3AD203B41FA5}">
                      <a16:colId xmlns:a16="http://schemas.microsoft.com/office/drawing/2014/main" val="349170933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4284219426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1884234354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1852179110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558382458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289985603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3684423642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4185388317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3280156622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1663492684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64395593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425620407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3325068004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871316983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3624861015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3357517064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862472174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 algn="l"/>
                      <a:endParaRPr lang="en-US" sz="1300" b="1" dirty="0"/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Azure Virtual Desktop service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Windows 365 service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Cloud PC infrastructure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Cloud PC VMs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Intune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Cloud PC virtual NICs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Azure subscription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Resource group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Azure Storage</a:t>
                      </a:r>
                      <a:endParaRPr lang="en-US" sz="1400" b="0" kern="1200" baseline="30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Virtual Network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Routing configuration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VPN  or ExpressRoute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Entra</a:t>
                      </a: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Hybrid join &amp; Azure DNS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Guest OS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Cloud PC security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96424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j-lt"/>
                        </a:rPr>
                        <a:t>Deployment</a:t>
                      </a:r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8138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j-lt"/>
                        </a:rPr>
                        <a:t>Life cycle</a:t>
                      </a:r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2354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j-lt"/>
                        </a:rPr>
                        <a:t>Configuration</a:t>
                      </a:r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rgbClr val="0777D4"/>
                        </a:solidFill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4481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5A55013-B4EE-4F88-9264-B32D2756E1FB}"/>
              </a:ext>
            </a:extLst>
          </p:cNvPr>
          <p:cNvSpPr txBox="1"/>
          <p:nvPr/>
        </p:nvSpPr>
        <p:spPr>
          <a:xfrm>
            <a:off x="2920965" y="6112562"/>
            <a:ext cx="2498588" cy="36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0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Microsoft </a:t>
            </a:r>
            <a:r>
              <a:rPr lang="en-US" sz="1333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kumimoji="0" lang="en-US" sz="13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esponsibility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8E11A0-514D-4BD3-A1DF-5A9C366A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27" y="396543"/>
            <a:ext cx="11173947" cy="1550803"/>
          </a:xfrm>
        </p:spPr>
        <p:txBody>
          <a:bodyPr>
            <a:normAutofit/>
          </a:bodyPr>
          <a:lstStyle/>
          <a:p>
            <a:r>
              <a:rPr lang="en-US" dirty="0"/>
              <a:t>Windows 365 Azure network connection architecture pattern: Responsibility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CD15E3-AEF2-1D47-8C5D-26A2415BBB0A}"/>
              </a:ext>
            </a:extLst>
          </p:cNvPr>
          <p:cNvSpPr/>
          <p:nvPr/>
        </p:nvSpPr>
        <p:spPr bwMode="auto">
          <a:xfrm>
            <a:off x="2805208" y="6245021"/>
            <a:ext cx="167427" cy="1674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43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222FCF-5C3D-4D48-AC00-8FC388BFC54E}"/>
              </a:ext>
            </a:extLst>
          </p:cNvPr>
          <p:cNvSpPr/>
          <p:nvPr/>
        </p:nvSpPr>
        <p:spPr bwMode="auto">
          <a:xfrm>
            <a:off x="5367883" y="6245021"/>
            <a:ext cx="167427" cy="1674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43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F4EFB-C1C8-41CD-9A79-2099B25F700F}"/>
              </a:ext>
            </a:extLst>
          </p:cNvPr>
          <p:cNvSpPr txBox="1"/>
          <p:nvPr/>
        </p:nvSpPr>
        <p:spPr>
          <a:xfrm>
            <a:off x="7798467" y="6144068"/>
            <a:ext cx="131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F4AD3F2-8A1C-8331-653E-A2FCDD2B2378}"/>
              </a:ext>
            </a:extLst>
          </p:cNvPr>
          <p:cNvSpPr/>
          <p:nvPr/>
        </p:nvSpPr>
        <p:spPr>
          <a:xfrm rot="5400000">
            <a:off x="2939869" y="1348129"/>
            <a:ext cx="304796" cy="298184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ED007F7-CF1E-A289-C303-1391A7252AAC}"/>
              </a:ext>
            </a:extLst>
          </p:cNvPr>
          <p:cNvSpPr/>
          <p:nvPr/>
        </p:nvSpPr>
        <p:spPr>
          <a:xfrm rot="5400000">
            <a:off x="7646069" y="-376230"/>
            <a:ext cx="304796" cy="6430556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28C68-91EF-2B88-0C78-D5A9DF57390B}"/>
              </a:ext>
            </a:extLst>
          </p:cNvPr>
          <p:cNvSpPr txBox="1"/>
          <p:nvPr/>
        </p:nvSpPr>
        <p:spPr>
          <a:xfrm>
            <a:off x="1641579" y="2259287"/>
            <a:ext cx="2901375" cy="37457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Microsoft-owned infrastructure</a:t>
            </a:r>
            <a:endParaRPr lang="en-SG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47BCF-F462-4FFF-D5D3-BFD6EBA4BD7D}"/>
              </a:ext>
            </a:extLst>
          </p:cNvPr>
          <p:cNvSpPr txBox="1"/>
          <p:nvPr/>
        </p:nvSpPr>
        <p:spPr>
          <a:xfrm>
            <a:off x="6347780" y="2259287"/>
            <a:ext cx="2901374" cy="374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Customer-owned infrastructure</a:t>
            </a:r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E2B70-3936-1217-923B-97265D790000}"/>
              </a:ext>
            </a:extLst>
          </p:cNvPr>
          <p:cNvSpPr txBox="1"/>
          <p:nvPr/>
        </p:nvSpPr>
        <p:spPr>
          <a:xfrm>
            <a:off x="5535310" y="6112562"/>
            <a:ext cx="1957302" cy="36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0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Customer responsibility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BCD17-28AA-2BEE-3649-C04ED206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0" y="6039057"/>
            <a:ext cx="153162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63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132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5602" hidden="1">
            <a:extLst>
              <a:ext uri="{FF2B5EF4-FFF2-40B4-BE49-F238E27FC236}">
                <a16:creationId xmlns:a16="http://schemas.microsoft.com/office/drawing/2014/main" id="{39E3F618-0248-4649-A834-C0442574CBE1}"/>
              </a:ext>
            </a:extLst>
          </p:cNvPr>
          <p:cNvSpPr/>
          <p:nvPr/>
        </p:nvSpPr>
        <p:spPr>
          <a:xfrm>
            <a:off x="3216587" y="1001160"/>
            <a:ext cx="2742031" cy="4832051"/>
          </a:xfrm>
          <a:prstGeom prst="rect">
            <a:avLst/>
          </a:prstGeom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0" tIns="45700" rIns="914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 hidden="1">
            <a:extLst>
              <a:ext uri="{FF2B5EF4-FFF2-40B4-BE49-F238E27FC236}">
                <a16:creationId xmlns:a16="http://schemas.microsoft.com/office/drawing/2014/main" id="{134BB791-31A3-F541-ADCF-1D963C7C647D}"/>
              </a:ext>
            </a:extLst>
          </p:cNvPr>
          <p:cNvSpPr/>
          <p:nvPr/>
        </p:nvSpPr>
        <p:spPr>
          <a:xfrm>
            <a:off x="6245167" y="1001160"/>
            <a:ext cx="2742031" cy="4832051"/>
          </a:xfrm>
          <a:prstGeom prst="rect">
            <a:avLst/>
          </a:prstGeom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0" tIns="45700" rIns="914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 hidden="1">
            <a:extLst>
              <a:ext uri="{FF2B5EF4-FFF2-40B4-BE49-F238E27FC236}">
                <a16:creationId xmlns:a16="http://schemas.microsoft.com/office/drawing/2014/main" id="{BF00E220-AF1C-2B4D-A73B-8ED21B82705A}"/>
              </a:ext>
            </a:extLst>
          </p:cNvPr>
          <p:cNvSpPr/>
          <p:nvPr/>
        </p:nvSpPr>
        <p:spPr>
          <a:xfrm>
            <a:off x="9238405" y="998252"/>
            <a:ext cx="2742031" cy="4832051"/>
          </a:xfrm>
          <a:prstGeom prst="rect">
            <a:avLst/>
          </a:prstGeom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00" tIns="45700" rIns="91400" bIns="457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88F6037-36F0-4FC9-8013-8609B5E8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041343"/>
              </p:ext>
            </p:extLst>
          </p:nvPr>
        </p:nvGraphicFramePr>
        <p:xfrm>
          <a:off x="481370" y="2813279"/>
          <a:ext cx="10093077" cy="3048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83437">
                  <a:extLst>
                    <a:ext uri="{9D8B030D-6E8A-4147-A177-3AD203B41FA5}">
                      <a16:colId xmlns:a16="http://schemas.microsoft.com/office/drawing/2014/main" val="349170933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4284219426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1884234354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1852179110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558382458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289985603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3684423642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4185388317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3280156622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1663492684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64395593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425620407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871316983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3624861015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3357517064"/>
                    </a:ext>
                  </a:extLst>
                </a:gridCol>
                <a:gridCol w="593976">
                  <a:extLst>
                    <a:ext uri="{9D8B030D-6E8A-4147-A177-3AD203B41FA5}">
                      <a16:colId xmlns:a16="http://schemas.microsoft.com/office/drawing/2014/main" val="862472174"/>
                    </a:ext>
                  </a:extLst>
                </a:gridCol>
              </a:tblGrid>
              <a:tr h="1584960">
                <a:tc>
                  <a:txBody>
                    <a:bodyPr/>
                    <a:lstStyle/>
                    <a:p>
                      <a:pPr algn="l"/>
                      <a:endParaRPr lang="en-US" sz="1300" b="1" dirty="0"/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Virtual Desktop service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Windows 365 service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Cloud PC infrastructure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Cloud PC VMs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Intune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Cloud PC virtual NICs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Azure subscription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Resource group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baseline="300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Azure Storage</a:t>
                      </a:r>
                      <a:endParaRPr lang="en-US" sz="1400" b="0" kern="1200" baseline="300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Virtual Network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Routing configuration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Microsoft </a:t>
                      </a:r>
                      <a:r>
                        <a:rPr lang="en-US" sz="1400" b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Entra</a:t>
                      </a:r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ID &amp; Azure DNS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Guest OS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Cloud PC security</a:t>
                      </a:r>
                      <a:endParaRPr lang="en-US" sz="1400" b="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01" marR="137101" marT="137101" marB="137101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964245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j-lt"/>
                        </a:rPr>
                        <a:t>Deployment</a:t>
                      </a:r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28138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j-lt"/>
                        </a:rPr>
                        <a:t>Life cycle</a:t>
                      </a:r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223548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j-lt"/>
                        </a:rPr>
                        <a:t>Configuration</a:t>
                      </a:r>
                    </a:p>
                  </a:txBody>
                  <a:tcPr marL="91400" marR="91400" marT="45700" marB="457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777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99557" rtl="0" eaLnBrk="1" latinLnBrk="0" hangingPunct="1"/>
                      <a:endParaRPr lang="en-US" sz="1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>
                        <a:solidFill>
                          <a:srgbClr val="0777D4"/>
                        </a:solidFill>
                      </a:endParaRPr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91400" marR="91400" marT="45700" marB="45700" anchor="ctr">
                    <a:lnL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84481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5A55013-B4EE-4F88-9264-B32D2756E1FB}"/>
              </a:ext>
            </a:extLst>
          </p:cNvPr>
          <p:cNvSpPr txBox="1"/>
          <p:nvPr/>
        </p:nvSpPr>
        <p:spPr>
          <a:xfrm>
            <a:off x="2920965" y="6112562"/>
            <a:ext cx="2498588" cy="368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0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Microsoft responsibility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8E11A0-514D-4BD3-A1DF-5A9C366A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1"/>
            <a:ext cx="11018520" cy="1107996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Windows 365 </a:t>
            </a:r>
            <a:r>
              <a:rPr lang="en-US" dirty="0">
                <a:solidFill>
                  <a:srgbClr val="FF0000"/>
                </a:solidFill>
              </a:rPr>
              <a:t>Microsoft-hosted network</a:t>
            </a:r>
            <a:r>
              <a:rPr lang="en-US" dirty="0"/>
              <a:t> architecture pattern: Responsibility matrix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CD15E3-AEF2-1D47-8C5D-26A2415BBB0A}"/>
              </a:ext>
            </a:extLst>
          </p:cNvPr>
          <p:cNvSpPr/>
          <p:nvPr/>
        </p:nvSpPr>
        <p:spPr bwMode="auto">
          <a:xfrm>
            <a:off x="2805208" y="6245021"/>
            <a:ext cx="167427" cy="1674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43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222FCF-5C3D-4D48-AC00-8FC388BFC54E}"/>
              </a:ext>
            </a:extLst>
          </p:cNvPr>
          <p:cNvSpPr/>
          <p:nvPr/>
        </p:nvSpPr>
        <p:spPr bwMode="auto">
          <a:xfrm>
            <a:off x="5367883" y="6245021"/>
            <a:ext cx="167427" cy="1674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43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667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F4EFB-C1C8-41CD-9A79-2099B25F700F}"/>
              </a:ext>
            </a:extLst>
          </p:cNvPr>
          <p:cNvSpPr txBox="1"/>
          <p:nvPr/>
        </p:nvSpPr>
        <p:spPr>
          <a:xfrm>
            <a:off x="7798467" y="6144068"/>
            <a:ext cx="1312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0000"/>
                </a:solidFill>
                <a:latin typeface="Calibri" panose="020F0502020204030204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Optional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F4AD3F2-8A1C-8331-653E-A2FCDD2B2378}"/>
              </a:ext>
            </a:extLst>
          </p:cNvPr>
          <p:cNvSpPr/>
          <p:nvPr/>
        </p:nvSpPr>
        <p:spPr>
          <a:xfrm rot="5400000">
            <a:off x="4728957" y="-440957"/>
            <a:ext cx="304796" cy="656001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ED007F7-CF1E-A289-C303-1391A7252AAC}"/>
              </a:ext>
            </a:extLst>
          </p:cNvPr>
          <p:cNvSpPr/>
          <p:nvPr/>
        </p:nvSpPr>
        <p:spPr>
          <a:xfrm rot="5400000">
            <a:off x="9223611" y="1624404"/>
            <a:ext cx="304796" cy="2429289"/>
          </a:xfrm>
          <a:prstGeom prst="lef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28C68-91EF-2B88-0C78-D5A9DF57390B}"/>
              </a:ext>
            </a:extLst>
          </p:cNvPr>
          <p:cNvSpPr txBox="1"/>
          <p:nvPr/>
        </p:nvSpPr>
        <p:spPr>
          <a:xfrm>
            <a:off x="3435832" y="2216572"/>
            <a:ext cx="2891045" cy="37457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Microsoft-owned infrastructure</a:t>
            </a:r>
            <a:endParaRPr lang="en-SG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47BCF-F462-4FFF-D5D3-BFD6EBA4BD7D}"/>
              </a:ext>
            </a:extLst>
          </p:cNvPr>
          <p:cNvSpPr txBox="1"/>
          <p:nvPr/>
        </p:nvSpPr>
        <p:spPr>
          <a:xfrm>
            <a:off x="7930487" y="2216572"/>
            <a:ext cx="2891044" cy="3745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Customer-owned infrastructure</a:t>
            </a:r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E2B70-3936-1217-923B-97265D790000}"/>
              </a:ext>
            </a:extLst>
          </p:cNvPr>
          <p:cNvSpPr txBox="1"/>
          <p:nvPr/>
        </p:nvSpPr>
        <p:spPr>
          <a:xfrm>
            <a:off x="5535310" y="6112562"/>
            <a:ext cx="1957302" cy="36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06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Customer responsibility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1A4C5F-5C4B-F907-4339-6C160DF72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0" y="6039057"/>
            <a:ext cx="153162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132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36B968D1-7391-D92A-C6A5-A839C68FEFFC}"/>
              </a:ext>
            </a:extLst>
          </p:cNvPr>
          <p:cNvSpPr txBox="1"/>
          <p:nvPr/>
        </p:nvSpPr>
        <p:spPr>
          <a:xfrm>
            <a:off x="129469" y="161609"/>
            <a:ext cx="10886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Microsoft-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etwork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PC’s Azure virtual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etwork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that’s fully managed by Microsoft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join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539">
            <a:extLst>
              <a:ext uri="{FF2B5EF4-FFF2-40B4-BE49-F238E27FC236}">
                <a16:creationId xmlns:a16="http://schemas.microsoft.com/office/drawing/2014/main" id="{5AAF4E38-446A-0135-9C76-761AA3CFCBCB}"/>
              </a:ext>
            </a:extLst>
          </p:cNvPr>
          <p:cNvSpPr>
            <a:spLocks noChangeAspect="1"/>
          </p:cNvSpPr>
          <p:nvPr/>
        </p:nvSpPr>
        <p:spPr bwMode="auto">
          <a:xfrm>
            <a:off x="2268809" y="1410401"/>
            <a:ext cx="7594874" cy="4299159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FFFFFF"/>
          </a:solidFill>
          <a:ln w="44450">
            <a:solidFill>
              <a:srgbClr val="0070C0"/>
            </a:solidFill>
          </a:ln>
        </p:spPr>
        <p:txBody>
          <a:bodyPr lIns="68561" tIns="34281" rIns="68561" bIns="34281"/>
          <a:lstStyle/>
          <a:p>
            <a:pPr marL="0" marR="0" lvl="0" indent="0" algn="l" defTabSz="699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 w="76200">
                <a:solidFill>
                  <a:srgbClr val="FFFFFF"/>
                </a:solidFill>
              </a:ln>
              <a:gradFill>
                <a:gsLst>
                  <a:gs pos="0">
                    <a:srgbClr val="505050"/>
                  </a:gs>
                  <a:gs pos="59000">
                    <a:srgbClr val="505050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4" name="Freeform 539">
            <a:extLst>
              <a:ext uri="{FF2B5EF4-FFF2-40B4-BE49-F238E27FC236}">
                <a16:creationId xmlns:a16="http://schemas.microsoft.com/office/drawing/2014/main" id="{DD03F5D9-D445-6C1C-2F10-7B43868A4DF8}"/>
              </a:ext>
            </a:extLst>
          </p:cNvPr>
          <p:cNvSpPr>
            <a:spLocks noChangeAspect="1"/>
          </p:cNvSpPr>
          <p:nvPr/>
        </p:nvSpPr>
        <p:spPr bwMode="auto">
          <a:xfrm>
            <a:off x="4538294" y="3705001"/>
            <a:ext cx="2998624" cy="1677318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FFFFFF"/>
          </a:solidFill>
          <a:ln w="41275">
            <a:solidFill>
              <a:schemeClr val="accent2">
                <a:lumMod val="75000"/>
              </a:schemeClr>
            </a:solidFill>
          </a:ln>
        </p:spPr>
        <p:txBody>
          <a:bodyPr lIns="68561" tIns="34281" rIns="68561" bIns="34281"/>
          <a:lstStyle/>
          <a:p>
            <a:pPr marL="0" marR="0" lvl="0" indent="0" algn="l" defTabSz="699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 w="76200">
                <a:solidFill>
                  <a:srgbClr val="FFFFFF"/>
                </a:solidFill>
              </a:ln>
              <a:gradFill>
                <a:gsLst>
                  <a:gs pos="0">
                    <a:srgbClr val="505050"/>
                  </a:gs>
                  <a:gs pos="59000">
                    <a:srgbClr val="505050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18" name="Freeform 539">
            <a:extLst>
              <a:ext uri="{FF2B5EF4-FFF2-40B4-BE49-F238E27FC236}">
                <a16:creationId xmlns:a16="http://schemas.microsoft.com/office/drawing/2014/main" id="{BD32E11D-EF3C-9990-F411-3C5F634A3CFF}"/>
              </a:ext>
            </a:extLst>
          </p:cNvPr>
          <p:cNvSpPr>
            <a:spLocks noChangeAspect="1"/>
          </p:cNvSpPr>
          <p:nvPr/>
        </p:nvSpPr>
        <p:spPr bwMode="auto">
          <a:xfrm>
            <a:off x="4145138" y="1665553"/>
            <a:ext cx="2986727" cy="1677318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FFFFFF"/>
          </a:solidFill>
          <a:ln w="41275">
            <a:solidFill>
              <a:schemeClr val="accent6"/>
            </a:solidFill>
          </a:ln>
        </p:spPr>
        <p:txBody>
          <a:bodyPr lIns="68561" tIns="34281" rIns="68561" bIns="34281"/>
          <a:lstStyle/>
          <a:p>
            <a:pPr marL="0" marR="0" lvl="0" indent="0" algn="l" defTabSz="699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 w="76200">
                <a:solidFill>
                  <a:srgbClr val="FFFFFF"/>
                </a:solidFill>
              </a:ln>
              <a:gradFill>
                <a:gsLst>
                  <a:gs pos="0">
                    <a:srgbClr val="505050"/>
                  </a:gs>
                  <a:gs pos="59000">
                    <a:srgbClr val="505050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867532-02A9-007C-1C74-4C284AF58491}"/>
              </a:ext>
            </a:extLst>
          </p:cNvPr>
          <p:cNvGrpSpPr/>
          <p:nvPr/>
        </p:nvGrpSpPr>
        <p:grpSpPr>
          <a:xfrm>
            <a:off x="10580862" y="3529320"/>
            <a:ext cx="1147454" cy="1287135"/>
            <a:chOff x="956207" y="1963906"/>
            <a:chExt cx="1147454" cy="128713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E5C3208-59EE-749A-A065-F055EAADC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322" y="2656681"/>
              <a:ext cx="594360" cy="59436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B9BD29-AACC-8E7A-9528-676CE6C43A31}"/>
                </a:ext>
              </a:extLst>
            </p:cNvPr>
            <p:cNvSpPr txBox="1"/>
            <p:nvPr/>
          </p:nvSpPr>
          <p:spPr>
            <a:xfrm>
              <a:off x="956207" y="1963906"/>
              <a:ext cx="1147454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Customer corporate </a:t>
              </a:r>
              <a:r>
                <a:rPr lang="en-GB" sz="1400" b="1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Calibri" panose="020F0502020204030204"/>
                </a:rPr>
                <a:t>n</a:t>
              </a: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etwork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19A0BA-D064-0005-9A2E-60264C2FA4CF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236758" y="3852486"/>
            <a:ext cx="3344104" cy="813999"/>
          </a:xfrm>
          <a:prstGeom prst="straightConnector1">
            <a:avLst/>
          </a:prstGeom>
          <a:ln w="28575">
            <a:solidFill>
              <a:srgbClr val="9933FF"/>
            </a:solidFill>
            <a:prstDash val="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55532-B34C-4BD8-2806-32018C85902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236758" y="4666485"/>
            <a:ext cx="3471716" cy="1331946"/>
          </a:xfrm>
          <a:prstGeom prst="straightConnector1">
            <a:avLst/>
          </a:prstGeom>
          <a:ln w="28575">
            <a:solidFill>
              <a:srgbClr val="00B0F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31F4C822-2DAC-DF57-8EC8-57D55A7811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08474" y="5549617"/>
            <a:ext cx="897627" cy="89762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05B1C61-B7D7-4810-CA8A-F119D6F2178E}"/>
              </a:ext>
            </a:extLst>
          </p:cNvPr>
          <p:cNvSpPr txBox="1"/>
          <p:nvPr/>
        </p:nvSpPr>
        <p:spPr>
          <a:xfrm>
            <a:off x="8113995" y="3628319"/>
            <a:ext cx="171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VPN or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rivate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ccess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22169C9-6E90-972D-24D2-2097967A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197060" y="4330941"/>
            <a:ext cx="678214" cy="635450"/>
            <a:chOff x="10460528" y="3092215"/>
            <a:chExt cx="680549" cy="63764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D7A4CBA-9A4D-75E4-4CF4-0C1C0F19D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60528" y="3246246"/>
              <a:ext cx="520623" cy="483609"/>
            </a:xfrm>
            <a:custGeom>
              <a:avLst/>
              <a:gdLst>
                <a:gd name="connsiteX0" fmla="*/ 223390 w 520623"/>
                <a:gd name="connsiteY0" fmla="*/ 409208 h 483609"/>
                <a:gd name="connsiteX1" fmla="*/ 223390 w 520623"/>
                <a:gd name="connsiteY1" fmla="*/ 446408 h 483609"/>
                <a:gd name="connsiteX2" fmla="*/ 297791 w 520623"/>
                <a:gd name="connsiteY2" fmla="*/ 446408 h 483609"/>
                <a:gd name="connsiteX3" fmla="*/ 297791 w 520623"/>
                <a:gd name="connsiteY3" fmla="*/ 409208 h 483609"/>
                <a:gd name="connsiteX4" fmla="*/ 60451 w 520623"/>
                <a:gd name="connsiteY4" fmla="*/ 0 h 483609"/>
                <a:gd name="connsiteX5" fmla="*/ 333608 w 520623"/>
                <a:gd name="connsiteY5" fmla="*/ 0 h 483609"/>
                <a:gd name="connsiteX6" fmla="*/ 333608 w 520623"/>
                <a:gd name="connsiteY6" fmla="*/ 37201 h 483609"/>
                <a:gd name="connsiteX7" fmla="*/ 60451 w 520623"/>
                <a:gd name="connsiteY7" fmla="*/ 37201 h 483609"/>
                <a:gd name="connsiteX8" fmla="*/ 37201 w 520623"/>
                <a:gd name="connsiteY8" fmla="*/ 60451 h 483609"/>
                <a:gd name="connsiteX9" fmla="*/ 37201 w 520623"/>
                <a:gd name="connsiteY9" fmla="*/ 348757 h 483609"/>
                <a:gd name="connsiteX10" fmla="*/ 60451 w 520623"/>
                <a:gd name="connsiteY10" fmla="*/ 372007 h 483609"/>
                <a:gd name="connsiteX11" fmla="*/ 460358 w 520623"/>
                <a:gd name="connsiteY11" fmla="*/ 372007 h 483609"/>
                <a:gd name="connsiteX12" fmla="*/ 483608 w 520623"/>
                <a:gd name="connsiteY12" fmla="*/ 348757 h 483609"/>
                <a:gd name="connsiteX13" fmla="*/ 483608 w 520623"/>
                <a:gd name="connsiteY13" fmla="*/ 192919 h 483609"/>
                <a:gd name="connsiteX14" fmla="*/ 520623 w 520623"/>
                <a:gd name="connsiteY14" fmla="*/ 192919 h 483609"/>
                <a:gd name="connsiteX15" fmla="*/ 520623 w 520623"/>
                <a:gd name="connsiteY15" fmla="*/ 348757 h 483609"/>
                <a:gd name="connsiteX16" fmla="*/ 460172 w 520623"/>
                <a:gd name="connsiteY16" fmla="*/ 409208 h 483609"/>
                <a:gd name="connsiteX17" fmla="*/ 334806 w 520623"/>
                <a:gd name="connsiteY17" fmla="*/ 409208 h 483609"/>
                <a:gd name="connsiteX18" fmla="*/ 334806 w 520623"/>
                <a:gd name="connsiteY18" fmla="*/ 446408 h 483609"/>
                <a:gd name="connsiteX19" fmla="*/ 390607 w 520623"/>
                <a:gd name="connsiteY19" fmla="*/ 446408 h 483609"/>
                <a:gd name="connsiteX20" fmla="*/ 409207 w 520623"/>
                <a:gd name="connsiteY20" fmla="*/ 465009 h 483609"/>
                <a:gd name="connsiteX21" fmla="*/ 390607 w 520623"/>
                <a:gd name="connsiteY21" fmla="*/ 483609 h 483609"/>
                <a:gd name="connsiteX22" fmla="*/ 130388 w 520623"/>
                <a:gd name="connsiteY22" fmla="*/ 483609 h 483609"/>
                <a:gd name="connsiteX23" fmla="*/ 111788 w 520623"/>
                <a:gd name="connsiteY23" fmla="*/ 465009 h 483609"/>
                <a:gd name="connsiteX24" fmla="*/ 130388 w 520623"/>
                <a:gd name="connsiteY24" fmla="*/ 446408 h 483609"/>
                <a:gd name="connsiteX25" fmla="*/ 186189 w 520623"/>
                <a:gd name="connsiteY25" fmla="*/ 446408 h 483609"/>
                <a:gd name="connsiteX26" fmla="*/ 186189 w 520623"/>
                <a:gd name="connsiteY26" fmla="*/ 409208 h 483609"/>
                <a:gd name="connsiteX27" fmla="*/ 60451 w 520623"/>
                <a:gd name="connsiteY27" fmla="*/ 409208 h 483609"/>
                <a:gd name="connsiteX28" fmla="*/ 0 w 520623"/>
                <a:gd name="connsiteY28" fmla="*/ 348757 h 483609"/>
                <a:gd name="connsiteX29" fmla="*/ 0 w 520623"/>
                <a:gd name="connsiteY29" fmla="*/ 60451 h 483609"/>
                <a:gd name="connsiteX30" fmla="*/ 60451 w 520623"/>
                <a:gd name="connsiteY30" fmla="*/ 0 h 48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0623" h="483609">
                  <a:moveTo>
                    <a:pt x="223390" y="409208"/>
                  </a:moveTo>
                  <a:lnTo>
                    <a:pt x="223390" y="446408"/>
                  </a:lnTo>
                  <a:lnTo>
                    <a:pt x="297791" y="446408"/>
                  </a:lnTo>
                  <a:lnTo>
                    <a:pt x="297791" y="409208"/>
                  </a:lnTo>
                  <a:close/>
                  <a:moveTo>
                    <a:pt x="60451" y="0"/>
                  </a:moveTo>
                  <a:lnTo>
                    <a:pt x="333608" y="0"/>
                  </a:lnTo>
                  <a:lnTo>
                    <a:pt x="333608" y="37201"/>
                  </a:lnTo>
                  <a:lnTo>
                    <a:pt x="60451" y="37201"/>
                  </a:lnTo>
                  <a:cubicBezTo>
                    <a:pt x="47617" y="37201"/>
                    <a:pt x="37201" y="47617"/>
                    <a:pt x="37201" y="60451"/>
                  </a:cubicBezTo>
                  <a:lnTo>
                    <a:pt x="37201" y="348757"/>
                  </a:lnTo>
                  <a:cubicBezTo>
                    <a:pt x="37201" y="361591"/>
                    <a:pt x="47617" y="372007"/>
                    <a:pt x="60451" y="372007"/>
                  </a:cubicBezTo>
                  <a:lnTo>
                    <a:pt x="460358" y="372007"/>
                  </a:lnTo>
                  <a:cubicBezTo>
                    <a:pt x="473192" y="372007"/>
                    <a:pt x="483608" y="361591"/>
                    <a:pt x="483608" y="348757"/>
                  </a:cubicBezTo>
                  <a:lnTo>
                    <a:pt x="483608" y="192919"/>
                  </a:lnTo>
                  <a:lnTo>
                    <a:pt x="520623" y="192919"/>
                  </a:lnTo>
                  <a:lnTo>
                    <a:pt x="520623" y="348757"/>
                  </a:lnTo>
                  <a:cubicBezTo>
                    <a:pt x="520623" y="382051"/>
                    <a:pt x="493467" y="409208"/>
                    <a:pt x="460172" y="409208"/>
                  </a:cubicBezTo>
                  <a:lnTo>
                    <a:pt x="334806" y="409208"/>
                  </a:lnTo>
                  <a:lnTo>
                    <a:pt x="334806" y="446408"/>
                  </a:lnTo>
                  <a:lnTo>
                    <a:pt x="390607" y="446408"/>
                  </a:lnTo>
                  <a:cubicBezTo>
                    <a:pt x="400837" y="446408"/>
                    <a:pt x="409207" y="454778"/>
                    <a:pt x="409207" y="465009"/>
                  </a:cubicBezTo>
                  <a:cubicBezTo>
                    <a:pt x="409207" y="475239"/>
                    <a:pt x="400837" y="483609"/>
                    <a:pt x="390607" y="483609"/>
                  </a:cubicBezTo>
                  <a:lnTo>
                    <a:pt x="130388" y="483609"/>
                  </a:lnTo>
                  <a:cubicBezTo>
                    <a:pt x="120158" y="483609"/>
                    <a:pt x="111788" y="475239"/>
                    <a:pt x="111788" y="465009"/>
                  </a:cubicBezTo>
                  <a:cubicBezTo>
                    <a:pt x="111788" y="454778"/>
                    <a:pt x="120158" y="446408"/>
                    <a:pt x="130388" y="446408"/>
                  </a:cubicBezTo>
                  <a:lnTo>
                    <a:pt x="186189" y="446408"/>
                  </a:lnTo>
                  <a:lnTo>
                    <a:pt x="186189" y="409208"/>
                  </a:lnTo>
                  <a:lnTo>
                    <a:pt x="60451" y="409208"/>
                  </a:lnTo>
                  <a:cubicBezTo>
                    <a:pt x="27156" y="409208"/>
                    <a:pt x="0" y="382051"/>
                    <a:pt x="0" y="348757"/>
                  </a:cubicBezTo>
                  <a:lnTo>
                    <a:pt x="0" y="60451"/>
                  </a:lnTo>
                  <a:cubicBezTo>
                    <a:pt x="0" y="27157"/>
                    <a:pt x="27156" y="0"/>
                    <a:pt x="60451" y="0"/>
                  </a:cubicBezTo>
                  <a:close/>
                </a:path>
              </a:pathLst>
            </a:custGeom>
            <a:gradFill>
              <a:gsLst>
                <a:gs pos="0">
                  <a:srgbClr val="0078D4"/>
                </a:gs>
                <a:gs pos="100000">
                  <a:srgbClr val="C73ECC"/>
                </a:gs>
              </a:gsLst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419C42EA-D680-D824-CB8E-02461E650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1651" y="3092215"/>
              <a:ext cx="319426" cy="319426"/>
            </a:xfrm>
            <a:prstGeom prst="rect">
              <a:avLst/>
            </a:prstGeom>
          </p:spPr>
        </p:pic>
        <p:sp>
          <p:nvSpPr>
            <p:cNvPr id="83" name="Graphic 7">
              <a:extLst>
                <a:ext uri="{FF2B5EF4-FFF2-40B4-BE49-F238E27FC236}">
                  <a16:creationId xmlns:a16="http://schemas.microsoft.com/office/drawing/2014/main" id="{3387FE78-E502-A65A-A855-12F6ECF15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1135" y="3369754"/>
              <a:ext cx="159404" cy="159404"/>
            </a:xfrm>
            <a:custGeom>
              <a:avLst/>
              <a:gdLst>
                <a:gd name="connsiteX0" fmla="*/ 81827 w 175344"/>
                <a:gd name="connsiteY0" fmla="*/ 81827 h 175344"/>
                <a:gd name="connsiteX1" fmla="*/ 0 w 175344"/>
                <a:gd name="connsiteY1" fmla="*/ 81827 h 175344"/>
                <a:gd name="connsiteX2" fmla="*/ 0 w 175344"/>
                <a:gd name="connsiteY2" fmla="*/ 0 h 175344"/>
                <a:gd name="connsiteX3" fmla="*/ 81827 w 175344"/>
                <a:gd name="connsiteY3" fmla="*/ 0 h 175344"/>
                <a:gd name="connsiteX4" fmla="*/ 81827 w 175344"/>
                <a:gd name="connsiteY4" fmla="*/ 81827 h 175344"/>
                <a:gd name="connsiteX5" fmla="*/ 175344 w 175344"/>
                <a:gd name="connsiteY5" fmla="*/ 81827 h 175344"/>
                <a:gd name="connsiteX6" fmla="*/ 93517 w 175344"/>
                <a:gd name="connsiteY6" fmla="*/ 81827 h 175344"/>
                <a:gd name="connsiteX7" fmla="*/ 93517 w 175344"/>
                <a:gd name="connsiteY7" fmla="*/ 0 h 175344"/>
                <a:gd name="connsiteX8" fmla="*/ 175344 w 175344"/>
                <a:gd name="connsiteY8" fmla="*/ 0 h 175344"/>
                <a:gd name="connsiteX9" fmla="*/ 175344 w 175344"/>
                <a:gd name="connsiteY9" fmla="*/ 81827 h 175344"/>
                <a:gd name="connsiteX10" fmla="*/ 81827 w 175344"/>
                <a:gd name="connsiteY10" fmla="*/ 175344 h 175344"/>
                <a:gd name="connsiteX11" fmla="*/ 0 w 175344"/>
                <a:gd name="connsiteY11" fmla="*/ 175344 h 175344"/>
                <a:gd name="connsiteX12" fmla="*/ 0 w 175344"/>
                <a:gd name="connsiteY12" fmla="*/ 93517 h 175344"/>
                <a:gd name="connsiteX13" fmla="*/ 81827 w 175344"/>
                <a:gd name="connsiteY13" fmla="*/ 93517 h 175344"/>
                <a:gd name="connsiteX14" fmla="*/ 81827 w 175344"/>
                <a:gd name="connsiteY14" fmla="*/ 175344 h 175344"/>
                <a:gd name="connsiteX15" fmla="*/ 175344 w 175344"/>
                <a:gd name="connsiteY15" fmla="*/ 175344 h 175344"/>
                <a:gd name="connsiteX16" fmla="*/ 93517 w 175344"/>
                <a:gd name="connsiteY16" fmla="*/ 175344 h 175344"/>
                <a:gd name="connsiteX17" fmla="*/ 93517 w 175344"/>
                <a:gd name="connsiteY17" fmla="*/ 93517 h 175344"/>
                <a:gd name="connsiteX18" fmla="*/ 175344 w 175344"/>
                <a:gd name="connsiteY18" fmla="*/ 93517 h 175344"/>
                <a:gd name="connsiteX19" fmla="*/ 175344 w 175344"/>
                <a:gd name="connsiteY19" fmla="*/ 175344 h 17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5344" h="175344">
                  <a:moveTo>
                    <a:pt x="81827" y="81827"/>
                  </a:moveTo>
                  <a:lnTo>
                    <a:pt x="0" y="81827"/>
                  </a:lnTo>
                  <a:lnTo>
                    <a:pt x="0" y="0"/>
                  </a:lnTo>
                  <a:lnTo>
                    <a:pt x="81827" y="0"/>
                  </a:lnTo>
                  <a:lnTo>
                    <a:pt x="81827" y="81827"/>
                  </a:lnTo>
                  <a:close/>
                  <a:moveTo>
                    <a:pt x="175344" y="81827"/>
                  </a:moveTo>
                  <a:lnTo>
                    <a:pt x="93517" y="81827"/>
                  </a:lnTo>
                  <a:lnTo>
                    <a:pt x="93517" y="0"/>
                  </a:lnTo>
                  <a:lnTo>
                    <a:pt x="175344" y="0"/>
                  </a:lnTo>
                  <a:lnTo>
                    <a:pt x="175344" y="81827"/>
                  </a:lnTo>
                  <a:close/>
                  <a:moveTo>
                    <a:pt x="81827" y="175344"/>
                  </a:moveTo>
                  <a:lnTo>
                    <a:pt x="0" y="175344"/>
                  </a:lnTo>
                  <a:lnTo>
                    <a:pt x="0" y="93517"/>
                  </a:lnTo>
                  <a:lnTo>
                    <a:pt x="81827" y="93517"/>
                  </a:lnTo>
                  <a:lnTo>
                    <a:pt x="81827" y="175344"/>
                  </a:lnTo>
                  <a:close/>
                  <a:moveTo>
                    <a:pt x="175344" y="175344"/>
                  </a:moveTo>
                  <a:lnTo>
                    <a:pt x="93517" y="175344"/>
                  </a:lnTo>
                  <a:lnTo>
                    <a:pt x="93517" y="93517"/>
                  </a:lnTo>
                  <a:lnTo>
                    <a:pt x="175344" y="93517"/>
                  </a:lnTo>
                  <a:lnTo>
                    <a:pt x="175344" y="175344"/>
                  </a:lnTo>
                  <a:close/>
                </a:path>
              </a:pathLst>
            </a:custGeom>
            <a:solidFill>
              <a:srgbClr val="0078D4"/>
            </a:solidFill>
            <a:ln w="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C0F538-B7BD-A310-7C9D-481E619FDFC6}"/>
              </a:ext>
            </a:extLst>
          </p:cNvPr>
          <p:cNvSpPr txBox="1"/>
          <p:nvPr/>
        </p:nvSpPr>
        <p:spPr>
          <a:xfrm>
            <a:off x="3298262" y="3368973"/>
            <a:ext cx="248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</a:t>
            </a:r>
            <a:r>
              <a:rPr lang="en-US" sz="1400" b="1" dirty="0">
                <a:solidFill>
                  <a:srgbClr val="70AD47"/>
                </a:solidFill>
                <a:latin typeface="Calibri" panose="020F0502020204030204"/>
              </a:rPr>
              <a:t>s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ubscription</a:t>
            </a:r>
            <a:r>
              <a:rPr lang="en-US" sz="1400" b="1" dirty="0">
                <a:solidFill>
                  <a:srgbClr val="70AD47"/>
                </a:solidFill>
                <a:latin typeface="Calibri" panose="020F0502020204030204"/>
              </a:rPr>
              <a:t>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07934-3F4A-2D39-3B16-143FDBFC4562}"/>
              </a:ext>
            </a:extLst>
          </p:cNvPr>
          <p:cNvSpPr txBox="1"/>
          <p:nvPr/>
        </p:nvSpPr>
        <p:spPr>
          <a:xfrm>
            <a:off x="3348475" y="5389049"/>
            <a:ext cx="2591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  <a:r>
              <a:rPr lang="en-US" sz="14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s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ubscriptions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9978D1-4029-128C-75EF-C222F71ED2C9}"/>
              </a:ext>
            </a:extLst>
          </p:cNvPr>
          <p:cNvCxnSpPr>
            <a:cxnSpLocks/>
          </p:cNvCxnSpPr>
          <p:nvPr/>
        </p:nvCxnSpPr>
        <p:spPr>
          <a:xfrm>
            <a:off x="5884636" y="3345666"/>
            <a:ext cx="0" cy="364997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1025AF-FCCB-E83B-28D2-DE5C4B388544}"/>
              </a:ext>
            </a:extLst>
          </p:cNvPr>
          <p:cNvGrpSpPr/>
          <p:nvPr/>
        </p:nvGrpSpPr>
        <p:grpSpPr>
          <a:xfrm>
            <a:off x="4645881" y="2083675"/>
            <a:ext cx="1273225" cy="611529"/>
            <a:chOff x="4268406" y="2060659"/>
            <a:chExt cx="1273225" cy="61152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6B9E9B-3BE3-4414-F470-24559F47E755}"/>
                </a:ext>
              </a:extLst>
            </p:cNvPr>
            <p:cNvSpPr txBox="1"/>
            <p:nvPr/>
          </p:nvSpPr>
          <p:spPr>
            <a:xfrm>
              <a:off x="4268406" y="2395189"/>
              <a:ext cx="1273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Microsoft Intune</a:t>
              </a:r>
            </a:p>
          </p:txBody>
        </p:sp>
        <p:pic>
          <p:nvPicPr>
            <p:cNvPr id="39" name="Graphic 38" descr="Microsoft Intune product logo">
              <a:extLst>
                <a:ext uri="{FF2B5EF4-FFF2-40B4-BE49-F238E27FC236}">
                  <a16:creationId xmlns:a16="http://schemas.microsoft.com/office/drawing/2014/main" id="{5B80DC6B-F053-F1A3-1D0C-1F16D3037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73796" y="2060659"/>
              <a:ext cx="401909" cy="35462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525941-B3AC-903D-2AD5-07CAAC6D5DE7}"/>
              </a:ext>
            </a:extLst>
          </p:cNvPr>
          <p:cNvGrpSpPr/>
          <p:nvPr/>
        </p:nvGrpSpPr>
        <p:grpSpPr>
          <a:xfrm>
            <a:off x="6034103" y="4407887"/>
            <a:ext cx="1363430" cy="482765"/>
            <a:chOff x="4272253" y="2734620"/>
            <a:chExt cx="1363430" cy="482765"/>
          </a:xfrm>
        </p:grpSpPr>
        <p:pic>
          <p:nvPicPr>
            <p:cNvPr id="53" name="Picture 12">
              <a:extLst>
                <a:ext uri="{FF2B5EF4-FFF2-40B4-BE49-F238E27FC236}">
                  <a16:creationId xmlns:a16="http://schemas.microsoft.com/office/drawing/2014/main" id="{2494DDD1-BC5E-CA93-90B7-732D5D0C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906392" y="2820205"/>
              <a:ext cx="481804" cy="365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3A9859-F55C-D7CF-FC65-119C55400D90}"/>
                </a:ext>
              </a:extLst>
            </p:cNvPr>
            <p:cNvSpPr/>
            <p:nvPr/>
          </p:nvSpPr>
          <p:spPr>
            <a:xfrm>
              <a:off x="4272253" y="2769051"/>
              <a:ext cx="1202655" cy="448334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4D14C18-4872-D513-9624-41C562317D55}"/>
                </a:ext>
              </a:extLst>
            </p:cNvPr>
            <p:cNvSpPr txBox="1"/>
            <p:nvPr/>
          </p:nvSpPr>
          <p:spPr>
            <a:xfrm>
              <a:off x="4285661" y="2800613"/>
              <a:ext cx="678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 network</a:t>
              </a:r>
            </a:p>
          </p:txBody>
        </p:sp>
        <p:pic>
          <p:nvPicPr>
            <p:cNvPr id="57" name="Picture 2" descr="See the source image">
              <a:extLst>
                <a:ext uri="{FF2B5EF4-FFF2-40B4-BE49-F238E27FC236}">
                  <a16:creationId xmlns:a16="http://schemas.microsoft.com/office/drawing/2014/main" id="{663DCA5F-C6CE-69FD-5A51-9D7518553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55624" y="2734620"/>
              <a:ext cx="280059" cy="14703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0649EF0-45C0-82C2-B37A-15AC7D13461E}"/>
              </a:ext>
            </a:extLst>
          </p:cNvPr>
          <p:cNvSpPr txBox="1"/>
          <p:nvPr/>
        </p:nvSpPr>
        <p:spPr>
          <a:xfrm>
            <a:off x="8648768" y="5834447"/>
            <a:ext cx="176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internet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raffic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 routing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</p:txBody>
      </p:sp>
      <p:pic>
        <p:nvPicPr>
          <p:cNvPr id="1026" name="Picture 2" descr="Windows 365 documentation | Microsoft Learn">
            <a:extLst>
              <a:ext uri="{FF2B5EF4-FFF2-40B4-BE49-F238E27FC236}">
                <a16:creationId xmlns:a16="http://schemas.microsoft.com/office/drawing/2014/main" id="{2A23A30B-3107-8B84-B2D3-49B449012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64" y="4534376"/>
            <a:ext cx="392428" cy="39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6B0BD0-28ED-008B-B52D-5DFEE10D2A94}"/>
              </a:ext>
            </a:extLst>
          </p:cNvPr>
          <p:cNvCxnSpPr>
            <a:stCxn id="1026" idx="3"/>
          </p:cNvCxnSpPr>
          <p:nvPr/>
        </p:nvCxnSpPr>
        <p:spPr>
          <a:xfrm flipV="1">
            <a:off x="1288092" y="4677671"/>
            <a:ext cx="3908968" cy="52919"/>
          </a:xfrm>
          <a:prstGeom prst="straightConnector1">
            <a:avLst/>
          </a:prstGeom>
          <a:ln w="28575">
            <a:solidFill>
              <a:srgbClr val="00B0F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F0AB962-3512-BB32-2003-A4B3F3670903}"/>
              </a:ext>
            </a:extLst>
          </p:cNvPr>
          <p:cNvSpPr txBox="1"/>
          <p:nvPr/>
        </p:nvSpPr>
        <p:spPr>
          <a:xfrm>
            <a:off x="233268" y="4975669"/>
            <a:ext cx="171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365 app</a:t>
            </a:r>
          </a:p>
        </p:txBody>
      </p:sp>
      <p:pic>
        <p:nvPicPr>
          <p:cNvPr id="1028" name="Picture 4" descr="Introducing Windows 11 – Press materials for Windows 11 news announcement">
            <a:extLst>
              <a:ext uri="{FF2B5EF4-FFF2-40B4-BE49-F238E27FC236}">
                <a16:creationId xmlns:a16="http://schemas.microsoft.com/office/drawing/2014/main" id="{7CF7F53E-1178-9B74-C9DF-CD4032DC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433" y="6005263"/>
            <a:ext cx="1393494" cy="56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2B9F0-7269-9535-8E9D-4C564F927322}"/>
              </a:ext>
            </a:extLst>
          </p:cNvPr>
          <p:cNvSpPr txBox="1"/>
          <p:nvPr/>
        </p:nvSpPr>
        <p:spPr>
          <a:xfrm>
            <a:off x="4451930" y="6442263"/>
            <a:ext cx="2050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 365 gallery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5492E2-ABAF-219C-C827-6055C5579C24}"/>
              </a:ext>
            </a:extLst>
          </p:cNvPr>
          <p:cNvCxnSpPr>
            <a:stCxn id="1028" idx="0"/>
            <a:endCxn id="81" idx="1"/>
          </p:cNvCxnSpPr>
          <p:nvPr/>
        </p:nvCxnSpPr>
        <p:spPr>
          <a:xfrm flipV="1">
            <a:off x="5453180" y="4966391"/>
            <a:ext cx="0" cy="10388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2236908-E1CD-6406-91C2-9FD896D36A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4610" y="5078597"/>
            <a:ext cx="1165425" cy="21139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88F437-32C5-EE1C-44D4-8F04343CC8A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360" y="6039057"/>
            <a:ext cx="1531620" cy="822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4D9C3-8F6D-5E07-FD3A-4F87088880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38235" y="4940452"/>
            <a:ext cx="495300" cy="4876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0FA8429-CE37-7A9B-6E7B-6FD3A54B45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4990" y="2165066"/>
            <a:ext cx="391638" cy="3916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C64D5-51A9-8333-B9BA-9988A20CE2C6}"/>
              </a:ext>
            </a:extLst>
          </p:cNvPr>
          <p:cNvSpPr txBox="1"/>
          <p:nvPr/>
        </p:nvSpPr>
        <p:spPr>
          <a:xfrm>
            <a:off x="5872466" y="2479759"/>
            <a:ext cx="130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Entra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552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36B968D1-7391-D92A-C6A5-A839C68FEFFC}"/>
              </a:ext>
            </a:extLst>
          </p:cNvPr>
          <p:cNvSpPr txBox="1"/>
          <p:nvPr/>
        </p:nvSpPr>
        <p:spPr>
          <a:xfrm>
            <a:off x="129469" y="161609"/>
            <a:ext cx="10926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network connection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Cloud PC’s Azure virtual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etwork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customer-managed subscription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alibri" panose="020F0502020204030204"/>
              </a:rPr>
              <a:t>j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oin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539">
            <a:extLst>
              <a:ext uri="{FF2B5EF4-FFF2-40B4-BE49-F238E27FC236}">
                <a16:creationId xmlns:a16="http://schemas.microsoft.com/office/drawing/2014/main" id="{5AAF4E38-446A-0135-9C76-761AA3CFCBCB}"/>
              </a:ext>
            </a:extLst>
          </p:cNvPr>
          <p:cNvSpPr>
            <a:spLocks noChangeAspect="1"/>
          </p:cNvSpPr>
          <p:nvPr/>
        </p:nvSpPr>
        <p:spPr bwMode="auto">
          <a:xfrm>
            <a:off x="1229086" y="1410401"/>
            <a:ext cx="7594874" cy="4299159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FFFFFF"/>
          </a:solidFill>
          <a:ln w="44450">
            <a:solidFill>
              <a:srgbClr val="0070C0"/>
            </a:solidFill>
          </a:ln>
        </p:spPr>
        <p:txBody>
          <a:bodyPr lIns="68561" tIns="34281" rIns="68561" bIns="34281"/>
          <a:lstStyle/>
          <a:p>
            <a:pPr marL="0" marR="0" lvl="0" indent="0" algn="l" defTabSz="699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 w="76200">
                <a:solidFill>
                  <a:srgbClr val="FFFFFF"/>
                </a:solidFill>
              </a:ln>
              <a:gradFill>
                <a:gsLst>
                  <a:gs pos="0">
                    <a:srgbClr val="505050"/>
                  </a:gs>
                  <a:gs pos="59000">
                    <a:srgbClr val="505050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4" name="Freeform 539">
            <a:extLst>
              <a:ext uri="{FF2B5EF4-FFF2-40B4-BE49-F238E27FC236}">
                <a16:creationId xmlns:a16="http://schemas.microsoft.com/office/drawing/2014/main" id="{DD03F5D9-D445-6C1C-2F10-7B43868A4DF8}"/>
              </a:ext>
            </a:extLst>
          </p:cNvPr>
          <p:cNvSpPr>
            <a:spLocks noChangeAspect="1"/>
          </p:cNvSpPr>
          <p:nvPr/>
        </p:nvSpPr>
        <p:spPr bwMode="auto">
          <a:xfrm>
            <a:off x="3498571" y="3705001"/>
            <a:ext cx="2998624" cy="1677318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FFFFFF"/>
          </a:solidFill>
          <a:ln w="41275">
            <a:solidFill>
              <a:schemeClr val="accent2">
                <a:lumMod val="75000"/>
              </a:schemeClr>
            </a:solidFill>
          </a:ln>
        </p:spPr>
        <p:txBody>
          <a:bodyPr lIns="68561" tIns="34281" rIns="68561" bIns="34281"/>
          <a:lstStyle/>
          <a:p>
            <a:pPr marL="0" marR="0" lvl="0" indent="0" algn="l" defTabSz="699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 w="76200">
                <a:solidFill>
                  <a:srgbClr val="FFFFFF"/>
                </a:solidFill>
              </a:ln>
              <a:gradFill>
                <a:gsLst>
                  <a:gs pos="0">
                    <a:srgbClr val="505050"/>
                  </a:gs>
                  <a:gs pos="59000">
                    <a:srgbClr val="505050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18" name="Freeform 539">
            <a:extLst>
              <a:ext uri="{FF2B5EF4-FFF2-40B4-BE49-F238E27FC236}">
                <a16:creationId xmlns:a16="http://schemas.microsoft.com/office/drawing/2014/main" id="{BD32E11D-EF3C-9990-F411-3C5F634A3CFF}"/>
              </a:ext>
            </a:extLst>
          </p:cNvPr>
          <p:cNvSpPr>
            <a:spLocks noChangeAspect="1"/>
          </p:cNvSpPr>
          <p:nvPr/>
        </p:nvSpPr>
        <p:spPr bwMode="auto">
          <a:xfrm>
            <a:off x="3105415" y="1665553"/>
            <a:ext cx="2986727" cy="1677318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FFFFFF"/>
          </a:solidFill>
          <a:ln w="41275">
            <a:solidFill>
              <a:schemeClr val="accent6"/>
            </a:solidFill>
          </a:ln>
        </p:spPr>
        <p:txBody>
          <a:bodyPr lIns="68561" tIns="34281" rIns="68561" bIns="34281"/>
          <a:lstStyle/>
          <a:p>
            <a:pPr marL="0" marR="0" lvl="0" indent="0" algn="l" defTabSz="699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 w="76200">
                <a:solidFill>
                  <a:srgbClr val="FFFFFF"/>
                </a:solidFill>
              </a:ln>
              <a:gradFill>
                <a:gsLst>
                  <a:gs pos="0">
                    <a:srgbClr val="505050"/>
                  </a:gs>
                  <a:gs pos="59000">
                    <a:srgbClr val="505050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CA89E7-DC90-4DAC-2B0B-14CBF3A91D44}"/>
              </a:ext>
            </a:extLst>
          </p:cNvPr>
          <p:cNvCxnSpPr>
            <a:cxnSpLocks/>
          </p:cNvCxnSpPr>
          <p:nvPr/>
        </p:nvCxnSpPr>
        <p:spPr>
          <a:xfrm>
            <a:off x="4844913" y="3345666"/>
            <a:ext cx="0" cy="364997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19A0BA-D064-0005-9A2E-60264C2FA4CF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435617" y="2990801"/>
            <a:ext cx="4105522" cy="861685"/>
          </a:xfrm>
          <a:prstGeom prst="straightConnector1">
            <a:avLst/>
          </a:prstGeom>
          <a:ln w="28575">
            <a:solidFill>
              <a:srgbClr val="9933FF"/>
            </a:solidFill>
            <a:prstDash val="dash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55532-B34C-4BD8-2806-32018C859024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435617" y="1817364"/>
            <a:ext cx="4233134" cy="1173437"/>
          </a:xfrm>
          <a:prstGeom prst="straightConnector1">
            <a:avLst/>
          </a:prstGeom>
          <a:ln w="28575">
            <a:solidFill>
              <a:srgbClr val="00B0F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7A2097-0540-DD1C-C4C0-DC54E95D83F5}"/>
              </a:ext>
            </a:extLst>
          </p:cNvPr>
          <p:cNvSpPr txBox="1"/>
          <p:nvPr/>
        </p:nvSpPr>
        <p:spPr>
          <a:xfrm>
            <a:off x="7580243" y="1434720"/>
            <a:ext cx="179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Internet 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 routing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5B1C61-B7D7-4810-CA8A-F119D6F2178E}"/>
              </a:ext>
            </a:extLst>
          </p:cNvPr>
          <p:cNvSpPr txBox="1"/>
          <p:nvPr/>
        </p:nvSpPr>
        <p:spPr>
          <a:xfrm>
            <a:off x="6801968" y="3721236"/>
            <a:ext cx="171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ExpressRoute, site-to-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VPN, traditional VPN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93ED39-3748-D4EA-AC43-C8296D194BB1}"/>
              </a:ext>
            </a:extLst>
          </p:cNvPr>
          <p:cNvGrpSpPr/>
          <p:nvPr/>
        </p:nvGrpSpPr>
        <p:grpSpPr>
          <a:xfrm>
            <a:off x="3606158" y="2083675"/>
            <a:ext cx="1273225" cy="611529"/>
            <a:chOff x="4268406" y="2060659"/>
            <a:chExt cx="1273225" cy="6115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2E277C-B9BA-52A2-567D-4AC6BD0AD251}"/>
                </a:ext>
              </a:extLst>
            </p:cNvPr>
            <p:cNvSpPr txBox="1"/>
            <p:nvPr/>
          </p:nvSpPr>
          <p:spPr>
            <a:xfrm>
              <a:off x="4268406" y="2395189"/>
              <a:ext cx="1273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Microsoft Intune</a:t>
              </a:r>
            </a:p>
          </p:txBody>
        </p:sp>
        <p:pic>
          <p:nvPicPr>
            <p:cNvPr id="84" name="Graphic 83" descr="Microsoft Intune product logo">
              <a:extLst>
                <a:ext uri="{FF2B5EF4-FFF2-40B4-BE49-F238E27FC236}">
                  <a16:creationId xmlns:a16="http://schemas.microsoft.com/office/drawing/2014/main" id="{B283B867-7B75-E97A-C72A-B7EDABC58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796" y="2060659"/>
              <a:ext cx="401909" cy="35462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C0F538-B7BD-A310-7C9D-481E619FDFC6}"/>
              </a:ext>
            </a:extLst>
          </p:cNvPr>
          <p:cNvSpPr txBox="1"/>
          <p:nvPr/>
        </p:nvSpPr>
        <p:spPr>
          <a:xfrm>
            <a:off x="2258539" y="3368973"/>
            <a:ext cx="248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subscriptions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07934-3F4A-2D39-3B16-143FDBFC4562}"/>
              </a:ext>
            </a:extLst>
          </p:cNvPr>
          <p:cNvSpPr txBox="1"/>
          <p:nvPr/>
        </p:nvSpPr>
        <p:spPr>
          <a:xfrm>
            <a:off x="2308752" y="5389049"/>
            <a:ext cx="2591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zure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subscriptions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656E4B-12AD-4FDB-D568-78BAC1FAB726}"/>
              </a:ext>
            </a:extLst>
          </p:cNvPr>
          <p:cNvGrpSpPr/>
          <p:nvPr/>
        </p:nvGrpSpPr>
        <p:grpSpPr>
          <a:xfrm>
            <a:off x="4232962" y="2732203"/>
            <a:ext cx="1363430" cy="482765"/>
            <a:chOff x="4272253" y="2734620"/>
            <a:chExt cx="1363430" cy="482765"/>
          </a:xfrm>
        </p:grpSpPr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id="{F9E3B6FF-010D-728F-03CF-9BE9EDDD1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906392" y="2820205"/>
              <a:ext cx="481804" cy="365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11CD45-EE76-B331-6F3D-15979072CBC6}"/>
                </a:ext>
              </a:extLst>
            </p:cNvPr>
            <p:cNvSpPr/>
            <p:nvPr/>
          </p:nvSpPr>
          <p:spPr>
            <a:xfrm>
              <a:off x="4272253" y="2769051"/>
              <a:ext cx="1202655" cy="448334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F41314-8D73-0AFD-E81A-DA042A85A0FA}"/>
                </a:ext>
              </a:extLst>
            </p:cNvPr>
            <p:cNvSpPr txBox="1"/>
            <p:nvPr/>
          </p:nvSpPr>
          <p:spPr>
            <a:xfrm>
              <a:off x="4285661" y="2800613"/>
              <a:ext cx="678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 network</a:t>
              </a:r>
            </a:p>
          </p:txBody>
        </p:sp>
        <p:pic>
          <p:nvPicPr>
            <p:cNvPr id="54" name="Picture 2" descr="See the source image">
              <a:extLst>
                <a:ext uri="{FF2B5EF4-FFF2-40B4-BE49-F238E27FC236}">
                  <a16:creationId xmlns:a16="http://schemas.microsoft.com/office/drawing/2014/main" id="{1695709D-BE65-330F-92FF-BA637E39B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55624" y="2734620"/>
              <a:ext cx="280059" cy="147031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6249B1D1-F516-493C-EA2C-3F63724B7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3356" y="4846537"/>
            <a:ext cx="1165425" cy="211391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7299082D-340D-FEA9-4612-4308287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505806" y="4154585"/>
            <a:ext cx="678214" cy="635450"/>
            <a:chOff x="10460528" y="3092215"/>
            <a:chExt cx="680549" cy="63764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161A03F-4D90-5826-FBCD-640A9A8B8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60528" y="3246246"/>
              <a:ext cx="520623" cy="483609"/>
            </a:xfrm>
            <a:custGeom>
              <a:avLst/>
              <a:gdLst>
                <a:gd name="connsiteX0" fmla="*/ 223390 w 520623"/>
                <a:gd name="connsiteY0" fmla="*/ 409208 h 483609"/>
                <a:gd name="connsiteX1" fmla="*/ 223390 w 520623"/>
                <a:gd name="connsiteY1" fmla="*/ 446408 h 483609"/>
                <a:gd name="connsiteX2" fmla="*/ 297791 w 520623"/>
                <a:gd name="connsiteY2" fmla="*/ 446408 h 483609"/>
                <a:gd name="connsiteX3" fmla="*/ 297791 w 520623"/>
                <a:gd name="connsiteY3" fmla="*/ 409208 h 483609"/>
                <a:gd name="connsiteX4" fmla="*/ 60451 w 520623"/>
                <a:gd name="connsiteY4" fmla="*/ 0 h 483609"/>
                <a:gd name="connsiteX5" fmla="*/ 333608 w 520623"/>
                <a:gd name="connsiteY5" fmla="*/ 0 h 483609"/>
                <a:gd name="connsiteX6" fmla="*/ 333608 w 520623"/>
                <a:gd name="connsiteY6" fmla="*/ 37201 h 483609"/>
                <a:gd name="connsiteX7" fmla="*/ 60451 w 520623"/>
                <a:gd name="connsiteY7" fmla="*/ 37201 h 483609"/>
                <a:gd name="connsiteX8" fmla="*/ 37201 w 520623"/>
                <a:gd name="connsiteY8" fmla="*/ 60451 h 483609"/>
                <a:gd name="connsiteX9" fmla="*/ 37201 w 520623"/>
                <a:gd name="connsiteY9" fmla="*/ 348757 h 483609"/>
                <a:gd name="connsiteX10" fmla="*/ 60451 w 520623"/>
                <a:gd name="connsiteY10" fmla="*/ 372007 h 483609"/>
                <a:gd name="connsiteX11" fmla="*/ 460358 w 520623"/>
                <a:gd name="connsiteY11" fmla="*/ 372007 h 483609"/>
                <a:gd name="connsiteX12" fmla="*/ 483608 w 520623"/>
                <a:gd name="connsiteY12" fmla="*/ 348757 h 483609"/>
                <a:gd name="connsiteX13" fmla="*/ 483608 w 520623"/>
                <a:gd name="connsiteY13" fmla="*/ 192919 h 483609"/>
                <a:gd name="connsiteX14" fmla="*/ 520623 w 520623"/>
                <a:gd name="connsiteY14" fmla="*/ 192919 h 483609"/>
                <a:gd name="connsiteX15" fmla="*/ 520623 w 520623"/>
                <a:gd name="connsiteY15" fmla="*/ 348757 h 483609"/>
                <a:gd name="connsiteX16" fmla="*/ 460172 w 520623"/>
                <a:gd name="connsiteY16" fmla="*/ 409208 h 483609"/>
                <a:gd name="connsiteX17" fmla="*/ 334806 w 520623"/>
                <a:gd name="connsiteY17" fmla="*/ 409208 h 483609"/>
                <a:gd name="connsiteX18" fmla="*/ 334806 w 520623"/>
                <a:gd name="connsiteY18" fmla="*/ 446408 h 483609"/>
                <a:gd name="connsiteX19" fmla="*/ 390607 w 520623"/>
                <a:gd name="connsiteY19" fmla="*/ 446408 h 483609"/>
                <a:gd name="connsiteX20" fmla="*/ 409207 w 520623"/>
                <a:gd name="connsiteY20" fmla="*/ 465009 h 483609"/>
                <a:gd name="connsiteX21" fmla="*/ 390607 w 520623"/>
                <a:gd name="connsiteY21" fmla="*/ 483609 h 483609"/>
                <a:gd name="connsiteX22" fmla="*/ 130388 w 520623"/>
                <a:gd name="connsiteY22" fmla="*/ 483609 h 483609"/>
                <a:gd name="connsiteX23" fmla="*/ 111788 w 520623"/>
                <a:gd name="connsiteY23" fmla="*/ 465009 h 483609"/>
                <a:gd name="connsiteX24" fmla="*/ 130388 w 520623"/>
                <a:gd name="connsiteY24" fmla="*/ 446408 h 483609"/>
                <a:gd name="connsiteX25" fmla="*/ 186189 w 520623"/>
                <a:gd name="connsiteY25" fmla="*/ 446408 h 483609"/>
                <a:gd name="connsiteX26" fmla="*/ 186189 w 520623"/>
                <a:gd name="connsiteY26" fmla="*/ 409208 h 483609"/>
                <a:gd name="connsiteX27" fmla="*/ 60451 w 520623"/>
                <a:gd name="connsiteY27" fmla="*/ 409208 h 483609"/>
                <a:gd name="connsiteX28" fmla="*/ 0 w 520623"/>
                <a:gd name="connsiteY28" fmla="*/ 348757 h 483609"/>
                <a:gd name="connsiteX29" fmla="*/ 0 w 520623"/>
                <a:gd name="connsiteY29" fmla="*/ 60451 h 483609"/>
                <a:gd name="connsiteX30" fmla="*/ 60451 w 520623"/>
                <a:gd name="connsiteY30" fmla="*/ 0 h 48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0623" h="483609">
                  <a:moveTo>
                    <a:pt x="223390" y="409208"/>
                  </a:moveTo>
                  <a:lnTo>
                    <a:pt x="223390" y="446408"/>
                  </a:lnTo>
                  <a:lnTo>
                    <a:pt x="297791" y="446408"/>
                  </a:lnTo>
                  <a:lnTo>
                    <a:pt x="297791" y="409208"/>
                  </a:lnTo>
                  <a:close/>
                  <a:moveTo>
                    <a:pt x="60451" y="0"/>
                  </a:moveTo>
                  <a:lnTo>
                    <a:pt x="333608" y="0"/>
                  </a:lnTo>
                  <a:lnTo>
                    <a:pt x="333608" y="37201"/>
                  </a:lnTo>
                  <a:lnTo>
                    <a:pt x="60451" y="37201"/>
                  </a:lnTo>
                  <a:cubicBezTo>
                    <a:pt x="47617" y="37201"/>
                    <a:pt x="37201" y="47617"/>
                    <a:pt x="37201" y="60451"/>
                  </a:cubicBezTo>
                  <a:lnTo>
                    <a:pt x="37201" y="348757"/>
                  </a:lnTo>
                  <a:cubicBezTo>
                    <a:pt x="37201" y="361591"/>
                    <a:pt x="47617" y="372007"/>
                    <a:pt x="60451" y="372007"/>
                  </a:cubicBezTo>
                  <a:lnTo>
                    <a:pt x="460358" y="372007"/>
                  </a:lnTo>
                  <a:cubicBezTo>
                    <a:pt x="473192" y="372007"/>
                    <a:pt x="483608" y="361591"/>
                    <a:pt x="483608" y="348757"/>
                  </a:cubicBezTo>
                  <a:lnTo>
                    <a:pt x="483608" y="192919"/>
                  </a:lnTo>
                  <a:lnTo>
                    <a:pt x="520623" y="192919"/>
                  </a:lnTo>
                  <a:lnTo>
                    <a:pt x="520623" y="348757"/>
                  </a:lnTo>
                  <a:cubicBezTo>
                    <a:pt x="520623" y="382051"/>
                    <a:pt x="493467" y="409208"/>
                    <a:pt x="460172" y="409208"/>
                  </a:cubicBezTo>
                  <a:lnTo>
                    <a:pt x="334806" y="409208"/>
                  </a:lnTo>
                  <a:lnTo>
                    <a:pt x="334806" y="446408"/>
                  </a:lnTo>
                  <a:lnTo>
                    <a:pt x="390607" y="446408"/>
                  </a:lnTo>
                  <a:cubicBezTo>
                    <a:pt x="400837" y="446408"/>
                    <a:pt x="409207" y="454778"/>
                    <a:pt x="409207" y="465009"/>
                  </a:cubicBezTo>
                  <a:cubicBezTo>
                    <a:pt x="409207" y="475239"/>
                    <a:pt x="400837" y="483609"/>
                    <a:pt x="390607" y="483609"/>
                  </a:cubicBezTo>
                  <a:lnTo>
                    <a:pt x="130388" y="483609"/>
                  </a:lnTo>
                  <a:cubicBezTo>
                    <a:pt x="120158" y="483609"/>
                    <a:pt x="111788" y="475239"/>
                    <a:pt x="111788" y="465009"/>
                  </a:cubicBezTo>
                  <a:cubicBezTo>
                    <a:pt x="111788" y="454778"/>
                    <a:pt x="120158" y="446408"/>
                    <a:pt x="130388" y="446408"/>
                  </a:cubicBezTo>
                  <a:lnTo>
                    <a:pt x="186189" y="446408"/>
                  </a:lnTo>
                  <a:lnTo>
                    <a:pt x="186189" y="409208"/>
                  </a:lnTo>
                  <a:lnTo>
                    <a:pt x="60451" y="409208"/>
                  </a:lnTo>
                  <a:cubicBezTo>
                    <a:pt x="27156" y="409208"/>
                    <a:pt x="0" y="382051"/>
                    <a:pt x="0" y="348757"/>
                  </a:cubicBezTo>
                  <a:lnTo>
                    <a:pt x="0" y="60451"/>
                  </a:lnTo>
                  <a:cubicBezTo>
                    <a:pt x="0" y="27157"/>
                    <a:pt x="27156" y="0"/>
                    <a:pt x="60451" y="0"/>
                  </a:cubicBezTo>
                  <a:close/>
                </a:path>
              </a:pathLst>
            </a:custGeom>
            <a:gradFill>
              <a:gsLst>
                <a:gs pos="0">
                  <a:srgbClr val="0078D4"/>
                </a:gs>
                <a:gs pos="100000">
                  <a:srgbClr val="C73ECC"/>
                </a:gs>
              </a:gsLst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540C30-E0FE-0151-E8CE-14DA885EB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21651" y="3092215"/>
              <a:ext cx="319426" cy="319426"/>
            </a:xfrm>
            <a:prstGeom prst="rect">
              <a:avLst/>
            </a:prstGeom>
          </p:spPr>
        </p:pic>
        <p:sp>
          <p:nvSpPr>
            <p:cNvPr id="61" name="Graphic 7">
              <a:extLst>
                <a:ext uri="{FF2B5EF4-FFF2-40B4-BE49-F238E27FC236}">
                  <a16:creationId xmlns:a16="http://schemas.microsoft.com/office/drawing/2014/main" id="{9AB943D2-571B-E999-003D-153957FF2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1135" y="3369754"/>
              <a:ext cx="159404" cy="159404"/>
            </a:xfrm>
            <a:custGeom>
              <a:avLst/>
              <a:gdLst>
                <a:gd name="connsiteX0" fmla="*/ 81827 w 175344"/>
                <a:gd name="connsiteY0" fmla="*/ 81827 h 175344"/>
                <a:gd name="connsiteX1" fmla="*/ 0 w 175344"/>
                <a:gd name="connsiteY1" fmla="*/ 81827 h 175344"/>
                <a:gd name="connsiteX2" fmla="*/ 0 w 175344"/>
                <a:gd name="connsiteY2" fmla="*/ 0 h 175344"/>
                <a:gd name="connsiteX3" fmla="*/ 81827 w 175344"/>
                <a:gd name="connsiteY3" fmla="*/ 0 h 175344"/>
                <a:gd name="connsiteX4" fmla="*/ 81827 w 175344"/>
                <a:gd name="connsiteY4" fmla="*/ 81827 h 175344"/>
                <a:gd name="connsiteX5" fmla="*/ 175344 w 175344"/>
                <a:gd name="connsiteY5" fmla="*/ 81827 h 175344"/>
                <a:gd name="connsiteX6" fmla="*/ 93517 w 175344"/>
                <a:gd name="connsiteY6" fmla="*/ 81827 h 175344"/>
                <a:gd name="connsiteX7" fmla="*/ 93517 w 175344"/>
                <a:gd name="connsiteY7" fmla="*/ 0 h 175344"/>
                <a:gd name="connsiteX8" fmla="*/ 175344 w 175344"/>
                <a:gd name="connsiteY8" fmla="*/ 0 h 175344"/>
                <a:gd name="connsiteX9" fmla="*/ 175344 w 175344"/>
                <a:gd name="connsiteY9" fmla="*/ 81827 h 175344"/>
                <a:gd name="connsiteX10" fmla="*/ 81827 w 175344"/>
                <a:gd name="connsiteY10" fmla="*/ 175344 h 175344"/>
                <a:gd name="connsiteX11" fmla="*/ 0 w 175344"/>
                <a:gd name="connsiteY11" fmla="*/ 175344 h 175344"/>
                <a:gd name="connsiteX12" fmla="*/ 0 w 175344"/>
                <a:gd name="connsiteY12" fmla="*/ 93517 h 175344"/>
                <a:gd name="connsiteX13" fmla="*/ 81827 w 175344"/>
                <a:gd name="connsiteY13" fmla="*/ 93517 h 175344"/>
                <a:gd name="connsiteX14" fmla="*/ 81827 w 175344"/>
                <a:gd name="connsiteY14" fmla="*/ 175344 h 175344"/>
                <a:gd name="connsiteX15" fmla="*/ 175344 w 175344"/>
                <a:gd name="connsiteY15" fmla="*/ 175344 h 175344"/>
                <a:gd name="connsiteX16" fmla="*/ 93517 w 175344"/>
                <a:gd name="connsiteY16" fmla="*/ 175344 h 175344"/>
                <a:gd name="connsiteX17" fmla="*/ 93517 w 175344"/>
                <a:gd name="connsiteY17" fmla="*/ 93517 h 175344"/>
                <a:gd name="connsiteX18" fmla="*/ 175344 w 175344"/>
                <a:gd name="connsiteY18" fmla="*/ 93517 h 175344"/>
                <a:gd name="connsiteX19" fmla="*/ 175344 w 175344"/>
                <a:gd name="connsiteY19" fmla="*/ 175344 h 17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5344" h="175344">
                  <a:moveTo>
                    <a:pt x="81827" y="81827"/>
                  </a:moveTo>
                  <a:lnTo>
                    <a:pt x="0" y="81827"/>
                  </a:lnTo>
                  <a:lnTo>
                    <a:pt x="0" y="0"/>
                  </a:lnTo>
                  <a:lnTo>
                    <a:pt x="81827" y="0"/>
                  </a:lnTo>
                  <a:lnTo>
                    <a:pt x="81827" y="81827"/>
                  </a:lnTo>
                  <a:close/>
                  <a:moveTo>
                    <a:pt x="175344" y="81827"/>
                  </a:moveTo>
                  <a:lnTo>
                    <a:pt x="93517" y="81827"/>
                  </a:lnTo>
                  <a:lnTo>
                    <a:pt x="93517" y="0"/>
                  </a:lnTo>
                  <a:lnTo>
                    <a:pt x="175344" y="0"/>
                  </a:lnTo>
                  <a:lnTo>
                    <a:pt x="175344" y="81827"/>
                  </a:lnTo>
                  <a:close/>
                  <a:moveTo>
                    <a:pt x="81827" y="175344"/>
                  </a:moveTo>
                  <a:lnTo>
                    <a:pt x="0" y="175344"/>
                  </a:lnTo>
                  <a:lnTo>
                    <a:pt x="0" y="93517"/>
                  </a:lnTo>
                  <a:lnTo>
                    <a:pt x="81827" y="93517"/>
                  </a:lnTo>
                  <a:lnTo>
                    <a:pt x="81827" y="175344"/>
                  </a:lnTo>
                  <a:close/>
                  <a:moveTo>
                    <a:pt x="175344" y="175344"/>
                  </a:moveTo>
                  <a:lnTo>
                    <a:pt x="93517" y="175344"/>
                  </a:lnTo>
                  <a:lnTo>
                    <a:pt x="93517" y="93517"/>
                  </a:lnTo>
                  <a:lnTo>
                    <a:pt x="175344" y="93517"/>
                  </a:lnTo>
                  <a:lnTo>
                    <a:pt x="175344" y="175344"/>
                  </a:lnTo>
                  <a:close/>
                </a:path>
              </a:pathLst>
            </a:custGeom>
            <a:solidFill>
              <a:srgbClr val="0078D4"/>
            </a:solidFill>
            <a:ln w="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0E94FD-0575-D1E7-990D-F1DEA5D36749}"/>
              </a:ext>
            </a:extLst>
          </p:cNvPr>
          <p:cNvGrpSpPr/>
          <p:nvPr/>
        </p:nvGrpSpPr>
        <p:grpSpPr>
          <a:xfrm>
            <a:off x="9541139" y="3529320"/>
            <a:ext cx="1147454" cy="1287135"/>
            <a:chOff x="956207" y="1963906"/>
            <a:chExt cx="1147454" cy="1287135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A7932E7-CF33-59BA-70A5-2821F054C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8322" y="2656681"/>
              <a:ext cx="594360" cy="59436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945D48-0C24-346E-1A53-0DB703E33491}"/>
                </a:ext>
              </a:extLst>
            </p:cNvPr>
            <p:cNvSpPr txBox="1"/>
            <p:nvPr/>
          </p:nvSpPr>
          <p:spPr>
            <a:xfrm>
              <a:off x="956207" y="1963906"/>
              <a:ext cx="1147454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Contoso corporate </a:t>
              </a:r>
              <a:r>
                <a:rPr lang="en-GB" sz="1400" b="1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Calibri" panose="020F0502020204030204"/>
                </a:rPr>
                <a:t>n</a:t>
              </a: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etwork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6A121AE4-847F-C4FD-7D94-318F55832C1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668751" y="1368550"/>
            <a:ext cx="897627" cy="897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5C8AA-AECF-76BB-F4E9-4438D72173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2360" y="6039057"/>
            <a:ext cx="1531620" cy="822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50B22-2B4E-DD87-02F4-05D4356F88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8369" y="4501890"/>
            <a:ext cx="495300" cy="48768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020ABBA-F12E-54CA-76AD-761EBC0D8D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71477" y="2096653"/>
            <a:ext cx="391638" cy="3916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2F7469-0BD3-7ADD-076A-DD45277773D7}"/>
              </a:ext>
            </a:extLst>
          </p:cNvPr>
          <p:cNvSpPr txBox="1"/>
          <p:nvPr/>
        </p:nvSpPr>
        <p:spPr>
          <a:xfrm>
            <a:off x="4782597" y="2423134"/>
            <a:ext cx="130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Entra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616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36B968D1-7391-D92A-C6A5-A839C68FEFFC}"/>
              </a:ext>
            </a:extLst>
          </p:cNvPr>
          <p:cNvSpPr txBox="1"/>
          <p:nvPr/>
        </p:nvSpPr>
        <p:spPr>
          <a:xfrm>
            <a:off x="129469" y="161609"/>
            <a:ext cx="1024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network 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onnection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Cloud PC’s Azure virtual network in a customer-managed subscription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hybrid join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539">
            <a:extLst>
              <a:ext uri="{FF2B5EF4-FFF2-40B4-BE49-F238E27FC236}">
                <a16:creationId xmlns:a16="http://schemas.microsoft.com/office/drawing/2014/main" id="{5AAF4E38-446A-0135-9C76-761AA3CFCBCB}"/>
              </a:ext>
            </a:extLst>
          </p:cNvPr>
          <p:cNvSpPr>
            <a:spLocks noChangeAspect="1"/>
          </p:cNvSpPr>
          <p:nvPr/>
        </p:nvSpPr>
        <p:spPr bwMode="auto">
          <a:xfrm>
            <a:off x="1229086" y="1410401"/>
            <a:ext cx="7594874" cy="4299159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FFFFFF"/>
          </a:solidFill>
          <a:ln w="44450">
            <a:solidFill>
              <a:srgbClr val="0070C0"/>
            </a:solidFill>
          </a:ln>
        </p:spPr>
        <p:txBody>
          <a:bodyPr lIns="68561" tIns="34281" rIns="68561" bIns="34281"/>
          <a:lstStyle/>
          <a:p>
            <a:pPr marL="0" marR="0" lvl="0" indent="0" algn="l" defTabSz="699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 w="76200">
                <a:solidFill>
                  <a:srgbClr val="FFFFFF"/>
                </a:solidFill>
              </a:ln>
              <a:gradFill>
                <a:gsLst>
                  <a:gs pos="0">
                    <a:srgbClr val="505050"/>
                  </a:gs>
                  <a:gs pos="59000">
                    <a:srgbClr val="505050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4" name="Freeform 539">
            <a:extLst>
              <a:ext uri="{FF2B5EF4-FFF2-40B4-BE49-F238E27FC236}">
                <a16:creationId xmlns:a16="http://schemas.microsoft.com/office/drawing/2014/main" id="{DD03F5D9-D445-6C1C-2F10-7B43868A4DF8}"/>
              </a:ext>
            </a:extLst>
          </p:cNvPr>
          <p:cNvSpPr>
            <a:spLocks noChangeAspect="1"/>
          </p:cNvSpPr>
          <p:nvPr/>
        </p:nvSpPr>
        <p:spPr bwMode="auto">
          <a:xfrm>
            <a:off x="3498571" y="3705001"/>
            <a:ext cx="2998624" cy="1677318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FFFFFF"/>
          </a:solidFill>
          <a:ln w="41275">
            <a:solidFill>
              <a:schemeClr val="accent2">
                <a:lumMod val="75000"/>
              </a:schemeClr>
            </a:solidFill>
          </a:ln>
        </p:spPr>
        <p:txBody>
          <a:bodyPr lIns="68561" tIns="34281" rIns="68561" bIns="34281"/>
          <a:lstStyle/>
          <a:p>
            <a:pPr marL="0" marR="0" lvl="0" indent="0" algn="l" defTabSz="699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 w="76200">
                <a:solidFill>
                  <a:srgbClr val="FFFFFF"/>
                </a:solidFill>
              </a:ln>
              <a:gradFill>
                <a:gsLst>
                  <a:gs pos="0">
                    <a:srgbClr val="505050"/>
                  </a:gs>
                  <a:gs pos="59000">
                    <a:srgbClr val="505050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sp>
        <p:nvSpPr>
          <p:cNvPr id="18" name="Freeform 539">
            <a:extLst>
              <a:ext uri="{FF2B5EF4-FFF2-40B4-BE49-F238E27FC236}">
                <a16:creationId xmlns:a16="http://schemas.microsoft.com/office/drawing/2014/main" id="{BD32E11D-EF3C-9990-F411-3C5F634A3CFF}"/>
              </a:ext>
            </a:extLst>
          </p:cNvPr>
          <p:cNvSpPr>
            <a:spLocks noChangeAspect="1"/>
          </p:cNvSpPr>
          <p:nvPr/>
        </p:nvSpPr>
        <p:spPr bwMode="auto">
          <a:xfrm>
            <a:off x="3105415" y="1665553"/>
            <a:ext cx="2986727" cy="1677318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FFFFFF"/>
          </a:solidFill>
          <a:ln w="41275">
            <a:solidFill>
              <a:schemeClr val="accent6"/>
            </a:solidFill>
          </a:ln>
        </p:spPr>
        <p:txBody>
          <a:bodyPr lIns="68561" tIns="34281" rIns="68561" bIns="34281"/>
          <a:lstStyle/>
          <a:p>
            <a:pPr marL="0" marR="0" lvl="0" indent="0" algn="l" defTabSz="6991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 w="76200">
                <a:solidFill>
                  <a:srgbClr val="FFFFFF"/>
                </a:solidFill>
              </a:ln>
              <a:gradFill>
                <a:gsLst>
                  <a:gs pos="0">
                    <a:srgbClr val="505050"/>
                  </a:gs>
                  <a:gs pos="59000">
                    <a:srgbClr val="505050"/>
                  </a:gs>
                </a:gsLst>
                <a:lin ang="0" scaled="0"/>
              </a:gradFill>
              <a:effectLst/>
              <a:uLnTx/>
              <a:uFillTx/>
              <a:latin typeface="Calibri" panose="020F0502020204030204"/>
              <a:ea typeface="MS PGothic" pitchFamily="34" charset="-128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CA89E7-DC90-4DAC-2B0B-14CBF3A91D44}"/>
              </a:ext>
            </a:extLst>
          </p:cNvPr>
          <p:cNvCxnSpPr>
            <a:cxnSpLocks/>
          </p:cNvCxnSpPr>
          <p:nvPr/>
        </p:nvCxnSpPr>
        <p:spPr>
          <a:xfrm>
            <a:off x="4844913" y="3345666"/>
            <a:ext cx="0" cy="364997"/>
          </a:xfrm>
          <a:prstGeom prst="straightConnector1">
            <a:avLst/>
          </a:prstGeom>
          <a:ln w="19050">
            <a:solidFill>
              <a:srgbClr val="00206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19A0BA-D064-0005-9A2E-60264C2FA4CF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435617" y="2990801"/>
            <a:ext cx="4105522" cy="861685"/>
          </a:xfrm>
          <a:prstGeom prst="straightConnector1">
            <a:avLst/>
          </a:prstGeom>
          <a:ln w="28575">
            <a:solidFill>
              <a:srgbClr val="9933FF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B55532-B34C-4BD8-2806-32018C859024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435617" y="1817364"/>
            <a:ext cx="4233134" cy="1173437"/>
          </a:xfrm>
          <a:prstGeom prst="straightConnector1">
            <a:avLst/>
          </a:prstGeom>
          <a:ln w="28575">
            <a:solidFill>
              <a:srgbClr val="00B0F0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05B1C61-B7D7-4810-CA8A-F119D6F2178E}"/>
              </a:ext>
            </a:extLst>
          </p:cNvPr>
          <p:cNvSpPr txBox="1"/>
          <p:nvPr/>
        </p:nvSpPr>
        <p:spPr>
          <a:xfrm>
            <a:off x="6801968" y="3721236"/>
            <a:ext cx="1717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ExpressRoute, site-to-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VPN for connectivity to a Windows Server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ID domain 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93ED39-3748-D4EA-AC43-C8296D194BB1}"/>
              </a:ext>
            </a:extLst>
          </p:cNvPr>
          <p:cNvGrpSpPr/>
          <p:nvPr/>
        </p:nvGrpSpPr>
        <p:grpSpPr>
          <a:xfrm>
            <a:off x="3606158" y="2083675"/>
            <a:ext cx="1273225" cy="611529"/>
            <a:chOff x="4268406" y="2060659"/>
            <a:chExt cx="1273225" cy="6115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2E277C-B9BA-52A2-567D-4AC6BD0AD251}"/>
                </a:ext>
              </a:extLst>
            </p:cNvPr>
            <p:cNvSpPr txBox="1"/>
            <p:nvPr/>
          </p:nvSpPr>
          <p:spPr>
            <a:xfrm>
              <a:off x="4268406" y="2395189"/>
              <a:ext cx="12732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Microsoft Intune</a:t>
              </a:r>
            </a:p>
          </p:txBody>
        </p:sp>
        <p:pic>
          <p:nvPicPr>
            <p:cNvPr id="84" name="Graphic 83" descr="Microsoft Intune product logo">
              <a:extLst>
                <a:ext uri="{FF2B5EF4-FFF2-40B4-BE49-F238E27FC236}">
                  <a16:creationId xmlns:a16="http://schemas.microsoft.com/office/drawing/2014/main" id="{B283B867-7B75-E97A-C72A-B7EDABC58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73796" y="2060659"/>
              <a:ext cx="401909" cy="35462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CC0F538-B7BD-A310-7C9D-481E619FDFC6}"/>
              </a:ext>
            </a:extLst>
          </p:cNvPr>
          <p:cNvSpPr txBox="1"/>
          <p:nvPr/>
        </p:nvSpPr>
        <p:spPr>
          <a:xfrm>
            <a:off x="2258539" y="3368973"/>
            <a:ext cx="2480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subscriptions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07934-3F4A-2D39-3B16-143FDBFC4562}"/>
              </a:ext>
            </a:extLst>
          </p:cNvPr>
          <p:cNvSpPr txBox="1"/>
          <p:nvPr/>
        </p:nvSpPr>
        <p:spPr>
          <a:xfrm>
            <a:off x="2308752" y="5389049"/>
            <a:ext cx="2591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  <a:r>
              <a:rPr lang="en-US" sz="14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s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ubscriptions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656E4B-12AD-4FDB-D568-78BAC1FAB726}"/>
              </a:ext>
            </a:extLst>
          </p:cNvPr>
          <p:cNvGrpSpPr/>
          <p:nvPr/>
        </p:nvGrpSpPr>
        <p:grpSpPr>
          <a:xfrm>
            <a:off x="4232962" y="2732203"/>
            <a:ext cx="1363430" cy="482765"/>
            <a:chOff x="4272253" y="2734620"/>
            <a:chExt cx="1363430" cy="482765"/>
          </a:xfrm>
        </p:grpSpPr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id="{F9E3B6FF-010D-728F-03CF-9BE9EDDD1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906392" y="2820205"/>
              <a:ext cx="481804" cy="365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D11CD45-EE76-B331-6F3D-15979072CBC6}"/>
                </a:ext>
              </a:extLst>
            </p:cNvPr>
            <p:cNvSpPr/>
            <p:nvPr/>
          </p:nvSpPr>
          <p:spPr>
            <a:xfrm>
              <a:off x="4272253" y="2769051"/>
              <a:ext cx="1202655" cy="448334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F41314-8D73-0AFD-E81A-DA042A85A0FA}"/>
                </a:ext>
              </a:extLst>
            </p:cNvPr>
            <p:cNvSpPr txBox="1"/>
            <p:nvPr/>
          </p:nvSpPr>
          <p:spPr>
            <a:xfrm>
              <a:off x="4285661" y="2800613"/>
              <a:ext cx="6781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Virtual network</a:t>
              </a:r>
            </a:p>
          </p:txBody>
        </p:sp>
        <p:pic>
          <p:nvPicPr>
            <p:cNvPr id="54" name="Picture 2" descr="See the source image">
              <a:extLst>
                <a:ext uri="{FF2B5EF4-FFF2-40B4-BE49-F238E27FC236}">
                  <a16:creationId xmlns:a16="http://schemas.microsoft.com/office/drawing/2014/main" id="{1695709D-BE65-330F-92FF-BA637E39BF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355624" y="2734620"/>
              <a:ext cx="280059" cy="147031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6249B1D1-F516-493C-EA2C-3F63724B7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7499" y="4709135"/>
            <a:ext cx="1165425" cy="211391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7299082D-340D-FEA9-4612-4308287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4619949" y="4017183"/>
            <a:ext cx="678214" cy="635450"/>
            <a:chOff x="10460528" y="3092215"/>
            <a:chExt cx="680549" cy="637640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161A03F-4D90-5826-FBCD-640A9A8B8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60528" y="3246246"/>
              <a:ext cx="520623" cy="483609"/>
            </a:xfrm>
            <a:custGeom>
              <a:avLst/>
              <a:gdLst>
                <a:gd name="connsiteX0" fmla="*/ 223390 w 520623"/>
                <a:gd name="connsiteY0" fmla="*/ 409208 h 483609"/>
                <a:gd name="connsiteX1" fmla="*/ 223390 w 520623"/>
                <a:gd name="connsiteY1" fmla="*/ 446408 h 483609"/>
                <a:gd name="connsiteX2" fmla="*/ 297791 w 520623"/>
                <a:gd name="connsiteY2" fmla="*/ 446408 h 483609"/>
                <a:gd name="connsiteX3" fmla="*/ 297791 w 520623"/>
                <a:gd name="connsiteY3" fmla="*/ 409208 h 483609"/>
                <a:gd name="connsiteX4" fmla="*/ 60451 w 520623"/>
                <a:gd name="connsiteY4" fmla="*/ 0 h 483609"/>
                <a:gd name="connsiteX5" fmla="*/ 333608 w 520623"/>
                <a:gd name="connsiteY5" fmla="*/ 0 h 483609"/>
                <a:gd name="connsiteX6" fmla="*/ 333608 w 520623"/>
                <a:gd name="connsiteY6" fmla="*/ 37201 h 483609"/>
                <a:gd name="connsiteX7" fmla="*/ 60451 w 520623"/>
                <a:gd name="connsiteY7" fmla="*/ 37201 h 483609"/>
                <a:gd name="connsiteX8" fmla="*/ 37201 w 520623"/>
                <a:gd name="connsiteY8" fmla="*/ 60451 h 483609"/>
                <a:gd name="connsiteX9" fmla="*/ 37201 w 520623"/>
                <a:gd name="connsiteY9" fmla="*/ 348757 h 483609"/>
                <a:gd name="connsiteX10" fmla="*/ 60451 w 520623"/>
                <a:gd name="connsiteY10" fmla="*/ 372007 h 483609"/>
                <a:gd name="connsiteX11" fmla="*/ 460358 w 520623"/>
                <a:gd name="connsiteY11" fmla="*/ 372007 h 483609"/>
                <a:gd name="connsiteX12" fmla="*/ 483608 w 520623"/>
                <a:gd name="connsiteY12" fmla="*/ 348757 h 483609"/>
                <a:gd name="connsiteX13" fmla="*/ 483608 w 520623"/>
                <a:gd name="connsiteY13" fmla="*/ 192919 h 483609"/>
                <a:gd name="connsiteX14" fmla="*/ 520623 w 520623"/>
                <a:gd name="connsiteY14" fmla="*/ 192919 h 483609"/>
                <a:gd name="connsiteX15" fmla="*/ 520623 w 520623"/>
                <a:gd name="connsiteY15" fmla="*/ 348757 h 483609"/>
                <a:gd name="connsiteX16" fmla="*/ 460172 w 520623"/>
                <a:gd name="connsiteY16" fmla="*/ 409208 h 483609"/>
                <a:gd name="connsiteX17" fmla="*/ 334806 w 520623"/>
                <a:gd name="connsiteY17" fmla="*/ 409208 h 483609"/>
                <a:gd name="connsiteX18" fmla="*/ 334806 w 520623"/>
                <a:gd name="connsiteY18" fmla="*/ 446408 h 483609"/>
                <a:gd name="connsiteX19" fmla="*/ 390607 w 520623"/>
                <a:gd name="connsiteY19" fmla="*/ 446408 h 483609"/>
                <a:gd name="connsiteX20" fmla="*/ 409207 w 520623"/>
                <a:gd name="connsiteY20" fmla="*/ 465009 h 483609"/>
                <a:gd name="connsiteX21" fmla="*/ 390607 w 520623"/>
                <a:gd name="connsiteY21" fmla="*/ 483609 h 483609"/>
                <a:gd name="connsiteX22" fmla="*/ 130388 w 520623"/>
                <a:gd name="connsiteY22" fmla="*/ 483609 h 483609"/>
                <a:gd name="connsiteX23" fmla="*/ 111788 w 520623"/>
                <a:gd name="connsiteY23" fmla="*/ 465009 h 483609"/>
                <a:gd name="connsiteX24" fmla="*/ 130388 w 520623"/>
                <a:gd name="connsiteY24" fmla="*/ 446408 h 483609"/>
                <a:gd name="connsiteX25" fmla="*/ 186189 w 520623"/>
                <a:gd name="connsiteY25" fmla="*/ 446408 h 483609"/>
                <a:gd name="connsiteX26" fmla="*/ 186189 w 520623"/>
                <a:gd name="connsiteY26" fmla="*/ 409208 h 483609"/>
                <a:gd name="connsiteX27" fmla="*/ 60451 w 520623"/>
                <a:gd name="connsiteY27" fmla="*/ 409208 h 483609"/>
                <a:gd name="connsiteX28" fmla="*/ 0 w 520623"/>
                <a:gd name="connsiteY28" fmla="*/ 348757 h 483609"/>
                <a:gd name="connsiteX29" fmla="*/ 0 w 520623"/>
                <a:gd name="connsiteY29" fmla="*/ 60451 h 483609"/>
                <a:gd name="connsiteX30" fmla="*/ 60451 w 520623"/>
                <a:gd name="connsiteY30" fmla="*/ 0 h 48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20623" h="483609">
                  <a:moveTo>
                    <a:pt x="223390" y="409208"/>
                  </a:moveTo>
                  <a:lnTo>
                    <a:pt x="223390" y="446408"/>
                  </a:lnTo>
                  <a:lnTo>
                    <a:pt x="297791" y="446408"/>
                  </a:lnTo>
                  <a:lnTo>
                    <a:pt x="297791" y="409208"/>
                  </a:lnTo>
                  <a:close/>
                  <a:moveTo>
                    <a:pt x="60451" y="0"/>
                  </a:moveTo>
                  <a:lnTo>
                    <a:pt x="333608" y="0"/>
                  </a:lnTo>
                  <a:lnTo>
                    <a:pt x="333608" y="37201"/>
                  </a:lnTo>
                  <a:lnTo>
                    <a:pt x="60451" y="37201"/>
                  </a:lnTo>
                  <a:cubicBezTo>
                    <a:pt x="47617" y="37201"/>
                    <a:pt x="37201" y="47617"/>
                    <a:pt x="37201" y="60451"/>
                  </a:cubicBezTo>
                  <a:lnTo>
                    <a:pt x="37201" y="348757"/>
                  </a:lnTo>
                  <a:cubicBezTo>
                    <a:pt x="37201" y="361591"/>
                    <a:pt x="47617" y="372007"/>
                    <a:pt x="60451" y="372007"/>
                  </a:cubicBezTo>
                  <a:lnTo>
                    <a:pt x="460358" y="372007"/>
                  </a:lnTo>
                  <a:cubicBezTo>
                    <a:pt x="473192" y="372007"/>
                    <a:pt x="483608" y="361591"/>
                    <a:pt x="483608" y="348757"/>
                  </a:cubicBezTo>
                  <a:lnTo>
                    <a:pt x="483608" y="192919"/>
                  </a:lnTo>
                  <a:lnTo>
                    <a:pt x="520623" y="192919"/>
                  </a:lnTo>
                  <a:lnTo>
                    <a:pt x="520623" y="348757"/>
                  </a:lnTo>
                  <a:cubicBezTo>
                    <a:pt x="520623" y="382051"/>
                    <a:pt x="493467" y="409208"/>
                    <a:pt x="460172" y="409208"/>
                  </a:cubicBezTo>
                  <a:lnTo>
                    <a:pt x="334806" y="409208"/>
                  </a:lnTo>
                  <a:lnTo>
                    <a:pt x="334806" y="446408"/>
                  </a:lnTo>
                  <a:lnTo>
                    <a:pt x="390607" y="446408"/>
                  </a:lnTo>
                  <a:cubicBezTo>
                    <a:pt x="400837" y="446408"/>
                    <a:pt x="409207" y="454778"/>
                    <a:pt x="409207" y="465009"/>
                  </a:cubicBezTo>
                  <a:cubicBezTo>
                    <a:pt x="409207" y="475239"/>
                    <a:pt x="400837" y="483609"/>
                    <a:pt x="390607" y="483609"/>
                  </a:cubicBezTo>
                  <a:lnTo>
                    <a:pt x="130388" y="483609"/>
                  </a:lnTo>
                  <a:cubicBezTo>
                    <a:pt x="120158" y="483609"/>
                    <a:pt x="111788" y="475239"/>
                    <a:pt x="111788" y="465009"/>
                  </a:cubicBezTo>
                  <a:cubicBezTo>
                    <a:pt x="111788" y="454778"/>
                    <a:pt x="120158" y="446408"/>
                    <a:pt x="130388" y="446408"/>
                  </a:cubicBezTo>
                  <a:lnTo>
                    <a:pt x="186189" y="446408"/>
                  </a:lnTo>
                  <a:lnTo>
                    <a:pt x="186189" y="409208"/>
                  </a:lnTo>
                  <a:lnTo>
                    <a:pt x="60451" y="409208"/>
                  </a:lnTo>
                  <a:cubicBezTo>
                    <a:pt x="27156" y="409208"/>
                    <a:pt x="0" y="382051"/>
                    <a:pt x="0" y="348757"/>
                  </a:cubicBezTo>
                  <a:lnTo>
                    <a:pt x="0" y="60451"/>
                  </a:lnTo>
                  <a:cubicBezTo>
                    <a:pt x="0" y="27157"/>
                    <a:pt x="27156" y="0"/>
                    <a:pt x="60451" y="0"/>
                  </a:cubicBezTo>
                  <a:close/>
                </a:path>
              </a:pathLst>
            </a:custGeom>
            <a:gradFill>
              <a:gsLst>
                <a:gs pos="0">
                  <a:srgbClr val="0078D4"/>
                </a:gs>
                <a:gs pos="100000">
                  <a:srgbClr val="C73ECC"/>
                </a:gs>
              </a:gsLst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540C30-E0FE-0151-E8CE-14DA885EB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21651" y="3092215"/>
              <a:ext cx="319426" cy="319426"/>
            </a:xfrm>
            <a:prstGeom prst="rect">
              <a:avLst/>
            </a:prstGeom>
          </p:spPr>
        </p:pic>
        <p:sp>
          <p:nvSpPr>
            <p:cNvPr id="61" name="Graphic 7">
              <a:extLst>
                <a:ext uri="{FF2B5EF4-FFF2-40B4-BE49-F238E27FC236}">
                  <a16:creationId xmlns:a16="http://schemas.microsoft.com/office/drawing/2014/main" id="{9AB943D2-571B-E999-003D-153957FF2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1135" y="3369754"/>
              <a:ext cx="159404" cy="159404"/>
            </a:xfrm>
            <a:custGeom>
              <a:avLst/>
              <a:gdLst>
                <a:gd name="connsiteX0" fmla="*/ 81827 w 175344"/>
                <a:gd name="connsiteY0" fmla="*/ 81827 h 175344"/>
                <a:gd name="connsiteX1" fmla="*/ 0 w 175344"/>
                <a:gd name="connsiteY1" fmla="*/ 81827 h 175344"/>
                <a:gd name="connsiteX2" fmla="*/ 0 w 175344"/>
                <a:gd name="connsiteY2" fmla="*/ 0 h 175344"/>
                <a:gd name="connsiteX3" fmla="*/ 81827 w 175344"/>
                <a:gd name="connsiteY3" fmla="*/ 0 h 175344"/>
                <a:gd name="connsiteX4" fmla="*/ 81827 w 175344"/>
                <a:gd name="connsiteY4" fmla="*/ 81827 h 175344"/>
                <a:gd name="connsiteX5" fmla="*/ 175344 w 175344"/>
                <a:gd name="connsiteY5" fmla="*/ 81827 h 175344"/>
                <a:gd name="connsiteX6" fmla="*/ 93517 w 175344"/>
                <a:gd name="connsiteY6" fmla="*/ 81827 h 175344"/>
                <a:gd name="connsiteX7" fmla="*/ 93517 w 175344"/>
                <a:gd name="connsiteY7" fmla="*/ 0 h 175344"/>
                <a:gd name="connsiteX8" fmla="*/ 175344 w 175344"/>
                <a:gd name="connsiteY8" fmla="*/ 0 h 175344"/>
                <a:gd name="connsiteX9" fmla="*/ 175344 w 175344"/>
                <a:gd name="connsiteY9" fmla="*/ 81827 h 175344"/>
                <a:gd name="connsiteX10" fmla="*/ 81827 w 175344"/>
                <a:gd name="connsiteY10" fmla="*/ 175344 h 175344"/>
                <a:gd name="connsiteX11" fmla="*/ 0 w 175344"/>
                <a:gd name="connsiteY11" fmla="*/ 175344 h 175344"/>
                <a:gd name="connsiteX12" fmla="*/ 0 w 175344"/>
                <a:gd name="connsiteY12" fmla="*/ 93517 h 175344"/>
                <a:gd name="connsiteX13" fmla="*/ 81827 w 175344"/>
                <a:gd name="connsiteY13" fmla="*/ 93517 h 175344"/>
                <a:gd name="connsiteX14" fmla="*/ 81827 w 175344"/>
                <a:gd name="connsiteY14" fmla="*/ 175344 h 175344"/>
                <a:gd name="connsiteX15" fmla="*/ 175344 w 175344"/>
                <a:gd name="connsiteY15" fmla="*/ 175344 h 175344"/>
                <a:gd name="connsiteX16" fmla="*/ 93517 w 175344"/>
                <a:gd name="connsiteY16" fmla="*/ 175344 h 175344"/>
                <a:gd name="connsiteX17" fmla="*/ 93517 w 175344"/>
                <a:gd name="connsiteY17" fmla="*/ 93517 h 175344"/>
                <a:gd name="connsiteX18" fmla="*/ 175344 w 175344"/>
                <a:gd name="connsiteY18" fmla="*/ 93517 h 175344"/>
                <a:gd name="connsiteX19" fmla="*/ 175344 w 175344"/>
                <a:gd name="connsiteY19" fmla="*/ 175344 h 17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5344" h="175344">
                  <a:moveTo>
                    <a:pt x="81827" y="81827"/>
                  </a:moveTo>
                  <a:lnTo>
                    <a:pt x="0" y="81827"/>
                  </a:lnTo>
                  <a:lnTo>
                    <a:pt x="0" y="0"/>
                  </a:lnTo>
                  <a:lnTo>
                    <a:pt x="81827" y="0"/>
                  </a:lnTo>
                  <a:lnTo>
                    <a:pt x="81827" y="81827"/>
                  </a:lnTo>
                  <a:close/>
                  <a:moveTo>
                    <a:pt x="175344" y="81827"/>
                  </a:moveTo>
                  <a:lnTo>
                    <a:pt x="93517" y="81827"/>
                  </a:lnTo>
                  <a:lnTo>
                    <a:pt x="93517" y="0"/>
                  </a:lnTo>
                  <a:lnTo>
                    <a:pt x="175344" y="0"/>
                  </a:lnTo>
                  <a:lnTo>
                    <a:pt x="175344" y="81827"/>
                  </a:lnTo>
                  <a:close/>
                  <a:moveTo>
                    <a:pt x="81827" y="175344"/>
                  </a:moveTo>
                  <a:lnTo>
                    <a:pt x="0" y="175344"/>
                  </a:lnTo>
                  <a:lnTo>
                    <a:pt x="0" y="93517"/>
                  </a:lnTo>
                  <a:lnTo>
                    <a:pt x="81827" y="93517"/>
                  </a:lnTo>
                  <a:lnTo>
                    <a:pt x="81827" y="175344"/>
                  </a:lnTo>
                  <a:close/>
                  <a:moveTo>
                    <a:pt x="175344" y="175344"/>
                  </a:moveTo>
                  <a:lnTo>
                    <a:pt x="93517" y="175344"/>
                  </a:lnTo>
                  <a:lnTo>
                    <a:pt x="93517" y="93517"/>
                  </a:lnTo>
                  <a:lnTo>
                    <a:pt x="175344" y="93517"/>
                  </a:lnTo>
                  <a:lnTo>
                    <a:pt x="175344" y="175344"/>
                  </a:lnTo>
                  <a:close/>
                </a:path>
              </a:pathLst>
            </a:custGeom>
            <a:solidFill>
              <a:srgbClr val="0078D4"/>
            </a:solidFill>
            <a:ln w="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D0E94FD-0575-D1E7-990D-F1DEA5D36749}"/>
              </a:ext>
            </a:extLst>
          </p:cNvPr>
          <p:cNvGrpSpPr/>
          <p:nvPr/>
        </p:nvGrpSpPr>
        <p:grpSpPr>
          <a:xfrm>
            <a:off x="9541139" y="3529320"/>
            <a:ext cx="1147454" cy="1287135"/>
            <a:chOff x="956207" y="1963906"/>
            <a:chExt cx="1147454" cy="1287135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A7932E7-CF33-59BA-70A5-2821F054C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8322" y="2656681"/>
              <a:ext cx="594360" cy="59436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945D48-0C24-346E-1A53-0DB703E33491}"/>
                </a:ext>
              </a:extLst>
            </p:cNvPr>
            <p:cNvSpPr txBox="1"/>
            <p:nvPr/>
          </p:nvSpPr>
          <p:spPr>
            <a:xfrm>
              <a:off x="956207" y="1963906"/>
              <a:ext cx="1147454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Contoso corporate </a:t>
              </a:r>
              <a:r>
                <a:rPr lang="en-GB" sz="1400" b="1" dirty="0"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latin typeface="Calibri" panose="020F0502020204030204"/>
                </a:rPr>
                <a:t>n</a:t>
              </a:r>
              <a:r>
                <a:rPr kumimoji="0" lang="en-GB" sz="1400" b="1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2917">
                        <a:prstClr val="black"/>
                      </a:gs>
                      <a:gs pos="30000">
                        <a:prstClr val="black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etwork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6A121AE4-847F-C4FD-7D94-318F55832C1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9668751" y="1368550"/>
            <a:ext cx="897627" cy="897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0FEBA-527D-46F0-2E26-8277C6D9E231}"/>
              </a:ext>
            </a:extLst>
          </p:cNvPr>
          <p:cNvSpPr txBox="1"/>
          <p:nvPr/>
        </p:nvSpPr>
        <p:spPr>
          <a:xfrm>
            <a:off x="10316604" y="4792060"/>
            <a:ext cx="95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 controller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A3B894D8-3A73-0AB1-08CC-6F4D35B53A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136" y="4261699"/>
            <a:ext cx="492077" cy="548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B61671-C53B-FB17-7A53-FA83F3A4AB11}"/>
              </a:ext>
            </a:extLst>
          </p:cNvPr>
          <p:cNvSpPr txBox="1"/>
          <p:nvPr/>
        </p:nvSpPr>
        <p:spPr>
          <a:xfrm>
            <a:off x="7580243" y="1434720"/>
            <a:ext cx="179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internet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raffic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 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path)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383818-2517-DAA3-43D1-D68212A484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360" y="6039057"/>
            <a:ext cx="1531620" cy="822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B4831E-A11A-B764-66CB-F3647A19DC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3239" y="4479819"/>
            <a:ext cx="495300" cy="48768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1F15561-C101-453E-B279-1CC0EB3DF6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90805" y="2096653"/>
            <a:ext cx="391638" cy="3916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BF91AF-B455-1D0D-CA64-0B6A70324E08}"/>
              </a:ext>
            </a:extLst>
          </p:cNvPr>
          <p:cNvSpPr txBox="1"/>
          <p:nvPr/>
        </p:nvSpPr>
        <p:spPr>
          <a:xfrm>
            <a:off x="4844913" y="2415476"/>
            <a:ext cx="1306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Microsoft </a:t>
            </a:r>
            <a:r>
              <a:rPr lang="en-US" sz="1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Entra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ID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3450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Honeywell Intern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7496</TotalTime>
  <Words>441</Words>
  <Application>Microsoft Office PowerPoint</Application>
  <PresentationFormat>Widescreen</PresentationFormat>
  <Paragraphs>140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1_office theme</vt:lpstr>
      <vt:lpstr>2_Office Theme</vt:lpstr>
      <vt:lpstr>PowerPoint Presentation</vt:lpstr>
      <vt:lpstr>PowerPoint Presentation</vt:lpstr>
      <vt:lpstr>Windows 365 Azure network connection  architecture: Responsibility matrix</vt:lpstr>
      <vt:lpstr>Windows 365 Azure network connection architecture pattern: Responsibility matrix</vt:lpstr>
      <vt:lpstr>Windows 365 Microsoft-hosted network architecture pattern: Responsibility matrix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Ravishankar Nandagopalan</dc:creator>
  <cp:lastModifiedBy>Justin Piesco (AQUENT LLC)</cp:lastModifiedBy>
  <cp:revision>3</cp:revision>
  <dcterms:created xsi:type="dcterms:W3CDTF">2023-06-27T06:52:47Z</dcterms:created>
  <dcterms:modified xsi:type="dcterms:W3CDTF">2023-09-22T17:29:39Z</dcterms:modified>
</cp:coreProperties>
</file>