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62" r:id="rId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DE72"/>
    <a:srgbClr val="59F777"/>
    <a:srgbClr val="3973AD"/>
    <a:srgbClr val="FFFFFF"/>
    <a:srgbClr val="4FE9FC"/>
    <a:srgbClr val="38BBD6"/>
    <a:srgbClr val="42B7D1"/>
    <a:srgbClr val="88A7D0"/>
    <a:srgbClr val="5B96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83595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254319117"/>
      </p:ext>
    </p:extLst>
  </p:cSld>
  <p:clrMap bg1="dk1" tx1="lt1" bg2="dk2" tx2="lt2" accent1="accent1" accent2="accent2" accent3="accent3" accent4="accent4" accent5="accent5" accent6="accent6" hlink="hlink" folHlink="folHlink"/>
  <p:sldLayoutIdLst>
    <p:sldLayoutId id="2147483683" r:id="rId1"/>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emf"/><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a:extLst>
              <a:ext uri="{FF2B5EF4-FFF2-40B4-BE49-F238E27FC236}">
                <a16:creationId xmlns:a16="http://schemas.microsoft.com/office/drawing/2014/main" id="{8808E781-4EA0-46C5-BC32-ABC7E0686B1D}"/>
              </a:ext>
            </a:extLst>
          </p:cNvPr>
          <p:cNvSpPr/>
          <p:nvPr/>
        </p:nvSpPr>
        <p:spPr bwMode="auto">
          <a:xfrm>
            <a:off x="5725504" y="4309889"/>
            <a:ext cx="1728057" cy="2226131"/>
          </a:xfrm>
          <a:prstGeom prst="rect">
            <a:avLst/>
          </a:prstGeom>
          <a:noFill/>
          <a:ln w="19050">
            <a:solidFill>
              <a:srgbClr val="3973AD"/>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pic>
        <p:nvPicPr>
          <p:cNvPr id="6" name="Graphic 5">
            <a:extLst>
              <a:ext uri="{FF2B5EF4-FFF2-40B4-BE49-F238E27FC236}">
                <a16:creationId xmlns:a16="http://schemas.microsoft.com/office/drawing/2014/main" id="{47E68078-AA23-481B-9E6A-FC611F7A5F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2013" y="1024547"/>
            <a:ext cx="560204" cy="560204"/>
          </a:xfrm>
          <a:prstGeom prst="rect">
            <a:avLst/>
          </a:prstGeom>
        </p:spPr>
      </p:pic>
      <p:sp>
        <p:nvSpPr>
          <p:cNvPr id="11" name="AutoShape 18">
            <a:extLst>
              <a:ext uri="{FF2B5EF4-FFF2-40B4-BE49-F238E27FC236}">
                <a16:creationId xmlns:a16="http://schemas.microsoft.com/office/drawing/2014/main" id="{6CF955F8-1675-4C49-A9AF-38989E4E9A45}"/>
              </a:ext>
            </a:extLst>
          </p:cNvPr>
          <p:cNvSpPr>
            <a:spLocks noChangeAspect="1" noChangeArrowheads="1" noTextEdit="1"/>
          </p:cNvSpPr>
          <p:nvPr/>
        </p:nvSpPr>
        <p:spPr bwMode="auto">
          <a:xfrm>
            <a:off x="3175464" y="1729155"/>
            <a:ext cx="3651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nvGrpSpPr>
          <p:cNvPr id="29" name="Group 28">
            <a:extLst>
              <a:ext uri="{FF2B5EF4-FFF2-40B4-BE49-F238E27FC236}">
                <a16:creationId xmlns:a16="http://schemas.microsoft.com/office/drawing/2014/main" id="{80AA2738-D423-4C70-A624-48D99CD1EB47}"/>
              </a:ext>
            </a:extLst>
          </p:cNvPr>
          <p:cNvGrpSpPr/>
          <p:nvPr/>
        </p:nvGrpSpPr>
        <p:grpSpPr>
          <a:xfrm>
            <a:off x="2394675" y="1526943"/>
            <a:ext cx="341323" cy="312071"/>
            <a:chOff x="3126889" y="1766886"/>
            <a:chExt cx="269876" cy="269305"/>
          </a:xfrm>
        </p:grpSpPr>
        <p:sp>
          <p:nvSpPr>
            <p:cNvPr id="12" name="Rectangle 20">
              <a:extLst>
                <a:ext uri="{FF2B5EF4-FFF2-40B4-BE49-F238E27FC236}">
                  <a16:creationId xmlns:a16="http://schemas.microsoft.com/office/drawing/2014/main" id="{6B6B22E7-3E92-4AEA-8DA0-29E193BF400C}"/>
                </a:ext>
              </a:extLst>
            </p:cNvPr>
            <p:cNvSpPr>
              <a:spLocks noChangeArrowheads="1"/>
            </p:cNvSpPr>
            <p:nvPr/>
          </p:nvSpPr>
          <p:spPr bwMode="auto">
            <a:xfrm>
              <a:off x="3126889" y="1766886"/>
              <a:ext cx="77788" cy="7778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3" name="Rectangle 21">
              <a:extLst>
                <a:ext uri="{FF2B5EF4-FFF2-40B4-BE49-F238E27FC236}">
                  <a16:creationId xmlns:a16="http://schemas.microsoft.com/office/drawing/2014/main" id="{B6039BCF-9C62-477B-ABA8-5CF8175BBB19}"/>
                </a:ext>
              </a:extLst>
            </p:cNvPr>
            <p:cNvSpPr>
              <a:spLocks noChangeArrowheads="1"/>
            </p:cNvSpPr>
            <p:nvPr/>
          </p:nvSpPr>
          <p:spPr bwMode="auto">
            <a:xfrm>
              <a:off x="3223727" y="1766886"/>
              <a:ext cx="76200" cy="7778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4" name="Rectangle 22">
              <a:extLst>
                <a:ext uri="{FF2B5EF4-FFF2-40B4-BE49-F238E27FC236}">
                  <a16:creationId xmlns:a16="http://schemas.microsoft.com/office/drawing/2014/main" id="{C27F7391-69D7-42A1-8228-E8E334ED4FB8}"/>
                </a:ext>
              </a:extLst>
            </p:cNvPr>
            <p:cNvSpPr>
              <a:spLocks noChangeArrowheads="1"/>
            </p:cNvSpPr>
            <p:nvPr/>
          </p:nvSpPr>
          <p:spPr bwMode="auto">
            <a:xfrm>
              <a:off x="3318977" y="1766886"/>
              <a:ext cx="77788" cy="77788"/>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6" name="Rectangle 24">
              <a:extLst>
                <a:ext uri="{FF2B5EF4-FFF2-40B4-BE49-F238E27FC236}">
                  <a16:creationId xmlns:a16="http://schemas.microsoft.com/office/drawing/2014/main" id="{C3BD1BFD-6513-4871-B58B-2FD637FAF7C4}"/>
                </a:ext>
              </a:extLst>
            </p:cNvPr>
            <p:cNvSpPr>
              <a:spLocks noChangeArrowheads="1"/>
            </p:cNvSpPr>
            <p:nvPr/>
          </p:nvSpPr>
          <p:spPr bwMode="auto">
            <a:xfrm>
              <a:off x="3126889" y="1863724"/>
              <a:ext cx="77788" cy="7620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7" name="Rectangle 25">
              <a:extLst>
                <a:ext uri="{FF2B5EF4-FFF2-40B4-BE49-F238E27FC236}">
                  <a16:creationId xmlns:a16="http://schemas.microsoft.com/office/drawing/2014/main" id="{B5558633-C133-4DB0-BBBB-2C4F48D46428}"/>
                </a:ext>
              </a:extLst>
            </p:cNvPr>
            <p:cNvSpPr>
              <a:spLocks noChangeArrowheads="1"/>
            </p:cNvSpPr>
            <p:nvPr/>
          </p:nvSpPr>
          <p:spPr bwMode="auto">
            <a:xfrm>
              <a:off x="3223727" y="1863724"/>
              <a:ext cx="76200" cy="7620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8" name="Rectangle 26">
              <a:extLst>
                <a:ext uri="{FF2B5EF4-FFF2-40B4-BE49-F238E27FC236}">
                  <a16:creationId xmlns:a16="http://schemas.microsoft.com/office/drawing/2014/main" id="{E277A3ED-4BF4-4898-A8ED-033B254EC8E0}"/>
                </a:ext>
              </a:extLst>
            </p:cNvPr>
            <p:cNvSpPr>
              <a:spLocks noChangeArrowheads="1"/>
            </p:cNvSpPr>
            <p:nvPr/>
          </p:nvSpPr>
          <p:spPr bwMode="auto">
            <a:xfrm>
              <a:off x="3318977" y="1863724"/>
              <a:ext cx="77788" cy="7620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24" name="Rectangle 32">
              <a:extLst>
                <a:ext uri="{FF2B5EF4-FFF2-40B4-BE49-F238E27FC236}">
                  <a16:creationId xmlns:a16="http://schemas.microsoft.com/office/drawing/2014/main" id="{2610778A-D321-4FD9-9156-70BCECADF5C2}"/>
                </a:ext>
              </a:extLst>
            </p:cNvPr>
            <p:cNvSpPr>
              <a:spLocks noChangeArrowheads="1"/>
            </p:cNvSpPr>
            <p:nvPr/>
          </p:nvSpPr>
          <p:spPr bwMode="auto">
            <a:xfrm>
              <a:off x="3126889" y="1958974"/>
              <a:ext cx="77788" cy="7620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25" name="Rectangle 33">
              <a:extLst>
                <a:ext uri="{FF2B5EF4-FFF2-40B4-BE49-F238E27FC236}">
                  <a16:creationId xmlns:a16="http://schemas.microsoft.com/office/drawing/2014/main" id="{0E0DA6BF-3066-4E61-8D62-65EEC9CB2897}"/>
                </a:ext>
              </a:extLst>
            </p:cNvPr>
            <p:cNvSpPr>
              <a:spLocks noChangeArrowheads="1"/>
            </p:cNvSpPr>
            <p:nvPr/>
          </p:nvSpPr>
          <p:spPr bwMode="auto">
            <a:xfrm>
              <a:off x="3223727" y="1959991"/>
              <a:ext cx="76200" cy="7620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26" name="Rectangle 34">
              <a:extLst>
                <a:ext uri="{FF2B5EF4-FFF2-40B4-BE49-F238E27FC236}">
                  <a16:creationId xmlns:a16="http://schemas.microsoft.com/office/drawing/2014/main" id="{8C82D5BC-845B-4133-A96F-9F9E880799FD}"/>
                </a:ext>
              </a:extLst>
            </p:cNvPr>
            <p:cNvSpPr>
              <a:spLocks noChangeArrowheads="1"/>
            </p:cNvSpPr>
            <p:nvPr/>
          </p:nvSpPr>
          <p:spPr bwMode="auto">
            <a:xfrm>
              <a:off x="3318977" y="1959991"/>
              <a:ext cx="77788" cy="76200"/>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30" name="Group 29">
            <a:extLst>
              <a:ext uri="{FF2B5EF4-FFF2-40B4-BE49-F238E27FC236}">
                <a16:creationId xmlns:a16="http://schemas.microsoft.com/office/drawing/2014/main" id="{E3D6198F-A61C-4113-A53A-7E985F4BD00A}"/>
              </a:ext>
            </a:extLst>
          </p:cNvPr>
          <p:cNvGrpSpPr>
            <a:grpSpLocks noChangeAspect="1"/>
          </p:cNvGrpSpPr>
          <p:nvPr/>
        </p:nvGrpSpPr>
        <p:grpSpPr>
          <a:xfrm>
            <a:off x="6182129" y="2678895"/>
            <a:ext cx="653328" cy="690101"/>
            <a:chOff x="3778895" y="539838"/>
            <a:chExt cx="5288905" cy="5586594"/>
          </a:xfrm>
        </p:grpSpPr>
        <p:sp>
          <p:nvSpPr>
            <p:cNvPr id="31" name="Freeform: Shape 30">
              <a:extLst>
                <a:ext uri="{FF2B5EF4-FFF2-40B4-BE49-F238E27FC236}">
                  <a16:creationId xmlns:a16="http://schemas.microsoft.com/office/drawing/2014/main" id="{4273E157-8898-4840-8B0B-60D16096056E}"/>
                </a:ext>
              </a:extLst>
            </p:cNvPr>
            <p:cNvSpPr/>
            <p:nvPr/>
          </p:nvSpPr>
          <p:spPr bwMode="auto">
            <a:xfrm>
              <a:off x="3807487" y="4731642"/>
              <a:ext cx="5256129" cy="1364366"/>
            </a:xfrm>
            <a:custGeom>
              <a:avLst/>
              <a:gdLst>
                <a:gd name="connsiteX0" fmla="*/ 2122714 w 2277836"/>
                <a:gd name="connsiteY0" fmla="*/ 598714 h 598714"/>
                <a:gd name="connsiteX1" fmla="*/ 144236 w 2277836"/>
                <a:gd name="connsiteY1" fmla="*/ 598714 h 598714"/>
                <a:gd name="connsiteX2" fmla="*/ 0 w 2277836"/>
                <a:gd name="connsiteY2" fmla="*/ 0 h 598714"/>
                <a:gd name="connsiteX3" fmla="*/ 2277836 w 2277836"/>
                <a:gd name="connsiteY3" fmla="*/ 0 h 598714"/>
                <a:gd name="connsiteX4" fmla="*/ 2122714 w 2277836"/>
                <a:gd name="connsiteY4" fmla="*/ 598714 h 598714"/>
                <a:gd name="connsiteX0" fmla="*/ 2132773 w 2287895"/>
                <a:gd name="connsiteY0" fmla="*/ 598714 h 598714"/>
                <a:gd name="connsiteX1" fmla="*/ 154295 w 2287895"/>
                <a:gd name="connsiteY1" fmla="*/ 598714 h 598714"/>
                <a:gd name="connsiteX2" fmla="*/ 0 w 2287895"/>
                <a:gd name="connsiteY2" fmla="*/ 43268 h 598714"/>
                <a:gd name="connsiteX3" fmla="*/ 2287895 w 2287895"/>
                <a:gd name="connsiteY3" fmla="*/ 0 h 598714"/>
                <a:gd name="connsiteX4" fmla="*/ 2132773 w 2287895"/>
                <a:gd name="connsiteY4" fmla="*/ 598714 h 598714"/>
                <a:gd name="connsiteX0" fmla="*/ 2132773 w 2321424"/>
                <a:gd name="connsiteY0" fmla="*/ 555446 h 555446"/>
                <a:gd name="connsiteX1" fmla="*/ 154295 w 2321424"/>
                <a:gd name="connsiteY1" fmla="*/ 555446 h 555446"/>
                <a:gd name="connsiteX2" fmla="*/ 0 w 2321424"/>
                <a:gd name="connsiteY2" fmla="*/ 0 h 555446"/>
                <a:gd name="connsiteX3" fmla="*/ 2321424 w 2321424"/>
                <a:gd name="connsiteY3" fmla="*/ 21637 h 555446"/>
                <a:gd name="connsiteX4" fmla="*/ 2132773 w 2321424"/>
                <a:gd name="connsiteY4" fmla="*/ 555446 h 555446"/>
                <a:gd name="connsiteX0" fmla="*/ 2132773 w 2321424"/>
                <a:gd name="connsiteY0" fmla="*/ 555446 h 555446"/>
                <a:gd name="connsiteX1" fmla="*/ 154295 w 2321424"/>
                <a:gd name="connsiteY1" fmla="*/ 555446 h 555446"/>
                <a:gd name="connsiteX2" fmla="*/ 0 w 2321424"/>
                <a:gd name="connsiteY2" fmla="*/ 0 h 555446"/>
                <a:gd name="connsiteX3" fmla="*/ 2321424 w 2321424"/>
                <a:gd name="connsiteY3" fmla="*/ 9272 h 555446"/>
                <a:gd name="connsiteX4" fmla="*/ 2132773 w 2321424"/>
                <a:gd name="connsiteY4" fmla="*/ 555446 h 555446"/>
                <a:gd name="connsiteX0" fmla="*/ 2132774 w 2321424"/>
                <a:gd name="connsiteY0" fmla="*/ 555446 h 555446"/>
                <a:gd name="connsiteX1" fmla="*/ 154295 w 2321424"/>
                <a:gd name="connsiteY1" fmla="*/ 555446 h 555446"/>
                <a:gd name="connsiteX2" fmla="*/ 0 w 2321424"/>
                <a:gd name="connsiteY2" fmla="*/ 0 h 555446"/>
                <a:gd name="connsiteX3" fmla="*/ 2321424 w 2321424"/>
                <a:gd name="connsiteY3" fmla="*/ 9272 h 555446"/>
                <a:gd name="connsiteX4" fmla="*/ 2132774 w 2321424"/>
                <a:gd name="connsiteY4" fmla="*/ 555446 h 5554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21424" h="555446">
                  <a:moveTo>
                    <a:pt x="2132774" y="555446"/>
                  </a:moveTo>
                  <a:lnTo>
                    <a:pt x="154295" y="555446"/>
                  </a:lnTo>
                  <a:lnTo>
                    <a:pt x="0" y="0"/>
                  </a:lnTo>
                  <a:lnTo>
                    <a:pt x="2321424" y="9272"/>
                  </a:lnTo>
                  <a:lnTo>
                    <a:pt x="2132774" y="555446"/>
                  </a:lnTo>
                  <a:close/>
                </a:path>
              </a:pathLst>
            </a:custGeom>
            <a:solidFill>
              <a:srgbClr val="153C6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sp>
          <p:nvSpPr>
            <p:cNvPr id="32" name="Freeform: Shape 31">
              <a:extLst>
                <a:ext uri="{FF2B5EF4-FFF2-40B4-BE49-F238E27FC236}">
                  <a16:creationId xmlns:a16="http://schemas.microsoft.com/office/drawing/2014/main" id="{CACE82D6-EE90-46E6-BC5B-05B3DC29FE8C}"/>
                </a:ext>
              </a:extLst>
            </p:cNvPr>
            <p:cNvSpPr/>
            <p:nvPr/>
          </p:nvSpPr>
          <p:spPr bwMode="auto">
            <a:xfrm>
              <a:off x="3778895" y="611998"/>
              <a:ext cx="3395182" cy="5490170"/>
            </a:xfrm>
            <a:custGeom>
              <a:avLst/>
              <a:gdLst>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758042 h 2424792"/>
                <a:gd name="connsiteX5" fmla="*/ 166007 w 1453243"/>
                <a:gd name="connsiteY5" fmla="*/ 2424792 h 2424792"/>
                <a:gd name="connsiteX6" fmla="*/ 1453243 w 1453243"/>
                <a:gd name="connsiteY6" fmla="*/ 906235 h 2424792"/>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820635 h 2424792"/>
                <a:gd name="connsiteX5" fmla="*/ 166007 w 1453243"/>
                <a:gd name="connsiteY5" fmla="*/ 2424792 h 2424792"/>
                <a:gd name="connsiteX6" fmla="*/ 1453243 w 1453243"/>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48924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24914 w 1455803"/>
                <a:gd name="connsiteY2" fmla="*/ 8164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69142 w 1469142"/>
                <a:gd name="connsiteY0" fmla="*/ 941614 h 2424792"/>
                <a:gd name="connsiteX1" fmla="*/ 1455803 w 1469142"/>
                <a:gd name="connsiteY1" fmla="*/ 0 h 2424792"/>
                <a:gd name="connsiteX2" fmla="*/ 824914 w 1469142"/>
                <a:gd name="connsiteY2" fmla="*/ 8164 h 2424792"/>
                <a:gd name="connsiteX3" fmla="*/ 816911 w 1469142"/>
                <a:gd name="connsiteY3" fmla="*/ 911678 h 2424792"/>
                <a:gd name="connsiteX4" fmla="*/ 0 w 1469142"/>
                <a:gd name="connsiteY4" fmla="*/ 1826078 h 2424792"/>
                <a:gd name="connsiteX5" fmla="*/ 168567 w 1469142"/>
                <a:gd name="connsiteY5" fmla="*/ 2424792 h 2424792"/>
                <a:gd name="connsiteX6" fmla="*/ 1469142 w 1469142"/>
                <a:gd name="connsiteY6" fmla="*/ 941614 h 2424792"/>
                <a:gd name="connsiteX0" fmla="*/ 1469977 w 1469977"/>
                <a:gd name="connsiteY0" fmla="*/ 913498 h 2424792"/>
                <a:gd name="connsiteX1" fmla="*/ 1455803 w 1469977"/>
                <a:gd name="connsiteY1" fmla="*/ 0 h 2424792"/>
                <a:gd name="connsiteX2" fmla="*/ 824914 w 1469977"/>
                <a:gd name="connsiteY2" fmla="*/ 8164 h 2424792"/>
                <a:gd name="connsiteX3" fmla="*/ 816911 w 1469977"/>
                <a:gd name="connsiteY3" fmla="*/ 911678 h 2424792"/>
                <a:gd name="connsiteX4" fmla="*/ 0 w 1469977"/>
                <a:gd name="connsiteY4" fmla="*/ 1826078 h 2424792"/>
                <a:gd name="connsiteX5" fmla="*/ 168567 w 1469977"/>
                <a:gd name="connsiteY5" fmla="*/ 2424792 h 2424792"/>
                <a:gd name="connsiteX6" fmla="*/ 1469977 w 1469977"/>
                <a:gd name="connsiteY6" fmla="*/ 913498 h 2424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69977" h="2424792">
                  <a:moveTo>
                    <a:pt x="1469977" y="913498"/>
                  </a:moveTo>
                  <a:lnTo>
                    <a:pt x="1455803" y="0"/>
                  </a:lnTo>
                  <a:lnTo>
                    <a:pt x="824914" y="8164"/>
                  </a:lnTo>
                  <a:cubicBezTo>
                    <a:pt x="822246" y="309335"/>
                    <a:pt x="819579" y="610507"/>
                    <a:pt x="816911" y="911678"/>
                  </a:cubicBezTo>
                  <a:lnTo>
                    <a:pt x="0" y="1826078"/>
                  </a:lnTo>
                  <a:lnTo>
                    <a:pt x="168567" y="2424792"/>
                  </a:lnTo>
                  <a:lnTo>
                    <a:pt x="1469977" y="913498"/>
                  </a:lnTo>
                  <a:close/>
                </a:path>
              </a:pathLst>
            </a:custGeom>
            <a:gradFill flip="none" rotWithShape="1">
              <a:gsLst>
                <a:gs pos="0">
                  <a:srgbClr val="006DAA"/>
                </a:gs>
                <a:gs pos="50000">
                  <a:srgbClr val="0476B4"/>
                </a:gs>
                <a:gs pos="100000">
                  <a:srgbClr val="33A8E0"/>
                </a:gs>
              </a:gsLst>
              <a:lin ang="54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sp>
          <p:nvSpPr>
            <p:cNvPr id="33" name="Freeform: Shape 32">
              <a:extLst>
                <a:ext uri="{FF2B5EF4-FFF2-40B4-BE49-F238E27FC236}">
                  <a16:creationId xmlns:a16="http://schemas.microsoft.com/office/drawing/2014/main" id="{E1F4BAD7-492C-47CA-815E-549BE6BB2B08}"/>
                </a:ext>
              </a:extLst>
            </p:cNvPr>
            <p:cNvSpPr/>
            <p:nvPr/>
          </p:nvSpPr>
          <p:spPr bwMode="auto">
            <a:xfrm>
              <a:off x="6584972" y="3095203"/>
              <a:ext cx="2482828" cy="3031229"/>
            </a:xfrm>
            <a:custGeom>
              <a:avLst/>
              <a:gdLst>
                <a:gd name="connsiteX0" fmla="*/ 922565 w 1085850"/>
                <a:gd name="connsiteY0" fmla="*/ 1309007 h 1309007"/>
                <a:gd name="connsiteX1" fmla="*/ 922565 w 1085850"/>
                <a:gd name="connsiteY1" fmla="*/ 1309007 h 1309007"/>
                <a:gd name="connsiteX2" fmla="*/ 1085850 w 1085850"/>
                <a:gd name="connsiteY2" fmla="*/ 732065 h 1309007"/>
                <a:gd name="connsiteX3" fmla="*/ 367393 w 1085850"/>
                <a:gd name="connsiteY3" fmla="*/ 0 h 1309007"/>
                <a:gd name="connsiteX4" fmla="*/ 0 w 1085850"/>
                <a:gd name="connsiteY4" fmla="*/ 443593 h 1309007"/>
                <a:gd name="connsiteX5" fmla="*/ 922565 w 1085850"/>
                <a:gd name="connsiteY5" fmla="*/ 1309007 h 1309007"/>
                <a:gd name="connsiteX0" fmla="*/ 0 w 1085850"/>
                <a:gd name="connsiteY0" fmla="*/ 443593 h 1309007"/>
                <a:gd name="connsiteX1" fmla="*/ 922565 w 1085850"/>
                <a:gd name="connsiteY1" fmla="*/ 1309007 h 1309007"/>
                <a:gd name="connsiteX2" fmla="*/ 1085850 w 1085850"/>
                <a:gd name="connsiteY2" fmla="*/ 732065 h 1309007"/>
                <a:gd name="connsiteX3" fmla="*/ 367393 w 1085850"/>
                <a:gd name="connsiteY3" fmla="*/ 0 h 1309007"/>
                <a:gd name="connsiteX4" fmla="*/ 0 w 1085850"/>
                <a:gd name="connsiteY4" fmla="*/ 443593 h 1309007"/>
                <a:gd name="connsiteX0" fmla="*/ 0 w 1085850"/>
                <a:gd name="connsiteY0" fmla="*/ 443593 h 1338773"/>
                <a:gd name="connsiteX1" fmla="*/ 910659 w 1085850"/>
                <a:gd name="connsiteY1" fmla="*/ 1338773 h 1338773"/>
                <a:gd name="connsiteX2" fmla="*/ 1085850 w 1085850"/>
                <a:gd name="connsiteY2" fmla="*/ 732065 h 1338773"/>
                <a:gd name="connsiteX3" fmla="*/ 367393 w 1085850"/>
                <a:gd name="connsiteY3" fmla="*/ 0 h 1338773"/>
                <a:gd name="connsiteX4" fmla="*/ 0 w 1085850"/>
                <a:gd name="connsiteY4" fmla="*/ 443593 h 1338773"/>
                <a:gd name="connsiteX0" fmla="*/ 0 w 1085850"/>
                <a:gd name="connsiteY0" fmla="*/ 443593 h 1338773"/>
                <a:gd name="connsiteX1" fmla="*/ 910659 w 1085850"/>
                <a:gd name="connsiteY1" fmla="*/ 1338773 h 1338773"/>
                <a:gd name="connsiteX2" fmla="*/ 1085850 w 1085850"/>
                <a:gd name="connsiteY2" fmla="*/ 732065 h 1338773"/>
                <a:gd name="connsiteX3" fmla="*/ 367393 w 1085850"/>
                <a:gd name="connsiteY3" fmla="*/ 0 h 1338773"/>
                <a:gd name="connsiteX4" fmla="*/ 0 w 1085850"/>
                <a:gd name="connsiteY4" fmla="*/ 443593 h 1338773"/>
                <a:gd name="connsiteX0" fmla="*/ 0 w 1096566"/>
                <a:gd name="connsiteY0" fmla="*/ 455500 h 1338773"/>
                <a:gd name="connsiteX1" fmla="*/ 921375 w 1096566"/>
                <a:gd name="connsiteY1" fmla="*/ 1338773 h 1338773"/>
                <a:gd name="connsiteX2" fmla="*/ 1096566 w 1096566"/>
                <a:gd name="connsiteY2" fmla="*/ 732065 h 1338773"/>
                <a:gd name="connsiteX3" fmla="*/ 378109 w 1096566"/>
                <a:gd name="connsiteY3" fmla="*/ 0 h 1338773"/>
                <a:gd name="connsiteX4" fmla="*/ 0 w 1096566"/>
                <a:gd name="connsiteY4" fmla="*/ 455500 h 13387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96566" h="1338773">
                  <a:moveTo>
                    <a:pt x="0" y="455500"/>
                  </a:moveTo>
                  <a:lnTo>
                    <a:pt x="921375" y="1338773"/>
                  </a:lnTo>
                  <a:lnTo>
                    <a:pt x="1096566" y="732065"/>
                  </a:lnTo>
                  <a:lnTo>
                    <a:pt x="378109" y="0"/>
                  </a:lnTo>
                  <a:lnTo>
                    <a:pt x="0" y="455500"/>
                  </a:lnTo>
                  <a:close/>
                </a:path>
              </a:pathLst>
            </a:custGeom>
            <a:solidFill>
              <a:srgbClr val="006DA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sp>
          <p:nvSpPr>
            <p:cNvPr id="34" name="Freeform: Shape 33">
              <a:extLst>
                <a:ext uri="{FF2B5EF4-FFF2-40B4-BE49-F238E27FC236}">
                  <a16:creationId xmlns:a16="http://schemas.microsoft.com/office/drawing/2014/main" id="{6ACE8BDB-A03E-4509-BA9D-FE726D952617}"/>
                </a:ext>
              </a:extLst>
            </p:cNvPr>
            <p:cNvSpPr/>
            <p:nvPr/>
          </p:nvSpPr>
          <p:spPr bwMode="auto">
            <a:xfrm>
              <a:off x="5672594" y="539838"/>
              <a:ext cx="1499553" cy="2131982"/>
            </a:xfrm>
            <a:custGeom>
              <a:avLst/>
              <a:gdLst>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758042 h 2424792"/>
                <a:gd name="connsiteX5" fmla="*/ 166007 w 1453243"/>
                <a:gd name="connsiteY5" fmla="*/ 2424792 h 2424792"/>
                <a:gd name="connsiteX6" fmla="*/ 1453243 w 1453243"/>
                <a:gd name="connsiteY6" fmla="*/ 906235 h 2424792"/>
                <a:gd name="connsiteX0" fmla="*/ 1453243 w 1453243"/>
                <a:gd name="connsiteY0" fmla="*/ 906235 h 2424792"/>
                <a:gd name="connsiteX1" fmla="*/ 1453243 w 1453243"/>
                <a:gd name="connsiteY1" fmla="*/ 0 h 2424792"/>
                <a:gd name="connsiteX2" fmla="*/ 846364 w 1453243"/>
                <a:gd name="connsiteY2" fmla="*/ 0 h 2424792"/>
                <a:gd name="connsiteX3" fmla="*/ 846364 w 1453243"/>
                <a:gd name="connsiteY3" fmla="*/ 911678 h 2424792"/>
                <a:gd name="connsiteX4" fmla="*/ 0 w 1453243"/>
                <a:gd name="connsiteY4" fmla="*/ 1820635 h 2424792"/>
                <a:gd name="connsiteX5" fmla="*/ 166007 w 1453243"/>
                <a:gd name="connsiteY5" fmla="*/ 2424792 h 2424792"/>
                <a:gd name="connsiteX6" fmla="*/ 1453243 w 1453243"/>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47800 w 1447800"/>
                <a:gd name="connsiteY0" fmla="*/ 906235 h 2424792"/>
                <a:gd name="connsiteX1" fmla="*/ 1447800 w 1447800"/>
                <a:gd name="connsiteY1" fmla="*/ 0 h 2424792"/>
                <a:gd name="connsiteX2" fmla="*/ 840921 w 1447800"/>
                <a:gd name="connsiteY2" fmla="*/ 0 h 2424792"/>
                <a:gd name="connsiteX3" fmla="*/ 840921 w 1447800"/>
                <a:gd name="connsiteY3" fmla="*/ 911678 h 2424792"/>
                <a:gd name="connsiteX4" fmla="*/ 0 w 1447800"/>
                <a:gd name="connsiteY4" fmla="*/ 1839685 h 2424792"/>
                <a:gd name="connsiteX5" fmla="*/ 160564 w 1447800"/>
                <a:gd name="connsiteY5" fmla="*/ 2424792 h 2424792"/>
                <a:gd name="connsiteX6" fmla="*/ 1447800 w 1447800"/>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48924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48924 w 1455803"/>
                <a:gd name="connsiteY2" fmla="*/ 0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55803 w 1455803"/>
                <a:gd name="connsiteY0" fmla="*/ 906235 h 2424792"/>
                <a:gd name="connsiteX1" fmla="*/ 1455803 w 1455803"/>
                <a:gd name="connsiteY1" fmla="*/ 0 h 2424792"/>
                <a:gd name="connsiteX2" fmla="*/ 824914 w 1455803"/>
                <a:gd name="connsiteY2" fmla="*/ 8164 h 2424792"/>
                <a:gd name="connsiteX3" fmla="*/ 816911 w 1455803"/>
                <a:gd name="connsiteY3" fmla="*/ 911678 h 2424792"/>
                <a:gd name="connsiteX4" fmla="*/ 0 w 1455803"/>
                <a:gd name="connsiteY4" fmla="*/ 1826078 h 2424792"/>
                <a:gd name="connsiteX5" fmla="*/ 168567 w 1455803"/>
                <a:gd name="connsiteY5" fmla="*/ 2424792 h 2424792"/>
                <a:gd name="connsiteX6" fmla="*/ 1455803 w 1455803"/>
                <a:gd name="connsiteY6" fmla="*/ 906235 h 2424792"/>
                <a:gd name="connsiteX0" fmla="*/ 1469142 w 1469142"/>
                <a:gd name="connsiteY0" fmla="*/ 941614 h 2424792"/>
                <a:gd name="connsiteX1" fmla="*/ 1455803 w 1469142"/>
                <a:gd name="connsiteY1" fmla="*/ 0 h 2424792"/>
                <a:gd name="connsiteX2" fmla="*/ 824914 w 1469142"/>
                <a:gd name="connsiteY2" fmla="*/ 8164 h 2424792"/>
                <a:gd name="connsiteX3" fmla="*/ 816911 w 1469142"/>
                <a:gd name="connsiteY3" fmla="*/ 911678 h 2424792"/>
                <a:gd name="connsiteX4" fmla="*/ 0 w 1469142"/>
                <a:gd name="connsiteY4" fmla="*/ 1826078 h 2424792"/>
                <a:gd name="connsiteX5" fmla="*/ 168567 w 1469142"/>
                <a:gd name="connsiteY5" fmla="*/ 2424792 h 2424792"/>
                <a:gd name="connsiteX6" fmla="*/ 1469142 w 1469142"/>
                <a:gd name="connsiteY6" fmla="*/ 941614 h 2424792"/>
                <a:gd name="connsiteX0" fmla="*/ 1469142 w 1469142"/>
                <a:gd name="connsiteY0" fmla="*/ 941614 h 1826078"/>
                <a:gd name="connsiteX1" fmla="*/ 1455803 w 1469142"/>
                <a:gd name="connsiteY1" fmla="*/ 0 h 1826078"/>
                <a:gd name="connsiteX2" fmla="*/ 824914 w 1469142"/>
                <a:gd name="connsiteY2" fmla="*/ 8164 h 1826078"/>
                <a:gd name="connsiteX3" fmla="*/ 816911 w 1469142"/>
                <a:gd name="connsiteY3" fmla="*/ 911678 h 1826078"/>
                <a:gd name="connsiteX4" fmla="*/ 0 w 1469142"/>
                <a:gd name="connsiteY4" fmla="*/ 1826078 h 1826078"/>
                <a:gd name="connsiteX5" fmla="*/ 1469142 w 1469142"/>
                <a:gd name="connsiteY5" fmla="*/ 941614 h 1826078"/>
                <a:gd name="connsiteX0" fmla="*/ 652232 w 652232"/>
                <a:gd name="connsiteY0" fmla="*/ 941614 h 941613"/>
                <a:gd name="connsiteX1" fmla="*/ 638893 w 652232"/>
                <a:gd name="connsiteY1" fmla="*/ 0 h 941613"/>
                <a:gd name="connsiteX2" fmla="*/ 8004 w 652232"/>
                <a:gd name="connsiteY2" fmla="*/ 8164 h 941613"/>
                <a:gd name="connsiteX3" fmla="*/ 1 w 652232"/>
                <a:gd name="connsiteY3" fmla="*/ 911678 h 941613"/>
                <a:gd name="connsiteX4" fmla="*/ 652232 w 652232"/>
                <a:gd name="connsiteY4" fmla="*/ 941614 h 941613"/>
                <a:gd name="connsiteX0" fmla="*/ 652232 w 652232"/>
                <a:gd name="connsiteY0" fmla="*/ 941614 h 951293"/>
                <a:gd name="connsiteX1" fmla="*/ 638893 w 652232"/>
                <a:gd name="connsiteY1" fmla="*/ 0 h 951293"/>
                <a:gd name="connsiteX2" fmla="*/ 8004 w 652232"/>
                <a:gd name="connsiteY2" fmla="*/ 8164 h 951293"/>
                <a:gd name="connsiteX3" fmla="*/ 0 w 652232"/>
                <a:gd name="connsiteY3" fmla="*/ 951293 h 951293"/>
                <a:gd name="connsiteX4" fmla="*/ 652232 w 652232"/>
                <a:gd name="connsiteY4" fmla="*/ 941614 h 951293"/>
                <a:gd name="connsiteX0" fmla="*/ 649246 w 649246"/>
                <a:gd name="connsiteY0" fmla="*/ 941614 h 941613"/>
                <a:gd name="connsiteX1" fmla="*/ 635907 w 649246"/>
                <a:gd name="connsiteY1" fmla="*/ 0 h 941613"/>
                <a:gd name="connsiteX2" fmla="*/ 5018 w 649246"/>
                <a:gd name="connsiteY2" fmla="*/ 8164 h 941613"/>
                <a:gd name="connsiteX3" fmla="*/ 0 w 649246"/>
                <a:gd name="connsiteY3" fmla="*/ 920820 h 941613"/>
                <a:gd name="connsiteX4" fmla="*/ 649246 w 649246"/>
                <a:gd name="connsiteY4" fmla="*/ 941614 h 941613"/>
                <a:gd name="connsiteX0" fmla="*/ 649246 w 649246"/>
                <a:gd name="connsiteY0" fmla="*/ 941614 h 941613"/>
                <a:gd name="connsiteX1" fmla="*/ 635907 w 649246"/>
                <a:gd name="connsiteY1" fmla="*/ 0 h 941613"/>
                <a:gd name="connsiteX2" fmla="*/ 5018 w 649246"/>
                <a:gd name="connsiteY2" fmla="*/ 8164 h 941613"/>
                <a:gd name="connsiteX3" fmla="*/ 0 w 649246"/>
                <a:gd name="connsiteY3" fmla="*/ 936056 h 941613"/>
                <a:gd name="connsiteX4" fmla="*/ 649246 w 649246"/>
                <a:gd name="connsiteY4" fmla="*/ 941614 h 9416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9246" h="941613">
                  <a:moveTo>
                    <a:pt x="649246" y="941614"/>
                  </a:moveTo>
                  <a:lnTo>
                    <a:pt x="635907" y="0"/>
                  </a:lnTo>
                  <a:lnTo>
                    <a:pt x="5018" y="8164"/>
                  </a:lnTo>
                  <a:cubicBezTo>
                    <a:pt x="2350" y="309335"/>
                    <a:pt x="2668" y="634885"/>
                    <a:pt x="0" y="936056"/>
                  </a:cubicBezTo>
                  <a:lnTo>
                    <a:pt x="649246" y="941614"/>
                  </a:lnTo>
                  <a:close/>
                </a:path>
              </a:pathLst>
            </a:custGeom>
            <a:gradFill flip="none" rotWithShape="1">
              <a:gsLst>
                <a:gs pos="0">
                  <a:srgbClr val="006DAA"/>
                </a:gs>
                <a:gs pos="50000">
                  <a:srgbClr val="0476B4"/>
                </a:gs>
                <a:gs pos="100000">
                  <a:srgbClr val="0C8BCA"/>
                </a:gs>
              </a:gsLst>
              <a:lin ang="162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4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grpSp>
      <p:sp>
        <p:nvSpPr>
          <p:cNvPr id="55" name="TextBox 54">
            <a:extLst>
              <a:ext uri="{FF2B5EF4-FFF2-40B4-BE49-F238E27FC236}">
                <a16:creationId xmlns:a16="http://schemas.microsoft.com/office/drawing/2014/main" id="{8EBF5E79-8F46-4B8A-A9D5-7283DCEF5719}"/>
              </a:ext>
            </a:extLst>
          </p:cNvPr>
          <p:cNvSpPr txBox="1"/>
          <p:nvPr/>
        </p:nvSpPr>
        <p:spPr>
          <a:xfrm>
            <a:off x="8261773" y="661478"/>
            <a:ext cx="714426" cy="215444"/>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mn-cs"/>
              </a:rPr>
              <a:t>Power BI</a:t>
            </a:r>
          </a:p>
        </p:txBody>
      </p:sp>
      <p:sp>
        <p:nvSpPr>
          <p:cNvPr id="56" name="TextBox 55">
            <a:extLst>
              <a:ext uri="{FF2B5EF4-FFF2-40B4-BE49-F238E27FC236}">
                <a16:creationId xmlns:a16="http://schemas.microsoft.com/office/drawing/2014/main" id="{A0488184-DEF1-42D4-BE2C-DE91A0983EAB}"/>
              </a:ext>
            </a:extLst>
          </p:cNvPr>
          <p:cNvSpPr txBox="1"/>
          <p:nvPr/>
        </p:nvSpPr>
        <p:spPr>
          <a:xfrm>
            <a:off x="6149610" y="2420467"/>
            <a:ext cx="772647" cy="215444"/>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egoe UI Semibold"/>
                <a:ea typeface="+mn-ea"/>
                <a:cs typeface="+mn-cs"/>
              </a:rPr>
              <a:t>Azure ML</a:t>
            </a:r>
          </a:p>
        </p:txBody>
      </p:sp>
      <p:sp>
        <p:nvSpPr>
          <p:cNvPr id="57" name="TextBox 56">
            <a:extLst>
              <a:ext uri="{FF2B5EF4-FFF2-40B4-BE49-F238E27FC236}">
                <a16:creationId xmlns:a16="http://schemas.microsoft.com/office/drawing/2014/main" id="{82B73373-8F49-42F3-B1BB-AC1E3A812ADB}"/>
              </a:ext>
            </a:extLst>
          </p:cNvPr>
          <p:cNvSpPr txBox="1"/>
          <p:nvPr/>
        </p:nvSpPr>
        <p:spPr>
          <a:xfrm>
            <a:off x="6030472" y="650386"/>
            <a:ext cx="1128625" cy="33855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Azure Synapse Analytics</a:t>
            </a:r>
          </a:p>
        </p:txBody>
      </p:sp>
      <p:sp>
        <p:nvSpPr>
          <p:cNvPr id="58" name="TextBox 57">
            <a:extLst>
              <a:ext uri="{FF2B5EF4-FFF2-40B4-BE49-F238E27FC236}">
                <a16:creationId xmlns:a16="http://schemas.microsoft.com/office/drawing/2014/main" id="{F9D27B8D-D3AE-4CBD-9067-A1D04C50BAB8}"/>
              </a:ext>
            </a:extLst>
          </p:cNvPr>
          <p:cNvSpPr txBox="1"/>
          <p:nvPr/>
        </p:nvSpPr>
        <p:spPr>
          <a:xfrm>
            <a:off x="3540589" y="992296"/>
            <a:ext cx="1054776"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Ingest and Store</a:t>
            </a:r>
          </a:p>
        </p:txBody>
      </p:sp>
      <p:sp>
        <p:nvSpPr>
          <p:cNvPr id="59" name="TextBox 58">
            <a:extLst>
              <a:ext uri="{FF2B5EF4-FFF2-40B4-BE49-F238E27FC236}">
                <a16:creationId xmlns:a16="http://schemas.microsoft.com/office/drawing/2014/main" id="{B293A565-BBE8-4AC6-8BE6-6E179F13480E}"/>
              </a:ext>
            </a:extLst>
          </p:cNvPr>
          <p:cNvSpPr txBox="1"/>
          <p:nvPr/>
        </p:nvSpPr>
        <p:spPr>
          <a:xfrm>
            <a:off x="1238773" y="848488"/>
            <a:ext cx="1005083" cy="246221"/>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mn-ea"/>
                <a:cs typeface="+mn-cs"/>
              </a:rPr>
              <a:t>Logs, files, and media</a:t>
            </a:r>
          </a:p>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mn-ea"/>
                <a:cs typeface="+mn-cs"/>
              </a:rPr>
              <a:t>(unstructured)</a:t>
            </a:r>
          </a:p>
        </p:txBody>
      </p:sp>
      <p:sp>
        <p:nvSpPr>
          <p:cNvPr id="60" name="TextBox 59">
            <a:extLst>
              <a:ext uri="{FF2B5EF4-FFF2-40B4-BE49-F238E27FC236}">
                <a16:creationId xmlns:a16="http://schemas.microsoft.com/office/drawing/2014/main" id="{55E2AB35-F9E4-4E75-BD8D-CCEE443C26F4}"/>
              </a:ext>
            </a:extLst>
          </p:cNvPr>
          <p:cNvSpPr txBox="1"/>
          <p:nvPr/>
        </p:nvSpPr>
        <p:spPr>
          <a:xfrm>
            <a:off x="1203846" y="1560198"/>
            <a:ext cx="1032334" cy="246221"/>
          </a:xfrm>
          <a:prstGeom prst="rect">
            <a:avLst/>
          </a:prstGeom>
          <a:noFill/>
        </p:spPr>
        <p:txBody>
          <a:bodyPr wrap="none" lIns="0" tIns="0" rIns="0" bIns="0" rtlCol="0">
            <a:spAutoFit/>
          </a:bodyPr>
          <a:lstStyle/>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mn-ea"/>
                <a:cs typeface="+mn-cs"/>
              </a:rPr>
              <a:t>Business/custom apps</a:t>
            </a:r>
          </a:p>
          <a:p>
            <a:pPr marL="0" marR="0" lvl="0" indent="0" algn="r" defTabSz="914367"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Segoe UI Semibold"/>
                <a:ea typeface="+mn-ea"/>
                <a:cs typeface="+mn-cs"/>
              </a:rPr>
              <a:t>(structured)</a:t>
            </a:r>
          </a:p>
        </p:txBody>
      </p:sp>
      <p:cxnSp>
        <p:nvCxnSpPr>
          <p:cNvPr id="62" name="Straight Arrow Connector 61">
            <a:extLst>
              <a:ext uri="{FF2B5EF4-FFF2-40B4-BE49-F238E27FC236}">
                <a16:creationId xmlns:a16="http://schemas.microsoft.com/office/drawing/2014/main" id="{3C886659-7D75-4FB8-8535-1DA750C0AA57}"/>
              </a:ext>
            </a:extLst>
          </p:cNvPr>
          <p:cNvCxnSpPr>
            <a:cxnSpLocks/>
          </p:cNvCxnSpPr>
          <p:nvPr/>
        </p:nvCxnSpPr>
        <p:spPr>
          <a:xfrm flipV="1">
            <a:off x="2844659" y="1304649"/>
            <a:ext cx="2074478" cy="37643"/>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064D012-7069-45CD-B470-CFB4FE7498AF}"/>
              </a:ext>
            </a:extLst>
          </p:cNvPr>
          <p:cNvCxnSpPr>
            <a:cxnSpLocks/>
          </p:cNvCxnSpPr>
          <p:nvPr/>
        </p:nvCxnSpPr>
        <p:spPr>
          <a:xfrm>
            <a:off x="6918456" y="1287762"/>
            <a:ext cx="1246287" cy="0"/>
          </a:xfrm>
          <a:prstGeom prst="straightConnector1">
            <a:avLst/>
          </a:prstGeom>
          <a:ln w="28575">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pic>
        <p:nvPicPr>
          <p:cNvPr id="75" name="Graphic 74" descr="Power BI">
            <a:extLst>
              <a:ext uri="{FF2B5EF4-FFF2-40B4-BE49-F238E27FC236}">
                <a16:creationId xmlns:a16="http://schemas.microsoft.com/office/drawing/2014/main" id="{29474C7D-C340-41DA-AFAB-C2AEDB5CDD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29751" y="879509"/>
            <a:ext cx="778470" cy="778470"/>
          </a:xfrm>
          <a:prstGeom prst="rect">
            <a:avLst/>
          </a:prstGeom>
        </p:spPr>
      </p:pic>
      <p:pic>
        <p:nvPicPr>
          <p:cNvPr id="88" name="Graphic 87">
            <a:extLst>
              <a:ext uri="{FF2B5EF4-FFF2-40B4-BE49-F238E27FC236}">
                <a16:creationId xmlns:a16="http://schemas.microsoft.com/office/drawing/2014/main" id="{4C17F913-4317-4780-9FAA-DB6C43D9E3E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55653" y="752251"/>
            <a:ext cx="452990" cy="452990"/>
          </a:xfrm>
          <a:prstGeom prst="rect">
            <a:avLst/>
          </a:prstGeom>
        </p:spPr>
      </p:pic>
      <p:sp>
        <p:nvSpPr>
          <p:cNvPr id="89" name="TextBox 88">
            <a:extLst>
              <a:ext uri="{FF2B5EF4-FFF2-40B4-BE49-F238E27FC236}">
                <a16:creationId xmlns:a16="http://schemas.microsoft.com/office/drawing/2014/main" id="{CB3D9F88-160C-42F1-BA82-AA33A762942D}"/>
              </a:ext>
            </a:extLst>
          </p:cNvPr>
          <p:cNvSpPr txBox="1"/>
          <p:nvPr/>
        </p:nvSpPr>
        <p:spPr>
          <a:xfrm>
            <a:off x="4981244" y="664286"/>
            <a:ext cx="778470" cy="338554"/>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Azure Data Lake Gen 2</a:t>
            </a:r>
          </a:p>
        </p:txBody>
      </p:sp>
      <p:pic>
        <p:nvPicPr>
          <p:cNvPr id="90" name="Graphic 89">
            <a:extLst>
              <a:ext uri="{FF2B5EF4-FFF2-40B4-BE49-F238E27FC236}">
                <a16:creationId xmlns:a16="http://schemas.microsoft.com/office/drawing/2014/main" id="{DBD5DDF0-53AC-45C3-BF53-B4B4F44854C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070933" y="1074309"/>
            <a:ext cx="542775" cy="542775"/>
          </a:xfrm>
          <a:prstGeom prst="rect">
            <a:avLst/>
          </a:prstGeom>
        </p:spPr>
      </p:pic>
      <p:sp>
        <p:nvSpPr>
          <p:cNvPr id="19" name="Rectangle 18">
            <a:extLst>
              <a:ext uri="{FF2B5EF4-FFF2-40B4-BE49-F238E27FC236}">
                <a16:creationId xmlns:a16="http://schemas.microsoft.com/office/drawing/2014/main" id="{CDE996DC-2A2D-4C9F-82A1-400FB59C4760}"/>
              </a:ext>
            </a:extLst>
          </p:cNvPr>
          <p:cNvSpPr/>
          <p:nvPr/>
        </p:nvSpPr>
        <p:spPr bwMode="auto">
          <a:xfrm>
            <a:off x="8489742" y="2314896"/>
            <a:ext cx="1682384" cy="1299882"/>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pic>
        <p:nvPicPr>
          <p:cNvPr id="8" name="Picture 7" descr="Azure Containers Registry">
            <a:extLst>
              <a:ext uri="{FF2B5EF4-FFF2-40B4-BE49-F238E27FC236}">
                <a16:creationId xmlns:a16="http://schemas.microsoft.com/office/drawing/2014/main" id="{95B06370-8CBC-4C09-BC35-5CA58284AFE7}"/>
              </a:ext>
            </a:extLst>
          </p:cNvPr>
          <p:cNvPicPr>
            <a:picLocks noChangeAspect="1"/>
          </p:cNvPicPr>
          <p:nvPr/>
        </p:nvPicPr>
        <p:blipFill>
          <a:blip r:embed="rId10"/>
          <a:stretch>
            <a:fillRect/>
          </a:stretch>
        </p:blipFill>
        <p:spPr>
          <a:xfrm>
            <a:off x="7707862" y="4444675"/>
            <a:ext cx="571616" cy="475596"/>
          </a:xfrm>
          <a:prstGeom prst="rect">
            <a:avLst/>
          </a:prstGeom>
        </p:spPr>
      </p:pic>
      <p:sp>
        <p:nvSpPr>
          <p:cNvPr id="73" name="TextBox 72">
            <a:extLst>
              <a:ext uri="{FF2B5EF4-FFF2-40B4-BE49-F238E27FC236}">
                <a16:creationId xmlns:a16="http://schemas.microsoft.com/office/drawing/2014/main" id="{20087B6E-724B-4B05-B365-90C84989CB65}"/>
              </a:ext>
            </a:extLst>
          </p:cNvPr>
          <p:cNvSpPr txBox="1"/>
          <p:nvPr/>
        </p:nvSpPr>
        <p:spPr>
          <a:xfrm>
            <a:off x="7739380" y="4926846"/>
            <a:ext cx="615553" cy="484748"/>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Azure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Container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Registry</a:t>
            </a:r>
          </a:p>
        </p:txBody>
      </p:sp>
      <p:sp>
        <p:nvSpPr>
          <p:cNvPr id="74" name="TextBox 73">
            <a:extLst>
              <a:ext uri="{FF2B5EF4-FFF2-40B4-BE49-F238E27FC236}">
                <a16:creationId xmlns:a16="http://schemas.microsoft.com/office/drawing/2014/main" id="{C861507F-AD16-459D-B45C-6C30FF399BE5}"/>
              </a:ext>
            </a:extLst>
          </p:cNvPr>
          <p:cNvSpPr txBox="1"/>
          <p:nvPr/>
        </p:nvSpPr>
        <p:spPr>
          <a:xfrm>
            <a:off x="9377369" y="3060641"/>
            <a:ext cx="557845" cy="323165"/>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Azure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Key Vault</a:t>
            </a:r>
          </a:p>
        </p:txBody>
      </p:sp>
      <p:pic>
        <p:nvPicPr>
          <p:cNvPr id="1036" name="Picture 12">
            <a:extLst>
              <a:ext uri="{FF2B5EF4-FFF2-40B4-BE49-F238E27FC236}">
                <a16:creationId xmlns:a16="http://schemas.microsoft.com/office/drawing/2014/main" id="{67CD04F5-8300-4D96-91CF-B4900B6946F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985" t="13389" r="62930" b="10601"/>
          <a:stretch/>
        </p:blipFill>
        <p:spPr bwMode="auto">
          <a:xfrm>
            <a:off x="9415235" y="2481417"/>
            <a:ext cx="465439" cy="504179"/>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45DADAB0-83D5-475C-9F8C-8BB684B76598}"/>
              </a:ext>
            </a:extLst>
          </p:cNvPr>
          <p:cNvGrpSpPr>
            <a:grpSpLocks noChangeAspect="1"/>
          </p:cNvGrpSpPr>
          <p:nvPr/>
        </p:nvGrpSpPr>
        <p:grpSpPr>
          <a:xfrm>
            <a:off x="4267369" y="3529308"/>
            <a:ext cx="550442" cy="550441"/>
            <a:chOff x="6554429" y="5756276"/>
            <a:chExt cx="1643019" cy="1643015"/>
          </a:xfrm>
        </p:grpSpPr>
        <p:grpSp>
          <p:nvGrpSpPr>
            <p:cNvPr id="50" name="Group 49">
              <a:extLst>
                <a:ext uri="{FF2B5EF4-FFF2-40B4-BE49-F238E27FC236}">
                  <a16:creationId xmlns:a16="http://schemas.microsoft.com/office/drawing/2014/main" id="{9B1C974E-3E4D-4A73-8B1D-14D911890653}"/>
                </a:ext>
              </a:extLst>
            </p:cNvPr>
            <p:cNvGrpSpPr/>
            <p:nvPr/>
          </p:nvGrpSpPr>
          <p:grpSpPr>
            <a:xfrm>
              <a:off x="6554429" y="5756276"/>
              <a:ext cx="1643019" cy="1643015"/>
              <a:chOff x="6554429" y="5756276"/>
              <a:chExt cx="1643019" cy="1643015"/>
            </a:xfrm>
          </p:grpSpPr>
          <p:sp>
            <p:nvSpPr>
              <p:cNvPr id="37" name="Freeform: Shape 36">
                <a:extLst>
                  <a:ext uri="{FF2B5EF4-FFF2-40B4-BE49-F238E27FC236}">
                    <a16:creationId xmlns:a16="http://schemas.microsoft.com/office/drawing/2014/main" id="{873A1962-97CB-467E-8625-6DC2C72278BA}"/>
                  </a:ext>
                </a:extLst>
              </p:cNvPr>
              <p:cNvSpPr/>
              <p:nvPr/>
            </p:nvSpPr>
            <p:spPr>
              <a:xfrm>
                <a:off x="6694136" y="5895979"/>
                <a:ext cx="1363519" cy="1363637"/>
              </a:xfrm>
              <a:custGeom>
                <a:avLst/>
                <a:gdLst>
                  <a:gd name="connsiteX0" fmla="*/ 149174 w 333220"/>
                  <a:gd name="connsiteY0" fmla="*/ 932 h 333249"/>
                  <a:gd name="connsiteX1" fmla="*/ 37129 w 333220"/>
                  <a:gd name="connsiteY1" fmla="*/ 61794 h 333249"/>
                  <a:gd name="connsiteX2" fmla="*/ 929 w 333220"/>
                  <a:gd name="connsiteY2" fmla="*/ 184082 h 333249"/>
                  <a:gd name="connsiteX3" fmla="*/ 61803 w 333220"/>
                  <a:gd name="connsiteY3" fmla="*/ 296109 h 333249"/>
                  <a:gd name="connsiteX4" fmla="*/ 184042 w 333220"/>
                  <a:gd name="connsiteY4" fmla="*/ 332319 h 333249"/>
                  <a:gd name="connsiteX5" fmla="*/ 296112 w 333220"/>
                  <a:gd name="connsiteY5" fmla="*/ 271441 h 333249"/>
                  <a:gd name="connsiteX6" fmla="*/ 332288 w 333220"/>
                  <a:gd name="connsiteY6" fmla="*/ 149170 h 333249"/>
                  <a:gd name="connsiteX7" fmla="*/ 270257 w 333220"/>
                  <a:gd name="connsiteY7" fmla="*/ 36218 h 333249"/>
                  <a:gd name="connsiteX8" fmla="*/ 167024 w 333220"/>
                  <a:gd name="connsiteY8" fmla="*/ 0 h 333249"/>
                  <a:gd name="connsiteX9" fmla="*/ 149174 w 333220"/>
                  <a:gd name="connsiteY9" fmla="*/ 932 h 333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3220" h="333249">
                    <a:moveTo>
                      <a:pt x="149174" y="932"/>
                    </a:moveTo>
                    <a:cubicBezTo>
                      <a:pt x="103354" y="5767"/>
                      <a:pt x="63983" y="28620"/>
                      <a:pt x="37129" y="61794"/>
                    </a:cubicBezTo>
                    <a:cubicBezTo>
                      <a:pt x="10266" y="95000"/>
                      <a:pt x="-3882" y="138250"/>
                      <a:pt x="929" y="184082"/>
                    </a:cubicBezTo>
                    <a:cubicBezTo>
                      <a:pt x="5772" y="229888"/>
                      <a:pt x="28624" y="269244"/>
                      <a:pt x="61803" y="296109"/>
                    </a:cubicBezTo>
                    <a:cubicBezTo>
                      <a:pt x="94998" y="322981"/>
                      <a:pt x="138256" y="337138"/>
                      <a:pt x="184042" y="332319"/>
                    </a:cubicBezTo>
                    <a:cubicBezTo>
                      <a:pt x="229854" y="327492"/>
                      <a:pt x="269217" y="304606"/>
                      <a:pt x="296112" y="271441"/>
                    </a:cubicBezTo>
                    <a:cubicBezTo>
                      <a:pt x="322934" y="238260"/>
                      <a:pt x="337114" y="194992"/>
                      <a:pt x="332288" y="149170"/>
                    </a:cubicBezTo>
                    <a:cubicBezTo>
                      <a:pt x="327403" y="102981"/>
                      <a:pt x="303960" y="63483"/>
                      <a:pt x="270257" y="36218"/>
                    </a:cubicBezTo>
                    <a:cubicBezTo>
                      <a:pt x="241904" y="13257"/>
                      <a:pt x="205754" y="0"/>
                      <a:pt x="167024" y="0"/>
                    </a:cubicBezTo>
                    <a:cubicBezTo>
                      <a:pt x="161132" y="0"/>
                      <a:pt x="155182" y="300"/>
                      <a:pt x="149174" y="932"/>
                    </a:cubicBezTo>
                    <a:close/>
                  </a:path>
                </a:pathLst>
              </a:custGeom>
              <a:solidFill>
                <a:srgbClr val="FFFFFF"/>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8" name="Freeform: Shape 37">
                <a:extLst>
                  <a:ext uri="{FF2B5EF4-FFF2-40B4-BE49-F238E27FC236}">
                    <a16:creationId xmlns:a16="http://schemas.microsoft.com/office/drawing/2014/main" id="{5109555D-0A7F-400F-9464-2D86E35E6345}"/>
                  </a:ext>
                </a:extLst>
              </p:cNvPr>
              <p:cNvSpPr/>
              <p:nvPr/>
            </p:nvSpPr>
            <p:spPr>
              <a:xfrm>
                <a:off x="6830766" y="6249982"/>
                <a:ext cx="264610" cy="336256"/>
              </a:xfrm>
              <a:custGeom>
                <a:avLst/>
                <a:gdLst>
                  <a:gd name="connsiteX0" fmla="*/ 64666 w 64666"/>
                  <a:gd name="connsiteY0" fmla="*/ 32815 h 82175"/>
                  <a:gd name="connsiteX1" fmla="*/ 24131 w 64666"/>
                  <a:gd name="connsiteY1" fmla="*/ 0 h 82175"/>
                  <a:gd name="connsiteX2" fmla="*/ 114 w 64666"/>
                  <a:gd name="connsiteY2" fmla="*/ 82175 h 82175"/>
                  <a:gd name="connsiteX3" fmla="*/ 51943 w 64666"/>
                  <a:gd name="connsiteY3" fmla="*/ 76715 h 82175"/>
                  <a:gd name="connsiteX4" fmla="*/ 64666 w 64666"/>
                  <a:gd name="connsiteY4" fmla="*/ 32815 h 82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666" h="82175">
                    <a:moveTo>
                      <a:pt x="64666" y="32815"/>
                    </a:moveTo>
                    <a:lnTo>
                      <a:pt x="24131" y="0"/>
                    </a:lnTo>
                    <a:cubicBezTo>
                      <a:pt x="6796" y="24801"/>
                      <a:pt x="-1059" y="53713"/>
                      <a:pt x="114" y="82175"/>
                    </a:cubicBezTo>
                    <a:lnTo>
                      <a:pt x="51943" y="76715"/>
                    </a:lnTo>
                    <a:cubicBezTo>
                      <a:pt x="51943" y="61544"/>
                      <a:pt x="56129" y="46298"/>
                      <a:pt x="64666" y="32815"/>
                    </a:cubicBezTo>
                    <a:close/>
                  </a:path>
                </a:pathLst>
              </a:custGeom>
              <a:solidFill>
                <a:srgbClr val="4FE9FC"/>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39" name="Freeform: Shape 38">
                <a:extLst>
                  <a:ext uri="{FF2B5EF4-FFF2-40B4-BE49-F238E27FC236}">
                    <a16:creationId xmlns:a16="http://schemas.microsoft.com/office/drawing/2014/main" id="{4F9CCC7A-825F-4E77-9D66-AF17231F6563}"/>
                  </a:ext>
                </a:extLst>
              </p:cNvPr>
              <p:cNvSpPr/>
              <p:nvPr/>
            </p:nvSpPr>
            <p:spPr>
              <a:xfrm>
                <a:off x="7353697" y="6011397"/>
                <a:ext cx="336436" cy="264401"/>
              </a:xfrm>
              <a:custGeom>
                <a:avLst/>
                <a:gdLst>
                  <a:gd name="connsiteX0" fmla="*/ 49399 w 82219"/>
                  <a:gd name="connsiteY0" fmla="*/ 64616 h 64615"/>
                  <a:gd name="connsiteX1" fmla="*/ 82220 w 82219"/>
                  <a:gd name="connsiteY1" fmla="*/ 24069 h 64615"/>
                  <a:gd name="connsiteX2" fmla="*/ 0 w 82219"/>
                  <a:gd name="connsiteY2" fmla="*/ 118 h 64615"/>
                  <a:gd name="connsiteX3" fmla="*/ 5459 w 82219"/>
                  <a:gd name="connsiteY3" fmla="*/ 51949 h 64615"/>
                  <a:gd name="connsiteX4" fmla="*/ 49399 w 82219"/>
                  <a:gd name="connsiteY4" fmla="*/ 64616 h 64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219" h="64615">
                    <a:moveTo>
                      <a:pt x="49399" y="64616"/>
                    </a:moveTo>
                    <a:lnTo>
                      <a:pt x="82220" y="24069"/>
                    </a:lnTo>
                    <a:cubicBezTo>
                      <a:pt x="57404" y="6750"/>
                      <a:pt x="28469" y="-1073"/>
                      <a:pt x="0" y="118"/>
                    </a:cubicBezTo>
                    <a:lnTo>
                      <a:pt x="5459" y="51949"/>
                    </a:lnTo>
                    <a:cubicBezTo>
                      <a:pt x="20638" y="51932"/>
                      <a:pt x="35900" y="56093"/>
                      <a:pt x="49399" y="64616"/>
                    </a:cubicBezTo>
                    <a:close/>
                  </a:path>
                </a:pathLst>
              </a:custGeom>
              <a:solidFill>
                <a:srgbClr val="38BBD6"/>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0" name="Freeform: Shape 39">
                <a:extLst>
                  <a:ext uri="{FF2B5EF4-FFF2-40B4-BE49-F238E27FC236}">
                    <a16:creationId xmlns:a16="http://schemas.microsoft.com/office/drawing/2014/main" id="{EA3C1473-80CB-49CC-8D12-0D0FB64DC190}"/>
                  </a:ext>
                </a:extLst>
              </p:cNvPr>
              <p:cNvSpPr/>
              <p:nvPr/>
            </p:nvSpPr>
            <p:spPr>
              <a:xfrm>
                <a:off x="6976755" y="6011397"/>
                <a:ext cx="329524" cy="302571"/>
              </a:xfrm>
              <a:custGeom>
                <a:avLst/>
                <a:gdLst>
                  <a:gd name="connsiteX0" fmla="*/ 80531 w 80530"/>
                  <a:gd name="connsiteY0" fmla="*/ 51882 h 73943"/>
                  <a:gd name="connsiteX1" fmla="*/ 75072 w 80530"/>
                  <a:gd name="connsiteY1" fmla="*/ 0 h 73943"/>
                  <a:gd name="connsiteX2" fmla="*/ 0 w 80530"/>
                  <a:gd name="connsiteY2" fmla="*/ 41137 h 73943"/>
                  <a:gd name="connsiteX3" fmla="*/ 40503 w 80530"/>
                  <a:gd name="connsiteY3" fmla="*/ 73944 h 73943"/>
                  <a:gd name="connsiteX4" fmla="*/ 80531 w 80530"/>
                  <a:gd name="connsiteY4" fmla="*/ 51882 h 73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530" h="73943">
                    <a:moveTo>
                      <a:pt x="80531" y="51882"/>
                    </a:moveTo>
                    <a:lnTo>
                      <a:pt x="75072" y="0"/>
                    </a:lnTo>
                    <a:cubicBezTo>
                      <a:pt x="47044" y="5002"/>
                      <a:pt x="20505" y="18875"/>
                      <a:pt x="0" y="41137"/>
                    </a:cubicBezTo>
                    <a:lnTo>
                      <a:pt x="40503" y="73944"/>
                    </a:lnTo>
                    <a:cubicBezTo>
                      <a:pt x="51787" y="62626"/>
                      <a:pt x="65742" y="55210"/>
                      <a:pt x="80531" y="51882"/>
                    </a:cubicBezTo>
                    <a:close/>
                  </a:path>
                </a:pathLst>
              </a:custGeom>
              <a:solidFill>
                <a:srgbClr val="38BBD6"/>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1" name="Freeform: Shape 40">
                <a:extLst>
                  <a:ext uri="{FF2B5EF4-FFF2-40B4-BE49-F238E27FC236}">
                    <a16:creationId xmlns:a16="http://schemas.microsoft.com/office/drawing/2014/main" id="{8F1B3A12-54EF-48A8-8B76-B71381C364B6}"/>
                  </a:ext>
                </a:extLst>
              </p:cNvPr>
              <p:cNvSpPr/>
              <p:nvPr/>
            </p:nvSpPr>
            <p:spPr>
              <a:xfrm>
                <a:off x="6830766" y="6649728"/>
                <a:ext cx="302452" cy="329913"/>
              </a:xfrm>
              <a:custGeom>
                <a:avLst/>
                <a:gdLst>
                  <a:gd name="connsiteX0" fmla="*/ 51878 w 73914"/>
                  <a:gd name="connsiteY0" fmla="*/ 0 h 80625"/>
                  <a:gd name="connsiteX1" fmla="*/ 0 w 73914"/>
                  <a:gd name="connsiteY1" fmla="*/ 5476 h 80625"/>
                  <a:gd name="connsiteX2" fmla="*/ 41126 w 73914"/>
                  <a:gd name="connsiteY2" fmla="*/ 80626 h 80625"/>
                  <a:gd name="connsiteX3" fmla="*/ 73915 w 73914"/>
                  <a:gd name="connsiteY3" fmla="*/ 40113 h 80625"/>
                  <a:gd name="connsiteX4" fmla="*/ 51878 w 73914"/>
                  <a:gd name="connsiteY4" fmla="*/ 0 h 8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14" h="80625">
                    <a:moveTo>
                      <a:pt x="51878" y="0"/>
                    </a:moveTo>
                    <a:lnTo>
                      <a:pt x="0" y="5476"/>
                    </a:lnTo>
                    <a:cubicBezTo>
                      <a:pt x="4976" y="33522"/>
                      <a:pt x="18832" y="60095"/>
                      <a:pt x="41126" y="80626"/>
                    </a:cubicBezTo>
                    <a:lnTo>
                      <a:pt x="73915" y="40113"/>
                    </a:lnTo>
                    <a:cubicBezTo>
                      <a:pt x="62588" y="28795"/>
                      <a:pt x="55190" y="14813"/>
                      <a:pt x="51878" y="0"/>
                    </a:cubicBezTo>
                    <a:close/>
                  </a:path>
                </a:pathLst>
              </a:custGeom>
              <a:solidFill>
                <a:schemeClr val="accent1">
                  <a:lumMod val="20000"/>
                  <a:lumOff val="80000"/>
                </a:schemeClr>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2" name="Freeform: Shape 41">
                <a:extLst>
                  <a:ext uri="{FF2B5EF4-FFF2-40B4-BE49-F238E27FC236}">
                    <a16:creationId xmlns:a16="http://schemas.microsoft.com/office/drawing/2014/main" id="{45120DFB-D50F-472F-A43E-72FFDBB43B1A}"/>
                  </a:ext>
                </a:extLst>
              </p:cNvPr>
              <p:cNvSpPr/>
              <p:nvPr/>
            </p:nvSpPr>
            <p:spPr>
              <a:xfrm>
                <a:off x="7029815" y="5866464"/>
                <a:ext cx="1167633" cy="1532827"/>
              </a:xfrm>
              <a:custGeom>
                <a:avLst/>
                <a:gdLst>
                  <a:gd name="connsiteX0" fmla="*/ 284216 w 285349"/>
                  <a:gd name="connsiteY0" fmla="*/ 152815 h 374596"/>
                  <a:gd name="connsiteX1" fmla="*/ 209752 w 285349"/>
                  <a:gd name="connsiteY1" fmla="*/ 16869 h 374596"/>
                  <a:gd name="connsiteX2" fmla="*/ 184853 w 285349"/>
                  <a:gd name="connsiteY2" fmla="*/ 0 h 374596"/>
                  <a:gd name="connsiteX3" fmla="*/ 169091 w 285349"/>
                  <a:gd name="connsiteY3" fmla="*/ 30335 h 374596"/>
                  <a:gd name="connsiteX4" fmla="*/ 188240 w 285349"/>
                  <a:gd name="connsiteY4" fmla="*/ 43434 h 374596"/>
                  <a:gd name="connsiteX5" fmla="*/ 250262 w 285349"/>
                  <a:gd name="connsiteY5" fmla="*/ 156376 h 374596"/>
                  <a:gd name="connsiteX6" fmla="*/ 214096 w 285349"/>
                  <a:gd name="connsiteY6" fmla="*/ 278664 h 374596"/>
                  <a:gd name="connsiteX7" fmla="*/ 102025 w 285349"/>
                  <a:gd name="connsiteY7" fmla="*/ 339543 h 374596"/>
                  <a:gd name="connsiteX8" fmla="*/ 15744 w 285349"/>
                  <a:gd name="connsiteY8" fmla="*/ 325403 h 374596"/>
                  <a:gd name="connsiteX9" fmla="*/ 0 w 285349"/>
                  <a:gd name="connsiteY9" fmla="*/ 355705 h 374596"/>
                  <a:gd name="connsiteX10" fmla="*/ 105612 w 285349"/>
                  <a:gd name="connsiteY10" fmla="*/ 373489 h 374596"/>
                  <a:gd name="connsiteX11" fmla="*/ 240634 w 285349"/>
                  <a:gd name="connsiteY11" fmla="*/ 300145 h 374596"/>
                  <a:gd name="connsiteX12" fmla="*/ 284216 w 285349"/>
                  <a:gd name="connsiteY12" fmla="*/ 152815 h 37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5349" h="374596">
                    <a:moveTo>
                      <a:pt x="284216" y="152815"/>
                    </a:moveTo>
                    <a:cubicBezTo>
                      <a:pt x="278365" y="97105"/>
                      <a:pt x="249913" y="49352"/>
                      <a:pt x="209752" y="16869"/>
                    </a:cubicBezTo>
                    <a:cubicBezTo>
                      <a:pt x="201954" y="10553"/>
                      <a:pt x="193541" y="5043"/>
                      <a:pt x="184853" y="0"/>
                    </a:cubicBezTo>
                    <a:lnTo>
                      <a:pt x="169091" y="30335"/>
                    </a:lnTo>
                    <a:cubicBezTo>
                      <a:pt x="175757" y="34288"/>
                      <a:pt x="182231" y="38557"/>
                      <a:pt x="188240" y="43434"/>
                    </a:cubicBezTo>
                    <a:cubicBezTo>
                      <a:pt x="221944" y="70706"/>
                      <a:pt x="245386" y="110196"/>
                      <a:pt x="250262" y="156376"/>
                    </a:cubicBezTo>
                    <a:cubicBezTo>
                      <a:pt x="255097" y="202208"/>
                      <a:pt x="240908" y="245467"/>
                      <a:pt x="214096" y="278664"/>
                    </a:cubicBezTo>
                    <a:cubicBezTo>
                      <a:pt x="187200" y="311838"/>
                      <a:pt x="147837" y="334716"/>
                      <a:pt x="102025" y="339543"/>
                    </a:cubicBezTo>
                    <a:cubicBezTo>
                      <a:pt x="71351" y="342755"/>
                      <a:pt x="41884" y="337321"/>
                      <a:pt x="15744" y="325403"/>
                    </a:cubicBezTo>
                    <a:lnTo>
                      <a:pt x="0" y="355705"/>
                    </a:lnTo>
                    <a:cubicBezTo>
                      <a:pt x="31930" y="370577"/>
                      <a:pt x="68089" y="377459"/>
                      <a:pt x="105612" y="373489"/>
                    </a:cubicBezTo>
                    <a:cubicBezTo>
                      <a:pt x="160711" y="367714"/>
                      <a:pt x="208370" y="340051"/>
                      <a:pt x="240634" y="300145"/>
                    </a:cubicBezTo>
                    <a:cubicBezTo>
                      <a:pt x="272923" y="260290"/>
                      <a:pt x="290066" y="207892"/>
                      <a:pt x="284216" y="152815"/>
                    </a:cubicBezTo>
                    <a:close/>
                  </a:path>
                </a:pathLst>
              </a:custGeom>
              <a:solidFill>
                <a:schemeClr val="accent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3" name="Freeform: Shape 42">
                <a:extLst>
                  <a:ext uri="{FF2B5EF4-FFF2-40B4-BE49-F238E27FC236}">
                    <a16:creationId xmlns:a16="http://schemas.microsoft.com/office/drawing/2014/main" id="{36676242-8F0F-4C76-8FB1-9AEE90AA08E3}"/>
                  </a:ext>
                </a:extLst>
              </p:cNvPr>
              <p:cNvSpPr/>
              <p:nvPr/>
            </p:nvSpPr>
            <p:spPr>
              <a:xfrm>
                <a:off x="6554429" y="5756276"/>
                <a:ext cx="1231787" cy="1565673"/>
              </a:xfrm>
              <a:custGeom>
                <a:avLst/>
                <a:gdLst>
                  <a:gd name="connsiteX0" fmla="*/ 95969 w 301027"/>
                  <a:gd name="connsiteY0" fmla="*/ 330259 h 382623"/>
                  <a:gd name="connsiteX1" fmla="*/ 35094 w 301027"/>
                  <a:gd name="connsiteY1" fmla="*/ 218241 h 382623"/>
                  <a:gd name="connsiteX2" fmla="*/ 71294 w 301027"/>
                  <a:gd name="connsiteY2" fmla="*/ 95944 h 382623"/>
                  <a:gd name="connsiteX3" fmla="*/ 183323 w 301027"/>
                  <a:gd name="connsiteY3" fmla="*/ 35091 h 382623"/>
                  <a:gd name="connsiteX4" fmla="*/ 285266 w 301027"/>
                  <a:gd name="connsiteY4" fmla="*/ 57254 h 382623"/>
                  <a:gd name="connsiteX5" fmla="*/ 301027 w 301027"/>
                  <a:gd name="connsiteY5" fmla="*/ 26927 h 382623"/>
                  <a:gd name="connsiteX6" fmla="*/ 179728 w 301027"/>
                  <a:gd name="connsiteY6" fmla="*/ 1120 h 382623"/>
                  <a:gd name="connsiteX7" fmla="*/ 44714 w 301027"/>
                  <a:gd name="connsiteY7" fmla="*/ 74448 h 382623"/>
                  <a:gd name="connsiteX8" fmla="*/ 44656 w 301027"/>
                  <a:gd name="connsiteY8" fmla="*/ 74522 h 382623"/>
                  <a:gd name="connsiteX9" fmla="*/ 1116 w 301027"/>
                  <a:gd name="connsiteY9" fmla="*/ 221795 h 382623"/>
                  <a:gd name="connsiteX10" fmla="*/ 74474 w 301027"/>
                  <a:gd name="connsiteY10" fmla="*/ 356833 h 382623"/>
                  <a:gd name="connsiteX11" fmla="*/ 116183 w 301027"/>
                  <a:gd name="connsiteY11" fmla="*/ 382623 h 382623"/>
                  <a:gd name="connsiteX12" fmla="*/ 131927 w 301027"/>
                  <a:gd name="connsiteY12" fmla="*/ 352322 h 382623"/>
                  <a:gd name="connsiteX13" fmla="*/ 95969 w 301027"/>
                  <a:gd name="connsiteY13" fmla="*/ 330259 h 38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027" h="382623">
                    <a:moveTo>
                      <a:pt x="95969" y="330259"/>
                    </a:moveTo>
                    <a:cubicBezTo>
                      <a:pt x="62781" y="303395"/>
                      <a:pt x="39929" y="264030"/>
                      <a:pt x="35094" y="218241"/>
                    </a:cubicBezTo>
                    <a:cubicBezTo>
                      <a:pt x="30276" y="172402"/>
                      <a:pt x="44423" y="129142"/>
                      <a:pt x="71294" y="95944"/>
                    </a:cubicBezTo>
                    <a:cubicBezTo>
                      <a:pt x="98141" y="62780"/>
                      <a:pt x="137511" y="39910"/>
                      <a:pt x="183323" y="35091"/>
                    </a:cubicBezTo>
                    <a:cubicBezTo>
                      <a:pt x="220372" y="31196"/>
                      <a:pt x="255732" y="39694"/>
                      <a:pt x="285266" y="57254"/>
                    </a:cubicBezTo>
                    <a:lnTo>
                      <a:pt x="301027" y="26927"/>
                    </a:lnTo>
                    <a:cubicBezTo>
                      <a:pt x="265568" y="6338"/>
                      <a:pt x="223443" y="-3491"/>
                      <a:pt x="179728" y="1120"/>
                    </a:cubicBezTo>
                    <a:cubicBezTo>
                      <a:pt x="124645" y="6912"/>
                      <a:pt x="76995" y="34575"/>
                      <a:pt x="44714" y="74448"/>
                    </a:cubicBezTo>
                    <a:lnTo>
                      <a:pt x="44656" y="74522"/>
                    </a:lnTo>
                    <a:cubicBezTo>
                      <a:pt x="12401" y="114395"/>
                      <a:pt x="-4676" y="166750"/>
                      <a:pt x="1116" y="221795"/>
                    </a:cubicBezTo>
                    <a:cubicBezTo>
                      <a:pt x="6917" y="276872"/>
                      <a:pt x="34553" y="324559"/>
                      <a:pt x="74474" y="356833"/>
                    </a:cubicBezTo>
                    <a:cubicBezTo>
                      <a:pt x="87173" y="367127"/>
                      <a:pt x="101253" y="375674"/>
                      <a:pt x="116183" y="382623"/>
                    </a:cubicBezTo>
                    <a:lnTo>
                      <a:pt x="131927" y="352322"/>
                    </a:lnTo>
                    <a:cubicBezTo>
                      <a:pt x="119054" y="346455"/>
                      <a:pt x="106920" y="339123"/>
                      <a:pt x="95969" y="330259"/>
                    </a:cubicBezTo>
                    <a:close/>
                  </a:path>
                </a:pathLst>
              </a:custGeom>
              <a:solidFill>
                <a:srgbClr val="A0A1A2"/>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4" name="Freeform: Shape 43">
                <a:extLst>
                  <a:ext uri="{FF2B5EF4-FFF2-40B4-BE49-F238E27FC236}">
                    <a16:creationId xmlns:a16="http://schemas.microsoft.com/office/drawing/2014/main" id="{E89F892F-C41A-423A-AC0C-A3CA47EE808A}"/>
                  </a:ext>
                </a:extLst>
              </p:cNvPr>
              <p:cNvSpPr/>
              <p:nvPr/>
            </p:nvSpPr>
            <p:spPr>
              <a:xfrm>
                <a:off x="6554429" y="5756276"/>
                <a:ext cx="1231787" cy="1565673"/>
              </a:xfrm>
              <a:custGeom>
                <a:avLst/>
                <a:gdLst>
                  <a:gd name="connsiteX0" fmla="*/ 95969 w 301027"/>
                  <a:gd name="connsiteY0" fmla="*/ 330259 h 382623"/>
                  <a:gd name="connsiteX1" fmla="*/ 35094 w 301027"/>
                  <a:gd name="connsiteY1" fmla="*/ 218241 h 382623"/>
                  <a:gd name="connsiteX2" fmla="*/ 71294 w 301027"/>
                  <a:gd name="connsiteY2" fmla="*/ 95944 h 382623"/>
                  <a:gd name="connsiteX3" fmla="*/ 183323 w 301027"/>
                  <a:gd name="connsiteY3" fmla="*/ 35091 h 382623"/>
                  <a:gd name="connsiteX4" fmla="*/ 285266 w 301027"/>
                  <a:gd name="connsiteY4" fmla="*/ 57254 h 382623"/>
                  <a:gd name="connsiteX5" fmla="*/ 301027 w 301027"/>
                  <a:gd name="connsiteY5" fmla="*/ 26927 h 382623"/>
                  <a:gd name="connsiteX6" fmla="*/ 179728 w 301027"/>
                  <a:gd name="connsiteY6" fmla="*/ 1120 h 382623"/>
                  <a:gd name="connsiteX7" fmla="*/ 44714 w 301027"/>
                  <a:gd name="connsiteY7" fmla="*/ 74448 h 382623"/>
                  <a:gd name="connsiteX8" fmla="*/ 44656 w 301027"/>
                  <a:gd name="connsiteY8" fmla="*/ 74522 h 382623"/>
                  <a:gd name="connsiteX9" fmla="*/ 1116 w 301027"/>
                  <a:gd name="connsiteY9" fmla="*/ 221795 h 382623"/>
                  <a:gd name="connsiteX10" fmla="*/ 74474 w 301027"/>
                  <a:gd name="connsiteY10" fmla="*/ 356833 h 382623"/>
                  <a:gd name="connsiteX11" fmla="*/ 116183 w 301027"/>
                  <a:gd name="connsiteY11" fmla="*/ 382623 h 382623"/>
                  <a:gd name="connsiteX12" fmla="*/ 131927 w 301027"/>
                  <a:gd name="connsiteY12" fmla="*/ 352322 h 382623"/>
                  <a:gd name="connsiteX13" fmla="*/ 95969 w 301027"/>
                  <a:gd name="connsiteY13" fmla="*/ 330259 h 382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1027" h="382623">
                    <a:moveTo>
                      <a:pt x="95969" y="330259"/>
                    </a:moveTo>
                    <a:cubicBezTo>
                      <a:pt x="62781" y="303395"/>
                      <a:pt x="39929" y="264030"/>
                      <a:pt x="35094" y="218241"/>
                    </a:cubicBezTo>
                    <a:cubicBezTo>
                      <a:pt x="30276" y="172402"/>
                      <a:pt x="44423" y="129142"/>
                      <a:pt x="71294" y="95944"/>
                    </a:cubicBezTo>
                    <a:cubicBezTo>
                      <a:pt x="98141" y="62780"/>
                      <a:pt x="137511" y="39910"/>
                      <a:pt x="183323" y="35091"/>
                    </a:cubicBezTo>
                    <a:cubicBezTo>
                      <a:pt x="220372" y="31196"/>
                      <a:pt x="255732" y="39694"/>
                      <a:pt x="285266" y="57254"/>
                    </a:cubicBezTo>
                    <a:lnTo>
                      <a:pt x="301027" y="26927"/>
                    </a:lnTo>
                    <a:cubicBezTo>
                      <a:pt x="265568" y="6338"/>
                      <a:pt x="223443" y="-3491"/>
                      <a:pt x="179728" y="1120"/>
                    </a:cubicBezTo>
                    <a:cubicBezTo>
                      <a:pt x="124645" y="6912"/>
                      <a:pt x="76995" y="34575"/>
                      <a:pt x="44714" y="74448"/>
                    </a:cubicBezTo>
                    <a:lnTo>
                      <a:pt x="44656" y="74522"/>
                    </a:lnTo>
                    <a:cubicBezTo>
                      <a:pt x="12401" y="114395"/>
                      <a:pt x="-4676" y="166750"/>
                      <a:pt x="1116" y="221795"/>
                    </a:cubicBezTo>
                    <a:cubicBezTo>
                      <a:pt x="6917" y="276872"/>
                      <a:pt x="34553" y="324559"/>
                      <a:pt x="74474" y="356833"/>
                    </a:cubicBezTo>
                    <a:cubicBezTo>
                      <a:pt x="87173" y="367127"/>
                      <a:pt x="101253" y="375674"/>
                      <a:pt x="116183" y="382623"/>
                    </a:cubicBezTo>
                    <a:lnTo>
                      <a:pt x="131927" y="352322"/>
                    </a:lnTo>
                    <a:cubicBezTo>
                      <a:pt x="119054" y="346455"/>
                      <a:pt x="106920" y="339123"/>
                      <a:pt x="95969" y="330259"/>
                    </a:cubicBezTo>
                    <a:close/>
                  </a:path>
                </a:pathLst>
              </a:custGeom>
              <a:solidFill>
                <a:schemeClr val="accent2">
                  <a:lumMod val="75000"/>
                </a:schemeClr>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5" name="Freeform: Shape 44">
                <a:extLst>
                  <a:ext uri="{FF2B5EF4-FFF2-40B4-BE49-F238E27FC236}">
                    <a16:creationId xmlns:a16="http://schemas.microsoft.com/office/drawing/2014/main" id="{EC520851-265F-4518-945A-866B0CE41D5D}"/>
                  </a:ext>
                </a:extLst>
              </p:cNvPr>
              <p:cNvSpPr/>
              <p:nvPr/>
            </p:nvSpPr>
            <p:spPr>
              <a:xfrm>
                <a:off x="7617288" y="6171805"/>
                <a:ext cx="297034" cy="278772"/>
              </a:xfrm>
              <a:custGeom>
                <a:avLst/>
                <a:gdLst>
                  <a:gd name="connsiteX0" fmla="*/ 32796 w 72590"/>
                  <a:gd name="connsiteY0" fmla="*/ 0 h 68127"/>
                  <a:gd name="connsiteX1" fmla="*/ 0 w 72590"/>
                  <a:gd name="connsiteY1" fmla="*/ 40522 h 68127"/>
                  <a:gd name="connsiteX2" fmla="*/ 18183 w 72590"/>
                  <a:gd name="connsiteY2" fmla="*/ 68127 h 68127"/>
                  <a:gd name="connsiteX3" fmla="*/ 72591 w 72590"/>
                  <a:gd name="connsiteY3" fmla="*/ 68127 h 68127"/>
                  <a:gd name="connsiteX4" fmla="*/ 32796 w 72590"/>
                  <a:gd name="connsiteY4" fmla="*/ 0 h 68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90" h="68127">
                    <a:moveTo>
                      <a:pt x="32796" y="0"/>
                    </a:moveTo>
                    <a:lnTo>
                      <a:pt x="0" y="40522"/>
                    </a:lnTo>
                    <a:cubicBezTo>
                      <a:pt x="8097" y="48561"/>
                      <a:pt x="14122" y="58007"/>
                      <a:pt x="18183" y="68127"/>
                    </a:cubicBezTo>
                    <a:lnTo>
                      <a:pt x="72591" y="68127"/>
                    </a:lnTo>
                    <a:cubicBezTo>
                      <a:pt x="66624" y="42652"/>
                      <a:pt x="53251" y="18775"/>
                      <a:pt x="32796" y="0"/>
                    </a:cubicBezTo>
                    <a:close/>
                  </a:path>
                </a:pathLst>
              </a:custGeom>
              <a:solidFill>
                <a:srgbClr val="42B7D1"/>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grpSp>
        <p:grpSp>
          <p:nvGrpSpPr>
            <p:cNvPr id="49" name="Group 48">
              <a:extLst>
                <a:ext uri="{FF2B5EF4-FFF2-40B4-BE49-F238E27FC236}">
                  <a16:creationId xmlns:a16="http://schemas.microsoft.com/office/drawing/2014/main" id="{8AB50BA7-E002-49E4-8615-34B4CB2EA0C4}"/>
                </a:ext>
              </a:extLst>
            </p:cNvPr>
            <p:cNvGrpSpPr/>
            <p:nvPr/>
          </p:nvGrpSpPr>
          <p:grpSpPr>
            <a:xfrm rot="19800000">
              <a:off x="7265394" y="6397381"/>
              <a:ext cx="589518" cy="218498"/>
              <a:chOff x="7266646" y="6473885"/>
              <a:chExt cx="589518" cy="218498"/>
            </a:xfrm>
          </p:grpSpPr>
          <p:sp>
            <p:nvSpPr>
              <p:cNvPr id="46" name="Freeform: Shape 45">
                <a:extLst>
                  <a:ext uri="{FF2B5EF4-FFF2-40B4-BE49-F238E27FC236}">
                    <a16:creationId xmlns:a16="http://schemas.microsoft.com/office/drawing/2014/main" id="{F6AF507B-DFD9-40F8-BA18-27A52260B5E4}"/>
                  </a:ext>
                </a:extLst>
              </p:cNvPr>
              <p:cNvSpPr/>
              <p:nvPr/>
            </p:nvSpPr>
            <p:spPr>
              <a:xfrm>
                <a:off x="7346904" y="6530700"/>
                <a:ext cx="509260" cy="111063"/>
              </a:xfrm>
              <a:custGeom>
                <a:avLst/>
                <a:gdLst>
                  <a:gd name="connsiteX0" fmla="*/ 6942 w 177040"/>
                  <a:gd name="connsiteY0" fmla="*/ 40130 h 46912"/>
                  <a:gd name="connsiteX1" fmla="*/ 6801 w 177040"/>
                  <a:gd name="connsiteY1" fmla="*/ 6949 h 46912"/>
                  <a:gd name="connsiteX2" fmla="*/ 23494 w 177040"/>
                  <a:gd name="connsiteY2" fmla="*/ 0 h 46912"/>
                  <a:gd name="connsiteX3" fmla="*/ 40014 w 177040"/>
                  <a:gd name="connsiteY3" fmla="*/ 6524 h 46912"/>
                  <a:gd name="connsiteX4" fmla="*/ 40163 w 177040"/>
                  <a:gd name="connsiteY4" fmla="*/ 6524 h 46912"/>
                  <a:gd name="connsiteX5" fmla="*/ 101204 w 177040"/>
                  <a:gd name="connsiteY5" fmla="*/ 6524 h 46912"/>
                  <a:gd name="connsiteX6" fmla="*/ 154889 w 177040"/>
                  <a:gd name="connsiteY6" fmla="*/ 6524 h 46912"/>
                  <a:gd name="connsiteX7" fmla="*/ 159873 w 177040"/>
                  <a:gd name="connsiteY7" fmla="*/ 6492 h 46912"/>
                  <a:gd name="connsiteX8" fmla="*/ 159907 w 177040"/>
                  <a:gd name="connsiteY8" fmla="*/ 6524 h 46912"/>
                  <a:gd name="connsiteX9" fmla="*/ 177041 w 177040"/>
                  <a:gd name="connsiteY9" fmla="*/ 23494 h 46912"/>
                  <a:gd name="connsiteX10" fmla="*/ 160007 w 177040"/>
                  <a:gd name="connsiteY10" fmla="*/ 40655 h 46912"/>
                  <a:gd name="connsiteX11" fmla="*/ 38865 w 177040"/>
                  <a:gd name="connsiteY11" fmla="*/ 40655 h 46912"/>
                  <a:gd name="connsiteX12" fmla="*/ 23420 w 177040"/>
                  <a:gd name="connsiteY12" fmla="*/ 46913 h 46912"/>
                  <a:gd name="connsiteX13" fmla="*/ 6942 w 177040"/>
                  <a:gd name="connsiteY13" fmla="*/ 40130 h 46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7040" h="46912">
                    <a:moveTo>
                      <a:pt x="6942" y="40130"/>
                    </a:moveTo>
                    <a:cubicBezTo>
                      <a:pt x="-2261" y="31000"/>
                      <a:pt x="-2320" y="16145"/>
                      <a:pt x="6801" y="6949"/>
                    </a:cubicBezTo>
                    <a:cubicBezTo>
                      <a:pt x="11403" y="2313"/>
                      <a:pt x="17453" y="0"/>
                      <a:pt x="23494" y="0"/>
                    </a:cubicBezTo>
                    <a:cubicBezTo>
                      <a:pt x="29461" y="0"/>
                      <a:pt x="35437" y="1989"/>
                      <a:pt x="40014" y="6524"/>
                    </a:cubicBezTo>
                    <a:cubicBezTo>
                      <a:pt x="40072" y="6583"/>
                      <a:pt x="40097" y="6466"/>
                      <a:pt x="40163" y="6524"/>
                    </a:cubicBezTo>
                    <a:lnTo>
                      <a:pt x="101204" y="6524"/>
                    </a:lnTo>
                    <a:lnTo>
                      <a:pt x="154889" y="6524"/>
                    </a:lnTo>
                    <a:lnTo>
                      <a:pt x="159873" y="6492"/>
                    </a:lnTo>
                    <a:lnTo>
                      <a:pt x="159907" y="6524"/>
                    </a:lnTo>
                    <a:cubicBezTo>
                      <a:pt x="169327" y="6524"/>
                      <a:pt x="176974" y="14098"/>
                      <a:pt x="177041" y="23494"/>
                    </a:cubicBezTo>
                    <a:cubicBezTo>
                      <a:pt x="177066" y="32956"/>
                      <a:pt x="169460" y="40630"/>
                      <a:pt x="160007" y="40655"/>
                    </a:cubicBezTo>
                    <a:lnTo>
                      <a:pt x="38865" y="40655"/>
                    </a:lnTo>
                    <a:cubicBezTo>
                      <a:pt x="34447" y="44524"/>
                      <a:pt x="28946" y="46913"/>
                      <a:pt x="23420" y="46913"/>
                    </a:cubicBezTo>
                    <a:cubicBezTo>
                      <a:pt x="17478" y="46913"/>
                      <a:pt x="11520" y="44665"/>
                      <a:pt x="6942" y="40130"/>
                    </a:cubicBezTo>
                    <a:close/>
                  </a:path>
                </a:pathLst>
              </a:custGeom>
              <a:solidFill>
                <a:srgbClr val="C00000"/>
              </a:solidFill>
              <a:ln w="9331" cap="flat">
                <a:noFill/>
                <a:prstDash val="solid"/>
                <a:miter/>
              </a:ln>
            </p:spPr>
            <p:txBody>
              <a:bodyPr rtlCol="0" anchor="ct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
            <p:nvSpPr>
              <p:cNvPr id="48" name="Oval 47">
                <a:extLst>
                  <a:ext uri="{FF2B5EF4-FFF2-40B4-BE49-F238E27FC236}">
                    <a16:creationId xmlns:a16="http://schemas.microsoft.com/office/drawing/2014/main" id="{F3CC2342-6FCD-4AFB-842D-B58BA0708380}"/>
                  </a:ext>
                </a:extLst>
              </p:cNvPr>
              <p:cNvSpPr/>
              <p:nvPr/>
            </p:nvSpPr>
            <p:spPr bwMode="auto">
              <a:xfrm>
                <a:off x="7266646" y="6473885"/>
                <a:ext cx="218498" cy="218498"/>
              </a:xfrm>
              <a:prstGeom prst="ellipse">
                <a:avLst/>
              </a:prstGeom>
              <a:solidFill>
                <a:schemeClr val="accent6">
                  <a:lumMod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000000"/>
                  </a:solidFill>
                  <a:effectLst/>
                  <a:uLnTx/>
                  <a:uFillTx/>
                  <a:latin typeface="Segoe UI"/>
                  <a:ea typeface="Segoe UI" pitchFamily="34" charset="0"/>
                  <a:cs typeface="Segoe UI" pitchFamily="34" charset="0"/>
                </a:endParaRPr>
              </a:p>
            </p:txBody>
          </p:sp>
        </p:grpSp>
      </p:grpSp>
      <p:sp>
        <p:nvSpPr>
          <p:cNvPr id="86" name="TextBox 85">
            <a:extLst>
              <a:ext uri="{FF2B5EF4-FFF2-40B4-BE49-F238E27FC236}">
                <a16:creationId xmlns:a16="http://schemas.microsoft.com/office/drawing/2014/main" id="{B9864791-CCA6-445B-B98F-F5AD907ACA71}"/>
              </a:ext>
            </a:extLst>
          </p:cNvPr>
          <p:cNvSpPr txBox="1"/>
          <p:nvPr/>
        </p:nvSpPr>
        <p:spPr>
          <a:xfrm>
            <a:off x="3755257" y="3679465"/>
            <a:ext cx="477696" cy="323165"/>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Azure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Monitor</a:t>
            </a:r>
          </a:p>
        </p:txBody>
      </p:sp>
      <p:pic>
        <p:nvPicPr>
          <p:cNvPr id="1046" name="Picture 22" descr="Pricing—Load Balancer | Microsoft Azure">
            <a:extLst>
              <a:ext uri="{FF2B5EF4-FFF2-40B4-BE49-F238E27FC236}">
                <a16:creationId xmlns:a16="http://schemas.microsoft.com/office/drawing/2014/main" id="{D05B8170-15FE-4646-90DC-1A84A5AAB6D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56740" y="5437286"/>
            <a:ext cx="838541" cy="440234"/>
          </a:xfrm>
          <a:prstGeom prst="rect">
            <a:avLst/>
          </a:prstGeom>
          <a:noFill/>
          <a:extLst>
            <a:ext uri="{909E8E84-426E-40DD-AFC4-6F175D3DCCD1}">
              <a14:hiddenFill xmlns:a14="http://schemas.microsoft.com/office/drawing/2010/main">
                <a:solidFill>
                  <a:srgbClr val="FFFFFF"/>
                </a:solidFill>
              </a14:hiddenFill>
            </a:ext>
          </a:extLst>
        </p:spPr>
      </p:pic>
      <p:sp>
        <p:nvSpPr>
          <p:cNvPr id="95" name="TextBox 94">
            <a:extLst>
              <a:ext uri="{FF2B5EF4-FFF2-40B4-BE49-F238E27FC236}">
                <a16:creationId xmlns:a16="http://schemas.microsoft.com/office/drawing/2014/main" id="{C88644A0-3BC2-4662-AD22-CCF401AAC4C6}"/>
              </a:ext>
            </a:extLst>
          </p:cNvPr>
          <p:cNvSpPr txBox="1"/>
          <p:nvPr/>
        </p:nvSpPr>
        <p:spPr>
          <a:xfrm>
            <a:off x="6653656" y="5939054"/>
            <a:ext cx="503343" cy="484748"/>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Azure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Load</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Balancer</a:t>
            </a:r>
          </a:p>
        </p:txBody>
      </p:sp>
      <p:pic>
        <p:nvPicPr>
          <p:cNvPr id="1048" name="Picture 24" descr="Microsoft Azure VPN Gateway | Netreo">
            <a:extLst>
              <a:ext uri="{FF2B5EF4-FFF2-40B4-BE49-F238E27FC236}">
                <a16:creationId xmlns:a16="http://schemas.microsoft.com/office/drawing/2014/main" id="{07D9638E-6363-4CCA-BAC7-C5DA8110F1F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79725" y="5559080"/>
            <a:ext cx="553806" cy="553806"/>
          </a:xfrm>
          <a:prstGeom prst="rect">
            <a:avLst/>
          </a:prstGeom>
          <a:noFill/>
          <a:extLst>
            <a:ext uri="{909E8E84-426E-40DD-AFC4-6F175D3DCCD1}">
              <a14:hiddenFill xmlns:a14="http://schemas.microsoft.com/office/drawing/2010/main">
                <a:solidFill>
                  <a:srgbClr val="FFFFFF"/>
                </a:solidFill>
              </a14:hiddenFill>
            </a:ext>
          </a:extLst>
        </p:spPr>
      </p:pic>
      <p:sp>
        <p:nvSpPr>
          <p:cNvPr id="96" name="TextBox 95">
            <a:extLst>
              <a:ext uri="{FF2B5EF4-FFF2-40B4-BE49-F238E27FC236}">
                <a16:creationId xmlns:a16="http://schemas.microsoft.com/office/drawing/2014/main" id="{44EE47FC-60DF-4676-B164-A47F58BE0524}"/>
              </a:ext>
            </a:extLst>
          </p:cNvPr>
          <p:cNvSpPr txBox="1"/>
          <p:nvPr/>
        </p:nvSpPr>
        <p:spPr>
          <a:xfrm>
            <a:off x="5996958" y="6069656"/>
            <a:ext cx="378309" cy="323165"/>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Azure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vNet</a:t>
            </a:r>
          </a:p>
        </p:txBody>
      </p:sp>
      <p:cxnSp>
        <p:nvCxnSpPr>
          <p:cNvPr id="103" name="Straight Arrow Connector 102">
            <a:extLst>
              <a:ext uri="{FF2B5EF4-FFF2-40B4-BE49-F238E27FC236}">
                <a16:creationId xmlns:a16="http://schemas.microsoft.com/office/drawing/2014/main" id="{35DD84D3-2AA3-499A-ABB6-A65F2F9749D7}"/>
              </a:ext>
            </a:extLst>
          </p:cNvPr>
          <p:cNvCxnSpPr>
            <a:cxnSpLocks/>
          </p:cNvCxnSpPr>
          <p:nvPr/>
        </p:nvCxnSpPr>
        <p:spPr>
          <a:xfrm flipV="1">
            <a:off x="6984581" y="2959132"/>
            <a:ext cx="1370352" cy="11703"/>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4C69AAF3-58CF-452C-BA45-E3A6A336D777}"/>
              </a:ext>
            </a:extLst>
          </p:cNvPr>
          <p:cNvSpPr txBox="1"/>
          <p:nvPr/>
        </p:nvSpPr>
        <p:spPr>
          <a:xfrm>
            <a:off x="7328357" y="2695509"/>
            <a:ext cx="820738"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Authenticate</a:t>
            </a:r>
          </a:p>
        </p:txBody>
      </p:sp>
      <p:sp>
        <p:nvSpPr>
          <p:cNvPr id="116" name="TextBox 115">
            <a:extLst>
              <a:ext uri="{FF2B5EF4-FFF2-40B4-BE49-F238E27FC236}">
                <a16:creationId xmlns:a16="http://schemas.microsoft.com/office/drawing/2014/main" id="{183D8430-7350-4556-B8CA-BC001CD34C07}"/>
              </a:ext>
            </a:extLst>
          </p:cNvPr>
          <p:cNvSpPr txBox="1"/>
          <p:nvPr/>
        </p:nvSpPr>
        <p:spPr>
          <a:xfrm>
            <a:off x="7207046" y="1079323"/>
            <a:ext cx="557845"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Visualize</a:t>
            </a:r>
          </a:p>
        </p:txBody>
      </p:sp>
      <p:pic>
        <p:nvPicPr>
          <p:cNvPr id="78" name="Graphic 77">
            <a:extLst>
              <a:ext uri="{FF2B5EF4-FFF2-40B4-BE49-F238E27FC236}">
                <a16:creationId xmlns:a16="http://schemas.microsoft.com/office/drawing/2014/main" id="{A7A63FCB-25CE-4DFF-8177-CBE9B705B92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645571" y="4490339"/>
            <a:ext cx="513526" cy="513526"/>
          </a:xfrm>
          <a:prstGeom prst="rect">
            <a:avLst/>
          </a:prstGeom>
        </p:spPr>
      </p:pic>
      <p:sp>
        <p:nvSpPr>
          <p:cNvPr id="80" name="TextBox 79">
            <a:extLst>
              <a:ext uri="{FF2B5EF4-FFF2-40B4-BE49-F238E27FC236}">
                <a16:creationId xmlns:a16="http://schemas.microsoft.com/office/drawing/2014/main" id="{54ACD7D5-EEB2-4CB9-ABA6-0A6EA96036C5}"/>
              </a:ext>
            </a:extLst>
          </p:cNvPr>
          <p:cNvSpPr txBox="1"/>
          <p:nvPr/>
        </p:nvSpPr>
        <p:spPr>
          <a:xfrm>
            <a:off x="5917215" y="4504728"/>
            <a:ext cx="671658" cy="484748"/>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Azure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Kubernetes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Service</a:t>
            </a:r>
          </a:p>
        </p:txBody>
      </p:sp>
      <p:cxnSp>
        <p:nvCxnSpPr>
          <p:cNvPr id="53" name="Straight Arrow Connector 52">
            <a:extLst>
              <a:ext uri="{FF2B5EF4-FFF2-40B4-BE49-F238E27FC236}">
                <a16:creationId xmlns:a16="http://schemas.microsoft.com/office/drawing/2014/main" id="{9622090D-90FF-47BE-B5D5-E7D064FD25CC}"/>
              </a:ext>
            </a:extLst>
          </p:cNvPr>
          <p:cNvCxnSpPr>
            <a:cxnSpLocks/>
          </p:cNvCxnSpPr>
          <p:nvPr/>
        </p:nvCxnSpPr>
        <p:spPr>
          <a:xfrm>
            <a:off x="6488403" y="3414151"/>
            <a:ext cx="0" cy="754437"/>
          </a:xfrm>
          <a:prstGeom prst="straightConnector1">
            <a:avLst/>
          </a:prstGeom>
          <a:ln w="28575">
            <a:headEnd type="none" w="lg" len="med"/>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4F5E00A8-A060-451C-8715-F213706D1353}"/>
              </a:ext>
            </a:extLst>
          </p:cNvPr>
          <p:cNvCxnSpPr>
            <a:cxnSpLocks/>
          </p:cNvCxnSpPr>
          <p:nvPr/>
        </p:nvCxnSpPr>
        <p:spPr>
          <a:xfrm flipV="1">
            <a:off x="5655920" y="1280003"/>
            <a:ext cx="574475" cy="7759"/>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A692C9EF-1871-450A-8590-DAFB49130303}"/>
              </a:ext>
            </a:extLst>
          </p:cNvPr>
          <p:cNvCxnSpPr>
            <a:cxnSpLocks/>
          </p:cNvCxnSpPr>
          <p:nvPr/>
        </p:nvCxnSpPr>
        <p:spPr>
          <a:xfrm>
            <a:off x="6533990" y="1620376"/>
            <a:ext cx="0" cy="803723"/>
          </a:xfrm>
          <a:prstGeom prst="straightConnector1">
            <a:avLst/>
          </a:prstGeom>
          <a:ln w="28575">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D34BCA6-4EAF-43D1-B1DA-D78B059D92E6}"/>
              </a:ext>
            </a:extLst>
          </p:cNvPr>
          <p:cNvCxnSpPr>
            <a:cxnSpLocks/>
          </p:cNvCxnSpPr>
          <p:nvPr/>
        </p:nvCxnSpPr>
        <p:spPr>
          <a:xfrm flipV="1">
            <a:off x="4510563" y="2959132"/>
            <a:ext cx="1719832" cy="527246"/>
          </a:xfrm>
          <a:prstGeom prst="bentConnector3">
            <a:avLst>
              <a:gd name="adj1" fmla="val 1002"/>
            </a:avLst>
          </a:prstGeom>
          <a:ln w="28575">
            <a:headEnd type="none" w="lg" len="med"/>
            <a:tailEnd type="triangle"/>
          </a:ln>
        </p:spPr>
        <p:style>
          <a:lnRef idx="1">
            <a:schemeClr val="dk1"/>
          </a:lnRef>
          <a:fillRef idx="0">
            <a:schemeClr val="dk1"/>
          </a:fillRef>
          <a:effectRef idx="0">
            <a:schemeClr val="dk1"/>
          </a:effectRef>
          <a:fontRef idx="minor">
            <a:schemeClr val="tx1"/>
          </a:fontRef>
        </p:style>
      </p:cxnSp>
      <p:sp>
        <p:nvSpPr>
          <p:cNvPr id="107" name="TextBox 106">
            <a:extLst>
              <a:ext uri="{FF2B5EF4-FFF2-40B4-BE49-F238E27FC236}">
                <a16:creationId xmlns:a16="http://schemas.microsoft.com/office/drawing/2014/main" id="{A208063E-72F9-4401-A262-C3BE26A0E047}"/>
              </a:ext>
            </a:extLst>
          </p:cNvPr>
          <p:cNvSpPr txBox="1"/>
          <p:nvPr/>
        </p:nvSpPr>
        <p:spPr>
          <a:xfrm>
            <a:off x="4689106" y="3046568"/>
            <a:ext cx="460062"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Retrain</a:t>
            </a:r>
          </a:p>
        </p:txBody>
      </p:sp>
      <p:cxnSp>
        <p:nvCxnSpPr>
          <p:cNvPr id="118" name="Straight Arrow Connector 117">
            <a:extLst>
              <a:ext uri="{FF2B5EF4-FFF2-40B4-BE49-F238E27FC236}">
                <a16:creationId xmlns:a16="http://schemas.microsoft.com/office/drawing/2014/main" id="{2CA3AE9A-B876-4210-B80F-1B6F4DA29F24}"/>
              </a:ext>
            </a:extLst>
          </p:cNvPr>
          <p:cNvCxnSpPr>
            <a:cxnSpLocks/>
          </p:cNvCxnSpPr>
          <p:nvPr/>
        </p:nvCxnSpPr>
        <p:spPr>
          <a:xfrm>
            <a:off x="6876011" y="5028161"/>
            <a:ext cx="0" cy="322854"/>
          </a:xfrm>
          <a:prstGeom prst="straightConnector1">
            <a:avLst/>
          </a:prstGeom>
          <a:ln w="28575">
            <a:headEnd type="none" w="lg" len="med"/>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39DAAA76-F3DC-49C6-8D06-54E403DBC2F5}"/>
              </a:ext>
            </a:extLst>
          </p:cNvPr>
          <p:cNvSpPr txBox="1"/>
          <p:nvPr/>
        </p:nvSpPr>
        <p:spPr>
          <a:xfrm>
            <a:off x="5951124" y="3562986"/>
            <a:ext cx="455253"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Deploy</a:t>
            </a:r>
          </a:p>
        </p:txBody>
      </p:sp>
      <p:sp>
        <p:nvSpPr>
          <p:cNvPr id="92" name="TextBox 91">
            <a:extLst>
              <a:ext uri="{FF2B5EF4-FFF2-40B4-BE49-F238E27FC236}">
                <a16:creationId xmlns:a16="http://schemas.microsoft.com/office/drawing/2014/main" id="{F2DEBDE9-6635-4CBA-9B51-DEC969303FC0}"/>
              </a:ext>
            </a:extLst>
          </p:cNvPr>
          <p:cNvSpPr txBox="1"/>
          <p:nvPr/>
        </p:nvSpPr>
        <p:spPr>
          <a:xfrm>
            <a:off x="5684869" y="1056783"/>
            <a:ext cx="500137"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Analyze</a:t>
            </a:r>
          </a:p>
        </p:txBody>
      </p:sp>
      <p:pic>
        <p:nvPicPr>
          <p:cNvPr id="15" name="Graphic 14">
            <a:extLst>
              <a:ext uri="{FF2B5EF4-FFF2-40B4-BE49-F238E27FC236}">
                <a16:creationId xmlns:a16="http://schemas.microsoft.com/office/drawing/2014/main" id="{61B74E78-7BB6-4587-9E26-09478EE8CF94}"/>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683445" y="2489785"/>
            <a:ext cx="510642" cy="510642"/>
          </a:xfrm>
          <a:prstGeom prst="rect">
            <a:avLst/>
          </a:prstGeom>
        </p:spPr>
      </p:pic>
      <p:sp>
        <p:nvSpPr>
          <p:cNvPr id="93" name="TextBox 92">
            <a:extLst>
              <a:ext uri="{FF2B5EF4-FFF2-40B4-BE49-F238E27FC236}">
                <a16:creationId xmlns:a16="http://schemas.microsoft.com/office/drawing/2014/main" id="{F8CF856F-D847-4F29-800E-C6B25FA77798}"/>
              </a:ext>
            </a:extLst>
          </p:cNvPr>
          <p:cNvSpPr txBox="1"/>
          <p:nvPr/>
        </p:nvSpPr>
        <p:spPr>
          <a:xfrm>
            <a:off x="8644257" y="3055703"/>
            <a:ext cx="541816" cy="484748"/>
          </a:xfrm>
          <a:prstGeom prst="rect">
            <a:avLst/>
          </a:prstGeom>
          <a:noFill/>
        </p:spPr>
        <p:txBody>
          <a:bodyPr wrap="non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Azure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Active</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0000"/>
                </a:solidFill>
                <a:effectLst/>
                <a:uLnTx/>
                <a:uFillTx/>
                <a:latin typeface="Segoe UI"/>
                <a:ea typeface="+mn-ea"/>
                <a:cs typeface="+mn-cs"/>
              </a:rPr>
              <a:t>Directory</a:t>
            </a:r>
          </a:p>
        </p:txBody>
      </p:sp>
      <p:sp>
        <p:nvSpPr>
          <p:cNvPr id="99" name="TextBox 98">
            <a:extLst>
              <a:ext uri="{FF2B5EF4-FFF2-40B4-BE49-F238E27FC236}">
                <a16:creationId xmlns:a16="http://schemas.microsoft.com/office/drawing/2014/main" id="{E44FEA40-CEA9-4685-ACF4-D7A1898E74F5}"/>
              </a:ext>
            </a:extLst>
          </p:cNvPr>
          <p:cNvSpPr txBox="1"/>
          <p:nvPr/>
        </p:nvSpPr>
        <p:spPr>
          <a:xfrm>
            <a:off x="6079886" y="1759308"/>
            <a:ext cx="392403" cy="507831"/>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Build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and </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Train</a:t>
            </a:r>
          </a:p>
        </p:txBody>
      </p:sp>
      <p:cxnSp>
        <p:nvCxnSpPr>
          <p:cNvPr id="36" name="Connector: Elbow 35">
            <a:extLst>
              <a:ext uri="{FF2B5EF4-FFF2-40B4-BE49-F238E27FC236}">
                <a16:creationId xmlns:a16="http://schemas.microsoft.com/office/drawing/2014/main" id="{B3F19D21-E22F-44F0-BDB9-2D19B74F999D}"/>
              </a:ext>
            </a:extLst>
          </p:cNvPr>
          <p:cNvCxnSpPr>
            <a:cxnSpLocks/>
            <a:endCxn id="8" idx="0"/>
          </p:cNvCxnSpPr>
          <p:nvPr/>
        </p:nvCxnSpPr>
        <p:spPr>
          <a:xfrm rot="16200000" flipH="1">
            <a:off x="6887559" y="3338564"/>
            <a:ext cx="1268014" cy="944208"/>
          </a:xfrm>
          <a:prstGeom prst="bentConnector3">
            <a:avLst>
              <a:gd name="adj1" fmla="val 1218"/>
            </a:avLst>
          </a:prstGeom>
          <a:ln w="28575">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TextBox 109">
            <a:extLst>
              <a:ext uri="{FF2B5EF4-FFF2-40B4-BE49-F238E27FC236}">
                <a16:creationId xmlns:a16="http://schemas.microsoft.com/office/drawing/2014/main" id="{90F38D53-57D7-4D67-A5D2-CC656988CD82}"/>
              </a:ext>
            </a:extLst>
          </p:cNvPr>
          <p:cNvSpPr txBox="1"/>
          <p:nvPr/>
        </p:nvSpPr>
        <p:spPr>
          <a:xfrm>
            <a:off x="7040794" y="3252568"/>
            <a:ext cx="525785"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Register</a:t>
            </a:r>
          </a:p>
        </p:txBody>
      </p:sp>
      <p:cxnSp>
        <p:nvCxnSpPr>
          <p:cNvPr id="81" name="Connector: Elbow 80">
            <a:extLst>
              <a:ext uri="{FF2B5EF4-FFF2-40B4-BE49-F238E27FC236}">
                <a16:creationId xmlns:a16="http://schemas.microsoft.com/office/drawing/2014/main" id="{914D1C9A-238F-4F66-91CC-80828D8872E5}"/>
              </a:ext>
            </a:extLst>
          </p:cNvPr>
          <p:cNvCxnSpPr>
            <a:cxnSpLocks/>
            <a:stCxn id="94" idx="1"/>
            <a:endCxn id="44" idx="11"/>
          </p:cNvCxnSpPr>
          <p:nvPr/>
        </p:nvCxnSpPr>
        <p:spPr>
          <a:xfrm rot="10800000">
            <a:off x="4426642" y="4053839"/>
            <a:ext cx="1298862" cy="1369117"/>
          </a:xfrm>
          <a:prstGeom prst="bentConnector3">
            <a:avLst>
              <a:gd name="adj1" fmla="val 50000"/>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5514D5B3-69AD-4874-A06C-6533073D729C}"/>
              </a:ext>
            </a:extLst>
          </p:cNvPr>
          <p:cNvSpPr txBox="1"/>
          <p:nvPr/>
        </p:nvSpPr>
        <p:spPr>
          <a:xfrm>
            <a:off x="4023245" y="4267918"/>
            <a:ext cx="939360" cy="169277"/>
          </a:xfrm>
          <a:prstGeom prst="rect">
            <a:avLst/>
          </a:prstGeom>
          <a:noFill/>
        </p:spPr>
        <p:txBody>
          <a:bodyPr wrap="non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Segoe UI Semibold"/>
                <a:ea typeface="+mn-ea"/>
                <a:cs typeface="+mn-cs"/>
              </a:rPr>
              <a:t>Monitor &amp; Log</a:t>
            </a:r>
          </a:p>
        </p:txBody>
      </p:sp>
      <p:sp>
        <p:nvSpPr>
          <p:cNvPr id="91" name="TextBox 90">
            <a:extLst>
              <a:ext uri="{FF2B5EF4-FFF2-40B4-BE49-F238E27FC236}">
                <a16:creationId xmlns:a16="http://schemas.microsoft.com/office/drawing/2014/main" id="{09EB225E-E995-4ED5-BE34-1AD66F8F1BDD}"/>
              </a:ext>
            </a:extLst>
          </p:cNvPr>
          <p:cNvSpPr txBox="1"/>
          <p:nvPr/>
        </p:nvSpPr>
        <p:spPr>
          <a:xfrm>
            <a:off x="411019" y="2652740"/>
            <a:ext cx="2977974" cy="2536848"/>
          </a:xfrm>
          <a:prstGeom prst="rect">
            <a:avLst/>
          </a:prstGeom>
          <a:noFill/>
        </p:spPr>
        <p:txBody>
          <a:bodyPr wrap="square">
            <a:spAutoFit/>
          </a:bodyPr>
          <a:lstStyle/>
          <a:p>
            <a:pPr algn="l">
              <a:buFont typeface="Arial" panose="020B0604020202020204" pitchFamily="34" charset="0"/>
              <a:buChar char="•"/>
            </a:pPr>
            <a:r>
              <a:rPr lang="en-US" b="0" i="0" dirty="0">
                <a:solidFill>
                  <a:srgbClr val="4C4C51"/>
                </a:solidFill>
                <a:effectLst/>
                <a:latin typeface="Segoe UI" panose="020B0502040204020203" pitchFamily="34" charset="0"/>
              </a:rPr>
              <a:t>Azure Machine Learning</a:t>
            </a:r>
          </a:p>
          <a:p>
            <a:pPr algn="l">
              <a:buFont typeface="Arial" panose="020B0604020202020204" pitchFamily="34" charset="0"/>
              <a:buChar char="•"/>
            </a:pPr>
            <a:r>
              <a:rPr lang="en-US" b="0" i="0" dirty="0">
                <a:solidFill>
                  <a:srgbClr val="4C4C51"/>
                </a:solidFill>
                <a:effectLst/>
                <a:latin typeface="Segoe UI" panose="020B0502040204020203" pitchFamily="34" charset="0"/>
              </a:rPr>
              <a:t>Azure Synapse Analytics</a:t>
            </a:r>
          </a:p>
          <a:p>
            <a:pPr algn="l">
              <a:buFont typeface="Arial" panose="020B0604020202020204" pitchFamily="34" charset="0"/>
              <a:buChar char="•"/>
            </a:pPr>
            <a:r>
              <a:rPr lang="en-US" b="0" i="0" dirty="0">
                <a:solidFill>
                  <a:srgbClr val="4C4C51"/>
                </a:solidFill>
                <a:effectLst/>
                <a:latin typeface="Segoe UI" panose="020B0502040204020203" pitchFamily="34" charset="0"/>
              </a:rPr>
              <a:t>Azure Data Lake Gen 2</a:t>
            </a:r>
          </a:p>
          <a:p>
            <a:pPr algn="l">
              <a:buFont typeface="Arial" panose="020B0604020202020204" pitchFamily="34" charset="0"/>
              <a:buChar char="•"/>
            </a:pPr>
            <a:r>
              <a:rPr lang="en-US" b="0" i="0" dirty="0">
                <a:solidFill>
                  <a:srgbClr val="4C4C51"/>
                </a:solidFill>
                <a:effectLst/>
                <a:latin typeface="Segoe UI" panose="020B0502040204020203" pitchFamily="34" charset="0"/>
              </a:rPr>
              <a:t>Azure Container Registry</a:t>
            </a:r>
          </a:p>
          <a:p>
            <a:pPr algn="l">
              <a:buFont typeface="Arial" panose="020B0604020202020204" pitchFamily="34" charset="0"/>
              <a:buChar char="•"/>
            </a:pPr>
            <a:r>
              <a:rPr lang="en-US" b="0" i="0" dirty="0">
                <a:solidFill>
                  <a:srgbClr val="4C4C51"/>
                </a:solidFill>
                <a:effectLst/>
                <a:latin typeface="Segoe UI" panose="020B0502040204020203" pitchFamily="34" charset="0"/>
              </a:rPr>
              <a:t>Azure Kubernetes Service</a:t>
            </a:r>
          </a:p>
          <a:p>
            <a:pPr algn="l">
              <a:buFont typeface="Arial" panose="020B0604020202020204" pitchFamily="34" charset="0"/>
              <a:buChar char="•"/>
            </a:pPr>
            <a:r>
              <a:rPr lang="en-US" b="0" i="0" dirty="0">
                <a:solidFill>
                  <a:srgbClr val="4C4C51"/>
                </a:solidFill>
                <a:effectLst/>
                <a:latin typeface="Segoe UI" panose="020B0502040204020203" pitchFamily="34" charset="0"/>
              </a:rPr>
              <a:t>Azure Monitor</a:t>
            </a:r>
          </a:p>
          <a:p>
            <a:pPr algn="l">
              <a:buFont typeface="Arial" panose="020B0604020202020204" pitchFamily="34" charset="0"/>
              <a:buChar char="•"/>
            </a:pPr>
            <a:r>
              <a:rPr lang="en-US" b="0" i="0" dirty="0">
                <a:solidFill>
                  <a:srgbClr val="4C4C51"/>
                </a:solidFill>
                <a:effectLst/>
                <a:latin typeface="Segoe UI" panose="020B0502040204020203" pitchFamily="34" charset="0"/>
              </a:rPr>
              <a:t>Azure Key Vault</a:t>
            </a:r>
          </a:p>
          <a:p>
            <a:pPr algn="l">
              <a:buFont typeface="Arial" panose="020B0604020202020204" pitchFamily="34" charset="0"/>
              <a:buChar char="•"/>
            </a:pPr>
            <a:r>
              <a:rPr lang="en-US" b="0" i="0" dirty="0">
                <a:solidFill>
                  <a:srgbClr val="4C4C51"/>
                </a:solidFill>
                <a:effectLst/>
                <a:latin typeface="Segoe UI" panose="020B0502040204020203" pitchFamily="34" charset="0"/>
              </a:rPr>
              <a:t>Azure Load Balancer</a:t>
            </a:r>
          </a:p>
          <a:p>
            <a:pPr algn="l">
              <a:buFont typeface="Arial" panose="020B0604020202020204" pitchFamily="34" charset="0"/>
              <a:buChar char="•"/>
            </a:pPr>
            <a:r>
              <a:rPr lang="en-US" b="0" i="0" dirty="0">
                <a:solidFill>
                  <a:srgbClr val="4C4C51"/>
                </a:solidFill>
                <a:effectLst/>
                <a:latin typeface="Segoe UI" panose="020B0502040204020203" pitchFamily="34" charset="0"/>
              </a:rPr>
              <a:t>Power BI</a:t>
            </a:r>
          </a:p>
        </p:txBody>
      </p:sp>
      <p:grpSp>
        <p:nvGrpSpPr>
          <p:cNvPr id="5" name="Group 4">
            <a:extLst>
              <a:ext uri="{FF2B5EF4-FFF2-40B4-BE49-F238E27FC236}">
                <a16:creationId xmlns:a16="http://schemas.microsoft.com/office/drawing/2014/main" id="{1896B847-BBD2-4CEE-8232-0C8EB812F140}"/>
              </a:ext>
            </a:extLst>
          </p:cNvPr>
          <p:cNvGrpSpPr/>
          <p:nvPr/>
        </p:nvGrpSpPr>
        <p:grpSpPr>
          <a:xfrm>
            <a:off x="3755257" y="1409761"/>
            <a:ext cx="315959" cy="200685"/>
            <a:chOff x="2735998" y="2094280"/>
            <a:chExt cx="315959" cy="200685"/>
          </a:xfrm>
        </p:grpSpPr>
        <p:sp>
          <p:nvSpPr>
            <p:cNvPr id="3" name="Oval 2">
              <a:extLst>
                <a:ext uri="{FF2B5EF4-FFF2-40B4-BE49-F238E27FC236}">
                  <a16:creationId xmlns:a16="http://schemas.microsoft.com/office/drawing/2014/main" id="{A3D30CC7-143D-4BE9-9B61-5CC8015A9342}"/>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4" name="TextBox 3">
              <a:extLst>
                <a:ext uri="{FF2B5EF4-FFF2-40B4-BE49-F238E27FC236}">
                  <a16:creationId xmlns:a16="http://schemas.microsoft.com/office/drawing/2014/main" id="{7288FAA3-9878-4219-8699-B7182ADCD417}"/>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1</a:t>
              </a:r>
            </a:p>
          </p:txBody>
        </p:sp>
      </p:grpSp>
      <p:grpSp>
        <p:nvGrpSpPr>
          <p:cNvPr id="82" name="Group 81">
            <a:extLst>
              <a:ext uri="{FF2B5EF4-FFF2-40B4-BE49-F238E27FC236}">
                <a16:creationId xmlns:a16="http://schemas.microsoft.com/office/drawing/2014/main" id="{78F0751F-0936-485F-A204-1408601F2561}"/>
              </a:ext>
            </a:extLst>
          </p:cNvPr>
          <p:cNvGrpSpPr/>
          <p:nvPr/>
        </p:nvGrpSpPr>
        <p:grpSpPr>
          <a:xfrm>
            <a:off x="5785177" y="1376457"/>
            <a:ext cx="315959" cy="200685"/>
            <a:chOff x="2735998" y="2094280"/>
            <a:chExt cx="315959" cy="200685"/>
          </a:xfrm>
        </p:grpSpPr>
        <p:sp>
          <p:nvSpPr>
            <p:cNvPr id="83" name="Oval 82">
              <a:extLst>
                <a:ext uri="{FF2B5EF4-FFF2-40B4-BE49-F238E27FC236}">
                  <a16:creationId xmlns:a16="http://schemas.microsoft.com/office/drawing/2014/main" id="{084102E9-3C03-45D1-9ECC-54065E5EE1DA}"/>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84" name="TextBox 83">
              <a:extLst>
                <a:ext uri="{FF2B5EF4-FFF2-40B4-BE49-F238E27FC236}">
                  <a16:creationId xmlns:a16="http://schemas.microsoft.com/office/drawing/2014/main" id="{839A8A3E-4513-47B4-97E4-E938ADA0F72B}"/>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2</a:t>
              </a:r>
            </a:p>
          </p:txBody>
        </p:sp>
      </p:grpSp>
      <p:grpSp>
        <p:nvGrpSpPr>
          <p:cNvPr id="85" name="Group 84">
            <a:extLst>
              <a:ext uri="{FF2B5EF4-FFF2-40B4-BE49-F238E27FC236}">
                <a16:creationId xmlns:a16="http://schemas.microsoft.com/office/drawing/2014/main" id="{83997E8A-EB97-453E-813A-75F4EF3D7FE0}"/>
              </a:ext>
            </a:extLst>
          </p:cNvPr>
          <p:cNvGrpSpPr/>
          <p:nvPr/>
        </p:nvGrpSpPr>
        <p:grpSpPr>
          <a:xfrm>
            <a:off x="6644237" y="1914662"/>
            <a:ext cx="315959" cy="200685"/>
            <a:chOff x="2735998" y="2094280"/>
            <a:chExt cx="315959" cy="200685"/>
          </a:xfrm>
        </p:grpSpPr>
        <p:sp>
          <p:nvSpPr>
            <p:cNvPr id="87" name="Oval 86">
              <a:extLst>
                <a:ext uri="{FF2B5EF4-FFF2-40B4-BE49-F238E27FC236}">
                  <a16:creationId xmlns:a16="http://schemas.microsoft.com/office/drawing/2014/main" id="{C48BE861-F19D-4C89-8B68-6F9E7882D11E}"/>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100" name="TextBox 99">
              <a:extLst>
                <a:ext uri="{FF2B5EF4-FFF2-40B4-BE49-F238E27FC236}">
                  <a16:creationId xmlns:a16="http://schemas.microsoft.com/office/drawing/2014/main" id="{29B75A95-F770-4731-BFE5-8EA03846E0AA}"/>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3</a:t>
              </a:r>
            </a:p>
          </p:txBody>
        </p:sp>
      </p:grpSp>
      <p:grpSp>
        <p:nvGrpSpPr>
          <p:cNvPr id="101" name="Group 100">
            <a:extLst>
              <a:ext uri="{FF2B5EF4-FFF2-40B4-BE49-F238E27FC236}">
                <a16:creationId xmlns:a16="http://schemas.microsoft.com/office/drawing/2014/main" id="{9BB67A65-E1DB-4F4E-8BE8-9C75AC7F8445}"/>
              </a:ext>
            </a:extLst>
          </p:cNvPr>
          <p:cNvGrpSpPr/>
          <p:nvPr/>
        </p:nvGrpSpPr>
        <p:grpSpPr>
          <a:xfrm>
            <a:off x="7647558" y="3514435"/>
            <a:ext cx="315959" cy="200685"/>
            <a:chOff x="2735998" y="2094280"/>
            <a:chExt cx="315959" cy="200685"/>
          </a:xfrm>
        </p:grpSpPr>
        <p:sp>
          <p:nvSpPr>
            <p:cNvPr id="102" name="Oval 101">
              <a:extLst>
                <a:ext uri="{FF2B5EF4-FFF2-40B4-BE49-F238E27FC236}">
                  <a16:creationId xmlns:a16="http://schemas.microsoft.com/office/drawing/2014/main" id="{73007AB9-CF54-4375-876C-41EBAE8F2202}"/>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104" name="TextBox 103">
              <a:extLst>
                <a:ext uri="{FF2B5EF4-FFF2-40B4-BE49-F238E27FC236}">
                  <a16:creationId xmlns:a16="http://schemas.microsoft.com/office/drawing/2014/main" id="{BB3AF2EF-7CA0-440A-81C6-B7F2B3841024}"/>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4</a:t>
              </a:r>
            </a:p>
          </p:txBody>
        </p:sp>
      </p:grpSp>
      <p:grpSp>
        <p:nvGrpSpPr>
          <p:cNvPr id="106" name="Group 105">
            <a:extLst>
              <a:ext uri="{FF2B5EF4-FFF2-40B4-BE49-F238E27FC236}">
                <a16:creationId xmlns:a16="http://schemas.microsoft.com/office/drawing/2014/main" id="{382FB0CA-5AF3-4E19-9AD3-01139167949D}"/>
              </a:ext>
            </a:extLst>
          </p:cNvPr>
          <p:cNvGrpSpPr/>
          <p:nvPr/>
        </p:nvGrpSpPr>
        <p:grpSpPr>
          <a:xfrm>
            <a:off x="6586375" y="3761420"/>
            <a:ext cx="315959" cy="200685"/>
            <a:chOff x="2735998" y="2094280"/>
            <a:chExt cx="315959" cy="200685"/>
          </a:xfrm>
        </p:grpSpPr>
        <p:sp>
          <p:nvSpPr>
            <p:cNvPr id="108" name="Oval 107">
              <a:extLst>
                <a:ext uri="{FF2B5EF4-FFF2-40B4-BE49-F238E27FC236}">
                  <a16:creationId xmlns:a16="http://schemas.microsoft.com/office/drawing/2014/main" id="{1DF4A6C8-7A8C-45AC-8E8E-9CF875B2341B}"/>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109" name="TextBox 108">
              <a:extLst>
                <a:ext uri="{FF2B5EF4-FFF2-40B4-BE49-F238E27FC236}">
                  <a16:creationId xmlns:a16="http://schemas.microsoft.com/office/drawing/2014/main" id="{7F5EE0AE-1A9E-4721-91D5-409308510CCF}"/>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5</a:t>
              </a:r>
            </a:p>
          </p:txBody>
        </p:sp>
      </p:grpSp>
      <p:grpSp>
        <p:nvGrpSpPr>
          <p:cNvPr id="111" name="Group 110">
            <a:extLst>
              <a:ext uri="{FF2B5EF4-FFF2-40B4-BE49-F238E27FC236}">
                <a16:creationId xmlns:a16="http://schemas.microsoft.com/office/drawing/2014/main" id="{8767FB2C-0BEA-425D-B6C8-0EED5F8C3B84}"/>
              </a:ext>
            </a:extLst>
          </p:cNvPr>
          <p:cNvGrpSpPr/>
          <p:nvPr/>
        </p:nvGrpSpPr>
        <p:grpSpPr>
          <a:xfrm>
            <a:off x="5154978" y="4728083"/>
            <a:ext cx="315959" cy="200685"/>
            <a:chOff x="2735998" y="2094280"/>
            <a:chExt cx="315959" cy="200685"/>
          </a:xfrm>
        </p:grpSpPr>
        <p:sp>
          <p:nvSpPr>
            <p:cNvPr id="112" name="Oval 111">
              <a:extLst>
                <a:ext uri="{FF2B5EF4-FFF2-40B4-BE49-F238E27FC236}">
                  <a16:creationId xmlns:a16="http://schemas.microsoft.com/office/drawing/2014/main" id="{F70D2251-3408-4596-B004-7589CCCE121A}"/>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113" name="TextBox 112">
              <a:extLst>
                <a:ext uri="{FF2B5EF4-FFF2-40B4-BE49-F238E27FC236}">
                  <a16:creationId xmlns:a16="http://schemas.microsoft.com/office/drawing/2014/main" id="{BB045767-B387-48E6-9C50-97A12EF823CA}"/>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6</a:t>
              </a:r>
            </a:p>
          </p:txBody>
        </p:sp>
      </p:grpSp>
      <p:grpSp>
        <p:nvGrpSpPr>
          <p:cNvPr id="114" name="Group 113">
            <a:extLst>
              <a:ext uri="{FF2B5EF4-FFF2-40B4-BE49-F238E27FC236}">
                <a16:creationId xmlns:a16="http://schemas.microsoft.com/office/drawing/2014/main" id="{DDABAF22-F0D1-4C8A-9304-09E1B301FEF9}"/>
              </a:ext>
            </a:extLst>
          </p:cNvPr>
          <p:cNvGrpSpPr/>
          <p:nvPr/>
        </p:nvGrpSpPr>
        <p:grpSpPr>
          <a:xfrm>
            <a:off x="5280465" y="3033239"/>
            <a:ext cx="315959" cy="200685"/>
            <a:chOff x="2735998" y="2094280"/>
            <a:chExt cx="315959" cy="200685"/>
          </a:xfrm>
        </p:grpSpPr>
        <p:sp>
          <p:nvSpPr>
            <p:cNvPr id="115" name="Oval 114">
              <a:extLst>
                <a:ext uri="{FF2B5EF4-FFF2-40B4-BE49-F238E27FC236}">
                  <a16:creationId xmlns:a16="http://schemas.microsoft.com/office/drawing/2014/main" id="{452DFC15-E4D3-4095-BBA9-DB108A3A9E03}"/>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117" name="TextBox 116">
              <a:extLst>
                <a:ext uri="{FF2B5EF4-FFF2-40B4-BE49-F238E27FC236}">
                  <a16:creationId xmlns:a16="http://schemas.microsoft.com/office/drawing/2014/main" id="{9380DF15-C8D3-412D-B298-6C6FB99848D0}"/>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7</a:t>
              </a:r>
            </a:p>
          </p:txBody>
        </p:sp>
      </p:grpSp>
      <p:grpSp>
        <p:nvGrpSpPr>
          <p:cNvPr id="119" name="Group 118">
            <a:extLst>
              <a:ext uri="{FF2B5EF4-FFF2-40B4-BE49-F238E27FC236}">
                <a16:creationId xmlns:a16="http://schemas.microsoft.com/office/drawing/2014/main" id="{01448ABD-36AD-4773-8C4F-8B389E9EC56B}"/>
              </a:ext>
            </a:extLst>
          </p:cNvPr>
          <p:cNvGrpSpPr/>
          <p:nvPr/>
        </p:nvGrpSpPr>
        <p:grpSpPr>
          <a:xfrm>
            <a:off x="7413974" y="1342292"/>
            <a:ext cx="315959" cy="200685"/>
            <a:chOff x="2735998" y="2094280"/>
            <a:chExt cx="315959" cy="200685"/>
          </a:xfrm>
        </p:grpSpPr>
        <p:sp>
          <p:nvSpPr>
            <p:cNvPr id="120" name="Oval 119">
              <a:extLst>
                <a:ext uri="{FF2B5EF4-FFF2-40B4-BE49-F238E27FC236}">
                  <a16:creationId xmlns:a16="http://schemas.microsoft.com/office/drawing/2014/main" id="{F3076AF2-EB63-4C17-8C4D-37FC8FEEEC93}"/>
                </a:ext>
              </a:extLst>
            </p:cNvPr>
            <p:cNvSpPr/>
            <p:nvPr/>
          </p:nvSpPr>
          <p:spPr bwMode="auto">
            <a:xfrm>
              <a:off x="2735998" y="2094280"/>
              <a:ext cx="285108" cy="200685"/>
            </a:xfrm>
            <a:prstGeom prst="ellipse">
              <a:avLst/>
            </a:prstGeom>
            <a:solidFill>
              <a:srgbClr val="89DE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1100" dirty="0">
                <a:solidFill>
                  <a:srgbClr val="000000"/>
                </a:solidFill>
                <a:ea typeface="Segoe UI" pitchFamily="34" charset="0"/>
                <a:cs typeface="Segoe UI" pitchFamily="34" charset="0"/>
              </a:endParaRPr>
            </a:p>
          </p:txBody>
        </p:sp>
        <p:sp>
          <p:nvSpPr>
            <p:cNvPr id="121" name="TextBox 120">
              <a:extLst>
                <a:ext uri="{FF2B5EF4-FFF2-40B4-BE49-F238E27FC236}">
                  <a16:creationId xmlns:a16="http://schemas.microsoft.com/office/drawing/2014/main" id="{8D074A2B-FF66-4C13-829D-67F9C5E22BFA}"/>
                </a:ext>
              </a:extLst>
            </p:cNvPr>
            <p:cNvSpPr txBox="1"/>
            <p:nvPr/>
          </p:nvSpPr>
          <p:spPr>
            <a:xfrm>
              <a:off x="2837289" y="2115792"/>
              <a:ext cx="214668" cy="169277"/>
            </a:xfrm>
            <a:prstGeom prst="rect">
              <a:avLst/>
            </a:prstGeom>
            <a:noFill/>
          </p:spPr>
          <p:txBody>
            <a:bodyPr wrap="square" lIns="0" tIns="0" rIns="0" bIns="0" rtlCol="0">
              <a:spAutoFit/>
            </a:bodyPr>
            <a:lstStyle/>
            <a:p>
              <a:pPr algn="l"/>
              <a:r>
                <a:rPr lang="en-US" sz="1100" dirty="0">
                  <a:solidFill>
                    <a:schemeClr val="bg1"/>
                  </a:solidFill>
                </a:rPr>
                <a:t>8</a:t>
              </a:r>
            </a:p>
          </p:txBody>
        </p:sp>
      </p:grpSp>
    </p:spTree>
    <p:extLst>
      <p:ext uri="{BB962C8B-B14F-4D97-AF65-F5344CB8AC3E}">
        <p14:creationId xmlns:p14="http://schemas.microsoft.com/office/powerpoint/2010/main" val="301939257"/>
      </p:ext>
    </p:extLst>
  </p:cSld>
  <p:clrMapOvr>
    <a:masterClrMapping/>
  </p:clrMapOvr>
</p:sld>
</file>

<file path=ppt/theme/theme1.xml><?xml version="1.0" encoding="utf-8"?>
<a:theme xmlns:a="http://schemas.openxmlformats.org/drawingml/2006/main" name="Azure AI CAB">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Azure AI CAB" id="{C9B99B47-FB59-4952-8A03-4562782AF133}" vid="{E8F95BAD-0A7B-4521-BA7B-64B3EBF22F64}"/>
    </a:ext>
  </a:extLst>
</a:theme>
</file>

<file path=docProps/app.xml><?xml version="1.0" encoding="utf-8"?>
<Properties xmlns="http://schemas.openxmlformats.org/officeDocument/2006/extended-properties" xmlns:vt="http://schemas.openxmlformats.org/officeDocument/2006/docPropsVTypes">
  <Template>Azure AI CAB</Template>
  <TotalTime>2056</TotalTime>
  <Words>97</Words>
  <Application>Microsoft Office PowerPoint</Application>
  <PresentationFormat>Widescreen</PresentationFormat>
  <Paragraphs>54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Segoe UI</vt:lpstr>
      <vt:lpstr>Segoe UI Semibold</vt:lpstr>
      <vt:lpstr>Wingdings</vt:lpstr>
      <vt:lpstr>Azure AI CAB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Susan Blanchard</dc:creator>
  <cp:lastModifiedBy>Abhishek PC</cp:lastModifiedBy>
  <cp:revision>17</cp:revision>
  <dcterms:created xsi:type="dcterms:W3CDTF">2021-10-26T22:40:58Z</dcterms:created>
  <dcterms:modified xsi:type="dcterms:W3CDTF">2021-11-11T19:41:40Z</dcterms:modified>
</cp:coreProperties>
</file>