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65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20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84D8B-C3C9-4BE4-B1AD-9B08BC748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47845A-DECA-406B-9417-27F337758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A1E45-1DE1-4C7E-9EE4-9A0C17D53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EB55B-5F2F-4CC1-A16F-78A1F8C5C61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FE81F-DAD7-4762-B4F5-00D9C7C2C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E6844-5C66-4D9A-B51E-FC6473F56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DEF4-DB15-42B7-A348-40149C73D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48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D0BDE-2474-4112-A3B6-215131DAB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E79CB-1D05-42B2-A86A-F62CDBAA8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8950E-6E9A-4772-9EA3-BC2267965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EB55B-5F2F-4CC1-A16F-78A1F8C5C61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4091A-C770-457D-99FF-D2E04791A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5162E-03C8-49C4-96E2-77DA9638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DEF4-DB15-42B7-A348-40149C73D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551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15B2B7-6655-4C2D-BFF5-7F96434987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AAE08-915E-4557-AEE9-7C5FF7984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8495D-0A27-4634-902F-724466F7A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EB55B-5F2F-4CC1-A16F-78A1F8C5C61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67210-7082-4AEB-AA14-B2A9F366F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19961-E36A-48AE-BBA1-2736433D6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DEF4-DB15-42B7-A348-40149C73D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68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089AF-49C4-4238-A63F-7E98317F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D5FE3-2CD9-4E2F-9C22-6B80A16EB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B2457-A729-4A4A-88AB-ECFCF65FA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EB55B-5F2F-4CC1-A16F-78A1F8C5C61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ACA3F-06D2-4E11-B6AD-9E0918A3E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13082-19E2-46F0-810A-C01CAA1F4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DEF4-DB15-42B7-A348-40149C73D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09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2A2EE-DAA2-4EC3-BE42-9D4CEE98B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AEF03-D858-49F7-B869-76ED15A0E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6F0DA-ADD6-4E75-8F3D-A5EE868A1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EB55B-5F2F-4CC1-A16F-78A1F8C5C61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94DED-1C72-481E-929D-3DA8E55AF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8D14D-7480-4416-B69F-23805FCD8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DEF4-DB15-42B7-A348-40149C73D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30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9F18A-2C83-415F-BF3C-AF537207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182B1-EE05-4AE3-9DC9-0BB64FEA60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130415-0BA5-4100-A956-2F1AC8AD2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41BE0-707D-4405-956F-FAD39103F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EB55B-5F2F-4CC1-A16F-78A1F8C5C61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9B3F69-3212-448E-9C9C-AC08F1558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C0F7C-02FD-4089-931E-C1ECA8637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DEF4-DB15-42B7-A348-40149C73D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5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DCA94-85AB-4D27-825C-2F19B16DF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7F17C-31BF-4724-9260-C2B9DF498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D5EBE9-9384-4359-B1DE-8F196EEB27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2BA382-95AD-4E3F-862B-B1F1DDD8BC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333A4B-9796-4AB0-A598-0BE536A90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C685EB-50B4-4F37-B944-895DC69DE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EB55B-5F2F-4CC1-A16F-78A1F8C5C61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A5D511-138D-4845-86CA-D15736987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BCB789-7218-42FA-951B-79F3B5D8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DEF4-DB15-42B7-A348-40149C73D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90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50E44-37C3-4BE8-92AA-915C7E671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2DCBD2-3DAE-436D-9922-6B2CE7180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EB55B-5F2F-4CC1-A16F-78A1F8C5C61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9F32A8-E766-4FC2-80D5-DED6960EF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D76B76-1514-4173-B664-6B21A3958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DEF4-DB15-42B7-A348-40149C73D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03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C5F21B-99DF-4D21-A88A-7615421A7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EB55B-5F2F-4CC1-A16F-78A1F8C5C61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894278-9BBD-4C55-B016-9913BB256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E1B9B-EE78-4890-80F0-5A5404B69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DEF4-DB15-42B7-A348-40149C73D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79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D3CEE-0DB1-4A2B-9E6E-A1948CE96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9E663-06E6-425C-B7EB-4D1EDE9A6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CEA8F8-9C6B-4135-BB81-1FB5D4844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80079-D090-45F3-96F1-748AE1D43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EB55B-5F2F-4CC1-A16F-78A1F8C5C61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3F826-4346-4522-8FB8-D6C7EE4DA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1C49E-E528-4B09-8172-B60CF63BE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DEF4-DB15-42B7-A348-40149C73D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75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5C6AB-46C5-4C98-A7F3-CA0BD9C16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948374-C2E6-4E0A-9DD3-703E7B6CAA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A8A98A-F2DD-45EA-9EC9-BC30EBC8A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A9F272-FEF6-497B-A6C9-F52635F97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EB55B-5F2F-4CC1-A16F-78A1F8C5C61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CA016-BC2F-443B-813F-D923FBE76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7BE50-DCF0-4DF2-9341-21DA5836C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DEF4-DB15-42B7-A348-40149C73D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5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BD8245-3B52-449E-A90A-37D9C59D5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EFF8A-99D6-4840-9F0B-E173424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A0E53-59F8-49F9-AB9A-E0C221878C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EB55B-5F2F-4CC1-A16F-78A1F8C5C61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7612C-C4C3-4F0F-8849-6F262E4F53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B5F81-1D78-47F5-A6A5-F718AB7D7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ADEF4-DB15-42B7-A348-40149C73D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42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emf"/><Relationship Id="rId7" Type="http://schemas.openxmlformats.org/officeDocument/2006/relationships/hyperlink" Target="https://en.wikipedia.org/wiki/Microsoft_Teams" TargetMode="Externa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10" Type="http://schemas.openxmlformats.org/officeDocument/2006/relationships/image" Target="../media/image7.emf"/><Relationship Id="rId4" Type="http://schemas.openxmlformats.org/officeDocument/2006/relationships/image" Target="../media/image3.emf"/><Relationship Id="rId9" Type="http://schemas.openxmlformats.org/officeDocument/2006/relationships/hyperlink" Target="https://fr.wikipedia.org/wiki/Microsoft_SharePoi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EE3D2F5-B5F5-4371-AE01-49B0F62B9EBF}"/>
              </a:ext>
            </a:extLst>
          </p:cNvPr>
          <p:cNvCxnSpPr/>
          <p:nvPr/>
        </p:nvCxnSpPr>
        <p:spPr>
          <a:xfrm>
            <a:off x="690880" y="2575560"/>
            <a:ext cx="1085088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CC5D06-5BE6-4052-9A30-C1F88F129116}"/>
              </a:ext>
            </a:extLst>
          </p:cNvPr>
          <p:cNvSpPr/>
          <p:nvPr/>
        </p:nvSpPr>
        <p:spPr>
          <a:xfrm>
            <a:off x="2661507" y="1295021"/>
            <a:ext cx="1800486" cy="661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ITeam</a:t>
            </a:r>
            <a:endParaRPr lang="en-US" sz="1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8890D91-E9CE-4495-92CF-23F2A16AE6C0}"/>
              </a:ext>
            </a:extLst>
          </p:cNvPr>
          <p:cNvSpPr/>
          <p:nvPr/>
        </p:nvSpPr>
        <p:spPr>
          <a:xfrm>
            <a:off x="4890101" y="1295021"/>
            <a:ext cx="1800486" cy="66102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ITeamFunSettings</a:t>
            </a:r>
            <a:endParaRPr lang="en-US" sz="12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F2BA7EC-3B0C-4E4B-B98D-9B24B054E723}"/>
              </a:ext>
            </a:extLst>
          </p:cNvPr>
          <p:cNvSpPr/>
          <p:nvPr/>
        </p:nvSpPr>
        <p:spPr>
          <a:xfrm>
            <a:off x="9351391" y="1295020"/>
            <a:ext cx="1800486" cy="661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ITeamChannel</a:t>
            </a:r>
            <a:endParaRPr lang="en-US" sz="1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B9C013B-16E3-40D1-9B52-A799C7BB2C89}"/>
              </a:ext>
            </a:extLst>
          </p:cNvPr>
          <p:cNvSpPr/>
          <p:nvPr/>
        </p:nvSpPr>
        <p:spPr>
          <a:xfrm>
            <a:off x="7120746" y="1295021"/>
            <a:ext cx="1800486" cy="66102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ITeamChannelCollection</a:t>
            </a:r>
            <a:endParaRPr lang="en-US" sz="1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6820C98-75AE-4BCC-B060-7AE1FA7C7480}"/>
              </a:ext>
            </a:extLst>
          </p:cNvPr>
          <p:cNvSpPr/>
          <p:nvPr/>
        </p:nvSpPr>
        <p:spPr>
          <a:xfrm>
            <a:off x="2664047" y="3268020"/>
            <a:ext cx="1800486" cy="661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Team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381509B-DBF0-4831-9222-22DDADFD16D2}"/>
              </a:ext>
            </a:extLst>
          </p:cNvPr>
          <p:cNvSpPr/>
          <p:nvPr/>
        </p:nvSpPr>
        <p:spPr>
          <a:xfrm>
            <a:off x="4890101" y="3268020"/>
            <a:ext cx="1800486" cy="66102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TeamFunSettings</a:t>
            </a:r>
            <a:endParaRPr lang="en-US" sz="12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F1AAED8-E537-4030-B3BC-587005B8BD7C}"/>
              </a:ext>
            </a:extLst>
          </p:cNvPr>
          <p:cNvSpPr/>
          <p:nvPr/>
        </p:nvSpPr>
        <p:spPr>
          <a:xfrm>
            <a:off x="9351391" y="3268019"/>
            <a:ext cx="1800486" cy="661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TeamChannel</a:t>
            </a:r>
            <a:endParaRPr lang="en-US" sz="12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561F515-C451-4B12-BB3B-A7FF914EECDD}"/>
              </a:ext>
            </a:extLst>
          </p:cNvPr>
          <p:cNvSpPr/>
          <p:nvPr/>
        </p:nvSpPr>
        <p:spPr>
          <a:xfrm>
            <a:off x="7120746" y="3268020"/>
            <a:ext cx="1800486" cy="66102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TeamChannelCollection</a:t>
            </a:r>
            <a:endParaRPr lang="en-US" sz="1200" dirty="0"/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236181DC-5950-43DD-902B-EB73F7F606A8}"/>
              </a:ext>
            </a:extLst>
          </p:cNvPr>
          <p:cNvSpPr/>
          <p:nvPr/>
        </p:nvSpPr>
        <p:spPr>
          <a:xfrm>
            <a:off x="3455070" y="2126895"/>
            <a:ext cx="213359" cy="97028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230D5DBD-E9AD-4ACD-95D7-0CE335C73E95}"/>
              </a:ext>
            </a:extLst>
          </p:cNvPr>
          <p:cNvSpPr/>
          <p:nvPr/>
        </p:nvSpPr>
        <p:spPr>
          <a:xfrm>
            <a:off x="5683664" y="2126895"/>
            <a:ext cx="213359" cy="97028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F7262624-2C82-457B-8620-B2E29FB0AC32}"/>
              </a:ext>
            </a:extLst>
          </p:cNvPr>
          <p:cNvSpPr/>
          <p:nvPr/>
        </p:nvSpPr>
        <p:spPr>
          <a:xfrm>
            <a:off x="7914309" y="2182775"/>
            <a:ext cx="213359" cy="97028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9DA843F8-8CF7-461A-854F-C8140EA3CEF7}"/>
              </a:ext>
            </a:extLst>
          </p:cNvPr>
          <p:cNvSpPr/>
          <p:nvPr/>
        </p:nvSpPr>
        <p:spPr>
          <a:xfrm>
            <a:off x="10142903" y="2126894"/>
            <a:ext cx="213359" cy="97028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E327D14-0E01-490D-A1E3-B97B6DD42569}"/>
              </a:ext>
            </a:extLst>
          </p:cNvPr>
          <p:cNvCxnSpPr>
            <a:cxnSpLocks/>
          </p:cNvCxnSpPr>
          <p:nvPr/>
        </p:nvCxnSpPr>
        <p:spPr>
          <a:xfrm>
            <a:off x="690880" y="4434840"/>
            <a:ext cx="1085088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91E5F67-C300-47D0-84C2-124BDC31BDB8}"/>
              </a:ext>
            </a:extLst>
          </p:cNvPr>
          <p:cNvCxnSpPr>
            <a:cxnSpLocks/>
          </p:cNvCxnSpPr>
          <p:nvPr/>
        </p:nvCxnSpPr>
        <p:spPr>
          <a:xfrm>
            <a:off x="2484120" y="924560"/>
            <a:ext cx="0" cy="399288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4D1E06A-ACA8-4389-8A7E-B147A00E0CCD}"/>
              </a:ext>
            </a:extLst>
          </p:cNvPr>
          <p:cNvCxnSpPr>
            <a:cxnSpLocks/>
          </p:cNvCxnSpPr>
          <p:nvPr/>
        </p:nvCxnSpPr>
        <p:spPr>
          <a:xfrm>
            <a:off x="4678680" y="924560"/>
            <a:ext cx="0" cy="399288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5FA6887-62AC-45CB-8C18-5B3152222FA7}"/>
              </a:ext>
            </a:extLst>
          </p:cNvPr>
          <p:cNvCxnSpPr>
            <a:cxnSpLocks/>
          </p:cNvCxnSpPr>
          <p:nvPr/>
        </p:nvCxnSpPr>
        <p:spPr>
          <a:xfrm>
            <a:off x="6883400" y="924560"/>
            <a:ext cx="0" cy="399288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28FE54A-B172-4AE3-9C94-1E01740BA7BF}"/>
              </a:ext>
            </a:extLst>
          </p:cNvPr>
          <p:cNvCxnSpPr>
            <a:cxnSpLocks/>
          </p:cNvCxnSpPr>
          <p:nvPr/>
        </p:nvCxnSpPr>
        <p:spPr>
          <a:xfrm>
            <a:off x="9154160" y="960120"/>
            <a:ext cx="0" cy="399288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32DC986-0BA0-4C72-A4FA-C20D172AA5DF}"/>
              </a:ext>
            </a:extLst>
          </p:cNvPr>
          <p:cNvCxnSpPr>
            <a:cxnSpLocks/>
          </p:cNvCxnSpPr>
          <p:nvPr/>
        </p:nvCxnSpPr>
        <p:spPr>
          <a:xfrm>
            <a:off x="11419840" y="1010920"/>
            <a:ext cx="0" cy="399288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19D4B86-3DCF-4AAD-812B-AF11DF337F65}"/>
              </a:ext>
            </a:extLst>
          </p:cNvPr>
          <p:cNvSpPr txBox="1"/>
          <p:nvPr/>
        </p:nvSpPr>
        <p:spPr>
          <a:xfrm>
            <a:off x="826013" y="1010920"/>
            <a:ext cx="16091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Public model, used by library consumers 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interfaces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C57E5B8-385A-4C45-8B1A-2AE25CF413D8}"/>
              </a:ext>
            </a:extLst>
          </p:cNvPr>
          <p:cNvSpPr txBox="1"/>
          <p:nvPr/>
        </p:nvSpPr>
        <p:spPr>
          <a:xfrm>
            <a:off x="690880" y="2697480"/>
            <a:ext cx="1714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Implementation of the model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Internal classes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5705E286-D030-4C71-832E-9B85604F4F69}"/>
              </a:ext>
            </a:extLst>
          </p:cNvPr>
          <p:cNvCxnSpPr>
            <a:stCxn id="12" idx="2"/>
            <a:endCxn id="14" idx="2"/>
          </p:cNvCxnSpPr>
          <p:nvPr/>
        </p:nvCxnSpPr>
        <p:spPr>
          <a:xfrm rot="16200000" flipH="1">
            <a:off x="4677317" y="2816022"/>
            <a:ext cx="12700" cy="2226054"/>
          </a:xfrm>
          <a:prstGeom prst="bentConnector3">
            <a:avLst>
              <a:gd name="adj1" fmla="val 2560000"/>
            </a:avLst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012A6B43-96F1-47A2-A488-6E73C49711DC}"/>
              </a:ext>
            </a:extLst>
          </p:cNvPr>
          <p:cNvCxnSpPr>
            <a:cxnSpLocks/>
            <a:stCxn id="12" idx="2"/>
            <a:endCxn id="18" idx="2"/>
          </p:cNvCxnSpPr>
          <p:nvPr/>
        </p:nvCxnSpPr>
        <p:spPr>
          <a:xfrm rot="16200000" flipH="1">
            <a:off x="5792639" y="1700699"/>
            <a:ext cx="12700" cy="4456699"/>
          </a:xfrm>
          <a:prstGeom prst="bentConnector3">
            <a:avLst>
              <a:gd name="adj1" fmla="val 2560000"/>
            </a:avLst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623E53F9-A5BB-4486-9455-D8F9ED9CFF23}"/>
              </a:ext>
            </a:extLst>
          </p:cNvPr>
          <p:cNvCxnSpPr>
            <a:cxnSpLocks/>
            <a:stCxn id="18" idx="3"/>
            <a:endCxn id="16" idx="2"/>
          </p:cNvCxnSpPr>
          <p:nvPr/>
        </p:nvCxnSpPr>
        <p:spPr>
          <a:xfrm>
            <a:off x="8921232" y="3598535"/>
            <a:ext cx="1330402" cy="330513"/>
          </a:xfrm>
          <a:prstGeom prst="bentConnector4">
            <a:avLst>
              <a:gd name="adj1" fmla="val 16166"/>
              <a:gd name="adj2" fmla="val 209127"/>
            </a:avLst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F6A0692B-5EE8-4B6D-8C58-6C1B2F4D271B}"/>
              </a:ext>
            </a:extLst>
          </p:cNvPr>
          <p:cNvSpPr txBox="1"/>
          <p:nvPr/>
        </p:nvSpPr>
        <p:spPr>
          <a:xfrm>
            <a:off x="2609910" y="4468798"/>
            <a:ext cx="1714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Model class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717C88B-D5F8-4395-8F3E-66E125BA8AD6}"/>
              </a:ext>
            </a:extLst>
          </p:cNvPr>
          <p:cNvSpPr txBox="1"/>
          <p:nvPr/>
        </p:nvSpPr>
        <p:spPr>
          <a:xfrm>
            <a:off x="4931880" y="4509254"/>
            <a:ext cx="1714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Complex Type class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8C9F031-B254-48CB-BB81-E917574AF845}"/>
              </a:ext>
            </a:extLst>
          </p:cNvPr>
          <p:cNvSpPr txBox="1"/>
          <p:nvPr/>
        </p:nvSpPr>
        <p:spPr>
          <a:xfrm>
            <a:off x="7170251" y="4519414"/>
            <a:ext cx="1714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Model Collection class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75E674C-1D12-4243-B97A-514EAE602158}"/>
              </a:ext>
            </a:extLst>
          </p:cNvPr>
          <p:cNvSpPr txBox="1"/>
          <p:nvPr/>
        </p:nvSpPr>
        <p:spPr>
          <a:xfrm>
            <a:off x="9436676" y="4468798"/>
            <a:ext cx="1714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Model class</a:t>
            </a:r>
          </a:p>
        </p:txBody>
      </p:sp>
    </p:spTree>
    <p:extLst>
      <p:ext uri="{BB962C8B-B14F-4D97-AF65-F5344CB8AC3E}">
        <p14:creationId xmlns:p14="http://schemas.microsoft.com/office/powerpoint/2010/main" val="2413632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17087F-8EF1-4082-BB0D-678BD4889FB5}"/>
              </a:ext>
            </a:extLst>
          </p:cNvPr>
          <p:cNvSpPr txBox="1"/>
          <p:nvPr/>
        </p:nvSpPr>
        <p:spPr>
          <a:xfrm>
            <a:off x="766784" y="672473"/>
            <a:ext cx="3166251" cy="30777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context.Team.GetAsync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14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22AE83F-BEBF-4C9C-87B8-25E2B0436010}"/>
              </a:ext>
            </a:extLst>
          </p:cNvPr>
          <p:cNvSpPr/>
          <p:nvPr/>
        </p:nvSpPr>
        <p:spPr>
          <a:xfrm>
            <a:off x="1730390" y="1168629"/>
            <a:ext cx="2741347" cy="4633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GetApiCallOverrideHandler</a:t>
            </a:r>
            <a:endParaRPr lang="en-US" sz="1400" dirty="0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9A629CBF-E22F-49FF-ABEA-23406104CE1C}"/>
              </a:ext>
            </a:extLst>
          </p:cNvPr>
          <p:cNvSpPr/>
          <p:nvPr/>
        </p:nvSpPr>
        <p:spPr>
          <a:xfrm>
            <a:off x="5018951" y="1161575"/>
            <a:ext cx="1238335" cy="463351"/>
          </a:xfrm>
          <a:prstGeom prst="flowChartTermina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Get request cancelled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4DFDDC7-08E6-4136-AA21-9F3305203786}"/>
              </a:ext>
            </a:extLst>
          </p:cNvPr>
          <p:cNvSpPr/>
          <p:nvPr/>
        </p:nvSpPr>
        <p:spPr>
          <a:xfrm>
            <a:off x="1763200" y="2137020"/>
            <a:ext cx="1478410" cy="4633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MappingHandler</a:t>
            </a:r>
            <a:endParaRPr lang="en-US" sz="14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DDDC76B-9186-4C56-9765-705B62E7B191}"/>
              </a:ext>
            </a:extLst>
          </p:cNvPr>
          <p:cNvSpPr/>
          <p:nvPr/>
        </p:nvSpPr>
        <p:spPr>
          <a:xfrm>
            <a:off x="1763200" y="3122833"/>
            <a:ext cx="1927211" cy="4633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PostMappingHandler</a:t>
            </a:r>
            <a:endParaRPr lang="en-US" sz="1400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255827B-ECDF-4E38-B998-A3BAE54A8BD4}"/>
              </a:ext>
            </a:extLst>
          </p:cNvPr>
          <p:cNvCxnSpPr>
            <a:endCxn id="3" idx="1"/>
          </p:cNvCxnSpPr>
          <p:nvPr/>
        </p:nvCxnSpPr>
        <p:spPr>
          <a:xfrm>
            <a:off x="926701" y="980250"/>
            <a:ext cx="803689" cy="4200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84CC9C8-B3A5-4445-9727-BFF2D0C16B98}"/>
              </a:ext>
            </a:extLst>
          </p:cNvPr>
          <p:cNvCxnSpPr>
            <a:cxnSpLocks/>
            <a:endCxn id="6" idx="1"/>
          </p:cNvCxnSpPr>
          <p:nvPr/>
        </p:nvCxnSpPr>
        <p:spPr>
          <a:xfrm rot="16200000" flipH="1">
            <a:off x="851649" y="1457145"/>
            <a:ext cx="1388446" cy="4346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9C0F2C5-44F5-4B65-A971-B7F7F58E5E96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H="1">
            <a:off x="358742" y="1950051"/>
            <a:ext cx="2374260" cy="4346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F4A3297-106D-42AD-9849-474FCE8C0C50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4471737" y="1393251"/>
            <a:ext cx="547214" cy="7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DB166B3-8EC3-4A72-8ABE-B3A9D7CB4F59}"/>
              </a:ext>
            </a:extLst>
          </p:cNvPr>
          <p:cNvSpPr txBox="1"/>
          <p:nvPr/>
        </p:nvSpPr>
        <p:spPr>
          <a:xfrm>
            <a:off x="3304961" y="2144221"/>
            <a:ext cx="2993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Fires for each property that was not mapped automatically</a:t>
            </a:r>
          </a:p>
        </p:txBody>
      </p:sp>
    </p:spTree>
    <p:extLst>
      <p:ext uri="{BB962C8B-B14F-4D97-AF65-F5344CB8AC3E}">
        <p14:creationId xmlns:p14="http://schemas.microsoft.com/office/powerpoint/2010/main" val="1441538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0F52E38-4161-48E5-AE9D-B445AF779261}"/>
              </a:ext>
            </a:extLst>
          </p:cNvPr>
          <p:cNvGrpSpPr/>
          <p:nvPr/>
        </p:nvGrpSpPr>
        <p:grpSpPr>
          <a:xfrm>
            <a:off x="4483628" y="526202"/>
            <a:ext cx="2261181" cy="1164187"/>
            <a:chOff x="5245285" y="5162817"/>
            <a:chExt cx="2217045" cy="114146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02FB93A-7E6C-4E90-B06E-1B05C24CEFBF}"/>
                </a:ext>
              </a:extLst>
            </p:cNvPr>
            <p:cNvGrpSpPr/>
            <p:nvPr/>
          </p:nvGrpSpPr>
          <p:grpSpPr>
            <a:xfrm>
              <a:off x="6165183" y="5245863"/>
              <a:ext cx="1297147" cy="1058417"/>
              <a:chOff x="6165183" y="5245863"/>
              <a:chExt cx="1297147" cy="1058417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F79F26F2-8C67-42A7-BC62-A3FC2853CB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323888" y="5245863"/>
                <a:ext cx="584136" cy="794398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07F5C6BD-46ED-435A-A1CB-B61A7F36D0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71127" y="5707784"/>
                <a:ext cx="791203" cy="528038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32FB7DA3-832B-426B-9CDF-B231F713D7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65183" y="5649730"/>
                <a:ext cx="399572" cy="654550"/>
              </a:xfrm>
              <a:prstGeom prst="rect">
                <a:avLst/>
              </a:prstGeom>
            </p:spPr>
          </p:pic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3701E8C-3197-4F2D-B08B-CC14F070B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45285" y="5162817"/>
              <a:ext cx="1078603" cy="1038236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7CB4F60-14D9-4297-8F90-A0AED02AE2EC}"/>
              </a:ext>
            </a:extLst>
          </p:cNvPr>
          <p:cNvGrpSpPr/>
          <p:nvPr/>
        </p:nvGrpSpPr>
        <p:grpSpPr>
          <a:xfrm>
            <a:off x="4569646" y="2600266"/>
            <a:ext cx="928038" cy="543307"/>
            <a:chOff x="5332478" y="4896807"/>
            <a:chExt cx="924232" cy="9737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B2F7B22-D495-48B5-B66B-04C7C344A824}"/>
                </a:ext>
              </a:extLst>
            </p:cNvPr>
            <p:cNvSpPr/>
            <p:nvPr/>
          </p:nvSpPr>
          <p:spPr bwMode="auto">
            <a:xfrm>
              <a:off x="5332478" y="5002589"/>
              <a:ext cx="924232" cy="867918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32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itchFamily="34" charset="0"/>
                </a:rPr>
                <a:t>IWeb</a:t>
              </a:r>
              <a:endParaRPr lang="en-US" sz="1632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4A274E0-C69F-4B66-884B-5007AD75F134}"/>
                </a:ext>
              </a:extLst>
            </p:cNvPr>
            <p:cNvSpPr/>
            <p:nvPr/>
          </p:nvSpPr>
          <p:spPr bwMode="auto">
            <a:xfrm>
              <a:off x="5332478" y="4896807"/>
              <a:ext cx="924232" cy="139346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0" fontAlgn="base">
                <a:spcBef>
                  <a:spcPct val="0"/>
                </a:spcBef>
                <a:spcAft>
                  <a:spcPct val="0"/>
                </a:spcAft>
              </a:pPr>
              <a:endParaRPr lang="en-US" sz="2244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D606E58-477F-4A8A-AF4C-AEAB9F8145CE}"/>
              </a:ext>
            </a:extLst>
          </p:cNvPr>
          <p:cNvGrpSpPr/>
          <p:nvPr/>
        </p:nvGrpSpPr>
        <p:grpSpPr>
          <a:xfrm>
            <a:off x="5369100" y="2871919"/>
            <a:ext cx="928038" cy="543307"/>
            <a:chOff x="5332478" y="4896807"/>
            <a:chExt cx="924232" cy="9737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7B2330D-05E7-4CEE-877F-A68572CFBDFD}"/>
                </a:ext>
              </a:extLst>
            </p:cNvPr>
            <p:cNvSpPr/>
            <p:nvPr/>
          </p:nvSpPr>
          <p:spPr bwMode="auto">
            <a:xfrm>
              <a:off x="5332478" y="5002589"/>
              <a:ext cx="924232" cy="867918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32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itchFamily="34" charset="0"/>
                </a:rPr>
                <a:t>ITeam</a:t>
              </a:r>
              <a:endParaRPr lang="en-US" sz="1632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434F072-ED1A-44EC-AB43-45108019415E}"/>
                </a:ext>
              </a:extLst>
            </p:cNvPr>
            <p:cNvSpPr/>
            <p:nvPr/>
          </p:nvSpPr>
          <p:spPr bwMode="auto">
            <a:xfrm>
              <a:off x="5332478" y="4896807"/>
              <a:ext cx="924232" cy="139346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0" fontAlgn="base">
                <a:spcBef>
                  <a:spcPct val="0"/>
                </a:spcBef>
                <a:spcAft>
                  <a:spcPct val="0"/>
                </a:spcAft>
              </a:pPr>
              <a:endParaRPr lang="en-US" sz="2244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AB53AE2-E62D-4A93-A1F6-A634DE5A6623}"/>
              </a:ext>
            </a:extLst>
          </p:cNvPr>
          <p:cNvGrpSpPr/>
          <p:nvPr/>
        </p:nvGrpSpPr>
        <p:grpSpPr>
          <a:xfrm>
            <a:off x="6223471" y="2608054"/>
            <a:ext cx="928038" cy="543307"/>
            <a:chOff x="5332478" y="4896807"/>
            <a:chExt cx="924232" cy="9737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28A474-88BB-4F39-B9FA-E61ACE2AA5AA}"/>
                </a:ext>
              </a:extLst>
            </p:cNvPr>
            <p:cNvSpPr/>
            <p:nvPr/>
          </p:nvSpPr>
          <p:spPr bwMode="auto">
            <a:xfrm>
              <a:off x="5332478" y="5002589"/>
              <a:ext cx="924232" cy="867918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32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itchFamily="34" charset="0"/>
                </a:rPr>
                <a:t>ITeam</a:t>
              </a:r>
              <a:r>
                <a:rPr lang="en-US" sz="1632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itchFamily="34" charset="0"/>
                </a:rPr>
                <a:t> Channel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F505637-4A52-452B-ACCE-9140970E38F5}"/>
                </a:ext>
              </a:extLst>
            </p:cNvPr>
            <p:cNvSpPr/>
            <p:nvPr/>
          </p:nvSpPr>
          <p:spPr bwMode="auto">
            <a:xfrm>
              <a:off x="5332478" y="4896807"/>
              <a:ext cx="924232" cy="139346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0" fontAlgn="base">
                <a:spcBef>
                  <a:spcPct val="0"/>
                </a:spcBef>
                <a:spcAft>
                  <a:spcPct val="0"/>
                </a:spcAft>
              </a:pPr>
              <a:endParaRPr lang="en-US" sz="2244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741F829-FCEE-4B17-BC9B-0F304370F9C1}"/>
              </a:ext>
            </a:extLst>
          </p:cNvPr>
          <p:cNvCxnSpPr>
            <a:cxnSpLocks/>
          </p:cNvCxnSpPr>
          <p:nvPr/>
        </p:nvCxnSpPr>
        <p:spPr>
          <a:xfrm flipV="1">
            <a:off x="5881584" y="1730087"/>
            <a:ext cx="1" cy="1073040"/>
          </a:xfrm>
          <a:prstGeom prst="straightConnector1">
            <a:avLst/>
          </a:prstGeom>
          <a:ln w="50800">
            <a:solidFill>
              <a:schemeClr val="tx2"/>
            </a:solidFill>
            <a:prstDash val="sysDash"/>
            <a:headEnd type="stealth" w="lg" len="lg"/>
            <a:tailEnd type="none" w="lg" len="lg"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E3FC7C8-4AA5-495A-AB20-BEC339E1F4E4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4330562" y="1864835"/>
            <a:ext cx="1551022" cy="294890"/>
          </a:xfrm>
          <a:prstGeom prst="line">
            <a:avLst/>
          </a:prstGeom>
          <a:ln>
            <a:solidFill>
              <a:schemeClr val="bg1">
                <a:lumMod val="25000"/>
              </a:schemeClr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4">
            <a:extLst>
              <a:ext uri="{FF2B5EF4-FFF2-40B4-BE49-F238E27FC236}">
                <a16:creationId xmlns:a16="http://schemas.microsoft.com/office/drawing/2014/main" id="{42638610-614E-41E7-8EEE-7EA659D726AD}"/>
              </a:ext>
            </a:extLst>
          </p:cNvPr>
          <p:cNvSpPr txBox="1"/>
          <p:nvPr/>
        </p:nvSpPr>
        <p:spPr>
          <a:xfrm>
            <a:off x="2227812" y="1176119"/>
            <a:ext cx="2102750" cy="1377432"/>
          </a:xfrm>
          <a:prstGeom prst="rect">
            <a:avLst/>
          </a:prstGeom>
          <a:solidFill>
            <a:srgbClr val="505050"/>
          </a:solidFill>
          <a:ln w="19050">
            <a:noFill/>
            <a:prstDash val="solid"/>
            <a:miter lim="800000"/>
          </a:ln>
          <a:effectLst/>
        </p:spPr>
        <p:txBody>
          <a:bodyPr wrap="square" lIns="58167" tIns="29085" rIns="93070" bIns="29085" rtlCol="0" anchor="ctr" anchorCtr="0">
            <a:spAutoFit/>
          </a:bodyPr>
          <a:lstStyle>
            <a:defPPr>
              <a:defRPr lang="en-US"/>
            </a:defPPr>
            <a:lvl1pPr marL="0" algn="l" defTabSz="91415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78" algn="l" defTabSz="91415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6" algn="l" defTabSz="91415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33" algn="l" defTabSz="91415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13" algn="l" defTabSz="91415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91" algn="l" defTabSz="91415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68" algn="l" defTabSz="91415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46" algn="l" defTabSz="91415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24" algn="l" defTabSz="91415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en-US" sz="1224" dirty="0">
                <a:solidFill>
                  <a:schemeClr val="bg1"/>
                </a:solidFill>
              </a:rPr>
              <a:t>Developers use async methods to work with the model: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224" dirty="0" err="1">
                <a:solidFill>
                  <a:schemeClr val="bg1"/>
                </a:solidFill>
              </a:rPr>
              <a:t>GetAsync</a:t>
            </a:r>
            <a:endParaRPr lang="en-US" sz="1224" dirty="0">
              <a:solidFill>
                <a:schemeClr val="bg1"/>
              </a:solidFill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224" dirty="0" err="1">
                <a:solidFill>
                  <a:schemeClr val="bg1"/>
                </a:solidFill>
              </a:rPr>
              <a:t>UpdateAsync</a:t>
            </a:r>
            <a:endParaRPr lang="en-US" sz="1224" dirty="0">
              <a:solidFill>
                <a:schemeClr val="bg1"/>
              </a:solidFill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224" dirty="0" err="1">
                <a:solidFill>
                  <a:schemeClr val="bg1"/>
                </a:solidFill>
              </a:rPr>
              <a:t>AddAsync</a:t>
            </a:r>
            <a:endParaRPr lang="en-US" sz="1224" dirty="0">
              <a:solidFill>
                <a:schemeClr val="bg1"/>
              </a:solidFill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224" dirty="0" err="1">
                <a:solidFill>
                  <a:schemeClr val="bg1"/>
                </a:solidFill>
              </a:rPr>
              <a:t>DeleteAsync</a:t>
            </a:r>
            <a:endParaRPr lang="en-US" sz="1224" dirty="0">
              <a:solidFill>
                <a:schemeClr val="bg1"/>
              </a:solidFill>
            </a:endParaRPr>
          </a:p>
        </p:txBody>
      </p:sp>
      <p:pic>
        <p:nvPicPr>
          <p:cNvPr id="20" name="Picture 19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3A336682-91C2-4D61-90CF-00F13236F5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461831" y="5452899"/>
            <a:ext cx="689678" cy="641401"/>
          </a:xfrm>
          <a:prstGeom prst="rect">
            <a:avLst/>
          </a:prstGeom>
        </p:spPr>
      </p:pic>
      <p:pic>
        <p:nvPicPr>
          <p:cNvPr id="21" name="Picture 20" descr="A close up of a sign&#10;&#10;Description automatically generated">
            <a:extLst>
              <a:ext uri="{FF2B5EF4-FFF2-40B4-BE49-F238E27FC236}">
                <a16:creationId xmlns:a16="http://schemas.microsoft.com/office/drawing/2014/main" id="{60962EC2-2C3D-457B-97ED-6A3F4108DF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5183358" y="5443881"/>
            <a:ext cx="717761" cy="701013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5E60587D-92A0-4F3B-9849-C731D780990E}"/>
              </a:ext>
            </a:extLst>
          </p:cNvPr>
          <p:cNvGrpSpPr/>
          <p:nvPr/>
        </p:nvGrpSpPr>
        <p:grpSpPr>
          <a:xfrm>
            <a:off x="3678230" y="4073892"/>
            <a:ext cx="4702536" cy="607614"/>
            <a:chOff x="7058582" y="4289331"/>
            <a:chExt cx="4702536" cy="60761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552215D-8CAE-4ECB-8041-634CD0A76E6D}"/>
                </a:ext>
              </a:extLst>
            </p:cNvPr>
            <p:cNvSpPr/>
            <p:nvPr/>
          </p:nvSpPr>
          <p:spPr bwMode="auto">
            <a:xfrm>
              <a:off x="8818536" y="4289331"/>
              <a:ext cx="1449091" cy="576064"/>
            </a:xfrm>
            <a:prstGeom prst="rect">
              <a:avLst/>
            </a:prstGeom>
            <a:solidFill>
              <a:schemeClr val="bg1">
                <a:lumMod val="85000"/>
                <a:alpha val="75000"/>
              </a:schemeClr>
            </a:solidFill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46630" rIns="46630" bIns="466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solidFill>
                    <a:schemeClr val="bg2">
                      <a:lumMod val="25000"/>
                    </a:schemeClr>
                  </a:solidFill>
                  <a:ea typeface="Segoe UI" pitchFamily="34" charset="0"/>
                  <a:cs typeface="Segoe UI" pitchFamily="34" charset="0"/>
                </a:rPr>
                <a:t>Graph v1.0 API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6FA7B6D-217B-4ED4-869A-B512667CDAD3}"/>
                </a:ext>
              </a:extLst>
            </p:cNvPr>
            <p:cNvGrpSpPr/>
            <p:nvPr/>
          </p:nvGrpSpPr>
          <p:grpSpPr>
            <a:xfrm>
              <a:off x="7058582" y="4289660"/>
              <a:ext cx="1759954" cy="607285"/>
              <a:chOff x="3005116" y="4254705"/>
              <a:chExt cx="1759954" cy="607285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954CE48-ECC0-450C-8F04-D73EA7096BD2}"/>
                  </a:ext>
                </a:extLst>
              </p:cNvPr>
              <p:cNvSpPr/>
              <p:nvPr/>
            </p:nvSpPr>
            <p:spPr bwMode="auto">
              <a:xfrm>
                <a:off x="3271579" y="4254705"/>
                <a:ext cx="1493491" cy="576064"/>
              </a:xfrm>
              <a:prstGeom prst="rect">
                <a:avLst/>
              </a:prstGeom>
              <a:solidFill>
                <a:schemeClr val="bg1">
                  <a:lumMod val="85000"/>
                  <a:alpha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46630" rIns="46630" bIns="466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b="1" dirty="0">
                    <a:solidFill>
                      <a:schemeClr val="bg2">
                        <a:lumMod val="25000"/>
                      </a:schemeClr>
                    </a:solidFill>
                    <a:ea typeface="Segoe UI" pitchFamily="34" charset="0"/>
                    <a:cs typeface="Segoe UI" pitchFamily="34" charset="0"/>
                  </a:rPr>
                  <a:t>REST API</a:t>
                </a:r>
              </a:p>
            </p:txBody>
          </p: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E1A4E8F7-7265-4D79-BEC1-C60DD95026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005116" y="4289408"/>
                <a:ext cx="605350" cy="572582"/>
              </a:xfrm>
              <a:prstGeom prst="rect">
                <a:avLst/>
              </a:prstGeom>
            </p:spPr>
          </p:pic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5780EF7-C695-4ED1-9405-77D48356839B}"/>
                </a:ext>
              </a:extLst>
            </p:cNvPr>
            <p:cNvSpPr/>
            <p:nvPr/>
          </p:nvSpPr>
          <p:spPr bwMode="auto">
            <a:xfrm>
              <a:off x="10267627" y="4289660"/>
              <a:ext cx="1493491" cy="576064"/>
            </a:xfrm>
            <a:prstGeom prst="rect">
              <a:avLst/>
            </a:prstGeom>
            <a:solidFill>
              <a:schemeClr val="bg1">
                <a:lumMod val="85000"/>
                <a:alpha val="75000"/>
              </a:schemeClr>
            </a:solidFill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46630" rIns="46630" bIns="466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solidFill>
                    <a:schemeClr val="bg2">
                      <a:lumMod val="25000"/>
                    </a:schemeClr>
                  </a:solidFill>
                  <a:ea typeface="Segoe UI" pitchFamily="34" charset="0"/>
                  <a:cs typeface="Segoe UI" pitchFamily="34" charset="0"/>
                </a:rPr>
                <a:t>Graph beta API</a:t>
              </a: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3351DA4-29CD-47E0-A537-67CA7FFE8415}"/>
              </a:ext>
            </a:extLst>
          </p:cNvPr>
          <p:cNvCxnSpPr>
            <a:cxnSpLocks/>
          </p:cNvCxnSpPr>
          <p:nvPr/>
        </p:nvCxnSpPr>
        <p:spPr>
          <a:xfrm flipV="1">
            <a:off x="5032830" y="3523093"/>
            <a:ext cx="674027" cy="642761"/>
          </a:xfrm>
          <a:prstGeom prst="straightConnector1">
            <a:avLst/>
          </a:prstGeom>
          <a:ln w="50800">
            <a:solidFill>
              <a:schemeClr val="tx2"/>
            </a:solidFill>
            <a:prstDash val="sysDash"/>
            <a:headEnd type="stealth" w="lg" len="lg"/>
            <a:tailEnd type="none" w="lg" len="lg"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4BD8B60-5FD3-4192-980A-9C3D0FD82DDB}"/>
              </a:ext>
            </a:extLst>
          </p:cNvPr>
          <p:cNvCxnSpPr>
            <a:cxnSpLocks/>
          </p:cNvCxnSpPr>
          <p:nvPr/>
        </p:nvCxnSpPr>
        <p:spPr>
          <a:xfrm flipH="1" flipV="1">
            <a:off x="5937855" y="3555928"/>
            <a:ext cx="32757" cy="609578"/>
          </a:xfrm>
          <a:prstGeom prst="straightConnector1">
            <a:avLst/>
          </a:prstGeom>
          <a:ln w="50800">
            <a:solidFill>
              <a:schemeClr val="tx2"/>
            </a:solidFill>
            <a:prstDash val="sysDash"/>
            <a:headEnd type="stealth" w="lg" len="lg"/>
            <a:tailEnd type="none" w="lg" len="lg"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91A8A1-B45D-4820-BAD8-42DCFF72E99F}"/>
              </a:ext>
            </a:extLst>
          </p:cNvPr>
          <p:cNvCxnSpPr>
            <a:cxnSpLocks/>
          </p:cNvCxnSpPr>
          <p:nvPr/>
        </p:nvCxnSpPr>
        <p:spPr>
          <a:xfrm flipH="1" flipV="1">
            <a:off x="6083160" y="3547279"/>
            <a:ext cx="1247276" cy="552868"/>
          </a:xfrm>
          <a:prstGeom prst="straightConnector1">
            <a:avLst/>
          </a:prstGeom>
          <a:ln w="50800">
            <a:solidFill>
              <a:schemeClr val="tx2"/>
            </a:solidFill>
            <a:prstDash val="sysDash"/>
            <a:headEnd type="stealth" w="lg" len="lg"/>
            <a:tailEnd type="none" w="lg" len="lg"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737AAEA-76BF-444D-9802-1F22728C8B50}"/>
              </a:ext>
            </a:extLst>
          </p:cNvPr>
          <p:cNvCxnSpPr>
            <a:cxnSpLocks/>
            <a:endCxn id="23" idx="2"/>
          </p:cNvCxnSpPr>
          <p:nvPr/>
        </p:nvCxnSpPr>
        <p:spPr>
          <a:xfrm flipH="1" flipV="1">
            <a:off x="6162730" y="4649956"/>
            <a:ext cx="826665" cy="752366"/>
          </a:xfrm>
          <a:prstGeom prst="straightConnector1">
            <a:avLst/>
          </a:prstGeom>
          <a:ln w="50800">
            <a:solidFill>
              <a:schemeClr val="tx2"/>
            </a:solidFill>
            <a:prstDash val="sysDash"/>
            <a:headEnd type="stealth" w="lg" len="lg"/>
            <a:tailEnd type="none" w="lg" len="lg"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8F864F0-77AA-4DB8-ADF8-6C726AAD333D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6989395" y="4650285"/>
            <a:ext cx="644626" cy="740542"/>
          </a:xfrm>
          <a:prstGeom prst="straightConnector1">
            <a:avLst/>
          </a:prstGeom>
          <a:ln w="50800">
            <a:solidFill>
              <a:schemeClr val="tx2"/>
            </a:solidFill>
            <a:prstDash val="sysDash"/>
            <a:headEnd type="stealth" w="lg" len="lg"/>
            <a:tailEnd type="none" w="lg" len="lg"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3174E63-8895-4F27-B804-A9EC0ADF0450}"/>
              </a:ext>
            </a:extLst>
          </p:cNvPr>
          <p:cNvCxnSpPr>
            <a:cxnSpLocks/>
            <a:endCxn id="26" idx="2"/>
          </p:cNvCxnSpPr>
          <p:nvPr/>
        </p:nvCxnSpPr>
        <p:spPr>
          <a:xfrm flipH="1" flipV="1">
            <a:off x="4691439" y="4650285"/>
            <a:ext cx="817018" cy="670800"/>
          </a:xfrm>
          <a:prstGeom prst="straightConnector1">
            <a:avLst/>
          </a:prstGeom>
          <a:ln w="50800">
            <a:solidFill>
              <a:schemeClr val="tx2"/>
            </a:solidFill>
            <a:prstDash val="sysDash"/>
            <a:headEnd type="stealth" w="lg" len="lg"/>
            <a:tailEnd type="none" w="lg" len="lg"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189CF5A-886B-4661-A19F-A72F9EB274A4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5725430" y="4649956"/>
            <a:ext cx="437300" cy="752366"/>
          </a:xfrm>
          <a:prstGeom prst="straightConnector1">
            <a:avLst/>
          </a:prstGeom>
          <a:ln w="50800">
            <a:solidFill>
              <a:schemeClr val="tx2"/>
            </a:solidFill>
            <a:prstDash val="sysDash"/>
            <a:headEnd type="stealth" w="lg" len="lg"/>
            <a:tailEnd type="none" w="lg" len="lg"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D87F158-8451-41C5-9C07-8B96F50ED41F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5732671" y="4650285"/>
            <a:ext cx="1901350" cy="752037"/>
          </a:xfrm>
          <a:prstGeom prst="straightConnector1">
            <a:avLst/>
          </a:prstGeom>
          <a:ln w="50800">
            <a:solidFill>
              <a:schemeClr val="tx2"/>
            </a:solidFill>
            <a:prstDash val="sysDash"/>
            <a:headEnd type="stealth" w="lg" len="lg"/>
            <a:tailEnd type="none" w="lg" len="lg"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C6859A9-2E4D-4C96-99E4-88E01F51499A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4165713" y="4649957"/>
            <a:ext cx="317915" cy="970913"/>
          </a:xfrm>
          <a:prstGeom prst="line">
            <a:avLst/>
          </a:prstGeom>
          <a:ln>
            <a:solidFill>
              <a:schemeClr val="bg1">
                <a:lumMod val="25000"/>
              </a:schemeClr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4">
            <a:extLst>
              <a:ext uri="{FF2B5EF4-FFF2-40B4-BE49-F238E27FC236}">
                <a16:creationId xmlns:a16="http://schemas.microsoft.com/office/drawing/2014/main" id="{CB84545A-62D5-4D6B-B3C7-906C908B42E5}"/>
              </a:ext>
            </a:extLst>
          </p:cNvPr>
          <p:cNvSpPr txBox="1"/>
          <p:nvPr/>
        </p:nvSpPr>
        <p:spPr>
          <a:xfrm>
            <a:off x="2062963" y="5120538"/>
            <a:ext cx="2102750" cy="1000663"/>
          </a:xfrm>
          <a:prstGeom prst="rect">
            <a:avLst/>
          </a:prstGeom>
          <a:solidFill>
            <a:srgbClr val="505050"/>
          </a:solidFill>
          <a:ln w="19050">
            <a:noFill/>
            <a:prstDash val="solid"/>
            <a:miter lim="800000"/>
          </a:ln>
          <a:effectLst/>
        </p:spPr>
        <p:txBody>
          <a:bodyPr wrap="square" lIns="58167" tIns="29085" rIns="93070" bIns="29085" rtlCol="0" anchor="ctr" anchorCtr="0">
            <a:spAutoFit/>
          </a:bodyPr>
          <a:lstStyle>
            <a:defPPr>
              <a:defRPr lang="en-US"/>
            </a:defPPr>
            <a:lvl1pPr marL="0" algn="l" defTabSz="91415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78" algn="l" defTabSz="91415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6" algn="l" defTabSz="91415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33" algn="l" defTabSz="91415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13" algn="l" defTabSz="91415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91" algn="l" defTabSz="91415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68" algn="l" defTabSz="91415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46" algn="l" defTabSz="91415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24" algn="l" defTabSz="91415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en-US" sz="1224" dirty="0">
                <a:solidFill>
                  <a:schemeClr val="bg1"/>
                </a:solidFill>
              </a:rPr>
              <a:t>The PnP Core SDK will pick the best API for the task at hand, as a developer you don’t need to worry about that anymore</a:t>
            </a:r>
          </a:p>
        </p:txBody>
      </p:sp>
    </p:spTree>
    <p:extLst>
      <p:ext uri="{BB962C8B-B14F-4D97-AF65-F5344CB8AC3E}">
        <p14:creationId xmlns:p14="http://schemas.microsoft.com/office/powerpoint/2010/main" val="230150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Microsoft Office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Segoe UI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Bert Jansen</dc:creator>
  <cp:lastModifiedBy>Bert Jansen</cp:lastModifiedBy>
  <cp:revision>3</cp:revision>
  <dcterms:created xsi:type="dcterms:W3CDTF">2020-04-21T08:30:31Z</dcterms:created>
  <dcterms:modified xsi:type="dcterms:W3CDTF">2020-05-20T08:39:31Z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bjansen@microsoft.com</vt:lpwstr>
  </property>
  <property fmtid="{D5CDD505-2E9C-101B-9397-08002B2CF9AE}" pid="5" name="MSIP_Label_f42aa342-8706-4288-bd11-ebb85995028c_SetDate">
    <vt:lpwstr>2020-04-21T08:45:38.8702307Z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9f871ed2-45b3-46db-b21f-ff3a9ab43b92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