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0" r:id="rId4"/>
    <p:sldId id="266" r:id="rId5"/>
    <p:sldId id="267" r:id="rId6"/>
    <p:sldId id="268" r:id="rId7"/>
    <p:sldId id="258" r:id="rId8"/>
    <p:sldId id="264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9A0FD-80AC-B73A-8636-034E7152301A}" v="1319" dt="2020-04-03T11:44:35.678"/>
    <p1510:client id="{140094A8-0CDC-1DD4-2B1A-D3512175C1DF}" v="11" dt="2020-04-08T04:55:13.428"/>
    <p1510:client id="{8317F670-1193-5F14-FECD-E37D5E23E4FE}" v="13" dt="2020-04-03T11:50:16.581"/>
    <p1510:client id="{CA05015A-17D5-139B-8EF1-9618F12F6B66}" v="271" dt="2020-04-13T00:17:14.148"/>
    <p1510:client id="{D4D81BB0-4096-9C9D-D8B8-B004C2CC65CD}" v="8" dt="2020-04-03T12:08:58.567"/>
    <p1510:client id="{EE2E80CD-635B-BAD5-C738-688478EAC643}" v="447" dt="2020-04-14T03:18:41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BEB25-B9B0-4529-B0D9-4F6FD0CA9B56}" type="datetimeFigureOut">
              <a:rPr lang="en-US" altLang="ko-KR"/>
              <a:t>4/13/2020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82916-6D4E-4DF2-810F-40233316C4D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67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87J3Fvxdp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_0bp8LIgn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안녕하세요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8조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발표를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맡게된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정주형입니다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이번에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스마트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서비스에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대해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알아보고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,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그를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활용하여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새로운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스마트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서비스에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대한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고안을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해보았습니다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2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저희는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실내에서의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위치를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측정하기위해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endParaRPr lang="ko-KR" altLang="en-US">
              <a:latin typeface="맑은 고딕" panose="020F0502020204030204"/>
              <a:ea typeface="맑은 고딕" panose="020B0503020000020004" pitchFamily="34" charset="-127"/>
              <a:cs typeface="Calibri"/>
            </a:endParaRP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RSSI(Received Signal Strength Indicator)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방식을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기반으로한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실내위치측위를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알아보았습니다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 </a:t>
            </a:r>
            <a:endParaRPr lang="ko-KR" altLang="en-US" dirty="0">
              <a:latin typeface="맑은 고딕" panose="020F0502020204030204"/>
              <a:ea typeface="맑은 고딕"/>
              <a:cs typeface="Calibri"/>
            </a:endParaRPr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이는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비콘이나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WIFI와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융합해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사용자들에게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많은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스마트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서비스로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활용될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수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있습니다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  <a:endParaRPr lang="en-US">
              <a:latin typeface="맑은 고딕" panose="020F0502020204030204"/>
              <a:ea typeface="맑은 고딕"/>
              <a:cs typeface="Calibri"/>
            </a:endParaRPr>
          </a:p>
          <a:p>
            <a:endParaRPr lang="en-US" altLang="ko-KR" dirty="0">
              <a:latin typeface="Calibri"/>
              <a:ea typeface="맑은 고딕"/>
              <a:cs typeface="Calibri"/>
            </a:endParaRPr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출처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: </a:t>
            </a:r>
            <a:r>
              <a:rPr lang="en-US" dirty="0">
                <a:hlinkClick r:id="rId3"/>
              </a:rPr>
              <a:t>https://www.youtube.com/watch?v=887J3Fvxdp8</a:t>
            </a:r>
            <a:endParaRPr lang="en-US" altLang="ko-KR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67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RSSI란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그림에서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보이는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것과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같이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dirty="0" err="1"/>
              <a:t>사용자</a:t>
            </a:r>
            <a:r>
              <a:rPr lang="en-US" dirty="0"/>
              <a:t> </a:t>
            </a:r>
            <a:r>
              <a:rPr lang="en-US" dirty="0" err="1"/>
              <a:t>태그와</a:t>
            </a:r>
            <a:r>
              <a:rPr lang="en-US" dirty="0"/>
              <a:t> </a:t>
            </a:r>
            <a:r>
              <a:rPr lang="en-US" dirty="0" err="1"/>
              <a:t>적어도</a:t>
            </a:r>
            <a:r>
              <a:rPr lang="en-US" dirty="0"/>
              <a:t> 3개의 </a:t>
            </a:r>
            <a:r>
              <a:rPr lang="en-US" dirty="0" err="1"/>
              <a:t>기준점</a:t>
            </a:r>
            <a:r>
              <a:rPr lang="en-US" dirty="0"/>
              <a:t> </a:t>
            </a:r>
            <a:r>
              <a:rPr lang="en-US" dirty="0" err="1"/>
              <a:t>사이의</a:t>
            </a:r>
            <a:r>
              <a:rPr lang="en-US" dirty="0"/>
              <a:t> </a:t>
            </a:r>
            <a:r>
              <a:rPr lang="en-US" dirty="0" err="1"/>
              <a:t>절대</a:t>
            </a:r>
            <a:r>
              <a:rPr lang="en-US" dirty="0"/>
              <a:t> </a:t>
            </a:r>
            <a:r>
              <a:rPr lang="en-US" dirty="0" err="1"/>
              <a:t>거리를</a:t>
            </a:r>
            <a:r>
              <a:rPr lang="en-US" dirty="0"/>
              <a:t> </a:t>
            </a:r>
            <a:r>
              <a:rPr lang="en-US" dirty="0" err="1"/>
              <a:t>추정하는</a:t>
            </a:r>
            <a:r>
              <a:rPr lang="en-US" dirty="0"/>
              <a:t> 데 </a:t>
            </a:r>
            <a:r>
              <a:rPr lang="ko-KR" altLang="en-US" dirty="0">
                <a:ea typeface="맑은 고딕"/>
              </a:rPr>
              <a:t>사용되는 방식입니다</a:t>
            </a:r>
            <a:r>
              <a:rPr lang="en-US" dirty="0"/>
              <a:t>. </a:t>
            </a:r>
            <a:r>
              <a:rPr lang="en-US" dirty="0" err="1"/>
              <a:t>사용자</a:t>
            </a:r>
            <a:r>
              <a:rPr lang="en-US" dirty="0"/>
              <a:t> </a:t>
            </a:r>
            <a:r>
              <a:rPr lang="en-US" dirty="0" err="1"/>
              <a:t>태그가</a:t>
            </a:r>
            <a:r>
              <a:rPr lang="en-US" dirty="0"/>
              <a:t> </a:t>
            </a:r>
            <a:r>
              <a:rPr lang="en-US" dirty="0" err="1"/>
              <a:t>그림과</a:t>
            </a:r>
            <a:r>
              <a:rPr lang="en-US" dirty="0"/>
              <a:t> </a:t>
            </a:r>
            <a:r>
              <a:rPr lang="en-US" dirty="0" err="1"/>
              <a:t>같이</a:t>
            </a:r>
            <a:r>
              <a:rPr lang="en-US" dirty="0"/>
              <a:t> </a:t>
            </a:r>
            <a:r>
              <a:rPr lang="en-US" dirty="0" err="1"/>
              <a:t>기준점에</a:t>
            </a:r>
            <a:r>
              <a:rPr lang="en-US" dirty="0"/>
              <a:t> </a:t>
            </a:r>
            <a:r>
              <a:rPr lang="en-US" dirty="0" err="1"/>
              <a:t>대한</a:t>
            </a:r>
            <a:r>
              <a:rPr lang="en-US" dirty="0"/>
              <a:t> </a:t>
            </a:r>
            <a:r>
              <a:rPr lang="en-US" dirty="0" err="1"/>
              <a:t>상대적인</a:t>
            </a:r>
            <a:r>
              <a:rPr lang="en-US" dirty="0"/>
              <a:t> </a:t>
            </a:r>
            <a:r>
              <a:rPr lang="en-US" dirty="0" err="1"/>
              <a:t>위치를</a:t>
            </a:r>
            <a:r>
              <a:rPr lang="en-US" dirty="0"/>
              <a:t> </a:t>
            </a:r>
            <a:r>
              <a:rPr lang="en-US" dirty="0" err="1"/>
              <a:t>획득하기</a:t>
            </a:r>
            <a:r>
              <a:rPr lang="en-US" dirty="0"/>
              <a:t> </a:t>
            </a:r>
            <a:r>
              <a:rPr lang="en-US" dirty="0" err="1"/>
              <a:t>위해</a:t>
            </a:r>
            <a:r>
              <a:rPr lang="en-US" dirty="0"/>
              <a:t> </a:t>
            </a:r>
            <a:r>
              <a:rPr lang="en-US" dirty="0" err="1"/>
              <a:t>기본적인</a:t>
            </a:r>
            <a:r>
              <a:rPr lang="en-US" dirty="0"/>
              <a:t> </a:t>
            </a:r>
            <a:r>
              <a:rPr lang="en-US" dirty="0" err="1"/>
              <a:t>삼각법이</a:t>
            </a:r>
            <a:r>
              <a:rPr lang="en-US" dirty="0"/>
              <a:t> </a:t>
            </a:r>
            <a:r>
              <a:rPr lang="en-US" dirty="0" err="1"/>
              <a:t>적용됩니다</a:t>
            </a:r>
            <a:r>
              <a:rPr lang="en-US" dirty="0"/>
              <a:t>.</a:t>
            </a:r>
            <a:endParaRPr lang="en-US" altLang="ko-KR" dirty="0">
              <a:latin typeface="Calibri"/>
              <a:ea typeface="맑은 고딕"/>
              <a:cs typeface="Calibri"/>
            </a:endParaRPr>
          </a:p>
          <a:p>
            <a:r>
              <a:rPr lang="ko-KR" altLang="en-US" dirty="0">
                <a:ea typeface="맑은 고딕"/>
              </a:rPr>
              <a:t>저희가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사용할</a:t>
            </a:r>
            <a:r>
              <a:rPr lang="en-US" altLang="ko-KR" dirty="0">
                <a:ea typeface="맑은 고딕"/>
              </a:rPr>
              <a:t> </a:t>
            </a:r>
            <a:r>
              <a:rPr lang="en-US" dirty="0"/>
              <a:t>BLE </a:t>
            </a:r>
            <a:r>
              <a:rPr lang="en-US" dirty="0" err="1"/>
              <a:t>서비스의</a:t>
            </a:r>
            <a:r>
              <a:rPr lang="en-US" dirty="0"/>
              <a:t> </a:t>
            </a:r>
            <a:r>
              <a:rPr lang="en-US" dirty="0" err="1"/>
              <a:t>경우</a:t>
            </a:r>
            <a:r>
              <a:rPr lang="en-US" dirty="0"/>
              <a:t> </a:t>
            </a:r>
            <a:r>
              <a:rPr lang="en-US" dirty="0" err="1"/>
              <a:t>실내</a:t>
            </a:r>
            <a:r>
              <a:rPr lang="en-US" dirty="0"/>
              <a:t> </a:t>
            </a:r>
            <a:r>
              <a:rPr lang="en-US" dirty="0" err="1"/>
              <a:t>내비게이션</a:t>
            </a:r>
            <a:r>
              <a:rPr lang="en-US" dirty="0"/>
              <a:t> </a:t>
            </a:r>
            <a:r>
              <a:rPr lang="en-US" dirty="0" err="1"/>
              <a:t>서비스에</a:t>
            </a:r>
            <a:r>
              <a:rPr lang="en-US" dirty="0"/>
              <a:t> </a:t>
            </a:r>
            <a:r>
              <a:rPr lang="en-US" dirty="0" err="1"/>
              <a:t>적용되고</a:t>
            </a:r>
            <a:r>
              <a:rPr lang="en-US" dirty="0"/>
              <a:t> </a:t>
            </a:r>
            <a:r>
              <a:rPr lang="en-US" dirty="0" err="1"/>
              <a:t>있으며</a:t>
            </a:r>
            <a:r>
              <a:rPr lang="en-US" dirty="0"/>
              <a:t> </a:t>
            </a:r>
            <a:r>
              <a:rPr lang="en-US" dirty="0" err="1"/>
              <a:t>주요</a:t>
            </a:r>
            <a:r>
              <a:rPr lang="en-US" dirty="0"/>
              <a:t> </a:t>
            </a:r>
            <a:r>
              <a:rPr lang="en-US" dirty="0" err="1"/>
              <a:t>포인트에</a:t>
            </a:r>
            <a:r>
              <a:rPr lang="en-US" dirty="0"/>
              <a:t> </a:t>
            </a:r>
            <a:r>
              <a:rPr lang="en-US" dirty="0" err="1"/>
              <a:t>부착된</a:t>
            </a:r>
            <a:r>
              <a:rPr lang="en-US" dirty="0"/>
              <a:t> </a:t>
            </a:r>
            <a:r>
              <a:rPr lang="en-US" dirty="0" err="1"/>
              <a:t>비콘의</a:t>
            </a:r>
            <a:r>
              <a:rPr lang="en-US" dirty="0"/>
              <a:t> </a:t>
            </a:r>
            <a:r>
              <a:rPr lang="en-US" dirty="0" err="1"/>
              <a:t>신호를</a:t>
            </a:r>
            <a:r>
              <a:rPr lang="en-US" dirty="0"/>
              <a:t> </a:t>
            </a:r>
            <a:r>
              <a:rPr lang="en-US" dirty="0" err="1"/>
              <a:t>스마트</a:t>
            </a:r>
            <a:r>
              <a:rPr lang="en-US" dirty="0"/>
              <a:t> </a:t>
            </a:r>
            <a:r>
              <a:rPr lang="en-US" dirty="0" err="1"/>
              <a:t>폰이</a:t>
            </a:r>
            <a:r>
              <a:rPr lang="en-US" dirty="0"/>
              <a:t> </a:t>
            </a:r>
            <a:r>
              <a:rPr lang="en-US" dirty="0" err="1"/>
              <a:t>수신하고</a:t>
            </a:r>
            <a:r>
              <a:rPr lang="en-US" dirty="0"/>
              <a:t> </a:t>
            </a:r>
            <a:r>
              <a:rPr lang="en-US" dirty="0" err="1"/>
              <a:t>위치를</a:t>
            </a:r>
            <a:r>
              <a:rPr lang="en-US" dirty="0"/>
              <a:t> </a:t>
            </a:r>
            <a:r>
              <a:rPr lang="en-US" dirty="0" err="1"/>
              <a:t>측위하게</a:t>
            </a:r>
            <a:r>
              <a:rPr lang="en-US" dirty="0"/>
              <a:t> </a:t>
            </a:r>
            <a:r>
              <a:rPr lang="en-US" dirty="0" err="1"/>
              <a:t>됩니다</a:t>
            </a:r>
            <a:r>
              <a:rPr lang="en-US" dirty="0"/>
              <a:t>.</a:t>
            </a:r>
            <a:endParaRPr lang="en-US" dirty="0">
              <a:ea typeface="맑은 고딕"/>
            </a:endParaRPr>
          </a:p>
          <a:p>
            <a:endParaRPr lang="en-US" altLang="ko-KR" dirty="0">
              <a:latin typeface="Calibri"/>
              <a:ea typeface="맑은 고딕"/>
              <a:cs typeface="Calibri"/>
            </a:endParaRPr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출처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: </a:t>
            </a:r>
            <a:r>
              <a:rPr lang="en-US" dirty="0">
                <a:hlinkClick r:id="rId3"/>
              </a:rPr>
              <a:t>https://www.youtube.com/watch?v=V_0bp8LIgnA</a:t>
            </a:r>
            <a:endParaRPr lang="en-US" altLang="ko-KR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561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6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ea typeface="맑은 고딕"/>
              </a:rPr>
              <a:t>가속센서를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이용해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사용자가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이동한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거리와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방향을</a:t>
            </a:r>
            <a:r>
              <a:rPr lang="en-US" altLang="ko-KR" dirty="0">
                <a:ea typeface="맑은 고딕"/>
              </a:rPr>
              <a:t> 알 수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12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시스템 아키텍처를 도식화 했습니다.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저희는 박물관에서 사용자가 스마트폰을 들고 돌아다니면  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가까운 작품의 정보가 디스플레이 되도록 하는 서비스를 생각해보았습니다.</a:t>
            </a:r>
            <a:endParaRPr lang="ko-KR" dirty="0"/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미술관의 전시관을 베이스로 했습니다.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1. 적당한 3곳의 포인트에 위치한 비콘으로부터 스마트폰의 위치를 측정합니다.</a:t>
            </a:r>
            <a:endParaRPr lang="ko-KR" dirty="0">
              <a:latin typeface="맑은 고딕" panose="020F0502020204030204"/>
              <a:ea typeface="맑은 고딕" panose="020B0503020000020004" pitchFamily="34" charset="-127"/>
              <a:cs typeface="Calibri"/>
            </a:endParaRP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2. 가속센서를 이용해 거리를 보정하고 최종 위치를 서버에 보냅니다.</a:t>
            </a:r>
            <a:endParaRPr lang="ko-KR" altLang="en-US" dirty="0">
              <a:latin typeface="Calibri"/>
              <a:ea typeface="맑은 고딕" panose="020B0503020000020004" pitchFamily="34" charset="-127"/>
              <a:cs typeface="Calibri"/>
            </a:endParaRP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3. 서버는 전송 받은 위치정보를 기반으로 그에 상응하는 서비스를 찾습니다.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4. 사용자는 작품에 관련한 서비스를 받습니다.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5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시스템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아키텍처에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기반하여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순서도를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그려보았습니다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1.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사용자는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미술관의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특정위치에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서게됩니다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그럼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전시관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있는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비콘으로부터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위치가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측정됩니다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2.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가속센서로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부터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움직인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거리를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계산합니다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3.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RSSI값과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움직인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거리값을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받아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보정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후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합산해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서버에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위치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정보를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전송합니다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4.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서버에서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위치를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판별할때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,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위치정보는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전시관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내에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작품이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여러개가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있을텐데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작품과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작품사이를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기준으로잡아</a:t>
            </a:r>
            <a:endParaRPr lang="en-US" altLang="ko-KR" dirty="0">
              <a:latin typeface="Calibri"/>
              <a:ea typeface="맑은 고딕"/>
              <a:cs typeface="Calibri"/>
            </a:endParaRPr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왼쪽작품에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더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가까이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위치하면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왼쪽작품의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정보가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디스플레이되는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방식입니다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5.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그리고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일치하는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정보가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있을시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사용자에게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넘겨줍니다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44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3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1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0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3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7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5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9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5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3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9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3660" y="1412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8032" y="5517290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9782" y="1920308"/>
            <a:ext cx="1244251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Noto Sans CJK SC Thin" pitchFamily="34" charset="-127"/>
                <a:ea typeface="Noto Sans CJK SC Thin"/>
              </a:rPr>
              <a:t>&lt;8조&gt;</a:t>
            </a:r>
            <a:endParaRPr lang="en-US" altLang="ko-KR" sz="2800" dirty="0">
              <a:solidFill>
                <a:schemeClr val="bg1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0860" y="2445473"/>
            <a:ext cx="4827155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4800" dirty="0">
                <a:solidFill>
                  <a:schemeClr val="bg1"/>
                </a:solidFill>
                <a:ea typeface="Noto Sans CJK SC Bold"/>
                <a:cs typeface="+mn-lt"/>
              </a:rPr>
              <a:t>Indoor Positioning</a:t>
            </a:r>
            <a:endParaRPr lang="en-US" altLang="ko-KR" sz="4800" dirty="0">
              <a:solidFill>
                <a:schemeClr val="bg1"/>
              </a:solidFill>
              <a:ea typeface="Noto Sans CJK SC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3D7214-D4C7-4E9A-889F-9684895A233E}"/>
              </a:ext>
            </a:extLst>
          </p:cNvPr>
          <p:cNvSpPr txBox="1"/>
          <p:nvPr/>
        </p:nvSpPr>
        <p:spPr>
          <a:xfrm>
            <a:off x="5904271" y="5031657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2018037021 강주형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2016038003 이찬진</a:t>
            </a:r>
            <a:endParaRPr lang="en-US" altLang="ko-KR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en-US" alt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2016038019 </a:t>
            </a:r>
            <a:r>
              <a:rPr 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정주형</a:t>
            </a:r>
            <a:endParaRPr lang="en-US" altLang="ko-KR">
              <a:ea typeface="+mn-lt"/>
              <a:cs typeface="+mn-lt"/>
            </a:endParaRPr>
          </a:p>
          <a:p>
            <a:pPr algn="ctr"/>
            <a:r>
              <a:rPr 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2016038022 최준호</a:t>
            </a:r>
            <a:endParaRPr lang="en-US" altLang="ko-KR">
              <a:ea typeface="+mn-lt"/>
              <a:cs typeface="+mn-lt"/>
            </a:endParaRPr>
          </a:p>
          <a:p>
            <a:pPr algn="ctr"/>
            <a:r>
              <a:rPr 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2016038035 채범근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2683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1953" y="1531736"/>
            <a:ext cx="4691669" cy="30411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/>
              </a:rPr>
              <a:t>00. Introduction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chemeClr val="accent6">
                    <a:lumMod val="50000"/>
                  </a:schemeClr>
                </a:solidFill>
                <a:latin typeface="Noto Sans CJK SC Bold"/>
                <a:ea typeface="Noto Sans CJK SC Bold"/>
              </a:rPr>
              <a:t>01. Issue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/>
              </a:rPr>
              <a:t>02. System Architecture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/>
              </a:rPr>
              <a:t>03. Operation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420" y="663015"/>
            <a:ext cx="137088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Outline</a:t>
            </a:r>
            <a:endParaRPr lang="en-US" altLang="ko-KR" sz="28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39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816" y="999529"/>
            <a:ext cx="1999778" cy="89255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CJK SC Bold"/>
                <a:ea typeface="Noto Sans CJK SC Bold"/>
              </a:rPr>
              <a:t>00.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Noto Sans CJK SC Bold"/>
                <a:ea typeface="Noto Sans CJK SC Bold"/>
              </a:rPr>
              <a:t>Introduction</a:t>
            </a:r>
          </a:p>
        </p:txBody>
      </p:sp>
      <p:pic>
        <p:nvPicPr>
          <p:cNvPr id="2" name="그림 2" descr="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5D29BBE1-A397-4E97-8534-A498CC081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242" y="966539"/>
            <a:ext cx="5799760" cy="43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816" y="999529"/>
            <a:ext cx="1999778" cy="89255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CJK SC Bold"/>
                <a:ea typeface="Noto Sans CJK SC Bold"/>
              </a:rPr>
              <a:t>00.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Noto Sans CJK SC Bold"/>
                <a:ea typeface="Noto Sans CJK SC Bold"/>
              </a:rPr>
              <a:t>Introduction</a:t>
            </a:r>
          </a:p>
        </p:txBody>
      </p:sp>
      <p:pic>
        <p:nvPicPr>
          <p:cNvPr id="3" name="그림 3" descr="화이트보드이(가) 표시된 사진&#10;&#10;매우 높은 신뢰도로 생성된 설명">
            <a:extLst>
              <a:ext uri="{FF2B5EF4-FFF2-40B4-BE49-F238E27FC236}">
                <a16:creationId xmlns:a16="http://schemas.microsoft.com/office/drawing/2014/main" id="{3CC3C86F-3F43-4660-87C6-5626909AE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063" y="99621"/>
            <a:ext cx="5066169" cy="3163503"/>
          </a:xfrm>
          <a:prstGeom prst="rect">
            <a:avLst/>
          </a:prstGeom>
        </p:spPr>
      </p:pic>
      <p:pic>
        <p:nvPicPr>
          <p:cNvPr id="6" name="그림 6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D4B15E89-D572-4406-9E94-FF972369F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4153" y="3368279"/>
            <a:ext cx="3724405" cy="333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8780525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" y="-1168"/>
            <a:ext cx="9142884" cy="6857162"/>
          </a:xfrm>
          <a:prstGeom prst="rect">
            <a:avLst/>
          </a:prstGeom>
        </p:spPr>
      </p:pic>
      <p:pic>
        <p:nvPicPr>
          <p:cNvPr id="12" name="그림 12" descr="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50495CD6-460E-4D3F-AFB7-339C111CC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54" y="1020341"/>
            <a:ext cx="3885940" cy="26137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1420" y="361133"/>
            <a:ext cx="1741944" cy="569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spc="-100" dirty="0">
                <a:solidFill>
                  <a:srgbClr val="FFFFFF"/>
                </a:solidFill>
                <a:latin typeface="+mj-lt"/>
                <a:ea typeface="HY중고딕"/>
                <a:cs typeface="+mj-cs"/>
              </a:rPr>
              <a:t>01.</a:t>
            </a:r>
            <a:r>
              <a:rPr lang="en-US" altLang="ko-KR" sz="3200" spc="-100" dirty="0">
                <a:solidFill>
                  <a:srgbClr val="FFFFFF"/>
                </a:solidFill>
                <a:latin typeface="+mj-lt"/>
                <a:ea typeface="HY중고딕"/>
                <a:cs typeface="+mj-cs"/>
              </a:rPr>
              <a:t> </a:t>
            </a:r>
            <a:r>
              <a:rPr lang="en-US" altLang="ko-KR" sz="2800" spc="-100" dirty="0">
                <a:solidFill>
                  <a:srgbClr val="FFFFFF"/>
                </a:solidFill>
                <a:latin typeface="+mj-lt"/>
                <a:ea typeface="HY중고딕"/>
                <a:cs typeface="+mj-cs"/>
              </a:rPr>
              <a:t>Issue</a:t>
            </a:r>
            <a:endParaRPr lang="ko-KR" altLang="en-US" sz="2800" dirty="0">
              <a:ea typeface="HY중고딕"/>
              <a:cs typeface="+mj-cs"/>
            </a:endParaRPr>
          </a:p>
        </p:txBody>
      </p:sp>
      <p:pic>
        <p:nvPicPr>
          <p:cNvPr id="2" name="그림 3" descr="시계, 표지판, 측정기이(가) 표시된 사진&#10;&#10;매우 높은 신뢰도로 생성된 설명">
            <a:extLst>
              <a:ext uri="{FF2B5EF4-FFF2-40B4-BE49-F238E27FC236}">
                <a16:creationId xmlns:a16="http://schemas.microsoft.com/office/drawing/2014/main" id="{825E844C-5E37-4A72-96B1-1CBD6129C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686" y="1454303"/>
            <a:ext cx="4570884" cy="17372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B27B17-1B28-4AF1-80A3-6EEEB4838A26}"/>
              </a:ext>
            </a:extLst>
          </p:cNvPr>
          <p:cNvSpPr txBox="1"/>
          <p:nvPr/>
        </p:nvSpPr>
        <p:spPr>
          <a:xfrm>
            <a:off x="3345951" y="4578848"/>
            <a:ext cx="524324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solidFill>
                  <a:srgbClr val="00B0F0"/>
                </a:solidFill>
                <a:ea typeface="Noto Sans CJK SC Bold"/>
              </a:rPr>
              <a:t>장애물이 있거나, 거리가 멀어질수록 </a:t>
            </a:r>
            <a:r>
              <a:rPr lang="ko-KR" altLang="en-US" sz="2800" dirty="0" err="1">
                <a:solidFill>
                  <a:srgbClr val="00B0F0"/>
                </a:solidFill>
                <a:ea typeface="Noto Sans CJK SC Bold"/>
              </a:rPr>
              <a:t>RSSI의</a:t>
            </a:r>
            <a:r>
              <a:rPr lang="ko-KR" altLang="en-US" sz="2800" dirty="0">
                <a:solidFill>
                  <a:srgbClr val="00B0F0"/>
                </a:solidFill>
                <a:ea typeface="Noto Sans CJK SC Bold"/>
              </a:rPr>
              <a:t> 정확도가 떨어진다.</a:t>
            </a:r>
          </a:p>
        </p:txBody>
      </p:sp>
    </p:spTree>
    <p:extLst>
      <p:ext uri="{BB962C8B-B14F-4D97-AF65-F5344CB8AC3E}">
        <p14:creationId xmlns:p14="http://schemas.microsoft.com/office/powerpoint/2010/main" val="143039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4132" y="823683"/>
            <a:ext cx="928459" cy="89255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CJK SC Bold"/>
                <a:ea typeface="Noto Sans CJK SC Bold"/>
              </a:rPr>
              <a:t>01.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Noto Sans CJK SC Bold"/>
                <a:ea typeface="Noto Sans CJK SC Bold"/>
              </a:rPr>
              <a:t>Issue</a:t>
            </a:r>
          </a:p>
        </p:txBody>
      </p:sp>
      <p:pic>
        <p:nvPicPr>
          <p:cNvPr id="7" name="그림 7" descr="테이블, 비행, 남자, 공기이(가) 표시된 사진&#10;&#10;매우 높은 신뢰도로 생성된 설명">
            <a:extLst>
              <a:ext uri="{FF2B5EF4-FFF2-40B4-BE49-F238E27FC236}">
                <a16:creationId xmlns:a16="http://schemas.microsoft.com/office/drawing/2014/main" id="{965EB557-C758-4F2F-84F7-20240F35B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266" y="230647"/>
            <a:ext cx="3009784" cy="2963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5B4167-82F0-4C5D-ABB1-53E339E450EB}"/>
              </a:ext>
            </a:extLst>
          </p:cNvPr>
          <p:cNvSpPr txBox="1"/>
          <p:nvPr/>
        </p:nvSpPr>
        <p:spPr>
          <a:xfrm>
            <a:off x="3015299" y="3653898"/>
            <a:ext cx="54086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solidFill>
                  <a:srgbClr val="00B0F0"/>
                </a:solidFill>
                <a:ea typeface="HY중고딕"/>
              </a:rPr>
              <a:t>가속센서를 이용하면</a:t>
            </a:r>
            <a:r>
              <a:rPr lang="ko-KR" altLang="en-US" dirty="0">
                <a:solidFill>
                  <a:srgbClr val="00B0F0"/>
                </a:solidFill>
                <a:ea typeface="HY중고딕"/>
              </a:rPr>
              <a:t> 위치를 보정할 수 있을 것이다.</a:t>
            </a:r>
            <a:endParaRPr lang="ko-KR" dirty="0">
              <a:solidFill>
                <a:srgbClr val="00B0F0"/>
              </a:solidFill>
              <a:ea typeface="HY중고딕"/>
            </a:endParaRPr>
          </a:p>
        </p:txBody>
      </p:sp>
    </p:spTree>
    <p:extLst>
      <p:ext uri="{BB962C8B-B14F-4D97-AF65-F5344CB8AC3E}">
        <p14:creationId xmlns:p14="http://schemas.microsoft.com/office/powerpoint/2010/main" val="37139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3764" y="2170635"/>
            <a:ext cx="184731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endParaRPr lang="en-US" altLang="ko-KR" sz="8000" dirty="0">
              <a:solidFill>
                <a:schemeClr val="accent6">
                  <a:lumMod val="50000"/>
                </a:schemeClr>
              </a:solidFill>
              <a:ea typeface="Noto Sans CJK SC Thi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507" y="860457"/>
            <a:ext cx="2136867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02.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System</a:t>
            </a:r>
            <a:endParaRPr lang="en-US" altLang="ko-KR" sz="280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Architecture</a:t>
            </a:r>
            <a:endParaRPr lang="en-US" altLang="ko-KR" sz="28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2" name="그림 2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E336E16E-951A-44A5-AFB3-811E5C9F0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035" y="299336"/>
            <a:ext cx="6379559" cy="615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2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물결 25">
            <a:extLst>
              <a:ext uri="{FF2B5EF4-FFF2-40B4-BE49-F238E27FC236}">
                <a16:creationId xmlns:a16="http://schemas.microsoft.com/office/drawing/2014/main" id="{1A61F578-DF6F-4A4B-A188-4658A7B8E026}"/>
              </a:ext>
            </a:extLst>
          </p:cNvPr>
          <p:cNvSpPr/>
          <p:nvPr/>
        </p:nvSpPr>
        <p:spPr>
          <a:xfrm>
            <a:off x="4574350" y="3356653"/>
            <a:ext cx="4106881" cy="3483427"/>
          </a:xfrm>
          <a:prstGeom prst="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816" y="999529"/>
            <a:ext cx="1736886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CJK SC Bold"/>
                <a:ea typeface="Noto Sans CJK SC Bold"/>
              </a:rPr>
              <a:t>03.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Noto Sans CJK SC Bold"/>
                <a:ea typeface="+mn-lt"/>
                <a:cs typeface="+mn-lt"/>
              </a:rPr>
              <a:t>Operation </a:t>
            </a:r>
            <a:endParaRPr lang="en-US" dirty="0">
              <a:solidFill>
                <a:schemeClr val="bg1"/>
              </a:solidFill>
              <a:latin typeface="Noto Sans CJK SC Bold"/>
              <a:ea typeface="+mn-lt"/>
              <a:cs typeface="+mn-lt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Noto Sans CJK SC Bold"/>
                <a:ea typeface="+mn-lt"/>
                <a:cs typeface="+mn-lt"/>
              </a:rPr>
              <a:t>step</a:t>
            </a:r>
            <a:endParaRPr lang="en-US" dirty="0">
              <a:solidFill>
                <a:schemeClr val="bg1"/>
              </a:solidFill>
              <a:latin typeface="Noto Sans CJK SC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559171-9AD3-4C41-967E-1B6FF3513500}"/>
              </a:ext>
            </a:extLst>
          </p:cNvPr>
          <p:cNvSpPr txBox="1"/>
          <p:nvPr/>
        </p:nvSpPr>
        <p:spPr>
          <a:xfrm>
            <a:off x="3083442" y="552893"/>
            <a:ext cx="5906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 dirty="0">
              <a:ea typeface="HY중고딕"/>
            </a:endParaRP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9061FC46-CB57-4FCB-A534-1A0303B86C24}"/>
              </a:ext>
            </a:extLst>
          </p:cNvPr>
          <p:cNvSpPr/>
          <p:nvPr/>
        </p:nvSpPr>
        <p:spPr>
          <a:xfrm>
            <a:off x="4835995" y="164783"/>
            <a:ext cx="1930553" cy="75617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HY중고딕"/>
              </a:rPr>
              <a:t>3곳의 비콘으로부터</a:t>
            </a:r>
          </a:p>
          <a:p>
            <a:pPr algn="ctr"/>
            <a:r>
              <a:rPr lang="ko-KR" altLang="en-US" sz="1400" dirty="0">
                <a:ea typeface="HY중고딕"/>
              </a:rPr>
              <a:t> 위치 측정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384B9DCD-0FD2-4ADB-91D5-420B957B946C}"/>
              </a:ext>
            </a:extLst>
          </p:cNvPr>
          <p:cNvSpPr/>
          <p:nvPr/>
        </p:nvSpPr>
        <p:spPr>
          <a:xfrm>
            <a:off x="4818210" y="1183150"/>
            <a:ext cx="1961868" cy="667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HY중고딕"/>
              </a:rPr>
              <a:t>가속센서로 </a:t>
            </a:r>
            <a:r>
              <a:rPr lang="ko-KR" altLang="en-US" sz="1400" dirty="0" err="1">
                <a:ea typeface="HY중고딕"/>
              </a:rPr>
              <a:t>부터</a:t>
            </a:r>
            <a:r>
              <a:rPr lang="ko-KR" altLang="en-US" sz="1400" dirty="0">
                <a:ea typeface="HY중고딕"/>
              </a:rPr>
              <a:t> 움직인 거리 계산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338F4CB-F3B3-494B-8827-B1B0389324B4}"/>
              </a:ext>
            </a:extLst>
          </p:cNvPr>
          <p:cNvSpPr/>
          <p:nvPr/>
        </p:nvSpPr>
        <p:spPr>
          <a:xfrm>
            <a:off x="5691634" y="914839"/>
            <a:ext cx="217715" cy="277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361DD420-E2D3-4BB8-98CE-A50538EEE319}"/>
              </a:ext>
            </a:extLst>
          </p:cNvPr>
          <p:cNvSpPr/>
          <p:nvPr/>
        </p:nvSpPr>
        <p:spPr>
          <a:xfrm>
            <a:off x="4795850" y="3705852"/>
            <a:ext cx="2266208" cy="15437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HY중고딕"/>
              </a:rPr>
              <a:t>일치하는 정보가 있는가?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30F45C-8559-47CE-9BFD-5834C20E0BF7}"/>
              </a:ext>
            </a:extLst>
          </p:cNvPr>
          <p:cNvSpPr txBox="1"/>
          <p:nvPr/>
        </p:nvSpPr>
        <p:spPr>
          <a:xfrm>
            <a:off x="4613297" y="3743526"/>
            <a:ext cx="7243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HY중고딕"/>
              </a:rPr>
              <a:t>서버</a:t>
            </a:r>
            <a:endParaRPr lang="ko-KR" altLang="en-US" dirty="0">
              <a:ea typeface="HY중고딕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57A9D69-1CFF-453E-A9F3-C1613C38395A}"/>
              </a:ext>
            </a:extLst>
          </p:cNvPr>
          <p:cNvSpPr/>
          <p:nvPr/>
        </p:nvSpPr>
        <p:spPr>
          <a:xfrm>
            <a:off x="5694480" y="1848598"/>
            <a:ext cx="217715" cy="346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9BEF90CE-1AE7-4D24-8271-3CB5239BBAE9}"/>
              </a:ext>
            </a:extLst>
          </p:cNvPr>
          <p:cNvSpPr/>
          <p:nvPr/>
        </p:nvSpPr>
        <p:spPr>
          <a:xfrm>
            <a:off x="6769447" y="4998378"/>
            <a:ext cx="1723143" cy="8808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ea typeface="HY중고딕"/>
              </a:rPr>
              <a:t>해당 정보의 서비스들을 스마트폰에 전송</a:t>
            </a:r>
          </a:p>
        </p:txBody>
      </p:sp>
      <p:sp>
        <p:nvSpPr>
          <p:cNvPr id="20" name="화살표: 굽음 19">
            <a:extLst>
              <a:ext uri="{FF2B5EF4-FFF2-40B4-BE49-F238E27FC236}">
                <a16:creationId xmlns:a16="http://schemas.microsoft.com/office/drawing/2014/main" id="{0A50FF13-03F8-429D-A6C6-534B3352A643}"/>
              </a:ext>
            </a:extLst>
          </p:cNvPr>
          <p:cNvSpPr/>
          <p:nvPr/>
        </p:nvSpPr>
        <p:spPr>
          <a:xfrm rot="5400000">
            <a:off x="7111657" y="4388621"/>
            <a:ext cx="564078" cy="63335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FF3D00-36BC-4C60-8673-994DBA578745}"/>
              </a:ext>
            </a:extLst>
          </p:cNvPr>
          <p:cNvSpPr txBox="1"/>
          <p:nvPr/>
        </p:nvSpPr>
        <p:spPr>
          <a:xfrm>
            <a:off x="7076579" y="4167667"/>
            <a:ext cx="5858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>
                <a:ea typeface="HY중고딕"/>
              </a:rPr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7E6E3-67E8-45BF-A1A1-94C44ADFB532}"/>
              </a:ext>
            </a:extLst>
          </p:cNvPr>
          <p:cNvSpPr txBox="1"/>
          <p:nvPr/>
        </p:nvSpPr>
        <p:spPr>
          <a:xfrm>
            <a:off x="5088387" y="5467149"/>
            <a:ext cx="48688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ea typeface="HY중고딕"/>
              </a:rPr>
              <a:t>No</a:t>
            </a:r>
            <a:endParaRPr lang="ko-KR" sz="1400">
              <a:ea typeface="HY중고딕"/>
            </a:endParaRPr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B8F8B435-B1CB-49D1-8B83-64A73BAC5675}"/>
              </a:ext>
            </a:extLst>
          </p:cNvPr>
          <p:cNvSpPr/>
          <p:nvPr/>
        </p:nvSpPr>
        <p:spPr>
          <a:xfrm>
            <a:off x="2571702" y="5466942"/>
            <a:ext cx="1890155" cy="8906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HY중고딕"/>
              </a:rPr>
              <a:t>"작품 앞에 서주십시오" 출</a:t>
            </a:r>
            <a:r>
              <a:rPr lang="ko-KR" altLang="en-US" dirty="0">
                <a:ea typeface="HY중고딕"/>
              </a:rPr>
              <a:t>력</a:t>
            </a:r>
          </a:p>
        </p:txBody>
      </p:sp>
      <p:sp>
        <p:nvSpPr>
          <p:cNvPr id="25" name="화살표: 굽음 24">
            <a:extLst>
              <a:ext uri="{FF2B5EF4-FFF2-40B4-BE49-F238E27FC236}">
                <a16:creationId xmlns:a16="http://schemas.microsoft.com/office/drawing/2014/main" id="{D022E630-9313-40BF-B82A-6995A0D00FC2}"/>
              </a:ext>
            </a:extLst>
          </p:cNvPr>
          <p:cNvSpPr/>
          <p:nvPr/>
        </p:nvSpPr>
        <p:spPr>
          <a:xfrm rot="10740000">
            <a:off x="4470371" y="5281378"/>
            <a:ext cx="1563584" cy="771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HY중고딕"/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D401BB33-2ADF-4632-B44D-F000F152B891}"/>
              </a:ext>
            </a:extLst>
          </p:cNvPr>
          <p:cNvSpPr/>
          <p:nvPr/>
        </p:nvSpPr>
        <p:spPr>
          <a:xfrm>
            <a:off x="4818210" y="2195670"/>
            <a:ext cx="1961868" cy="667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HY중고딕"/>
              </a:rPr>
              <a:t>보정 위치 합산 후 전송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2C37A50E-5F36-44D2-96D2-7E18DCEDA233}"/>
              </a:ext>
            </a:extLst>
          </p:cNvPr>
          <p:cNvSpPr/>
          <p:nvPr/>
        </p:nvSpPr>
        <p:spPr>
          <a:xfrm>
            <a:off x="5809301" y="2861118"/>
            <a:ext cx="249030" cy="847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10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9198" y="3044280"/>
            <a:ext cx="3145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Noto Sans CJK SC Thin" pitchFamily="34" charset="-127"/>
                <a:ea typeface="Noto Sans CJK SC Thin" pitchFamily="34" charset="-127"/>
              </a:rPr>
              <a:t>THANK YOU</a:t>
            </a:r>
            <a:endParaRPr lang="ko-KR" altLang="en-US" sz="4400" dirty="0">
              <a:solidFill>
                <a:schemeClr val="bg1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3727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43</Words>
  <Application>Microsoft Office PowerPoint</Application>
  <PresentationFormat>화면 슬라이드 쇼(4:3)</PresentationFormat>
  <Paragraphs>24</Paragraphs>
  <Slides>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Frame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치키홍</cp:lastModifiedBy>
  <cp:revision>1010</cp:revision>
  <dcterms:created xsi:type="dcterms:W3CDTF">2016-09-04T05:54:01Z</dcterms:created>
  <dcterms:modified xsi:type="dcterms:W3CDTF">2020-04-14T03:20:21Z</dcterms:modified>
</cp:coreProperties>
</file>