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haansoftxlsx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2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62" r:id="rId2"/>
    <p:sldId id="257" r:id="rId3"/>
    <p:sldId id="268" r:id="rId4"/>
    <p:sldId id="270" r:id="rId5"/>
    <p:sldId id="269" r:id="rId6"/>
    <p:sldId id="271" r:id="rId7"/>
    <p:sldId id="259" r:id="rId8"/>
    <p:sldId id="260" r:id="rId9"/>
    <p:sldId id="258" r:id="rId10"/>
    <p:sldId id="264" r:id="rId11"/>
    <p:sldId id="265" r:id="rId12"/>
    <p:sldId id="266" r:id="rId13"/>
    <p:sldId id="263" r:id="rId14"/>
    <p:sldId id="261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7883"/>
    <a:srgbClr val="565656"/>
    <a:srgbClr val="C1C1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87" autoAdjust="0"/>
    <p:restoredTop sz="94424" autoAdjust="0"/>
  </p:normalViewPr>
  <p:slideViewPr>
    <p:cSldViewPr snapToGrid="0">
      <p:cViewPr varScale="1">
        <p:scale>
          <a:sx n="61" d="100"/>
          <a:sy n="61" d="100"/>
        </p:scale>
        <p:origin x="6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11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111112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111113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111114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1115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noFill/>
            </a:ln>
            <a:effectLst/>
          </c:spPr>
          <c:explosion val="1"/>
          <c:dPt>
            <c:idx val="0"/>
            <c:bubble3D val="0"/>
            <c:spPr>
              <a:solidFill>
                <a:schemeClr val="bg1">
                  <a:lumMod val="50000"/>
                </a:schemeClr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tx1">
                  <a:lumMod val="65000"/>
                  <a:lumOff val="35000"/>
                </a:schemeClr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tx1">
                  <a:lumMod val="85000"/>
                  <a:lumOff val="15000"/>
                </a:schemeClr>
              </a:solidFill>
              <a:ln w="19050">
                <a:noFill/>
              </a:ln>
              <a:effectLst/>
            </c:spPr>
          </c:dPt>
          <c:dPt>
            <c:idx val="3"/>
            <c:bubble3D val="0"/>
            <c:spPr>
              <a:solidFill>
                <a:schemeClr val="bg1">
                  <a:lumMod val="95000"/>
                </a:schemeClr>
              </a:solidFill>
              <a:ln w="19050">
                <a:noFill/>
              </a:ln>
              <a:effectLst/>
            </c:spPr>
          </c:dPt>
          <c:dPt>
            <c:idx val="4"/>
            <c:bubble3D val="0"/>
            <c:spPr>
              <a:solidFill>
                <a:schemeClr val="bg1"/>
              </a:solidFill>
              <a:ln w="19050">
                <a:noFill/>
              </a:ln>
              <a:effectLst/>
            </c:spPr>
          </c:dPt>
          <c:cat>
            <c:strRef>
              <c:f>Sheet1!$A$2:$A$6</c:f>
              <c:strCache>
                <c:ptCount val="5"/>
                <c:pt idx="0">
                  <c:v>데이터1</c:v>
                </c:pt>
                <c:pt idx="1">
                  <c:v>데이터2</c:v>
                </c:pt>
                <c:pt idx="2">
                  <c:v>데이터3</c:v>
                </c:pt>
                <c:pt idx="3">
                  <c:v>데이터4</c:v>
                </c:pt>
                <c:pt idx="4">
                  <c:v>데이터5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35</c:v>
                </c:pt>
                <c:pt idx="1">
                  <c:v>20</c:v>
                </c:pt>
                <c:pt idx="2">
                  <c:v>8</c:v>
                </c:pt>
                <c:pt idx="3">
                  <c:v>7</c:v>
                </c:pt>
                <c:pt idx="4">
                  <c:v>30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0"/>
      </c:doughnutChart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0"/>
      </c:doughnutChart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0"/>
      </c:doughnutChart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0"/>
      </c:doughnutChart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0"/>
      </c:doughnutChart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262DBD-8FD6-4B02-87B2-659399168B97}" type="datetimeFigureOut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180BD0-AE11-4C54-998A-74F71A3D7C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544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오우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예쓰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180BD0-AE11-4C54-998A-74F71A3D7CF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5234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180BD0-AE11-4C54-998A-74F71A3D7CF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1527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9D19E58-7255-4887-A618-C2FB9911A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9EBD8CC5-923F-4F7B-836B-32DF2F669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E66AC75-AE10-4F39-B327-DBFAC4E36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D929-86A6-4EBF-BB2D-469B7366A4D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EA125C57-7DBF-470C-BF92-D986B3265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2CD34B54-A126-47D8-9AA8-060947334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500-822E-4467-80BB-F7AC9923E50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075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0AAA3DC-3949-44C4-9909-C4C9634FE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2EB1AF8C-50E4-4170-9539-41413E192C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0D9956F0-8776-450A-B8E1-4EA3D1378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D929-86A6-4EBF-BB2D-469B7366A4D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8702E5E-1AAD-4503-B9C3-75BFCE4E7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3DE368CD-2DE2-4214-95CF-1077745FF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500-822E-4467-80BB-F7AC9923E50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9205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94A5DB9D-7CC3-4B13-AF3C-A6D8DD4378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CC5F1924-FBFD-4BB9-B7B8-91A4179914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E3FC5556-3582-4819-B8A7-8A106C2A1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D929-86A6-4EBF-BB2D-469B7366A4D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ECB4DD32-55D0-47A5-907B-87687993A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362A0CCC-4514-43A6-AC8E-C5325A847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500-822E-4467-80BB-F7AC9923E50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415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21AA29C-3439-4399-9ED8-A2BD913CA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717D07D0-C2E1-44DF-97D5-E092FD251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C32C5DAA-4234-4125-842F-227C6AE60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D929-86A6-4EBF-BB2D-469B7366A4D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68AC6EC-9242-4FA1-A94E-2594A8DD8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7AD5D6A-5FFB-4C4E-B140-9DC2F50B8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500-822E-4467-80BB-F7AC9923E50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6925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BA73A1D-8955-45E3-8CDD-1B491289B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CF9F39D9-559C-4F99-809D-619DEF026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CE5819F-1EE2-4529-815E-7EC48BA4D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D929-86A6-4EBF-BB2D-469B7366A4D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FD17F30-B943-4D1E-AA66-A5122C2BE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8CAFB21-2FC1-45AD-9D0D-13965838F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500-822E-4467-80BB-F7AC9923E50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789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3AF29AC-8522-4F80-9E9E-3EB6D68A8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C2A509BF-2F43-456A-B480-E44CDD8ABE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17AC3D7F-D117-4214-BF55-331AA4CC55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5B62E462-5F22-48E0-8372-9F6361994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D929-86A6-4EBF-BB2D-469B7366A4D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C7413F9F-857F-40AE-8BA0-F9D2EC30E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2EAE33A1-DE88-49B0-8177-115124151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500-822E-4467-80BB-F7AC9923E50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864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E81EAC4-321B-4122-8263-05C982E85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ECD14712-75FA-4EB6-BD9C-A571DE755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FB879CCC-8ED4-48DE-8EDA-81EC0A6573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F0E75A36-CE92-4FCE-A32F-F5260ADB30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11067F4B-BA22-4D84-B612-1D514CA4CB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A091306C-429A-4C06-9922-DADD9521F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D929-86A6-4EBF-BB2D-469B7366A4D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9988C4AC-C7E9-4CE7-B9DA-91752A051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2CF95C73-604A-4FBE-9FC2-0F9DF088D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500-822E-4467-80BB-F7AC9923E50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122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74BFFA8-6623-4D3F-9502-C90056E78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118AF2BA-A3EB-4595-A13F-2C806D7BE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D929-86A6-4EBF-BB2D-469B7366A4D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05205C81-E050-4B93-B531-AAA375FFB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4C9A689A-ED0A-4F0A-A7AB-B1A3C6051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500-822E-4467-80BB-F7AC9923E50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476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BF6F8C49-4A74-4C45-BAF0-5BE51BC37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D929-86A6-4EBF-BB2D-469B7366A4D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FF1FCC57-010A-40CA-A4E3-1B03C00EE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33A555BA-1E9C-4BBB-9DF9-07A08B1DB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500-822E-4467-80BB-F7AC9923E50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235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D026FD6-F430-4A6B-9FDC-6D6CE64CF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FE25D86-761B-4ABD-94A8-D2F664334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EEAA3687-A740-418A-803E-A847F1C46C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780F2A25-CB19-4DA6-AA4A-7D0518509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D929-86A6-4EBF-BB2D-469B7366A4D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3984E3C0-F3BE-4184-904B-541D63D86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7685778F-FF54-4321-976E-3DA9A02E1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500-822E-4467-80BB-F7AC9923E50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130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CDF55CD-197A-4FF0-8507-412FDCEF6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1247D2CB-B3ED-4299-95E5-58FCA3F37E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32A8A99E-F19D-4A57-9ADE-5611F811F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89DD6836-BE01-4E60-92CB-E01A3FF2E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D929-86A6-4EBF-BB2D-469B7366A4D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42A65311-7B1E-45D7-8ABE-B8CA30EB9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87F1E412-8AB0-4814-B24F-923AD2621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500-822E-4467-80BB-F7AC9923E50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5325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C1C1C4"/>
            </a:gs>
            <a:gs pos="100000">
              <a:srgbClr val="777883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E7F59780-DC6B-4F6E-BD25-EAED7E9D1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CDB70512-04EF-431A-83B2-7FB8A471F2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F97BF53-3D61-43F2-8C09-AF58CA588C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8D929-86A6-4EBF-BB2D-469B7366A4D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8A26E91-952F-4504-B73B-42B0C71838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E2F782F-DFF3-4893-9485-CE84357256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3A500-822E-4467-80BB-F7AC9923E50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276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chart" Target="../charts/char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409903" y="445375"/>
            <a:ext cx="11414234" cy="5939660"/>
            <a:chOff x="409903" y="445375"/>
            <a:chExt cx="11414234" cy="5939660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409903" y="445376"/>
              <a:ext cx="11414234" cy="5939659"/>
            </a:xfrm>
            <a:prstGeom prst="roundRect">
              <a:avLst>
                <a:gd name="adj" fmla="val 422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998033" y="445375"/>
              <a:ext cx="9826104" cy="5939659"/>
            </a:xfrm>
            <a:prstGeom prst="roundRect">
              <a:avLst>
                <a:gd name="adj" fmla="val 4007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tIns="252000" rtlCol="0" anchor="t"/>
            <a:lstStyle/>
            <a:p>
              <a:pPr latinLnBrk="0">
                <a:lnSpc>
                  <a:spcPct val="150000"/>
                </a:lnSpc>
                <a:defRPr/>
              </a:pPr>
              <a:endParaRPr lang="en-US" altLang="ko-KR" sz="2000" b="1" i="1" kern="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sp>
        <p:nvSpPr>
          <p:cNvPr id="19" name="모서리가 둥근 직사각형 18"/>
          <p:cNvSpPr/>
          <p:nvPr/>
        </p:nvSpPr>
        <p:spPr>
          <a:xfrm>
            <a:off x="2593074" y="892514"/>
            <a:ext cx="8726090" cy="4940249"/>
          </a:xfrm>
          <a:prstGeom prst="roundRect">
            <a:avLst>
              <a:gd name="adj" fmla="val 7524"/>
            </a:avLst>
          </a:prstGeom>
          <a:solidFill>
            <a:schemeClr val="bg1"/>
          </a:solidFill>
          <a:ln>
            <a:noFill/>
          </a:ln>
          <a:effectLst>
            <a:outerShdw blurRad="635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>
            <a:off x="643659" y="2706923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8" name="Group 12"/>
          <p:cNvGrpSpPr>
            <a:grpSpLocks noChangeAspect="1"/>
          </p:cNvGrpSpPr>
          <p:nvPr/>
        </p:nvGrpSpPr>
        <p:grpSpPr bwMode="auto">
          <a:xfrm>
            <a:off x="599825" y="2045576"/>
            <a:ext cx="229344" cy="182438"/>
            <a:chOff x="6124" y="305"/>
            <a:chExt cx="841" cy="669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9" name="Freeform 13"/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14"/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1" name="자유형 10"/>
          <p:cNvSpPr>
            <a:spLocks/>
          </p:cNvSpPr>
          <p:nvPr/>
        </p:nvSpPr>
        <p:spPr bwMode="auto">
          <a:xfrm>
            <a:off x="629139" y="4004647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2" name="Freeform 6"/>
          <p:cNvSpPr>
            <a:spLocks/>
          </p:cNvSpPr>
          <p:nvPr/>
        </p:nvSpPr>
        <p:spPr bwMode="auto">
          <a:xfrm rot="10800000" flipH="1" flipV="1">
            <a:off x="628247" y="3372800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3905622"/>
              </p:ext>
            </p:extLst>
          </p:nvPr>
        </p:nvGraphicFramePr>
        <p:xfrm>
          <a:off x="977899" y="1840441"/>
          <a:ext cx="854253" cy="32046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4253"/>
              </a:tblGrid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개요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목표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진행상황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</a:rPr>
                        <a:t>향후계획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끝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4" name="그룹 13"/>
          <p:cNvGrpSpPr/>
          <p:nvPr/>
        </p:nvGrpSpPr>
        <p:grpSpPr>
          <a:xfrm>
            <a:off x="613268" y="892514"/>
            <a:ext cx="323769" cy="323769"/>
            <a:chOff x="1593332" y="2172798"/>
            <a:chExt cx="1083168" cy="1083168"/>
          </a:xfrm>
        </p:grpSpPr>
        <p:sp>
          <p:nvSpPr>
            <p:cNvPr id="15" name="타원 14"/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</p:spPr>
        </p:pic>
      </p:grpSp>
      <p:sp>
        <p:nvSpPr>
          <p:cNvPr id="17" name="직사각형 16"/>
          <p:cNvSpPr/>
          <p:nvPr/>
        </p:nvSpPr>
        <p:spPr>
          <a:xfrm>
            <a:off x="919159" y="921198"/>
            <a:ext cx="95957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1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우승을 </a:t>
            </a:r>
            <a:r>
              <a:rPr lang="ko-KR" altLang="en-US" sz="11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사</a:t>
            </a:r>
            <a:r>
              <a:rPr lang="ko-KR" altLang="en-US" sz="11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조</a:t>
            </a:r>
            <a:endParaRPr lang="ko-KR" altLang="en-US" sz="11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657603" y="1400175"/>
            <a:ext cx="1094997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5240877" y="2800407"/>
            <a:ext cx="4194634" cy="10849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PANDA Challenge</a:t>
            </a:r>
          </a:p>
          <a:p>
            <a:pPr algn="ctr">
              <a:lnSpc>
                <a:spcPct val="150000"/>
              </a:lnSpc>
            </a:pPr>
            <a:r>
              <a:rPr lang="en-US" altLang="ko-KR" sz="1100" b="1" dirty="0" smtClean="0">
                <a:solidFill>
                  <a:srgbClr val="565656"/>
                </a:solidFill>
              </a:rPr>
              <a:t>Prostate </a:t>
            </a:r>
            <a:r>
              <a:rPr lang="en-US" altLang="ko-KR" sz="1100" b="1" dirty="0" err="1">
                <a:solidFill>
                  <a:srgbClr val="565656"/>
                </a:solidFill>
              </a:rPr>
              <a:t>cANcer</a:t>
            </a:r>
            <a:r>
              <a:rPr lang="en-US" altLang="ko-KR" sz="1100" b="1" dirty="0">
                <a:solidFill>
                  <a:srgbClr val="565656"/>
                </a:solidFill>
              </a:rPr>
              <a:t> </a:t>
            </a:r>
            <a:r>
              <a:rPr lang="en-US" altLang="ko-KR" sz="1100" b="1" dirty="0" err="1">
                <a:solidFill>
                  <a:srgbClr val="565656"/>
                </a:solidFill>
              </a:rPr>
              <a:t>graDe</a:t>
            </a:r>
            <a:r>
              <a:rPr lang="en-US" altLang="ko-KR" sz="1100" b="1" dirty="0">
                <a:solidFill>
                  <a:srgbClr val="565656"/>
                </a:solidFill>
              </a:rPr>
              <a:t> </a:t>
            </a:r>
            <a:r>
              <a:rPr lang="en-US" altLang="ko-KR" sz="1100" b="1" dirty="0" smtClean="0">
                <a:solidFill>
                  <a:srgbClr val="565656"/>
                </a:solidFill>
              </a:rPr>
              <a:t>Assessment</a:t>
            </a:r>
            <a:endParaRPr lang="en-US" altLang="ko-KR" sz="1100" b="1" dirty="0">
              <a:solidFill>
                <a:srgbClr val="56565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731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>
            <a:off x="409903" y="445375"/>
            <a:ext cx="11414234" cy="5939660"/>
            <a:chOff x="409903" y="445375"/>
            <a:chExt cx="11414234" cy="5939660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409903" y="445376"/>
              <a:ext cx="11414234" cy="5939659"/>
            </a:xfrm>
            <a:prstGeom prst="roundRect">
              <a:avLst>
                <a:gd name="adj" fmla="val 422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998033" y="445375"/>
              <a:ext cx="9826104" cy="5939659"/>
            </a:xfrm>
            <a:prstGeom prst="roundRect">
              <a:avLst>
                <a:gd name="adj" fmla="val 4007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tIns="252000" rtlCol="0" anchor="t"/>
            <a:lstStyle/>
            <a:p>
              <a:pPr latinLnBrk="0">
                <a:lnSpc>
                  <a:spcPct val="150000"/>
                </a:lnSpc>
                <a:defRPr/>
              </a:pPr>
              <a:r>
                <a:rPr lang="en-US" altLang="ko-KR" sz="2000" b="1" i="1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PPT PRESENTATION </a:t>
              </a:r>
            </a:p>
            <a:p>
              <a:pPr latinLnBrk="0">
                <a:lnSpc>
                  <a:spcPct val="150000"/>
                </a:lnSpc>
                <a:defRPr/>
              </a:pPr>
              <a:r>
                <a:rPr lang="en-US" altLang="ko-KR" sz="600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Enjoy your stylish business and campus life with BIZCAM</a:t>
              </a:r>
              <a:endParaRPr lang="ko-KR" altLang="en-US" sz="4400" kern="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sp>
        <p:nvSpPr>
          <p:cNvPr id="9" name="Freeform 9"/>
          <p:cNvSpPr>
            <a:spLocks/>
          </p:cNvSpPr>
          <p:nvPr/>
        </p:nvSpPr>
        <p:spPr bwMode="auto">
          <a:xfrm>
            <a:off x="643659" y="2706923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10" name="Group 12"/>
          <p:cNvGrpSpPr>
            <a:grpSpLocks noChangeAspect="1"/>
          </p:cNvGrpSpPr>
          <p:nvPr/>
        </p:nvGrpSpPr>
        <p:grpSpPr bwMode="auto">
          <a:xfrm>
            <a:off x="599825" y="2045576"/>
            <a:ext cx="229344" cy="182438"/>
            <a:chOff x="6124" y="305"/>
            <a:chExt cx="841" cy="669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8" name="Freeform 13"/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1" name="Freeform 36"/>
          <p:cNvSpPr>
            <a:spLocks noEditPoints="1"/>
          </p:cNvSpPr>
          <p:nvPr/>
        </p:nvSpPr>
        <p:spPr bwMode="auto">
          <a:xfrm>
            <a:off x="657795" y="4632964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629139" y="4004647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Freeform 6"/>
          <p:cNvSpPr>
            <a:spLocks/>
          </p:cNvSpPr>
          <p:nvPr/>
        </p:nvSpPr>
        <p:spPr bwMode="auto">
          <a:xfrm rot="10800000" flipH="1" flipV="1">
            <a:off x="628247" y="3372800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/>
          </p:nvPr>
        </p:nvGraphicFramePr>
        <p:xfrm>
          <a:off x="977899" y="1840441"/>
          <a:ext cx="854253" cy="32046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4253"/>
              </a:tblGrid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contents</a:t>
                      </a:r>
                      <a:endParaRPr lang="ko-KR" alt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contents</a:t>
                      </a:r>
                      <a:endParaRPr lang="ko-KR" altLang="en-US" sz="11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contents</a:t>
                      </a:r>
                      <a:endParaRPr lang="ko-KR" altLang="en-US" sz="11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contents</a:t>
                      </a:r>
                      <a:endParaRPr lang="ko-KR" altLang="en-US" sz="11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contents</a:t>
                      </a:r>
                      <a:endParaRPr lang="ko-KR" altLang="en-US" sz="11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2" name="그룹 21"/>
          <p:cNvGrpSpPr/>
          <p:nvPr/>
        </p:nvGrpSpPr>
        <p:grpSpPr>
          <a:xfrm>
            <a:off x="613268" y="892514"/>
            <a:ext cx="323769" cy="323769"/>
            <a:chOff x="1593332" y="2172798"/>
            <a:chExt cx="1083168" cy="1083168"/>
          </a:xfrm>
        </p:grpSpPr>
        <p:sp>
          <p:nvSpPr>
            <p:cNvPr id="23" name="타원 22"/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</p:spPr>
        </p:pic>
      </p:grpSp>
      <p:sp>
        <p:nvSpPr>
          <p:cNvPr id="25" name="직사각형 24"/>
          <p:cNvSpPr/>
          <p:nvPr/>
        </p:nvSpPr>
        <p:spPr>
          <a:xfrm>
            <a:off x="919159" y="921198"/>
            <a:ext cx="95957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우승을 </a:t>
            </a: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사</a:t>
            </a:r>
            <a:r>
              <a:rPr lang="ko-KR" altLang="en-US" sz="1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조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657603" y="1400175"/>
            <a:ext cx="1094997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모서리가 둥근 직사각형 28"/>
          <p:cNvSpPr/>
          <p:nvPr/>
        </p:nvSpPr>
        <p:spPr>
          <a:xfrm>
            <a:off x="2417299" y="1776956"/>
            <a:ext cx="4383453" cy="4128544"/>
          </a:xfrm>
          <a:prstGeom prst="roundRect">
            <a:avLst>
              <a:gd name="adj" fmla="val 7524"/>
            </a:avLst>
          </a:prstGeom>
          <a:solidFill>
            <a:schemeClr val="bg1"/>
          </a:solidFill>
          <a:ln>
            <a:noFill/>
          </a:ln>
          <a:effectLst>
            <a:outerShdw blurRad="635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7046185" y="1815340"/>
            <a:ext cx="4364765" cy="878498"/>
          </a:xfrm>
          <a:prstGeom prst="roundRect">
            <a:avLst>
              <a:gd name="adj" fmla="val 10600"/>
            </a:avLst>
          </a:prstGeom>
          <a:solidFill>
            <a:schemeClr val="bg1"/>
          </a:solidFill>
          <a:ln>
            <a:noFill/>
          </a:ln>
          <a:effectLst>
            <a:outerShdw blurRad="635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31" name="차트 30"/>
          <p:cNvGraphicFramePr/>
          <p:nvPr>
            <p:extLst/>
          </p:nvPr>
        </p:nvGraphicFramePr>
        <p:xfrm>
          <a:off x="1975877" y="2153021"/>
          <a:ext cx="5244141" cy="34960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6" name="직사각형 35"/>
          <p:cNvSpPr/>
          <p:nvPr/>
        </p:nvSpPr>
        <p:spPr>
          <a:xfrm>
            <a:off x="7175636" y="2373626"/>
            <a:ext cx="3600000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175636" y="2373626"/>
            <a:ext cx="2160000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0777591" y="2163968"/>
            <a:ext cx="5635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60</a:t>
            </a: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%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216316" y="1929640"/>
            <a:ext cx="1160446" cy="3336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</p:txBody>
      </p:sp>
      <p:sp>
        <p:nvSpPr>
          <p:cNvPr id="42" name="모서리가 둥근 직사각형 41"/>
          <p:cNvSpPr/>
          <p:nvPr/>
        </p:nvSpPr>
        <p:spPr>
          <a:xfrm>
            <a:off x="7046185" y="2932503"/>
            <a:ext cx="4364765" cy="878498"/>
          </a:xfrm>
          <a:prstGeom prst="roundRect">
            <a:avLst>
              <a:gd name="adj" fmla="val 10600"/>
            </a:avLst>
          </a:prstGeom>
          <a:solidFill>
            <a:schemeClr val="bg1"/>
          </a:solidFill>
          <a:ln>
            <a:noFill/>
          </a:ln>
          <a:effectLst>
            <a:outerShdw blurRad="635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7175636" y="3490789"/>
            <a:ext cx="3600000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7175636" y="3490789"/>
            <a:ext cx="2160000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0777591" y="3281131"/>
            <a:ext cx="5635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60</a:t>
            </a: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%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7216316" y="3046803"/>
            <a:ext cx="1160446" cy="3336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</p:txBody>
      </p:sp>
      <p:sp>
        <p:nvSpPr>
          <p:cNvPr id="52" name="모서리가 둥근 직사각형 51"/>
          <p:cNvSpPr/>
          <p:nvPr/>
        </p:nvSpPr>
        <p:spPr>
          <a:xfrm>
            <a:off x="7046185" y="4110494"/>
            <a:ext cx="4364765" cy="1795005"/>
          </a:xfrm>
          <a:prstGeom prst="roundRect">
            <a:avLst>
              <a:gd name="adj" fmla="val 10600"/>
            </a:avLst>
          </a:prstGeom>
          <a:solidFill>
            <a:schemeClr val="bg1"/>
          </a:solidFill>
          <a:ln>
            <a:noFill/>
          </a:ln>
          <a:effectLst>
            <a:outerShdw blurRad="635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7216316" y="4503193"/>
            <a:ext cx="4194634" cy="93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</a:p>
        </p:txBody>
      </p:sp>
    </p:spTree>
    <p:extLst>
      <p:ext uri="{BB962C8B-B14F-4D97-AF65-F5344CB8AC3E}">
        <p14:creationId xmlns:p14="http://schemas.microsoft.com/office/powerpoint/2010/main" val="333330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>
            <a:off x="409903" y="445375"/>
            <a:ext cx="11414234" cy="5939660"/>
            <a:chOff x="409903" y="445375"/>
            <a:chExt cx="11414234" cy="5939660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409903" y="445376"/>
              <a:ext cx="11414234" cy="5939659"/>
            </a:xfrm>
            <a:prstGeom prst="roundRect">
              <a:avLst>
                <a:gd name="adj" fmla="val 422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998033" y="445375"/>
              <a:ext cx="9826104" cy="5939659"/>
            </a:xfrm>
            <a:prstGeom prst="roundRect">
              <a:avLst>
                <a:gd name="adj" fmla="val 4007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tIns="252000" rtlCol="0" anchor="t"/>
            <a:lstStyle/>
            <a:p>
              <a:pPr latinLnBrk="0">
                <a:lnSpc>
                  <a:spcPct val="150000"/>
                </a:lnSpc>
                <a:defRPr/>
              </a:pPr>
              <a:r>
                <a:rPr lang="en-US" altLang="ko-KR" sz="2000" b="1" i="1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PPT PRESENTATION </a:t>
              </a:r>
            </a:p>
            <a:p>
              <a:pPr latinLnBrk="0">
                <a:lnSpc>
                  <a:spcPct val="150000"/>
                </a:lnSpc>
                <a:defRPr/>
              </a:pPr>
              <a:r>
                <a:rPr lang="en-US" altLang="ko-KR" sz="600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Enjoy your stylish business and campus life with BIZCAM</a:t>
              </a:r>
              <a:endParaRPr lang="ko-KR" altLang="en-US" sz="4400" kern="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sp>
        <p:nvSpPr>
          <p:cNvPr id="9" name="Freeform 9"/>
          <p:cNvSpPr>
            <a:spLocks/>
          </p:cNvSpPr>
          <p:nvPr/>
        </p:nvSpPr>
        <p:spPr bwMode="auto">
          <a:xfrm>
            <a:off x="643659" y="2706923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10" name="Group 12"/>
          <p:cNvGrpSpPr>
            <a:grpSpLocks noChangeAspect="1"/>
          </p:cNvGrpSpPr>
          <p:nvPr/>
        </p:nvGrpSpPr>
        <p:grpSpPr bwMode="auto">
          <a:xfrm>
            <a:off x="599825" y="2045576"/>
            <a:ext cx="229344" cy="182438"/>
            <a:chOff x="6124" y="305"/>
            <a:chExt cx="841" cy="669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8" name="Freeform 13"/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1" name="Freeform 36"/>
          <p:cNvSpPr>
            <a:spLocks noEditPoints="1"/>
          </p:cNvSpPr>
          <p:nvPr/>
        </p:nvSpPr>
        <p:spPr bwMode="auto">
          <a:xfrm>
            <a:off x="657795" y="4632964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629139" y="4004647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Freeform 6"/>
          <p:cNvSpPr>
            <a:spLocks/>
          </p:cNvSpPr>
          <p:nvPr/>
        </p:nvSpPr>
        <p:spPr bwMode="auto">
          <a:xfrm rot="10800000" flipH="1" flipV="1">
            <a:off x="628247" y="3372800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/>
          </p:nvPr>
        </p:nvGraphicFramePr>
        <p:xfrm>
          <a:off x="977899" y="1840441"/>
          <a:ext cx="854253" cy="32046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4253"/>
              </a:tblGrid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contents</a:t>
                      </a:r>
                      <a:endParaRPr lang="ko-KR" alt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contents</a:t>
                      </a:r>
                      <a:endParaRPr lang="ko-KR" altLang="en-US" sz="11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contents</a:t>
                      </a:r>
                      <a:endParaRPr lang="ko-KR" altLang="en-US" sz="11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contents</a:t>
                      </a:r>
                      <a:endParaRPr lang="ko-KR" altLang="en-US" sz="11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contents</a:t>
                      </a:r>
                      <a:endParaRPr lang="ko-KR" altLang="en-US" sz="11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2" name="그룹 21"/>
          <p:cNvGrpSpPr/>
          <p:nvPr/>
        </p:nvGrpSpPr>
        <p:grpSpPr>
          <a:xfrm>
            <a:off x="613268" y="892514"/>
            <a:ext cx="323769" cy="323769"/>
            <a:chOff x="1593332" y="2172798"/>
            <a:chExt cx="1083168" cy="1083168"/>
          </a:xfrm>
        </p:grpSpPr>
        <p:sp>
          <p:nvSpPr>
            <p:cNvPr id="23" name="타원 22"/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</p:spPr>
        </p:pic>
      </p:grpSp>
      <p:sp>
        <p:nvSpPr>
          <p:cNvPr id="25" name="직사각형 24"/>
          <p:cNvSpPr/>
          <p:nvPr/>
        </p:nvSpPr>
        <p:spPr>
          <a:xfrm>
            <a:off x="919159" y="921198"/>
            <a:ext cx="95957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우승을 </a:t>
            </a: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사</a:t>
            </a:r>
            <a:r>
              <a:rPr lang="ko-KR" altLang="en-US" sz="1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조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657603" y="1400175"/>
            <a:ext cx="1094997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모서리가 둥근 직사각형 28"/>
          <p:cNvSpPr/>
          <p:nvPr/>
        </p:nvSpPr>
        <p:spPr>
          <a:xfrm>
            <a:off x="2417299" y="1776956"/>
            <a:ext cx="4383453" cy="4128544"/>
          </a:xfrm>
          <a:prstGeom prst="roundRect">
            <a:avLst>
              <a:gd name="adj" fmla="val 7524"/>
            </a:avLst>
          </a:prstGeom>
          <a:solidFill>
            <a:schemeClr val="bg1"/>
          </a:solidFill>
          <a:ln>
            <a:noFill/>
          </a:ln>
          <a:effectLst>
            <a:outerShdw blurRad="635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7046185" y="1815340"/>
            <a:ext cx="4364765" cy="878498"/>
          </a:xfrm>
          <a:prstGeom prst="roundRect">
            <a:avLst>
              <a:gd name="adj" fmla="val 10600"/>
            </a:avLst>
          </a:prstGeom>
          <a:solidFill>
            <a:schemeClr val="bg1"/>
          </a:solidFill>
          <a:ln>
            <a:noFill/>
          </a:ln>
          <a:effectLst>
            <a:outerShdw blurRad="635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31" name="차트 30"/>
          <p:cNvGraphicFramePr/>
          <p:nvPr>
            <p:extLst/>
          </p:nvPr>
        </p:nvGraphicFramePr>
        <p:xfrm>
          <a:off x="1975877" y="2153021"/>
          <a:ext cx="5244141" cy="34960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6" name="직사각형 35"/>
          <p:cNvSpPr/>
          <p:nvPr/>
        </p:nvSpPr>
        <p:spPr>
          <a:xfrm>
            <a:off x="7175636" y="2373626"/>
            <a:ext cx="3600000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175636" y="2373626"/>
            <a:ext cx="2160000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0777591" y="2163968"/>
            <a:ext cx="5635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60</a:t>
            </a: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%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216316" y="1929640"/>
            <a:ext cx="1160446" cy="3336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</p:txBody>
      </p:sp>
      <p:sp>
        <p:nvSpPr>
          <p:cNvPr id="42" name="모서리가 둥근 직사각형 41"/>
          <p:cNvSpPr/>
          <p:nvPr/>
        </p:nvSpPr>
        <p:spPr>
          <a:xfrm>
            <a:off x="7046185" y="2932503"/>
            <a:ext cx="4364765" cy="878498"/>
          </a:xfrm>
          <a:prstGeom prst="roundRect">
            <a:avLst>
              <a:gd name="adj" fmla="val 10600"/>
            </a:avLst>
          </a:prstGeom>
          <a:solidFill>
            <a:schemeClr val="bg1"/>
          </a:solidFill>
          <a:ln>
            <a:noFill/>
          </a:ln>
          <a:effectLst>
            <a:outerShdw blurRad="635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7175636" y="3490789"/>
            <a:ext cx="3600000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7175636" y="3490789"/>
            <a:ext cx="2160000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0777591" y="3281131"/>
            <a:ext cx="5635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60</a:t>
            </a: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%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7216316" y="3046803"/>
            <a:ext cx="1160446" cy="3336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</p:txBody>
      </p:sp>
      <p:sp>
        <p:nvSpPr>
          <p:cNvPr id="52" name="모서리가 둥근 직사각형 51"/>
          <p:cNvSpPr/>
          <p:nvPr/>
        </p:nvSpPr>
        <p:spPr>
          <a:xfrm>
            <a:off x="7046185" y="4110494"/>
            <a:ext cx="4364765" cy="1795005"/>
          </a:xfrm>
          <a:prstGeom prst="roundRect">
            <a:avLst>
              <a:gd name="adj" fmla="val 10600"/>
            </a:avLst>
          </a:prstGeom>
          <a:solidFill>
            <a:schemeClr val="bg1"/>
          </a:solidFill>
          <a:ln>
            <a:noFill/>
          </a:ln>
          <a:effectLst>
            <a:outerShdw blurRad="635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7216316" y="4503193"/>
            <a:ext cx="4194634" cy="93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</a:p>
        </p:txBody>
      </p:sp>
    </p:spTree>
    <p:extLst>
      <p:ext uri="{BB962C8B-B14F-4D97-AF65-F5344CB8AC3E}">
        <p14:creationId xmlns:p14="http://schemas.microsoft.com/office/powerpoint/2010/main" val="357165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>
            <a:off x="409903" y="445375"/>
            <a:ext cx="11414234" cy="5939660"/>
            <a:chOff x="409903" y="445375"/>
            <a:chExt cx="11414234" cy="5939660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409903" y="445376"/>
              <a:ext cx="11414234" cy="5939659"/>
            </a:xfrm>
            <a:prstGeom prst="roundRect">
              <a:avLst>
                <a:gd name="adj" fmla="val 422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998033" y="445375"/>
              <a:ext cx="9826104" cy="5939659"/>
            </a:xfrm>
            <a:prstGeom prst="roundRect">
              <a:avLst>
                <a:gd name="adj" fmla="val 4007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tIns="252000" rtlCol="0" anchor="t"/>
            <a:lstStyle/>
            <a:p>
              <a:pPr latinLnBrk="0">
                <a:lnSpc>
                  <a:spcPct val="150000"/>
                </a:lnSpc>
                <a:defRPr/>
              </a:pPr>
              <a:r>
                <a:rPr lang="en-US" altLang="ko-KR" sz="2000" b="1" i="1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PPT PRESENTATION </a:t>
              </a:r>
            </a:p>
            <a:p>
              <a:pPr latinLnBrk="0">
                <a:lnSpc>
                  <a:spcPct val="150000"/>
                </a:lnSpc>
                <a:defRPr/>
              </a:pPr>
              <a:r>
                <a:rPr lang="en-US" altLang="ko-KR" sz="600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Enjoy your stylish business and campus life with BIZCAM</a:t>
              </a:r>
              <a:endParaRPr lang="ko-KR" altLang="en-US" sz="4400" kern="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sp>
        <p:nvSpPr>
          <p:cNvPr id="9" name="Freeform 9"/>
          <p:cNvSpPr>
            <a:spLocks/>
          </p:cNvSpPr>
          <p:nvPr/>
        </p:nvSpPr>
        <p:spPr bwMode="auto">
          <a:xfrm>
            <a:off x="643659" y="2706923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10" name="Group 12"/>
          <p:cNvGrpSpPr>
            <a:grpSpLocks noChangeAspect="1"/>
          </p:cNvGrpSpPr>
          <p:nvPr/>
        </p:nvGrpSpPr>
        <p:grpSpPr bwMode="auto">
          <a:xfrm>
            <a:off x="599825" y="2045576"/>
            <a:ext cx="229344" cy="182438"/>
            <a:chOff x="6124" y="305"/>
            <a:chExt cx="841" cy="669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8" name="Freeform 13"/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1" name="Freeform 36"/>
          <p:cNvSpPr>
            <a:spLocks noEditPoints="1"/>
          </p:cNvSpPr>
          <p:nvPr/>
        </p:nvSpPr>
        <p:spPr bwMode="auto">
          <a:xfrm>
            <a:off x="657795" y="4632964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629139" y="4004647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Freeform 6"/>
          <p:cNvSpPr>
            <a:spLocks/>
          </p:cNvSpPr>
          <p:nvPr/>
        </p:nvSpPr>
        <p:spPr bwMode="auto">
          <a:xfrm rot="10800000" flipH="1" flipV="1">
            <a:off x="628247" y="3372800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/>
          </p:nvPr>
        </p:nvGraphicFramePr>
        <p:xfrm>
          <a:off x="977899" y="1840441"/>
          <a:ext cx="854253" cy="32046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4253"/>
              </a:tblGrid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contents</a:t>
                      </a:r>
                      <a:endParaRPr lang="ko-KR" alt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contents</a:t>
                      </a:r>
                      <a:endParaRPr lang="ko-KR" altLang="en-US" sz="11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contents</a:t>
                      </a:r>
                      <a:endParaRPr lang="ko-KR" altLang="en-US" sz="11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contents</a:t>
                      </a:r>
                      <a:endParaRPr lang="ko-KR" altLang="en-US" sz="11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contents</a:t>
                      </a:r>
                      <a:endParaRPr lang="ko-KR" altLang="en-US" sz="11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2" name="그룹 21"/>
          <p:cNvGrpSpPr/>
          <p:nvPr/>
        </p:nvGrpSpPr>
        <p:grpSpPr>
          <a:xfrm>
            <a:off x="613268" y="892514"/>
            <a:ext cx="323769" cy="323769"/>
            <a:chOff x="1593332" y="2172798"/>
            <a:chExt cx="1083168" cy="1083168"/>
          </a:xfrm>
        </p:grpSpPr>
        <p:sp>
          <p:nvSpPr>
            <p:cNvPr id="23" name="타원 22"/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</p:spPr>
        </p:pic>
      </p:grpSp>
      <p:sp>
        <p:nvSpPr>
          <p:cNvPr id="25" name="직사각형 24"/>
          <p:cNvSpPr/>
          <p:nvPr/>
        </p:nvSpPr>
        <p:spPr>
          <a:xfrm>
            <a:off x="919159" y="921198"/>
            <a:ext cx="95957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우승을 </a:t>
            </a: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사</a:t>
            </a:r>
            <a:r>
              <a:rPr lang="ko-KR" altLang="en-US" sz="1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조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657603" y="1400175"/>
            <a:ext cx="1094997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모서리가 둥근 직사각형 28"/>
          <p:cNvSpPr/>
          <p:nvPr/>
        </p:nvSpPr>
        <p:spPr>
          <a:xfrm>
            <a:off x="2417299" y="1776956"/>
            <a:ext cx="4383453" cy="4128544"/>
          </a:xfrm>
          <a:prstGeom prst="roundRect">
            <a:avLst>
              <a:gd name="adj" fmla="val 7524"/>
            </a:avLst>
          </a:prstGeom>
          <a:solidFill>
            <a:schemeClr val="bg1"/>
          </a:solidFill>
          <a:ln>
            <a:noFill/>
          </a:ln>
          <a:effectLst>
            <a:outerShdw blurRad="635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7046185" y="1815340"/>
            <a:ext cx="4364765" cy="878498"/>
          </a:xfrm>
          <a:prstGeom prst="roundRect">
            <a:avLst>
              <a:gd name="adj" fmla="val 10600"/>
            </a:avLst>
          </a:prstGeom>
          <a:solidFill>
            <a:schemeClr val="bg1"/>
          </a:solidFill>
          <a:ln>
            <a:noFill/>
          </a:ln>
          <a:effectLst>
            <a:outerShdw blurRad="635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31" name="차트 30"/>
          <p:cNvGraphicFramePr/>
          <p:nvPr>
            <p:extLst/>
          </p:nvPr>
        </p:nvGraphicFramePr>
        <p:xfrm>
          <a:off x="1975877" y="2153021"/>
          <a:ext cx="5244141" cy="34960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6" name="직사각형 35"/>
          <p:cNvSpPr/>
          <p:nvPr/>
        </p:nvSpPr>
        <p:spPr>
          <a:xfrm>
            <a:off x="7175636" y="2373626"/>
            <a:ext cx="3600000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175636" y="2373626"/>
            <a:ext cx="2160000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0777591" y="2163968"/>
            <a:ext cx="5635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60</a:t>
            </a: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%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216316" y="1929640"/>
            <a:ext cx="1160446" cy="3336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</p:txBody>
      </p:sp>
      <p:sp>
        <p:nvSpPr>
          <p:cNvPr id="42" name="모서리가 둥근 직사각형 41"/>
          <p:cNvSpPr/>
          <p:nvPr/>
        </p:nvSpPr>
        <p:spPr>
          <a:xfrm>
            <a:off x="7046185" y="2932503"/>
            <a:ext cx="4364765" cy="878498"/>
          </a:xfrm>
          <a:prstGeom prst="roundRect">
            <a:avLst>
              <a:gd name="adj" fmla="val 10600"/>
            </a:avLst>
          </a:prstGeom>
          <a:solidFill>
            <a:schemeClr val="bg1"/>
          </a:solidFill>
          <a:ln>
            <a:noFill/>
          </a:ln>
          <a:effectLst>
            <a:outerShdw blurRad="635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7175636" y="3490789"/>
            <a:ext cx="3600000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7175636" y="3490789"/>
            <a:ext cx="2160000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0777591" y="3281131"/>
            <a:ext cx="5635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60</a:t>
            </a: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%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7216316" y="3046803"/>
            <a:ext cx="1160446" cy="3336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</p:txBody>
      </p:sp>
      <p:sp>
        <p:nvSpPr>
          <p:cNvPr id="52" name="모서리가 둥근 직사각형 51"/>
          <p:cNvSpPr/>
          <p:nvPr/>
        </p:nvSpPr>
        <p:spPr>
          <a:xfrm>
            <a:off x="7046185" y="4110494"/>
            <a:ext cx="4364765" cy="1795005"/>
          </a:xfrm>
          <a:prstGeom prst="roundRect">
            <a:avLst>
              <a:gd name="adj" fmla="val 10600"/>
            </a:avLst>
          </a:prstGeom>
          <a:solidFill>
            <a:schemeClr val="bg1"/>
          </a:solidFill>
          <a:ln>
            <a:noFill/>
          </a:ln>
          <a:effectLst>
            <a:outerShdw blurRad="635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7216316" y="4503193"/>
            <a:ext cx="4194634" cy="93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</a:p>
        </p:txBody>
      </p:sp>
    </p:spTree>
    <p:extLst>
      <p:ext uri="{BB962C8B-B14F-4D97-AF65-F5344CB8AC3E}">
        <p14:creationId xmlns:p14="http://schemas.microsoft.com/office/powerpoint/2010/main" val="165833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>
            <a:off x="409903" y="445375"/>
            <a:ext cx="11414234" cy="5939660"/>
            <a:chOff x="409903" y="445375"/>
            <a:chExt cx="11414234" cy="5939660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409903" y="445376"/>
              <a:ext cx="11414234" cy="5939659"/>
            </a:xfrm>
            <a:prstGeom prst="roundRect">
              <a:avLst>
                <a:gd name="adj" fmla="val 422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998033" y="445375"/>
              <a:ext cx="9826104" cy="5939659"/>
            </a:xfrm>
            <a:prstGeom prst="roundRect">
              <a:avLst>
                <a:gd name="adj" fmla="val 4007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tIns="252000" rtlCol="0" anchor="t"/>
            <a:lstStyle/>
            <a:p>
              <a:pPr latinLnBrk="0">
                <a:lnSpc>
                  <a:spcPct val="150000"/>
                </a:lnSpc>
                <a:defRPr/>
              </a:pPr>
              <a:r>
                <a:rPr lang="en-US" altLang="ko-KR" sz="2000" b="1" i="1" kern="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Prostate Cancer </a:t>
              </a:r>
              <a:r>
                <a:rPr lang="en-US" altLang="ko-KR" sz="2000" b="1" i="1" kern="0" dirty="0" err="1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Autograding</a:t>
              </a:r>
              <a:r>
                <a:rPr lang="en-US" altLang="ko-KR" sz="2000" b="1" i="1" kern="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System </a:t>
              </a:r>
              <a:endParaRPr lang="en-US" altLang="ko-KR" sz="2000" b="1" i="1" kern="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 latinLnBrk="0">
                <a:lnSpc>
                  <a:spcPct val="150000"/>
                </a:lnSpc>
                <a:defRPr/>
              </a:pPr>
              <a:r>
                <a:rPr lang="en-US" altLang="ko-KR" sz="600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Enjoy your stylish business and campus life with BIZCAM</a:t>
              </a:r>
              <a:endParaRPr lang="ko-KR" altLang="en-US" sz="4400" kern="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sp>
        <p:nvSpPr>
          <p:cNvPr id="9" name="Freeform 9"/>
          <p:cNvSpPr>
            <a:spLocks/>
          </p:cNvSpPr>
          <p:nvPr/>
        </p:nvSpPr>
        <p:spPr bwMode="auto">
          <a:xfrm>
            <a:off x="643659" y="2706923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10" name="Group 12"/>
          <p:cNvGrpSpPr>
            <a:grpSpLocks noChangeAspect="1"/>
          </p:cNvGrpSpPr>
          <p:nvPr/>
        </p:nvGrpSpPr>
        <p:grpSpPr bwMode="auto">
          <a:xfrm>
            <a:off x="599825" y="2045576"/>
            <a:ext cx="229344" cy="182438"/>
            <a:chOff x="6124" y="305"/>
            <a:chExt cx="841" cy="669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8" name="Freeform 13"/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1" name="Freeform 36"/>
          <p:cNvSpPr>
            <a:spLocks noEditPoints="1"/>
          </p:cNvSpPr>
          <p:nvPr/>
        </p:nvSpPr>
        <p:spPr bwMode="auto">
          <a:xfrm>
            <a:off x="657795" y="4632964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629139" y="4004647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Freeform 6"/>
          <p:cNvSpPr>
            <a:spLocks/>
          </p:cNvSpPr>
          <p:nvPr/>
        </p:nvSpPr>
        <p:spPr bwMode="auto">
          <a:xfrm rot="10800000" flipH="1" flipV="1">
            <a:off x="628247" y="3372800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/>
          </p:nvPr>
        </p:nvGraphicFramePr>
        <p:xfrm>
          <a:off x="977899" y="1840441"/>
          <a:ext cx="854253" cy="32046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4253"/>
              </a:tblGrid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contents</a:t>
                      </a:r>
                      <a:endParaRPr lang="ko-KR" alt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contents</a:t>
                      </a:r>
                      <a:endParaRPr lang="ko-KR" altLang="en-US" sz="11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contents</a:t>
                      </a:r>
                      <a:endParaRPr lang="ko-KR" altLang="en-US" sz="11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contents</a:t>
                      </a:r>
                      <a:endParaRPr lang="ko-KR" altLang="en-US" sz="11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contents</a:t>
                      </a:r>
                      <a:endParaRPr lang="ko-KR" altLang="en-US" sz="11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2" name="그룹 21"/>
          <p:cNvGrpSpPr/>
          <p:nvPr/>
        </p:nvGrpSpPr>
        <p:grpSpPr>
          <a:xfrm>
            <a:off x="613268" y="892514"/>
            <a:ext cx="323769" cy="323769"/>
            <a:chOff x="1593332" y="2172798"/>
            <a:chExt cx="1083168" cy="1083168"/>
          </a:xfrm>
        </p:grpSpPr>
        <p:sp>
          <p:nvSpPr>
            <p:cNvPr id="23" name="타원 22"/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</p:spPr>
        </p:pic>
      </p:grpSp>
      <p:sp>
        <p:nvSpPr>
          <p:cNvPr id="25" name="직사각형 24"/>
          <p:cNvSpPr/>
          <p:nvPr/>
        </p:nvSpPr>
        <p:spPr>
          <a:xfrm>
            <a:off x="919159" y="921198"/>
            <a:ext cx="95957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우승을 </a:t>
            </a: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사</a:t>
            </a:r>
            <a:r>
              <a:rPr lang="ko-KR" altLang="en-US" sz="1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조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657603" y="1400175"/>
            <a:ext cx="1094997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모서리가 둥근 직사각형 28"/>
          <p:cNvSpPr/>
          <p:nvPr/>
        </p:nvSpPr>
        <p:spPr>
          <a:xfrm>
            <a:off x="2417299" y="1776956"/>
            <a:ext cx="4383453" cy="4128544"/>
          </a:xfrm>
          <a:prstGeom prst="roundRect">
            <a:avLst>
              <a:gd name="adj" fmla="val 7524"/>
            </a:avLst>
          </a:prstGeom>
          <a:solidFill>
            <a:schemeClr val="bg1"/>
          </a:solidFill>
          <a:ln>
            <a:noFill/>
          </a:ln>
          <a:effectLst>
            <a:outerShdw blurRad="635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7057707" y="4011085"/>
            <a:ext cx="4364765" cy="878498"/>
          </a:xfrm>
          <a:prstGeom prst="roundRect">
            <a:avLst>
              <a:gd name="adj" fmla="val 10600"/>
            </a:avLst>
          </a:prstGeom>
          <a:solidFill>
            <a:schemeClr val="bg1"/>
          </a:solidFill>
          <a:ln>
            <a:noFill/>
          </a:ln>
          <a:effectLst>
            <a:outerShdw blurRad="635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31" name="차트 30"/>
          <p:cNvGraphicFramePr/>
          <p:nvPr>
            <p:extLst/>
          </p:nvPr>
        </p:nvGraphicFramePr>
        <p:xfrm>
          <a:off x="1975877" y="2153021"/>
          <a:ext cx="5244141" cy="34960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6" name="직사각형 35"/>
          <p:cNvSpPr/>
          <p:nvPr/>
        </p:nvSpPr>
        <p:spPr>
          <a:xfrm>
            <a:off x="7187158" y="4569371"/>
            <a:ext cx="3600000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187157" y="4569371"/>
            <a:ext cx="3200291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0789113" y="4359713"/>
            <a:ext cx="5635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89</a:t>
            </a:r>
            <a:r>
              <a:rPr lang="en-US" altLang="ko-KR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%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7227838" y="4125385"/>
            <a:ext cx="723275" cy="373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정확도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7057707" y="5027002"/>
            <a:ext cx="4364765" cy="878498"/>
          </a:xfrm>
          <a:prstGeom prst="roundRect">
            <a:avLst>
              <a:gd name="adj" fmla="val 10600"/>
            </a:avLst>
          </a:prstGeom>
          <a:solidFill>
            <a:schemeClr val="bg1"/>
          </a:solidFill>
          <a:ln>
            <a:noFill/>
          </a:ln>
          <a:effectLst>
            <a:outerShdw blurRad="635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0093803" y="5305683"/>
            <a:ext cx="11543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B050"/>
                </a:solidFill>
              </a:rPr>
              <a:t>3 </a:t>
            </a:r>
            <a:r>
              <a:rPr lang="ko-KR" altLang="en-US" b="1" dirty="0" smtClean="0">
                <a:solidFill>
                  <a:srgbClr val="00B050"/>
                </a:solidFill>
              </a:rPr>
              <a:t>등급</a:t>
            </a:r>
            <a:endParaRPr lang="en-US" altLang="ko-KR" sz="1100" b="1" dirty="0">
              <a:solidFill>
                <a:srgbClr val="00B050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7253646" y="5220723"/>
            <a:ext cx="1241045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ISUP </a:t>
            </a:r>
            <a:r>
              <a:rPr lang="ko-KR" altLang="en-US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등급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7057707" y="1769977"/>
            <a:ext cx="4364765" cy="2080570"/>
          </a:xfrm>
          <a:prstGeom prst="roundRect">
            <a:avLst>
              <a:gd name="adj" fmla="val 10600"/>
            </a:avLst>
          </a:prstGeom>
          <a:solidFill>
            <a:schemeClr val="bg1"/>
          </a:solidFill>
          <a:ln>
            <a:noFill/>
          </a:ln>
          <a:effectLst>
            <a:outerShdw blurRad="635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8734807" y="1840766"/>
            <a:ext cx="264432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성  명 </a:t>
            </a:r>
            <a:r>
              <a:rPr lang="en-US" altLang="ko-KR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: </a:t>
            </a:r>
            <a:r>
              <a:rPr lang="ko-KR" altLang="en-US" sz="1200" b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보노보노</a:t>
            </a:r>
            <a:endParaRPr lang="en-US" altLang="ko-KR" sz="12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주  소 </a:t>
            </a:r>
            <a:r>
              <a:rPr lang="en-US" altLang="ko-KR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: </a:t>
            </a:r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서울시 </a:t>
            </a:r>
            <a:r>
              <a:rPr lang="ko-KR" altLang="en-US" sz="1200" b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서울구</a:t>
            </a:r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200" b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서울동</a:t>
            </a:r>
            <a:r>
              <a:rPr lang="en-US" altLang="ko-KR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…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연락처</a:t>
            </a:r>
            <a:r>
              <a:rPr lang="en-US" altLang="ko-KR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: 010-0000-1111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번  호 </a:t>
            </a:r>
            <a:r>
              <a:rPr lang="en-US" altLang="ko-KR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: 020202-3333333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일  자 </a:t>
            </a:r>
            <a:r>
              <a:rPr lang="en-US" altLang="ko-KR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:  20.06.03</a:t>
            </a: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7337661" y="2015084"/>
            <a:ext cx="1151713" cy="1284861"/>
          </a:xfrm>
          <a:prstGeom prst="roundRect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9050">
            <a:solidFill>
              <a:srgbClr val="7778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353" y="2015084"/>
            <a:ext cx="2739636" cy="3715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09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19935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387119" y="5524135"/>
            <a:ext cx="73024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6353039" y="1892806"/>
            <a:ext cx="2854910" cy="2854910"/>
          </a:xfrm>
          <a:prstGeom prst="ellipse">
            <a:avLst/>
          </a:prstGeom>
          <a:solidFill>
            <a:srgbClr val="7778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R </a:t>
            </a:r>
            <a:r>
              <a:rPr lang="en-US" altLang="ko-KR" sz="2800" b="1" dirty="0" smtClean="0">
                <a:solidFill>
                  <a:prstClr val="white"/>
                </a:solidFill>
              </a:rPr>
              <a:t>119</a:t>
            </a:r>
            <a:endParaRPr lang="en-US" altLang="ko-KR" sz="2800" b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G </a:t>
            </a:r>
            <a:r>
              <a:rPr lang="en-US" altLang="ko-KR" sz="2800" b="1" dirty="0" smtClean="0">
                <a:solidFill>
                  <a:prstClr val="white"/>
                </a:solidFill>
              </a:rPr>
              <a:t>120</a:t>
            </a:r>
            <a:endParaRPr lang="en-US" altLang="ko-KR" sz="2800" b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B </a:t>
            </a:r>
            <a:r>
              <a:rPr lang="en-US" altLang="ko-KR" sz="2800" b="1" dirty="0" smtClean="0">
                <a:solidFill>
                  <a:prstClr val="white"/>
                </a:solidFill>
              </a:rPr>
              <a:t>131</a:t>
            </a:r>
            <a:endParaRPr lang="en-US" altLang="ko-KR" sz="2800" b="1" dirty="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3005899" y="1892806"/>
            <a:ext cx="2854910" cy="2854910"/>
          </a:xfrm>
          <a:prstGeom prst="ellipse">
            <a:avLst/>
          </a:prstGeom>
          <a:solidFill>
            <a:srgbClr val="C1C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chemeClr val="bg1"/>
                </a:solidFill>
              </a:rPr>
              <a:t>R 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193</a:t>
            </a:r>
            <a:endParaRPr lang="en-US" altLang="ko-KR" sz="280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chemeClr val="bg1"/>
                </a:solidFill>
              </a:rPr>
              <a:t>G 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193</a:t>
            </a:r>
            <a:endParaRPr lang="en-US" altLang="ko-KR" sz="280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chemeClr val="bg1"/>
                </a:solidFill>
              </a:rPr>
              <a:t>B 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196</a:t>
            </a:r>
            <a:endParaRPr lang="en-US" altLang="ko-KR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6404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/>
          <p:cNvGrpSpPr/>
          <p:nvPr/>
        </p:nvGrpSpPr>
        <p:grpSpPr>
          <a:xfrm>
            <a:off x="3635681" y="967825"/>
            <a:ext cx="2346021" cy="4014257"/>
            <a:chOff x="298578" y="270583"/>
            <a:chExt cx="2346021" cy="4014257"/>
          </a:xfrm>
        </p:grpSpPr>
        <p:sp>
          <p:nvSpPr>
            <p:cNvPr id="47" name="양쪽 모서리가 둥근 사각형 46"/>
            <p:cNvSpPr/>
            <p:nvPr/>
          </p:nvSpPr>
          <p:spPr>
            <a:xfrm rot="16200000">
              <a:off x="-535540" y="1104701"/>
              <a:ext cx="4014257" cy="2346021"/>
            </a:xfrm>
            <a:prstGeom prst="round2SameRect">
              <a:avLst>
                <a:gd name="adj1" fmla="val 13094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blurRad="292100" dist="38100" algn="l" rotWithShape="0">
                <a:srgbClr val="FFCCCC">
                  <a:alpha val="16863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8" name="그룹 47"/>
            <p:cNvGrpSpPr/>
            <p:nvPr/>
          </p:nvGrpSpPr>
          <p:grpSpPr>
            <a:xfrm>
              <a:off x="456501" y="523875"/>
              <a:ext cx="216000" cy="157689"/>
              <a:chOff x="444218" y="523875"/>
              <a:chExt cx="216000" cy="157689"/>
            </a:xfrm>
          </p:grpSpPr>
          <p:sp>
            <p:nvSpPr>
              <p:cNvPr id="49" name="모서리가 둥근 직사각형 48"/>
              <p:cNvSpPr/>
              <p:nvPr/>
            </p:nvSpPr>
            <p:spPr>
              <a:xfrm>
                <a:off x="444218" y="523875"/>
                <a:ext cx="216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모서리가 둥근 직사각형 49"/>
              <p:cNvSpPr/>
              <p:nvPr/>
            </p:nvSpPr>
            <p:spPr>
              <a:xfrm>
                <a:off x="444218" y="593719"/>
                <a:ext cx="216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모서리가 둥근 직사각형 50"/>
              <p:cNvSpPr/>
              <p:nvPr/>
            </p:nvSpPr>
            <p:spPr>
              <a:xfrm>
                <a:off x="444218" y="663564"/>
                <a:ext cx="216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aphicFrame>
        <p:nvGraphicFramePr>
          <p:cNvPr id="53" name="표 52"/>
          <p:cNvGraphicFramePr>
            <a:graphicFrameLocks noGrp="1"/>
          </p:cNvGraphicFramePr>
          <p:nvPr>
            <p:extLst/>
          </p:nvPr>
        </p:nvGraphicFramePr>
        <p:xfrm>
          <a:off x="3635680" y="1894127"/>
          <a:ext cx="531847" cy="53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847"/>
              </a:tblGrid>
              <a:tr h="533556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  <a:alpha val="17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8462470"/>
              </p:ext>
            </p:extLst>
          </p:nvPr>
        </p:nvGraphicFramePr>
        <p:xfrm>
          <a:off x="4200250" y="1801796"/>
          <a:ext cx="714650" cy="2563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650"/>
              </a:tblGrid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김종호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김명환</a:t>
                      </a:r>
                      <a:endParaRPr lang="ko-KR" altLang="en-US" sz="105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김성민</a:t>
                      </a:r>
                      <a:endParaRPr lang="ko-KR" altLang="en-US" sz="105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홍  철</a:t>
                      </a:r>
                      <a:endParaRPr lang="ko-KR" altLang="en-US" sz="105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75" name="그룹 74"/>
          <p:cNvGrpSpPr/>
          <p:nvPr/>
        </p:nvGrpSpPr>
        <p:grpSpPr>
          <a:xfrm>
            <a:off x="3771175" y="2028965"/>
            <a:ext cx="260858" cy="260858"/>
            <a:chOff x="3910875" y="2373680"/>
            <a:chExt cx="260858" cy="260858"/>
          </a:xfrm>
        </p:grpSpPr>
        <p:sp>
          <p:nvSpPr>
            <p:cNvPr id="76" name="타원 75"/>
            <p:cNvSpPr/>
            <p:nvPr/>
          </p:nvSpPr>
          <p:spPr>
            <a:xfrm>
              <a:off x="3910875" y="2373680"/>
              <a:ext cx="260858" cy="26085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  <p:grpSp>
          <p:nvGrpSpPr>
            <p:cNvPr id="77" name="Group 20"/>
            <p:cNvGrpSpPr>
              <a:grpSpLocks noChangeAspect="1"/>
            </p:cNvGrpSpPr>
            <p:nvPr/>
          </p:nvGrpSpPr>
          <p:grpSpPr bwMode="auto">
            <a:xfrm>
              <a:off x="3991294" y="2434905"/>
              <a:ext cx="98789" cy="134753"/>
              <a:chOff x="2597" y="4163"/>
              <a:chExt cx="217" cy="296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78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79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80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81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82" name="그룹 81"/>
          <p:cNvGrpSpPr/>
          <p:nvPr/>
        </p:nvGrpSpPr>
        <p:grpSpPr>
          <a:xfrm>
            <a:off x="3770559" y="2658748"/>
            <a:ext cx="260858" cy="260858"/>
            <a:chOff x="3910875" y="2373680"/>
            <a:chExt cx="260858" cy="260858"/>
          </a:xfrm>
        </p:grpSpPr>
        <p:sp>
          <p:nvSpPr>
            <p:cNvPr id="83" name="타원 82"/>
            <p:cNvSpPr/>
            <p:nvPr/>
          </p:nvSpPr>
          <p:spPr>
            <a:xfrm>
              <a:off x="3910875" y="2373680"/>
              <a:ext cx="260858" cy="26085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  <p:grpSp>
          <p:nvGrpSpPr>
            <p:cNvPr id="84" name="Group 20"/>
            <p:cNvGrpSpPr>
              <a:grpSpLocks noChangeAspect="1"/>
            </p:cNvGrpSpPr>
            <p:nvPr/>
          </p:nvGrpSpPr>
          <p:grpSpPr bwMode="auto">
            <a:xfrm>
              <a:off x="3991294" y="2434905"/>
              <a:ext cx="98789" cy="134753"/>
              <a:chOff x="2597" y="4163"/>
              <a:chExt cx="217" cy="296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85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86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87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88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89" name="그룹 88"/>
          <p:cNvGrpSpPr/>
          <p:nvPr/>
        </p:nvGrpSpPr>
        <p:grpSpPr>
          <a:xfrm>
            <a:off x="3769943" y="3288531"/>
            <a:ext cx="260858" cy="260858"/>
            <a:chOff x="3910875" y="2373680"/>
            <a:chExt cx="260858" cy="260858"/>
          </a:xfrm>
        </p:grpSpPr>
        <p:sp>
          <p:nvSpPr>
            <p:cNvPr id="90" name="타원 89"/>
            <p:cNvSpPr/>
            <p:nvPr/>
          </p:nvSpPr>
          <p:spPr>
            <a:xfrm>
              <a:off x="3910875" y="2373680"/>
              <a:ext cx="260858" cy="26085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  <p:grpSp>
          <p:nvGrpSpPr>
            <p:cNvPr id="91" name="Group 20"/>
            <p:cNvGrpSpPr>
              <a:grpSpLocks noChangeAspect="1"/>
            </p:cNvGrpSpPr>
            <p:nvPr/>
          </p:nvGrpSpPr>
          <p:grpSpPr bwMode="auto">
            <a:xfrm>
              <a:off x="3991294" y="2434905"/>
              <a:ext cx="98789" cy="134753"/>
              <a:chOff x="2597" y="4163"/>
              <a:chExt cx="217" cy="296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92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93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94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95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96" name="그룹 95"/>
          <p:cNvGrpSpPr/>
          <p:nvPr/>
        </p:nvGrpSpPr>
        <p:grpSpPr>
          <a:xfrm>
            <a:off x="3769327" y="3918313"/>
            <a:ext cx="260858" cy="260858"/>
            <a:chOff x="3910875" y="2373680"/>
            <a:chExt cx="260858" cy="260858"/>
          </a:xfrm>
        </p:grpSpPr>
        <p:sp>
          <p:nvSpPr>
            <p:cNvPr id="97" name="타원 96"/>
            <p:cNvSpPr/>
            <p:nvPr/>
          </p:nvSpPr>
          <p:spPr>
            <a:xfrm>
              <a:off x="3910875" y="2373680"/>
              <a:ext cx="260858" cy="26085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  <p:grpSp>
          <p:nvGrpSpPr>
            <p:cNvPr id="98" name="Group 20"/>
            <p:cNvGrpSpPr>
              <a:grpSpLocks noChangeAspect="1"/>
            </p:cNvGrpSpPr>
            <p:nvPr/>
          </p:nvGrpSpPr>
          <p:grpSpPr bwMode="auto">
            <a:xfrm>
              <a:off x="3991294" y="2434905"/>
              <a:ext cx="98789" cy="134753"/>
              <a:chOff x="2597" y="4163"/>
              <a:chExt cx="217" cy="296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99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00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01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02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11" name="Freeform 36"/>
          <p:cNvSpPr>
            <a:spLocks noEditPoints="1"/>
          </p:cNvSpPr>
          <p:nvPr/>
        </p:nvSpPr>
        <p:spPr bwMode="auto">
          <a:xfrm>
            <a:off x="657795" y="4632964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4969175" y="967825"/>
            <a:ext cx="3450809" cy="4014257"/>
          </a:xfrm>
          <a:prstGeom prst="roundRect">
            <a:avLst>
              <a:gd name="adj" fmla="val 6664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27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60" name="그룹 59"/>
          <p:cNvGrpSpPr/>
          <p:nvPr/>
        </p:nvGrpSpPr>
        <p:grpSpPr>
          <a:xfrm>
            <a:off x="5383896" y="3128886"/>
            <a:ext cx="1035934" cy="1135014"/>
            <a:chOff x="5478634" y="3185282"/>
            <a:chExt cx="1035934" cy="1135014"/>
          </a:xfrm>
        </p:grpSpPr>
        <p:sp>
          <p:nvSpPr>
            <p:cNvPr id="63" name="타원 62"/>
            <p:cNvSpPr/>
            <p:nvPr/>
          </p:nvSpPr>
          <p:spPr>
            <a:xfrm>
              <a:off x="5619811" y="3185282"/>
              <a:ext cx="753583" cy="753583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5478634" y="3950964"/>
              <a:ext cx="103593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2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김성민</a:t>
              </a:r>
              <a:r>
                <a:rPr lang="en-US" altLang="ko-KR" sz="10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</a:t>
              </a:r>
              <a:r>
                <a:rPr lang="ko-KR" altLang="en-US" sz="600" dirty="0" smtClean="0">
                  <a:solidFill>
                    <a:srgbClr val="2B80DD"/>
                  </a:solidFill>
                </a:rPr>
                <a:t>헬스</a:t>
              </a:r>
              <a:endParaRPr lang="en-US" altLang="ko-KR" sz="600" dirty="0">
                <a:solidFill>
                  <a:srgbClr val="2B80DD"/>
                </a:solidFill>
              </a:endParaRP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5383896" y="1284606"/>
            <a:ext cx="1035934" cy="1144160"/>
            <a:chOff x="5441046" y="1324521"/>
            <a:chExt cx="1035934" cy="1144160"/>
          </a:xfrm>
        </p:grpSpPr>
        <p:sp>
          <p:nvSpPr>
            <p:cNvPr id="68" name="타원 67"/>
            <p:cNvSpPr/>
            <p:nvPr/>
          </p:nvSpPr>
          <p:spPr>
            <a:xfrm>
              <a:off x="5582225" y="1324521"/>
              <a:ext cx="753577" cy="753577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5441046" y="2099349"/>
              <a:ext cx="103593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2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김종호</a:t>
              </a:r>
              <a:r>
                <a:rPr lang="ko-KR" altLang="en-US" sz="10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</a:t>
              </a:r>
              <a:r>
                <a:rPr lang="ko-KR" altLang="en-US" sz="600" dirty="0" smtClean="0">
                  <a:solidFill>
                    <a:srgbClr val="2B80DD"/>
                  </a:solidFill>
                </a:rPr>
                <a:t>팀장</a:t>
              </a:r>
              <a:endParaRPr lang="en-US" altLang="ko-KR" sz="600" dirty="0">
                <a:solidFill>
                  <a:srgbClr val="2B80DD"/>
                </a:solidFill>
              </a:endParaRPr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7076100" y="1283005"/>
            <a:ext cx="1035934" cy="1164884"/>
            <a:chOff x="7133250" y="1322920"/>
            <a:chExt cx="1035934" cy="1164884"/>
          </a:xfrm>
        </p:grpSpPr>
        <p:sp>
          <p:nvSpPr>
            <p:cNvPr id="73" name="타원 72"/>
            <p:cNvSpPr/>
            <p:nvPr/>
          </p:nvSpPr>
          <p:spPr>
            <a:xfrm>
              <a:off x="7274428" y="1322920"/>
              <a:ext cx="753577" cy="753577"/>
            </a:xfrm>
            <a:prstGeom prst="ellipse">
              <a:avLst/>
            </a:prstGeom>
            <a:blipFill dpi="0"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7133250" y="2118472"/>
              <a:ext cx="103593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2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김명환</a:t>
              </a:r>
              <a:r>
                <a:rPr lang="ko-KR" altLang="en-US" sz="10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</a:t>
              </a:r>
              <a:r>
                <a:rPr lang="ko-KR" altLang="en-US" sz="600" dirty="0" smtClean="0">
                  <a:solidFill>
                    <a:srgbClr val="2B80DD"/>
                  </a:solidFill>
                </a:rPr>
                <a:t>에이스</a:t>
              </a:r>
              <a:r>
                <a:rPr lang="en-US" altLang="ko-KR" sz="600" dirty="0" smtClean="0">
                  <a:solidFill>
                    <a:srgbClr val="2B80DD"/>
                  </a:solidFill>
                </a:rPr>
                <a:t> </a:t>
              </a:r>
              <a:endParaRPr lang="en-US" altLang="ko-KR" sz="600" dirty="0">
                <a:solidFill>
                  <a:srgbClr val="2B80DD"/>
                </a:solidFill>
              </a:endParaRPr>
            </a:p>
          </p:txBody>
        </p:sp>
      </p:grpSp>
      <p:sp>
        <p:nvSpPr>
          <p:cNvPr id="103" name="직사각형 102"/>
          <p:cNvSpPr/>
          <p:nvPr/>
        </p:nvSpPr>
        <p:spPr>
          <a:xfrm>
            <a:off x="3473852" y="5216643"/>
            <a:ext cx="53452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 dirty="0" smtClean="0">
                <a:solidFill>
                  <a:prstClr val="white"/>
                </a:solidFill>
              </a:rPr>
              <a:t>PANDA Challenge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800" kern="0" dirty="0" err="1" smtClean="0">
                <a:solidFill>
                  <a:prstClr val="white"/>
                </a:solidFill>
              </a:rPr>
              <a:t>Whowhowhowwhowohwowhowhwo</a:t>
            </a:r>
            <a:endParaRPr lang="ko-KR" altLang="en-US" sz="5400" kern="0" dirty="0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7189037" y="3093835"/>
            <a:ext cx="922997" cy="1161470"/>
            <a:chOff x="7193093" y="3128892"/>
            <a:chExt cx="922997" cy="1161470"/>
          </a:xfrm>
        </p:grpSpPr>
        <p:sp>
          <p:nvSpPr>
            <p:cNvPr id="57" name="직사각형 56"/>
            <p:cNvSpPr/>
            <p:nvPr/>
          </p:nvSpPr>
          <p:spPr>
            <a:xfrm>
              <a:off x="7193093" y="3921030"/>
              <a:ext cx="92299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2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홍  철</a:t>
              </a:r>
              <a:r>
                <a:rPr lang="en-US" altLang="ko-KR" sz="10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</a:t>
              </a:r>
              <a:r>
                <a:rPr lang="ko-KR" altLang="en-US" sz="600" dirty="0">
                  <a:solidFill>
                    <a:srgbClr val="2B80DD"/>
                  </a:solidFill>
                </a:rPr>
                <a:t>숟</a:t>
              </a:r>
              <a:r>
                <a:rPr lang="ko-KR" altLang="en-US" sz="600" dirty="0" smtClean="0">
                  <a:solidFill>
                    <a:srgbClr val="2B80DD"/>
                  </a:solidFill>
                </a:rPr>
                <a:t>가락</a:t>
              </a:r>
              <a:endParaRPr lang="en-US" altLang="ko-KR" sz="1000" dirty="0">
                <a:solidFill>
                  <a:srgbClr val="2B80DD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05" name="타원 104"/>
            <p:cNvSpPr/>
            <p:nvPr/>
          </p:nvSpPr>
          <p:spPr>
            <a:xfrm>
              <a:off x="7215798" y="3128892"/>
              <a:ext cx="753577" cy="753577"/>
            </a:xfrm>
            <a:prstGeom prst="ellipse">
              <a:avLst/>
            </a:prstGeom>
            <a:blipFill dpi="0"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</p:grpSp>
      <p:sp>
        <p:nvSpPr>
          <p:cNvPr id="107" name="직사각형 106"/>
          <p:cNvSpPr/>
          <p:nvPr/>
        </p:nvSpPr>
        <p:spPr>
          <a:xfrm>
            <a:off x="4009604" y="1181824"/>
            <a:ext cx="95957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우승을 </a:t>
            </a:r>
            <a:r>
              <a:rPr lang="ko-KR" altLang="en-US" sz="1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사</a:t>
            </a:r>
            <a:r>
              <a:rPr lang="ko-KR" altLang="en-US" sz="10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조</a:t>
            </a:r>
            <a:endParaRPr lang="ko-KR" altLang="en-US" sz="1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14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3.33333E-6 L 0.00052 0.09121 " pathEditMode="relative" rAng="0" ptsTypes="AA">
                                      <p:cBhvr>
                                        <p:cTn id="1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45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9121 L 0.00052 0.18287 " pathEditMode="relative" rAng="0" ptsTypes="AA">
                                      <p:cBhvr>
                                        <p:cTn id="2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5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18287 L 0.00052 0.27662 " pathEditMode="relative" rAng="0" ptsTypes="AA">
                                      <p:cBhvr>
                                        <p:cTn id="2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409903" y="445375"/>
            <a:ext cx="11414234" cy="5939660"/>
            <a:chOff x="409903" y="445375"/>
            <a:chExt cx="11414234" cy="5939660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409903" y="445376"/>
              <a:ext cx="11414234" cy="5939659"/>
            </a:xfrm>
            <a:prstGeom prst="roundRect">
              <a:avLst>
                <a:gd name="adj" fmla="val 422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998033" y="445375"/>
              <a:ext cx="9826104" cy="5939659"/>
            </a:xfrm>
            <a:prstGeom prst="roundRect">
              <a:avLst>
                <a:gd name="adj" fmla="val 4007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tIns="252000" rtlCol="0" anchor="t"/>
            <a:lstStyle/>
            <a:p>
              <a:pPr latinLnBrk="0">
                <a:lnSpc>
                  <a:spcPct val="150000"/>
                </a:lnSpc>
                <a:defRPr/>
              </a:pPr>
              <a:endParaRPr lang="en-US" altLang="ko-KR" sz="2000" b="1" i="1" kern="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sp>
        <p:nvSpPr>
          <p:cNvPr id="19" name="모서리가 둥근 직사각형 18"/>
          <p:cNvSpPr/>
          <p:nvPr/>
        </p:nvSpPr>
        <p:spPr>
          <a:xfrm>
            <a:off x="2525167" y="892514"/>
            <a:ext cx="8807851" cy="4995667"/>
          </a:xfrm>
          <a:prstGeom prst="roundRect">
            <a:avLst>
              <a:gd name="adj" fmla="val 7524"/>
            </a:avLst>
          </a:prstGeom>
          <a:solidFill>
            <a:schemeClr val="bg1"/>
          </a:solidFill>
          <a:ln>
            <a:noFill/>
          </a:ln>
          <a:effectLst>
            <a:outerShdw blurRad="635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>
            <a:off x="643659" y="2706923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8" name="Group 12"/>
          <p:cNvGrpSpPr>
            <a:grpSpLocks noChangeAspect="1"/>
          </p:cNvGrpSpPr>
          <p:nvPr/>
        </p:nvGrpSpPr>
        <p:grpSpPr bwMode="auto">
          <a:xfrm>
            <a:off x="599825" y="2045576"/>
            <a:ext cx="229344" cy="182438"/>
            <a:chOff x="6124" y="305"/>
            <a:chExt cx="841" cy="669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9" name="Freeform 13"/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14"/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1" name="자유형 10"/>
          <p:cNvSpPr>
            <a:spLocks/>
          </p:cNvSpPr>
          <p:nvPr/>
        </p:nvSpPr>
        <p:spPr bwMode="auto">
          <a:xfrm>
            <a:off x="629139" y="4004647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2" name="Freeform 6"/>
          <p:cNvSpPr>
            <a:spLocks/>
          </p:cNvSpPr>
          <p:nvPr/>
        </p:nvSpPr>
        <p:spPr bwMode="auto">
          <a:xfrm rot="10800000" flipH="1" flipV="1">
            <a:off x="628247" y="3372800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613268" y="892514"/>
            <a:ext cx="323769" cy="323769"/>
            <a:chOff x="1593332" y="2172798"/>
            <a:chExt cx="1083168" cy="1083168"/>
          </a:xfrm>
        </p:grpSpPr>
        <p:sp>
          <p:nvSpPr>
            <p:cNvPr id="15" name="타원 14"/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</p:spPr>
        </p:pic>
      </p:grpSp>
      <p:sp>
        <p:nvSpPr>
          <p:cNvPr id="17" name="직사각형 16"/>
          <p:cNvSpPr/>
          <p:nvPr/>
        </p:nvSpPr>
        <p:spPr>
          <a:xfrm>
            <a:off x="919159" y="921198"/>
            <a:ext cx="95957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1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우승을 </a:t>
            </a:r>
            <a:r>
              <a:rPr lang="ko-KR" altLang="en-US" sz="11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사</a:t>
            </a:r>
            <a:r>
              <a:rPr lang="ko-KR" altLang="en-US" sz="11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조</a:t>
            </a:r>
            <a:endParaRPr lang="ko-KR" altLang="en-US" sz="11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657603" y="1400175"/>
            <a:ext cx="1094997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3007728" y="1437376"/>
            <a:ext cx="327230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프로젝트 설명</a:t>
            </a:r>
            <a:endParaRPr lang="en-US" altLang="ko-KR" sz="32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4208622"/>
              </p:ext>
            </p:extLst>
          </p:nvPr>
        </p:nvGraphicFramePr>
        <p:xfrm>
          <a:off x="460690" y="1894089"/>
          <a:ext cx="1537343" cy="5178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7343"/>
              </a:tblGrid>
              <a:tr h="51786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gradFill flip="none" rotWithShape="1">
                      <a:gsLst>
                        <a:gs pos="0">
                          <a:srgbClr val="C1C1C4">
                            <a:alpha val="3000"/>
                          </a:srgbClr>
                        </a:gs>
                        <a:gs pos="100000">
                          <a:srgbClr val="777883"/>
                        </a:gs>
                      </a:gsLst>
                      <a:lin ang="0" scaled="1"/>
                      <a:tileRect/>
                    </a:gradFill>
                  </a:tcPr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313460"/>
              </p:ext>
            </p:extLst>
          </p:nvPr>
        </p:nvGraphicFramePr>
        <p:xfrm>
          <a:off x="977899" y="1840441"/>
          <a:ext cx="854253" cy="32046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4253"/>
              </a:tblGrid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개요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목표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진행상황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</a:rPr>
                        <a:t>향후계획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끝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592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409903" y="445375"/>
            <a:ext cx="11414234" cy="5939660"/>
            <a:chOff x="409903" y="445375"/>
            <a:chExt cx="11414234" cy="5939660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409903" y="445376"/>
              <a:ext cx="11414234" cy="5939659"/>
            </a:xfrm>
            <a:prstGeom prst="roundRect">
              <a:avLst>
                <a:gd name="adj" fmla="val 422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998033" y="445375"/>
              <a:ext cx="9826104" cy="5939659"/>
            </a:xfrm>
            <a:prstGeom prst="roundRect">
              <a:avLst>
                <a:gd name="adj" fmla="val 4007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tIns="252000" rtlCol="0" anchor="t"/>
            <a:lstStyle/>
            <a:p>
              <a:pPr latinLnBrk="0">
                <a:lnSpc>
                  <a:spcPct val="150000"/>
                </a:lnSpc>
                <a:defRPr/>
              </a:pPr>
              <a:endParaRPr lang="en-US" altLang="ko-KR" sz="2000" b="1" i="1" kern="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sp>
        <p:nvSpPr>
          <p:cNvPr id="19" name="모서리가 둥근 직사각형 18"/>
          <p:cNvSpPr/>
          <p:nvPr/>
        </p:nvSpPr>
        <p:spPr>
          <a:xfrm>
            <a:off x="2525167" y="892514"/>
            <a:ext cx="8807851" cy="4995667"/>
          </a:xfrm>
          <a:prstGeom prst="roundRect">
            <a:avLst>
              <a:gd name="adj" fmla="val 7524"/>
            </a:avLst>
          </a:prstGeom>
          <a:solidFill>
            <a:schemeClr val="bg1"/>
          </a:solidFill>
          <a:ln>
            <a:noFill/>
          </a:ln>
          <a:effectLst>
            <a:outerShdw blurRad="635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>
            <a:off x="643659" y="2706923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8" name="Group 12"/>
          <p:cNvGrpSpPr>
            <a:grpSpLocks noChangeAspect="1"/>
          </p:cNvGrpSpPr>
          <p:nvPr/>
        </p:nvGrpSpPr>
        <p:grpSpPr bwMode="auto">
          <a:xfrm>
            <a:off x="599825" y="2045576"/>
            <a:ext cx="229344" cy="182438"/>
            <a:chOff x="6124" y="305"/>
            <a:chExt cx="841" cy="669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9" name="Freeform 13"/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14"/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1" name="자유형 10"/>
          <p:cNvSpPr>
            <a:spLocks/>
          </p:cNvSpPr>
          <p:nvPr/>
        </p:nvSpPr>
        <p:spPr bwMode="auto">
          <a:xfrm>
            <a:off x="629139" y="4004647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2" name="Freeform 6"/>
          <p:cNvSpPr>
            <a:spLocks/>
          </p:cNvSpPr>
          <p:nvPr/>
        </p:nvSpPr>
        <p:spPr bwMode="auto">
          <a:xfrm rot="10800000" flipH="1" flipV="1">
            <a:off x="628247" y="3372800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613268" y="892514"/>
            <a:ext cx="323769" cy="323769"/>
            <a:chOff x="1593332" y="2172798"/>
            <a:chExt cx="1083168" cy="1083168"/>
          </a:xfrm>
        </p:grpSpPr>
        <p:sp>
          <p:nvSpPr>
            <p:cNvPr id="15" name="타원 14"/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</p:spPr>
        </p:pic>
      </p:grpSp>
      <p:sp>
        <p:nvSpPr>
          <p:cNvPr id="17" name="직사각형 16"/>
          <p:cNvSpPr/>
          <p:nvPr/>
        </p:nvSpPr>
        <p:spPr>
          <a:xfrm>
            <a:off x="919159" y="921198"/>
            <a:ext cx="95957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1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우승을 </a:t>
            </a:r>
            <a:r>
              <a:rPr lang="ko-KR" altLang="en-US" sz="11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사</a:t>
            </a:r>
            <a:r>
              <a:rPr lang="ko-KR" altLang="en-US" sz="11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조</a:t>
            </a:r>
            <a:endParaRPr lang="ko-KR" altLang="en-US" sz="11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657603" y="1400175"/>
            <a:ext cx="1094997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3007728" y="1437376"/>
            <a:ext cx="327230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프로젝트 설명</a:t>
            </a:r>
            <a:endParaRPr lang="en-US" altLang="ko-KR" sz="32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460690" y="1894089"/>
          <a:ext cx="1537343" cy="5178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7343"/>
              </a:tblGrid>
              <a:tr h="51786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gradFill flip="none" rotWithShape="1">
                      <a:gsLst>
                        <a:gs pos="0">
                          <a:srgbClr val="C1C1C4">
                            <a:alpha val="3000"/>
                          </a:srgbClr>
                        </a:gs>
                        <a:gs pos="100000">
                          <a:srgbClr val="777883"/>
                        </a:gs>
                      </a:gsLst>
                      <a:lin ang="0" scaled="1"/>
                      <a:tileRect/>
                    </a:gradFill>
                  </a:tcPr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0298907"/>
              </p:ext>
            </p:extLst>
          </p:nvPr>
        </p:nvGraphicFramePr>
        <p:xfrm>
          <a:off x="977899" y="1840441"/>
          <a:ext cx="854253" cy="32046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4253"/>
              </a:tblGrid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개요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목표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진행상황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</a:rPr>
                        <a:t>향후계획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끝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r="4956"/>
          <a:stretch/>
        </p:blipFill>
        <p:spPr>
          <a:xfrm>
            <a:off x="3317199" y="2228014"/>
            <a:ext cx="4894673" cy="2996544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8290719" y="2706923"/>
            <a:ext cx="25695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이미 </a:t>
            </a:r>
            <a:r>
              <a:rPr lang="ko-KR" altLang="en-US" dirty="0" err="1" smtClean="0"/>
              <a:t>딥러닝을</a:t>
            </a:r>
            <a:r>
              <a:rPr lang="ko-KR" altLang="en-US" dirty="0" smtClean="0"/>
              <a:t> 활용한 </a:t>
            </a:r>
            <a:endParaRPr lang="en-US" altLang="ko-KR" dirty="0" smtClean="0"/>
          </a:p>
          <a:p>
            <a:r>
              <a:rPr lang="ko-KR" altLang="en-US" dirty="0" err="1" smtClean="0"/>
              <a:t>전립선암</a:t>
            </a:r>
            <a:r>
              <a:rPr lang="ko-KR" altLang="en-US" dirty="0" smtClean="0"/>
              <a:t> 판정기술을 </a:t>
            </a:r>
            <a:endParaRPr lang="en-US" altLang="ko-KR" dirty="0" smtClean="0"/>
          </a:p>
          <a:p>
            <a:r>
              <a:rPr lang="en-US" altLang="ko-KR" dirty="0" smtClean="0"/>
              <a:t>15</a:t>
            </a:r>
            <a:r>
              <a:rPr lang="ko-KR" altLang="en-US" dirty="0" err="1" smtClean="0"/>
              <a:t>년차</a:t>
            </a:r>
            <a:r>
              <a:rPr lang="ko-KR" altLang="en-US" dirty="0" smtClean="0"/>
              <a:t> 병리학자와 </a:t>
            </a:r>
            <a:endParaRPr lang="en-US" altLang="ko-KR" dirty="0" smtClean="0"/>
          </a:p>
          <a:p>
            <a:r>
              <a:rPr lang="ko-KR" altLang="en-US" dirty="0" smtClean="0"/>
              <a:t>비슷한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613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409903" y="445375"/>
            <a:ext cx="11414234" cy="5939660"/>
            <a:chOff x="409903" y="445375"/>
            <a:chExt cx="11414234" cy="5939660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409903" y="445376"/>
              <a:ext cx="11414234" cy="5939659"/>
            </a:xfrm>
            <a:prstGeom prst="roundRect">
              <a:avLst>
                <a:gd name="adj" fmla="val 422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998033" y="445375"/>
              <a:ext cx="9826104" cy="5939659"/>
            </a:xfrm>
            <a:prstGeom prst="roundRect">
              <a:avLst>
                <a:gd name="adj" fmla="val 4007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tIns="252000" rtlCol="0" anchor="t"/>
            <a:lstStyle/>
            <a:p>
              <a:pPr latinLnBrk="0">
                <a:lnSpc>
                  <a:spcPct val="150000"/>
                </a:lnSpc>
                <a:defRPr/>
              </a:pPr>
              <a:endParaRPr lang="en-US" altLang="ko-KR" sz="2000" b="1" i="1" kern="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sp>
        <p:nvSpPr>
          <p:cNvPr id="19" name="모서리가 둥근 직사각형 18"/>
          <p:cNvSpPr/>
          <p:nvPr/>
        </p:nvSpPr>
        <p:spPr>
          <a:xfrm>
            <a:off x="2525167" y="892514"/>
            <a:ext cx="8807851" cy="4995667"/>
          </a:xfrm>
          <a:prstGeom prst="roundRect">
            <a:avLst>
              <a:gd name="adj" fmla="val 7524"/>
            </a:avLst>
          </a:prstGeom>
          <a:solidFill>
            <a:schemeClr val="bg1"/>
          </a:solidFill>
          <a:ln>
            <a:noFill/>
          </a:ln>
          <a:effectLst>
            <a:outerShdw blurRad="635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>
            <a:off x="643659" y="2706923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8" name="Group 12"/>
          <p:cNvGrpSpPr>
            <a:grpSpLocks noChangeAspect="1"/>
          </p:cNvGrpSpPr>
          <p:nvPr/>
        </p:nvGrpSpPr>
        <p:grpSpPr bwMode="auto">
          <a:xfrm>
            <a:off x="599825" y="2045576"/>
            <a:ext cx="229344" cy="182438"/>
            <a:chOff x="6124" y="305"/>
            <a:chExt cx="841" cy="669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9" name="Freeform 13"/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14"/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1" name="자유형 10"/>
          <p:cNvSpPr>
            <a:spLocks/>
          </p:cNvSpPr>
          <p:nvPr/>
        </p:nvSpPr>
        <p:spPr bwMode="auto">
          <a:xfrm>
            <a:off x="629139" y="4004647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2" name="Freeform 6"/>
          <p:cNvSpPr>
            <a:spLocks/>
          </p:cNvSpPr>
          <p:nvPr/>
        </p:nvSpPr>
        <p:spPr bwMode="auto">
          <a:xfrm rot="10800000" flipH="1" flipV="1">
            <a:off x="628247" y="3372800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613268" y="892514"/>
            <a:ext cx="323769" cy="323769"/>
            <a:chOff x="1593332" y="2172798"/>
            <a:chExt cx="1083168" cy="1083168"/>
          </a:xfrm>
        </p:grpSpPr>
        <p:sp>
          <p:nvSpPr>
            <p:cNvPr id="15" name="타원 14"/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</p:spPr>
        </p:pic>
      </p:grpSp>
      <p:sp>
        <p:nvSpPr>
          <p:cNvPr id="17" name="직사각형 16"/>
          <p:cNvSpPr/>
          <p:nvPr/>
        </p:nvSpPr>
        <p:spPr>
          <a:xfrm>
            <a:off x="919159" y="921198"/>
            <a:ext cx="95957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1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우승을 </a:t>
            </a:r>
            <a:r>
              <a:rPr lang="ko-KR" altLang="en-US" sz="11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사</a:t>
            </a:r>
            <a:r>
              <a:rPr lang="ko-KR" altLang="en-US" sz="11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조</a:t>
            </a:r>
            <a:endParaRPr lang="ko-KR" altLang="en-US" sz="11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657603" y="1400175"/>
            <a:ext cx="1094997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3007728" y="1437376"/>
            <a:ext cx="3272302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프로젝트 목표</a:t>
            </a:r>
            <a:endParaRPr lang="en-US" altLang="ko-KR" sz="32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023014"/>
              </p:ext>
            </p:extLst>
          </p:nvPr>
        </p:nvGraphicFramePr>
        <p:xfrm>
          <a:off x="460690" y="2549538"/>
          <a:ext cx="1537343" cy="5178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7343"/>
              </a:tblGrid>
              <a:tr h="51786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gradFill flip="none" rotWithShape="1">
                      <a:gsLst>
                        <a:gs pos="0">
                          <a:srgbClr val="C1C1C4">
                            <a:alpha val="3000"/>
                          </a:srgbClr>
                        </a:gs>
                        <a:gs pos="100000">
                          <a:srgbClr val="777883"/>
                        </a:gs>
                      </a:gsLst>
                      <a:lin ang="0" scaled="1"/>
                      <a:tileRect/>
                    </a:gradFill>
                  </a:tcPr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9665985"/>
              </p:ext>
            </p:extLst>
          </p:nvPr>
        </p:nvGraphicFramePr>
        <p:xfrm>
          <a:off x="977899" y="1840441"/>
          <a:ext cx="854253" cy="32046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4253"/>
              </a:tblGrid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개요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목표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진행상황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</a:rPr>
                        <a:t>향후계획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끝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" name="모서리가 둥근 직사각형 19"/>
          <p:cNvSpPr/>
          <p:nvPr/>
        </p:nvSpPr>
        <p:spPr>
          <a:xfrm>
            <a:off x="3342631" y="2533413"/>
            <a:ext cx="7475424" cy="533988"/>
          </a:xfrm>
          <a:prstGeom prst="roundRect">
            <a:avLst>
              <a:gd name="adj" fmla="val 27205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</a:rPr>
              <a:t>정확도 높은 </a:t>
            </a:r>
            <a:r>
              <a:rPr lang="ko-KR" altLang="en-US" sz="2400" b="1" dirty="0" err="1">
                <a:solidFill>
                  <a:schemeClr val="tx1"/>
                </a:solidFill>
              </a:rPr>
              <a:t>전립선암</a:t>
            </a:r>
            <a:r>
              <a:rPr lang="ko-KR" altLang="en-US" sz="2400" b="1" dirty="0">
                <a:solidFill>
                  <a:schemeClr val="tx1"/>
                </a:solidFill>
              </a:rPr>
              <a:t> </a:t>
            </a:r>
            <a:r>
              <a:rPr lang="ko-KR" altLang="en-US" sz="2400" b="1" dirty="0" smtClean="0">
                <a:solidFill>
                  <a:schemeClr val="tx1"/>
                </a:solidFill>
              </a:rPr>
              <a:t>검출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/</a:t>
            </a:r>
            <a:r>
              <a:rPr lang="ko-KR" altLang="en-US" sz="2400" b="1" dirty="0" smtClean="0">
                <a:solidFill>
                  <a:schemeClr val="tx1"/>
                </a:solidFill>
              </a:rPr>
              <a:t>판정 시스템 </a:t>
            </a:r>
            <a:r>
              <a:rPr lang="ko-KR" altLang="en-US" sz="2400" b="1" dirty="0">
                <a:solidFill>
                  <a:schemeClr val="tx1"/>
                </a:solidFill>
              </a:rPr>
              <a:t>구현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4154263" y="3568247"/>
            <a:ext cx="5852160" cy="533988"/>
          </a:xfrm>
          <a:prstGeom prst="roundRect">
            <a:avLst>
              <a:gd name="adj" fmla="val 27205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tx1"/>
                </a:solidFill>
              </a:rPr>
              <a:t>암의 판단과 치료에 도움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414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409903" y="445375"/>
            <a:ext cx="11414234" cy="5939660"/>
            <a:chOff x="409903" y="445375"/>
            <a:chExt cx="11414234" cy="5939660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409903" y="445376"/>
              <a:ext cx="11414234" cy="5939659"/>
            </a:xfrm>
            <a:prstGeom prst="roundRect">
              <a:avLst>
                <a:gd name="adj" fmla="val 422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998033" y="445375"/>
              <a:ext cx="9826104" cy="5939659"/>
            </a:xfrm>
            <a:prstGeom prst="roundRect">
              <a:avLst>
                <a:gd name="adj" fmla="val 4007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tIns="252000" rtlCol="0" anchor="t"/>
            <a:lstStyle/>
            <a:p>
              <a:pPr latinLnBrk="0">
                <a:lnSpc>
                  <a:spcPct val="150000"/>
                </a:lnSpc>
                <a:defRPr/>
              </a:pPr>
              <a:endParaRPr lang="en-US" altLang="ko-KR" sz="2000" b="1" i="1" kern="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sp>
        <p:nvSpPr>
          <p:cNvPr id="19" name="모서리가 둥근 직사각형 18"/>
          <p:cNvSpPr/>
          <p:nvPr/>
        </p:nvSpPr>
        <p:spPr>
          <a:xfrm>
            <a:off x="2525167" y="892514"/>
            <a:ext cx="8807851" cy="4995667"/>
          </a:xfrm>
          <a:prstGeom prst="roundRect">
            <a:avLst>
              <a:gd name="adj" fmla="val 7524"/>
            </a:avLst>
          </a:prstGeom>
          <a:solidFill>
            <a:schemeClr val="bg1"/>
          </a:solidFill>
          <a:ln>
            <a:noFill/>
          </a:ln>
          <a:effectLst>
            <a:outerShdw blurRad="635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>
            <a:off x="643659" y="2706923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8" name="Group 12"/>
          <p:cNvGrpSpPr>
            <a:grpSpLocks noChangeAspect="1"/>
          </p:cNvGrpSpPr>
          <p:nvPr/>
        </p:nvGrpSpPr>
        <p:grpSpPr bwMode="auto">
          <a:xfrm>
            <a:off x="599825" y="2045576"/>
            <a:ext cx="229344" cy="182438"/>
            <a:chOff x="6124" y="305"/>
            <a:chExt cx="841" cy="669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9" name="Freeform 13"/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14"/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1" name="자유형 10"/>
          <p:cNvSpPr>
            <a:spLocks/>
          </p:cNvSpPr>
          <p:nvPr/>
        </p:nvSpPr>
        <p:spPr bwMode="auto">
          <a:xfrm>
            <a:off x="629139" y="4004647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2" name="Freeform 6"/>
          <p:cNvSpPr>
            <a:spLocks/>
          </p:cNvSpPr>
          <p:nvPr/>
        </p:nvSpPr>
        <p:spPr bwMode="auto">
          <a:xfrm rot="10800000" flipH="1" flipV="1">
            <a:off x="628247" y="3372800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613268" y="892514"/>
            <a:ext cx="323769" cy="323769"/>
            <a:chOff x="1593332" y="2172798"/>
            <a:chExt cx="1083168" cy="1083168"/>
          </a:xfrm>
        </p:grpSpPr>
        <p:sp>
          <p:nvSpPr>
            <p:cNvPr id="15" name="타원 14"/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</p:spPr>
        </p:pic>
      </p:grpSp>
      <p:sp>
        <p:nvSpPr>
          <p:cNvPr id="17" name="직사각형 16"/>
          <p:cNvSpPr/>
          <p:nvPr/>
        </p:nvSpPr>
        <p:spPr>
          <a:xfrm>
            <a:off x="919159" y="921198"/>
            <a:ext cx="95957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1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우승을 </a:t>
            </a:r>
            <a:r>
              <a:rPr lang="ko-KR" altLang="en-US" sz="11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사</a:t>
            </a:r>
            <a:r>
              <a:rPr lang="ko-KR" altLang="en-US" sz="11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조</a:t>
            </a:r>
            <a:endParaRPr lang="ko-KR" altLang="en-US" sz="11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657603" y="1400175"/>
            <a:ext cx="1094997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2406923"/>
              </p:ext>
            </p:extLst>
          </p:nvPr>
        </p:nvGraphicFramePr>
        <p:xfrm>
          <a:off x="460690" y="3190337"/>
          <a:ext cx="1537343" cy="5178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7343"/>
              </a:tblGrid>
              <a:tr h="51786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gradFill flip="none" rotWithShape="1">
                      <a:gsLst>
                        <a:gs pos="0">
                          <a:srgbClr val="C1C1C4">
                            <a:alpha val="3000"/>
                          </a:srgbClr>
                        </a:gs>
                        <a:gs pos="100000">
                          <a:srgbClr val="777883"/>
                        </a:gs>
                      </a:gsLst>
                      <a:lin ang="0" scaled="1"/>
                      <a:tileRect/>
                    </a:gradFill>
                  </a:tcPr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985622"/>
              </p:ext>
            </p:extLst>
          </p:nvPr>
        </p:nvGraphicFramePr>
        <p:xfrm>
          <a:off x="977899" y="1840441"/>
          <a:ext cx="854253" cy="32046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4253"/>
              </a:tblGrid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개요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목표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진행상황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</a:rPr>
                        <a:t>향후계획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끝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6172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>
            <a:off x="409903" y="445375"/>
            <a:ext cx="11414234" cy="5939660"/>
            <a:chOff x="409903" y="445375"/>
            <a:chExt cx="11414234" cy="5939660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409903" y="445376"/>
              <a:ext cx="11414234" cy="5939659"/>
            </a:xfrm>
            <a:prstGeom prst="roundRect">
              <a:avLst>
                <a:gd name="adj" fmla="val 422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998033" y="445375"/>
              <a:ext cx="9826104" cy="5939659"/>
            </a:xfrm>
            <a:prstGeom prst="roundRect">
              <a:avLst>
                <a:gd name="adj" fmla="val 4007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tIns="252000" rtlCol="0" anchor="t"/>
            <a:lstStyle/>
            <a:p>
              <a:pPr latinLnBrk="0">
                <a:lnSpc>
                  <a:spcPct val="150000"/>
                </a:lnSpc>
                <a:defRPr/>
              </a:pPr>
              <a:r>
                <a:rPr lang="en-US" altLang="ko-KR" sz="2000" b="1" i="1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PPT PRESENTATION </a:t>
              </a:r>
            </a:p>
            <a:p>
              <a:pPr latinLnBrk="0">
                <a:lnSpc>
                  <a:spcPct val="150000"/>
                </a:lnSpc>
                <a:defRPr/>
              </a:pPr>
              <a:r>
                <a:rPr lang="en-US" altLang="ko-KR" sz="600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Enjoy your stylish business and campus life with BIZCAM</a:t>
              </a:r>
              <a:endParaRPr lang="ko-KR" altLang="en-US" sz="4400" kern="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sp>
        <p:nvSpPr>
          <p:cNvPr id="9" name="Freeform 9"/>
          <p:cNvSpPr>
            <a:spLocks/>
          </p:cNvSpPr>
          <p:nvPr/>
        </p:nvSpPr>
        <p:spPr bwMode="auto">
          <a:xfrm>
            <a:off x="643659" y="2706923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10" name="Group 12"/>
          <p:cNvGrpSpPr>
            <a:grpSpLocks noChangeAspect="1"/>
          </p:cNvGrpSpPr>
          <p:nvPr/>
        </p:nvGrpSpPr>
        <p:grpSpPr bwMode="auto">
          <a:xfrm>
            <a:off x="599825" y="2045576"/>
            <a:ext cx="229344" cy="182438"/>
            <a:chOff x="6124" y="305"/>
            <a:chExt cx="841" cy="669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8" name="Freeform 13"/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1" name="Freeform 36"/>
          <p:cNvSpPr>
            <a:spLocks noEditPoints="1"/>
          </p:cNvSpPr>
          <p:nvPr/>
        </p:nvSpPr>
        <p:spPr bwMode="auto">
          <a:xfrm>
            <a:off x="657795" y="4632964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629139" y="4004647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Freeform 6"/>
          <p:cNvSpPr>
            <a:spLocks/>
          </p:cNvSpPr>
          <p:nvPr/>
        </p:nvSpPr>
        <p:spPr bwMode="auto">
          <a:xfrm rot="10800000" flipH="1" flipV="1">
            <a:off x="628247" y="3372800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/>
          </p:nvPr>
        </p:nvGraphicFramePr>
        <p:xfrm>
          <a:off x="977899" y="1840441"/>
          <a:ext cx="854253" cy="32046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4253"/>
              </a:tblGrid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contents</a:t>
                      </a:r>
                      <a:endParaRPr lang="ko-KR" alt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contents</a:t>
                      </a:r>
                      <a:endParaRPr lang="ko-KR" altLang="en-US" sz="11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contents</a:t>
                      </a:r>
                      <a:endParaRPr lang="ko-KR" altLang="en-US" sz="11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contents</a:t>
                      </a:r>
                      <a:endParaRPr lang="ko-KR" altLang="en-US" sz="11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contents</a:t>
                      </a:r>
                      <a:endParaRPr lang="ko-KR" altLang="en-US" sz="11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2" name="그룹 21"/>
          <p:cNvGrpSpPr/>
          <p:nvPr/>
        </p:nvGrpSpPr>
        <p:grpSpPr>
          <a:xfrm>
            <a:off x="613268" y="892514"/>
            <a:ext cx="323769" cy="323769"/>
            <a:chOff x="1593332" y="2172798"/>
            <a:chExt cx="1083168" cy="1083168"/>
          </a:xfrm>
        </p:grpSpPr>
        <p:sp>
          <p:nvSpPr>
            <p:cNvPr id="23" name="타원 22"/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</p:spPr>
        </p:pic>
      </p:grpSp>
      <p:sp>
        <p:nvSpPr>
          <p:cNvPr id="25" name="직사각형 24"/>
          <p:cNvSpPr/>
          <p:nvPr/>
        </p:nvSpPr>
        <p:spPr>
          <a:xfrm>
            <a:off x="919159" y="921198"/>
            <a:ext cx="95957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seok830621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657603" y="1400175"/>
            <a:ext cx="1094997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3411696" y="4770140"/>
            <a:ext cx="4706625" cy="1223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You can use a software program such as Microsoft Power Point to provide the audience with slides that contains your major points or essential information.</a:t>
            </a:r>
          </a:p>
        </p:txBody>
      </p:sp>
    </p:spTree>
    <p:extLst>
      <p:ext uri="{BB962C8B-B14F-4D97-AF65-F5344CB8AC3E}">
        <p14:creationId xmlns:p14="http://schemas.microsoft.com/office/powerpoint/2010/main" val="260651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>
            <a:off x="409903" y="445375"/>
            <a:ext cx="11414234" cy="5939660"/>
            <a:chOff x="409903" y="445375"/>
            <a:chExt cx="11414234" cy="5939660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409903" y="445376"/>
              <a:ext cx="11414234" cy="5939659"/>
            </a:xfrm>
            <a:prstGeom prst="roundRect">
              <a:avLst>
                <a:gd name="adj" fmla="val 422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998033" y="445375"/>
              <a:ext cx="9826104" cy="5939659"/>
            </a:xfrm>
            <a:prstGeom prst="roundRect">
              <a:avLst>
                <a:gd name="adj" fmla="val 4007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tIns="252000" rtlCol="0" anchor="t"/>
            <a:lstStyle/>
            <a:p>
              <a:pPr latinLnBrk="0">
                <a:lnSpc>
                  <a:spcPct val="150000"/>
                </a:lnSpc>
                <a:defRPr/>
              </a:pPr>
              <a:r>
                <a:rPr lang="en-US" altLang="ko-KR" sz="2000" b="1" i="1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PPT PRESENTATION </a:t>
              </a:r>
            </a:p>
            <a:p>
              <a:pPr latinLnBrk="0">
                <a:lnSpc>
                  <a:spcPct val="150000"/>
                </a:lnSpc>
                <a:defRPr/>
              </a:pPr>
              <a:r>
                <a:rPr lang="en-US" altLang="ko-KR" sz="600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Enjoy your stylish business and campus life with BIZCAM</a:t>
              </a:r>
              <a:endParaRPr lang="ko-KR" altLang="en-US" sz="4400" kern="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sp>
        <p:nvSpPr>
          <p:cNvPr id="9" name="Freeform 9"/>
          <p:cNvSpPr>
            <a:spLocks/>
          </p:cNvSpPr>
          <p:nvPr/>
        </p:nvSpPr>
        <p:spPr bwMode="auto">
          <a:xfrm>
            <a:off x="643659" y="2706923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10" name="Group 12"/>
          <p:cNvGrpSpPr>
            <a:grpSpLocks noChangeAspect="1"/>
          </p:cNvGrpSpPr>
          <p:nvPr/>
        </p:nvGrpSpPr>
        <p:grpSpPr bwMode="auto">
          <a:xfrm>
            <a:off x="599825" y="2045576"/>
            <a:ext cx="229344" cy="182438"/>
            <a:chOff x="6124" y="305"/>
            <a:chExt cx="841" cy="669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8" name="Freeform 13"/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1" name="Freeform 36"/>
          <p:cNvSpPr>
            <a:spLocks noEditPoints="1"/>
          </p:cNvSpPr>
          <p:nvPr/>
        </p:nvSpPr>
        <p:spPr bwMode="auto">
          <a:xfrm>
            <a:off x="657795" y="4632964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629139" y="4004647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Freeform 6"/>
          <p:cNvSpPr>
            <a:spLocks/>
          </p:cNvSpPr>
          <p:nvPr/>
        </p:nvSpPr>
        <p:spPr bwMode="auto">
          <a:xfrm rot="10800000" flipH="1" flipV="1">
            <a:off x="628247" y="3372800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/>
          </p:nvPr>
        </p:nvGraphicFramePr>
        <p:xfrm>
          <a:off x="977899" y="1840441"/>
          <a:ext cx="854253" cy="32046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4253"/>
              </a:tblGrid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contents</a:t>
                      </a:r>
                      <a:endParaRPr lang="ko-KR" alt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contents</a:t>
                      </a:r>
                      <a:endParaRPr lang="ko-KR" altLang="en-US" sz="11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contents</a:t>
                      </a:r>
                      <a:endParaRPr lang="ko-KR" altLang="en-US" sz="11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contents</a:t>
                      </a:r>
                      <a:endParaRPr lang="ko-KR" altLang="en-US" sz="11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contents</a:t>
                      </a:r>
                      <a:endParaRPr lang="ko-KR" altLang="en-US" sz="11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2" name="그룹 21"/>
          <p:cNvGrpSpPr/>
          <p:nvPr/>
        </p:nvGrpSpPr>
        <p:grpSpPr>
          <a:xfrm>
            <a:off x="613268" y="892514"/>
            <a:ext cx="323769" cy="323769"/>
            <a:chOff x="1593332" y="2172798"/>
            <a:chExt cx="1083168" cy="1083168"/>
          </a:xfrm>
        </p:grpSpPr>
        <p:sp>
          <p:nvSpPr>
            <p:cNvPr id="23" name="타원 22"/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</p:spPr>
        </p:pic>
      </p:grpSp>
      <p:sp>
        <p:nvSpPr>
          <p:cNvPr id="25" name="직사각형 24"/>
          <p:cNvSpPr/>
          <p:nvPr/>
        </p:nvSpPr>
        <p:spPr>
          <a:xfrm>
            <a:off x="919159" y="921198"/>
            <a:ext cx="95957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seok830621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657603" y="1400175"/>
            <a:ext cx="1094997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모서리가 둥근 직사각형 28"/>
          <p:cNvSpPr/>
          <p:nvPr/>
        </p:nvSpPr>
        <p:spPr>
          <a:xfrm>
            <a:off x="4025900" y="1776956"/>
            <a:ext cx="2774852" cy="2377101"/>
          </a:xfrm>
          <a:prstGeom prst="roundRect">
            <a:avLst>
              <a:gd name="adj" fmla="val 7524"/>
            </a:avLst>
          </a:prstGeom>
          <a:solidFill>
            <a:schemeClr val="bg1"/>
          </a:solidFill>
          <a:ln>
            <a:noFill/>
          </a:ln>
          <a:effectLst>
            <a:outerShdw blurRad="635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8" name="원호 47"/>
          <p:cNvSpPr/>
          <p:nvPr/>
        </p:nvSpPr>
        <p:spPr>
          <a:xfrm>
            <a:off x="4550211" y="2176170"/>
            <a:ext cx="1780542" cy="1780542"/>
          </a:xfrm>
          <a:prstGeom prst="arc">
            <a:avLst>
              <a:gd name="adj1" fmla="val 16200000"/>
              <a:gd name="adj2" fmla="val 2530696"/>
            </a:avLst>
          </a:prstGeom>
          <a:ln w="53975" cap="rnd">
            <a:solidFill>
              <a:srgbClr val="FFC00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FFC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856633" y="2733587"/>
            <a:ext cx="12121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30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%</a:t>
            </a:r>
          </a:p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</p:txBody>
      </p:sp>
      <p:sp>
        <p:nvSpPr>
          <p:cNvPr id="57" name="모서리가 둥근 직사각형 56"/>
          <p:cNvSpPr/>
          <p:nvPr/>
        </p:nvSpPr>
        <p:spPr>
          <a:xfrm>
            <a:off x="8218810" y="1776955"/>
            <a:ext cx="2774852" cy="2377101"/>
          </a:xfrm>
          <a:prstGeom prst="roundRect">
            <a:avLst>
              <a:gd name="adj" fmla="val 7524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635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원호 33"/>
          <p:cNvSpPr/>
          <p:nvPr/>
        </p:nvSpPr>
        <p:spPr>
          <a:xfrm>
            <a:off x="8766215" y="2176170"/>
            <a:ext cx="1780542" cy="1780542"/>
          </a:xfrm>
          <a:prstGeom prst="arc">
            <a:avLst>
              <a:gd name="adj1" fmla="val 16200000"/>
              <a:gd name="adj2" fmla="val 11013480"/>
            </a:avLst>
          </a:prstGeom>
          <a:ln w="53975" cap="rnd">
            <a:solidFill>
              <a:srgbClr val="FFC00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072637" y="2733587"/>
            <a:ext cx="12121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FFC000"/>
                </a:solidFill>
              </a:rPr>
              <a:t>75</a:t>
            </a:r>
            <a:r>
              <a:rPr lang="en-US" altLang="ko-KR" sz="1600" b="1" dirty="0">
                <a:solidFill>
                  <a:srgbClr val="FFC000"/>
                </a:solidFill>
              </a:rPr>
              <a:t>%</a:t>
            </a:r>
          </a:p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srgbClr val="FFC000"/>
                </a:solidFill>
              </a:rPr>
              <a:t>CONTENTS A</a:t>
            </a:r>
          </a:p>
        </p:txBody>
      </p:sp>
      <p:sp>
        <p:nvSpPr>
          <p:cNvPr id="58" name="모서리가 둥근 직사각형 57"/>
          <p:cNvSpPr/>
          <p:nvPr/>
        </p:nvSpPr>
        <p:spPr>
          <a:xfrm>
            <a:off x="2823766" y="4514129"/>
            <a:ext cx="3662213" cy="1182302"/>
          </a:xfrm>
          <a:prstGeom prst="roundRect">
            <a:avLst>
              <a:gd name="adj" fmla="val 10600"/>
            </a:avLst>
          </a:prstGeom>
          <a:solidFill>
            <a:schemeClr val="bg1"/>
          </a:solidFill>
          <a:ln>
            <a:noFill/>
          </a:ln>
          <a:effectLst>
            <a:outerShdw blurRad="635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3048165" y="4593725"/>
            <a:ext cx="3282588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51" name="자유형 50"/>
          <p:cNvSpPr/>
          <p:nvPr/>
        </p:nvSpPr>
        <p:spPr>
          <a:xfrm>
            <a:off x="3153040" y="3023328"/>
            <a:ext cx="1740922" cy="1594097"/>
          </a:xfrm>
          <a:custGeom>
            <a:avLst/>
            <a:gdLst>
              <a:gd name="connsiteX0" fmla="*/ 1921397 w 1921397"/>
              <a:gd name="connsiteY0" fmla="*/ 0 h 1759351"/>
              <a:gd name="connsiteX1" fmla="*/ 0 w 1921397"/>
              <a:gd name="connsiteY1" fmla="*/ 1307939 h 1759351"/>
              <a:gd name="connsiteX2" fmla="*/ 11574 w 1921397"/>
              <a:gd name="connsiteY2" fmla="*/ 1759351 h 1759351"/>
              <a:gd name="connsiteX0" fmla="*/ 1921397 w 1921397"/>
              <a:gd name="connsiteY0" fmla="*/ 0 h 1759351"/>
              <a:gd name="connsiteX1" fmla="*/ 0 w 1921397"/>
              <a:gd name="connsiteY1" fmla="*/ 1307939 h 1759351"/>
              <a:gd name="connsiteX2" fmla="*/ 8399 w 1921397"/>
              <a:gd name="connsiteY2" fmla="*/ 1759351 h 1759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21397" h="1759351">
                <a:moveTo>
                  <a:pt x="1921397" y="0"/>
                </a:moveTo>
                <a:lnTo>
                  <a:pt x="0" y="1307939"/>
                </a:lnTo>
                <a:lnTo>
                  <a:pt x="8399" y="1759351"/>
                </a:lnTo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7147846" y="4514129"/>
            <a:ext cx="3662213" cy="1182302"/>
          </a:xfrm>
          <a:prstGeom prst="roundRect">
            <a:avLst>
              <a:gd name="adj" fmla="val 10600"/>
            </a:avLst>
          </a:prstGeom>
          <a:solidFill>
            <a:schemeClr val="bg1"/>
          </a:solidFill>
          <a:ln>
            <a:noFill/>
          </a:ln>
          <a:effectLst>
            <a:outerShdw blurRad="635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7264169" y="4593725"/>
            <a:ext cx="3282588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47" name="자유형 46"/>
          <p:cNvSpPr/>
          <p:nvPr/>
        </p:nvSpPr>
        <p:spPr>
          <a:xfrm>
            <a:off x="7369044" y="3023328"/>
            <a:ext cx="1740922" cy="1594097"/>
          </a:xfrm>
          <a:custGeom>
            <a:avLst/>
            <a:gdLst>
              <a:gd name="connsiteX0" fmla="*/ 1921397 w 1921397"/>
              <a:gd name="connsiteY0" fmla="*/ 0 h 1759351"/>
              <a:gd name="connsiteX1" fmla="*/ 0 w 1921397"/>
              <a:gd name="connsiteY1" fmla="*/ 1307939 h 1759351"/>
              <a:gd name="connsiteX2" fmla="*/ 11574 w 1921397"/>
              <a:gd name="connsiteY2" fmla="*/ 1759351 h 1759351"/>
              <a:gd name="connsiteX0" fmla="*/ 1921397 w 1921397"/>
              <a:gd name="connsiteY0" fmla="*/ 0 h 1759351"/>
              <a:gd name="connsiteX1" fmla="*/ 0 w 1921397"/>
              <a:gd name="connsiteY1" fmla="*/ 1307939 h 1759351"/>
              <a:gd name="connsiteX2" fmla="*/ 8399 w 1921397"/>
              <a:gd name="connsiteY2" fmla="*/ 1759351 h 1759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21397" h="1759351">
                <a:moveTo>
                  <a:pt x="1921397" y="0"/>
                </a:moveTo>
                <a:lnTo>
                  <a:pt x="0" y="1307939"/>
                </a:lnTo>
                <a:lnTo>
                  <a:pt x="8399" y="1759351"/>
                </a:lnTo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61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>
            <a:off x="409903" y="445375"/>
            <a:ext cx="11414234" cy="5939660"/>
            <a:chOff x="409903" y="445375"/>
            <a:chExt cx="11414234" cy="5939660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409903" y="445376"/>
              <a:ext cx="11414234" cy="5939659"/>
            </a:xfrm>
            <a:prstGeom prst="roundRect">
              <a:avLst>
                <a:gd name="adj" fmla="val 422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998033" y="445375"/>
              <a:ext cx="9826104" cy="5939659"/>
            </a:xfrm>
            <a:prstGeom prst="roundRect">
              <a:avLst>
                <a:gd name="adj" fmla="val 4007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tIns="252000" rtlCol="0" anchor="t"/>
            <a:lstStyle/>
            <a:p>
              <a:pPr latinLnBrk="0">
                <a:lnSpc>
                  <a:spcPct val="150000"/>
                </a:lnSpc>
                <a:defRPr/>
              </a:pPr>
              <a:r>
                <a:rPr lang="en-US" altLang="ko-KR" sz="2000" b="1" i="1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PPT PRESENTATION </a:t>
              </a:r>
            </a:p>
            <a:p>
              <a:pPr latinLnBrk="0">
                <a:lnSpc>
                  <a:spcPct val="150000"/>
                </a:lnSpc>
                <a:defRPr/>
              </a:pPr>
              <a:r>
                <a:rPr lang="en-US" altLang="ko-KR" sz="600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Enjoy your stylish business and campus life with BIZCAM</a:t>
              </a:r>
              <a:endParaRPr lang="ko-KR" altLang="en-US" sz="4400" kern="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sp>
        <p:nvSpPr>
          <p:cNvPr id="9" name="Freeform 9"/>
          <p:cNvSpPr>
            <a:spLocks/>
          </p:cNvSpPr>
          <p:nvPr/>
        </p:nvSpPr>
        <p:spPr bwMode="auto">
          <a:xfrm>
            <a:off x="643659" y="2706923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10" name="Group 12"/>
          <p:cNvGrpSpPr>
            <a:grpSpLocks noChangeAspect="1"/>
          </p:cNvGrpSpPr>
          <p:nvPr/>
        </p:nvGrpSpPr>
        <p:grpSpPr bwMode="auto">
          <a:xfrm>
            <a:off x="599825" y="2045576"/>
            <a:ext cx="229344" cy="182438"/>
            <a:chOff x="6124" y="305"/>
            <a:chExt cx="841" cy="669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8" name="Freeform 13"/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1" name="Freeform 36"/>
          <p:cNvSpPr>
            <a:spLocks noEditPoints="1"/>
          </p:cNvSpPr>
          <p:nvPr/>
        </p:nvSpPr>
        <p:spPr bwMode="auto">
          <a:xfrm>
            <a:off x="657795" y="4632964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629139" y="4004647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Freeform 6"/>
          <p:cNvSpPr>
            <a:spLocks/>
          </p:cNvSpPr>
          <p:nvPr/>
        </p:nvSpPr>
        <p:spPr bwMode="auto">
          <a:xfrm rot="10800000" flipH="1" flipV="1">
            <a:off x="628247" y="3372800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/>
          </p:nvPr>
        </p:nvGraphicFramePr>
        <p:xfrm>
          <a:off x="977899" y="1840441"/>
          <a:ext cx="854253" cy="32046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4253"/>
              </a:tblGrid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contents</a:t>
                      </a:r>
                      <a:endParaRPr lang="ko-KR" alt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contents</a:t>
                      </a:r>
                      <a:endParaRPr lang="ko-KR" altLang="en-US" sz="11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contents</a:t>
                      </a:r>
                      <a:endParaRPr lang="ko-KR" altLang="en-US" sz="11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contents</a:t>
                      </a:r>
                      <a:endParaRPr lang="ko-KR" altLang="en-US" sz="11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contents</a:t>
                      </a:r>
                      <a:endParaRPr lang="ko-KR" altLang="en-US" sz="11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2" name="그룹 21"/>
          <p:cNvGrpSpPr/>
          <p:nvPr/>
        </p:nvGrpSpPr>
        <p:grpSpPr>
          <a:xfrm>
            <a:off x="613268" y="892514"/>
            <a:ext cx="323769" cy="323769"/>
            <a:chOff x="1593332" y="2172798"/>
            <a:chExt cx="1083168" cy="1083168"/>
          </a:xfrm>
        </p:grpSpPr>
        <p:sp>
          <p:nvSpPr>
            <p:cNvPr id="23" name="타원 22"/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</p:spPr>
        </p:pic>
      </p:grpSp>
      <p:sp>
        <p:nvSpPr>
          <p:cNvPr id="25" name="직사각형 24"/>
          <p:cNvSpPr/>
          <p:nvPr/>
        </p:nvSpPr>
        <p:spPr>
          <a:xfrm>
            <a:off x="919159" y="921198"/>
            <a:ext cx="95957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우승을 </a:t>
            </a: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사</a:t>
            </a:r>
            <a:r>
              <a:rPr lang="ko-KR" altLang="en-US" sz="1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조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657603" y="1400175"/>
            <a:ext cx="1094997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모서리가 둥근 직사각형 28"/>
          <p:cNvSpPr/>
          <p:nvPr/>
        </p:nvSpPr>
        <p:spPr>
          <a:xfrm>
            <a:off x="2417299" y="1776956"/>
            <a:ext cx="4383453" cy="4128544"/>
          </a:xfrm>
          <a:prstGeom prst="roundRect">
            <a:avLst>
              <a:gd name="adj" fmla="val 7524"/>
            </a:avLst>
          </a:prstGeom>
          <a:solidFill>
            <a:schemeClr val="bg1"/>
          </a:solidFill>
          <a:ln>
            <a:noFill/>
          </a:ln>
          <a:effectLst>
            <a:outerShdw blurRad="635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7046185" y="1815340"/>
            <a:ext cx="4364765" cy="878498"/>
          </a:xfrm>
          <a:prstGeom prst="roundRect">
            <a:avLst>
              <a:gd name="adj" fmla="val 10600"/>
            </a:avLst>
          </a:prstGeom>
          <a:solidFill>
            <a:schemeClr val="bg1"/>
          </a:solidFill>
          <a:ln>
            <a:noFill/>
          </a:ln>
          <a:effectLst>
            <a:outerShdw blurRad="635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31" name="차트 30"/>
          <p:cNvGraphicFramePr/>
          <p:nvPr>
            <p:extLst/>
          </p:nvPr>
        </p:nvGraphicFramePr>
        <p:xfrm>
          <a:off x="1975877" y="2153021"/>
          <a:ext cx="5244141" cy="34960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2" name="직사각형 31"/>
          <p:cNvSpPr/>
          <p:nvPr/>
        </p:nvSpPr>
        <p:spPr>
          <a:xfrm>
            <a:off x="3660504" y="3629672"/>
            <a:ext cx="18970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175636" y="2373626"/>
            <a:ext cx="3600000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175636" y="2373626"/>
            <a:ext cx="2160000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0777591" y="2163968"/>
            <a:ext cx="5635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60</a:t>
            </a: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%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216316" y="1929640"/>
            <a:ext cx="1160446" cy="3336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</p:txBody>
      </p:sp>
      <p:sp>
        <p:nvSpPr>
          <p:cNvPr id="42" name="모서리가 둥근 직사각형 41"/>
          <p:cNvSpPr/>
          <p:nvPr/>
        </p:nvSpPr>
        <p:spPr>
          <a:xfrm>
            <a:off x="7046185" y="2932503"/>
            <a:ext cx="4364765" cy="878498"/>
          </a:xfrm>
          <a:prstGeom prst="roundRect">
            <a:avLst>
              <a:gd name="adj" fmla="val 10600"/>
            </a:avLst>
          </a:prstGeom>
          <a:solidFill>
            <a:schemeClr val="bg1"/>
          </a:solidFill>
          <a:ln>
            <a:noFill/>
          </a:ln>
          <a:effectLst>
            <a:outerShdw blurRad="635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7175636" y="3490789"/>
            <a:ext cx="3600000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7175636" y="3490789"/>
            <a:ext cx="2160000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0777591" y="3281131"/>
            <a:ext cx="5635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60</a:t>
            </a: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%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7216316" y="3046803"/>
            <a:ext cx="1160446" cy="3336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</p:txBody>
      </p:sp>
      <p:sp>
        <p:nvSpPr>
          <p:cNvPr id="52" name="모서리가 둥근 직사각형 51"/>
          <p:cNvSpPr/>
          <p:nvPr/>
        </p:nvSpPr>
        <p:spPr>
          <a:xfrm>
            <a:off x="7046185" y="4110494"/>
            <a:ext cx="4364765" cy="1795005"/>
          </a:xfrm>
          <a:prstGeom prst="roundRect">
            <a:avLst>
              <a:gd name="adj" fmla="val 10600"/>
            </a:avLst>
          </a:prstGeom>
          <a:solidFill>
            <a:schemeClr val="bg1"/>
          </a:solidFill>
          <a:ln>
            <a:noFill/>
          </a:ln>
          <a:effectLst>
            <a:outerShdw blurRad="635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7216316" y="4503193"/>
            <a:ext cx="4194634" cy="93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</a:p>
        </p:txBody>
      </p:sp>
    </p:spTree>
    <p:extLst>
      <p:ext uri="{BB962C8B-B14F-4D97-AF65-F5344CB8AC3E}">
        <p14:creationId xmlns:p14="http://schemas.microsoft.com/office/powerpoint/2010/main" val="94911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</TotalTime>
  <Words>448</Words>
  <Application>Microsoft Office PowerPoint</Application>
  <PresentationFormat>와이드스크린</PresentationFormat>
  <Paragraphs>170</Paragraphs>
  <Slides>14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맑은 고딕</vt:lpstr>
      <vt:lpstr>야놀자 야체 B</vt:lpstr>
      <vt:lpstr>Arial</vt:lpstr>
      <vt:lpstr>12_Office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Windows 사용자</cp:lastModifiedBy>
  <cp:revision>28</cp:revision>
  <dcterms:created xsi:type="dcterms:W3CDTF">2020-04-03T04:27:12Z</dcterms:created>
  <dcterms:modified xsi:type="dcterms:W3CDTF">2020-06-01T06:54:33Z</dcterms:modified>
</cp:coreProperties>
</file>