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66" r:id="rId6"/>
    <p:sldId id="265" r:id="rId7"/>
    <p:sldId id="267" r:id="rId8"/>
    <p:sldId id="261" r:id="rId9"/>
    <p:sldId id="268" r:id="rId10"/>
    <p:sldId id="269" r:id="rId11"/>
    <p:sldId id="273" r:id="rId12"/>
    <p:sldId id="274" r:id="rId13"/>
    <p:sldId id="275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4EA"/>
    <a:srgbClr val="E41749"/>
    <a:srgbClr val="FCECE8"/>
    <a:srgbClr val="B7AFAD"/>
    <a:srgbClr val="FF8A5C"/>
    <a:srgbClr val="FDF1F4"/>
    <a:srgbClr val="F8BECC"/>
    <a:srgbClr val="FF2F2F"/>
    <a:srgbClr val="F5F5F5"/>
    <a:srgbClr val="F38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0" autoAdjust="0"/>
    <p:restoredTop sz="96344" autoAdjust="0"/>
  </p:normalViewPr>
  <p:slideViewPr>
    <p:cSldViewPr snapToGrid="0">
      <p:cViewPr varScale="1">
        <p:scale>
          <a:sx n="110" d="100"/>
          <a:sy n="110" d="100"/>
        </p:scale>
        <p:origin x="5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759DF-CC10-466B-A1EB-BEFBE14A3B70}" type="datetimeFigureOut">
              <a:rPr lang="ko-KR" altLang="en-US" smtClean="0"/>
              <a:t>2020-07-21 Tue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43BCC-828E-4417-8BC4-65D150AE0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44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3BCC-828E-4417-8BC4-65D150AE0D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483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3BCC-828E-4417-8BC4-65D150AE0D9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009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3BCC-828E-4417-8BC4-65D150AE0D9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68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3BCC-828E-4417-8BC4-65D150AE0D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49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3BCC-828E-4417-8BC4-65D150AE0D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56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3BCC-828E-4417-8BC4-65D150AE0D9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112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3BCC-828E-4417-8BC4-65D150AE0D9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951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3BCC-828E-4417-8BC4-65D150AE0D9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40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3BCC-828E-4417-8BC4-65D150AE0D9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714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3BCC-828E-4417-8BC4-65D150AE0D9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11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3BCC-828E-4417-8BC4-65D150AE0D9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1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1BD91-7D0D-40BA-A322-63BDBC618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8E06EF-6E79-4284-9843-0D25D2648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DBBCF-C0FD-463B-B3E7-18E0A84B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F464-BEA5-498F-8B01-FFE645CFF543}" type="datetimeFigureOut">
              <a:rPr lang="ko-KR" altLang="en-US" smtClean="0"/>
              <a:t>2020-07-21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6FA47-5406-4A33-8554-E033352B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DBB97-4CFE-4942-9217-0D291EC1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C458-945B-47BC-82D0-5742AC8D8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1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AEC80-4045-4C7E-A1BE-9C6B932D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12231A-37CE-40A4-A133-93837193C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1A529-3E3D-4985-BF96-A5178680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F464-BEA5-498F-8B01-FFE645CFF543}" type="datetimeFigureOut">
              <a:rPr lang="ko-KR" altLang="en-US" smtClean="0"/>
              <a:t>2020-07-21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5BA4-31BC-4417-9636-3220197F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BDB5D-24C6-4F46-B99B-649C52A9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C458-945B-47BC-82D0-5742AC8D8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0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0C8B1D-4676-4E34-9DF1-203B38A7A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5D0009-796F-4BED-9FD3-72949648E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2B891-CCF6-495F-A8A3-0900964D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F464-BEA5-498F-8B01-FFE645CFF543}" type="datetimeFigureOut">
              <a:rPr lang="ko-KR" altLang="en-US" smtClean="0"/>
              <a:t>2020-07-21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A5728-C936-43FA-991C-92956DB4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45D18-5595-45DD-AA5E-6A741549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C458-945B-47BC-82D0-5742AC8D8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86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83641-1F7B-44D6-9840-1D09F940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1CD1A-8064-44F2-93AD-3F97AC737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04D79-3D68-42C5-A7B6-0136C818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F464-BEA5-498F-8B01-FFE645CFF543}" type="datetimeFigureOut">
              <a:rPr lang="ko-KR" altLang="en-US" smtClean="0"/>
              <a:t>2020-07-21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C17EF-AC44-479F-B17B-63C24A07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351DD-84BD-4942-9D8F-E3718DDD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C458-945B-47BC-82D0-5742AC8D8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8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2432F-E61D-4045-BFE2-28D7E463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F2B7A-4ED4-4EE9-85A6-62B1D671E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0C8B2-4B69-41F2-BA53-9921C9F1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F464-BEA5-498F-8B01-FFE645CFF543}" type="datetimeFigureOut">
              <a:rPr lang="ko-KR" altLang="en-US" smtClean="0"/>
              <a:t>2020-07-21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CFDB2-63DC-43E4-B9C6-C9B2C9BB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18020-FE37-4791-BA88-FA6F1359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C458-945B-47BC-82D0-5742AC8D8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5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4D879-1710-4EA2-9D93-FF57D39F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3D4EB-55C6-48B4-BECF-9A830CC0F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CE0679-E56C-4ADE-9619-63BF44CA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68BA30-6FD6-4672-B63C-18677D2F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F464-BEA5-498F-8B01-FFE645CFF543}" type="datetimeFigureOut">
              <a:rPr lang="ko-KR" altLang="en-US" smtClean="0"/>
              <a:t>2020-07-21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FD84A-FD63-4DA4-92E8-8AC04D65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54C2A6-947A-4D99-97A9-51A61CC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C458-945B-47BC-82D0-5742AC8D8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6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38FA8-9759-45CE-AFAE-49579CAA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A4D87-A316-4481-B1B9-C71937DB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BF69ED-AB01-4FF4-9E90-F48021D12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4329DF-1594-4EC7-990A-ADCBC02A0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184260-E155-4BC8-8A01-F132A6E00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A170A8-8BBD-4DE9-8EDA-5BB93403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F464-BEA5-498F-8B01-FFE645CFF543}" type="datetimeFigureOut">
              <a:rPr lang="ko-KR" altLang="en-US" smtClean="0"/>
              <a:t>2020-07-21 Tue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CF0D59-1788-46E6-B1E9-D6E56ABA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9CF1-AD00-4D3C-8AD9-27F21864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C458-945B-47BC-82D0-5742AC8D8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83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841B4-1A2B-4044-868E-11170ACB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7BC99A-8FCD-40AC-BF0D-3EDA33D0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F464-BEA5-498F-8B01-FFE645CFF543}" type="datetimeFigureOut">
              <a:rPr lang="ko-KR" altLang="en-US" smtClean="0"/>
              <a:t>2020-07-21 Tue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D998A0-6513-4392-89E8-744EF2CD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A4B84C-4B97-44BE-A563-5C8BAF2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C458-945B-47BC-82D0-5742AC8D8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8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9C7CAF-394F-4694-B090-65764F8B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F464-BEA5-498F-8B01-FFE645CFF543}" type="datetimeFigureOut">
              <a:rPr lang="ko-KR" altLang="en-US" smtClean="0"/>
              <a:t>2020-07-21 Tue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EFF19-2E5A-4358-9D2E-98FFAED9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DCDBAB-F429-401A-9CF3-02CF8627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C458-945B-47BC-82D0-5742AC8D8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4094A-8366-4D47-BA1C-5AD42D18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FB545-009B-4B3F-8598-7E0F8611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1D909-F065-4E2C-958D-938C45328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7B3592-106E-4AD6-98E8-CE7A3D83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F464-BEA5-498F-8B01-FFE645CFF543}" type="datetimeFigureOut">
              <a:rPr lang="ko-KR" altLang="en-US" smtClean="0"/>
              <a:t>2020-07-21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DAB950-862C-4DCE-AF94-9CFEB91F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F446FC-7F58-4C52-995E-E5AC204F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C458-945B-47BC-82D0-5742AC8D8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5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8486D-0FD7-4E55-A26D-CDEB02B4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24AE72-1134-4A4A-B572-8BB85842B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82B8FC-24FC-4FF8-8EAB-A88ECB206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931ACA-17F1-4D27-A45A-4FB9AF93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F464-BEA5-498F-8B01-FFE645CFF543}" type="datetimeFigureOut">
              <a:rPr lang="ko-KR" altLang="en-US" smtClean="0"/>
              <a:t>2020-07-21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0A0FC4-85A5-4ACA-B3DB-52232C0C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DA420-A0DF-4DEF-82BC-51ABF48B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C458-945B-47BC-82D0-5742AC8D8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2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3FA3D6-6D90-43C2-8398-4D70FCF5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AFC813-B40F-4C18-9210-3BB9AF6EE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EFD4A-D8E4-4B97-8719-E44787C02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7F464-BEA5-498F-8B01-FFE645CFF543}" type="datetimeFigureOut">
              <a:rPr lang="ko-KR" altLang="en-US" smtClean="0"/>
              <a:t>2020-07-21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1A480B-6835-415F-8617-3404D9348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501CA-5229-4B14-B1B3-74DBA45AD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DC458-945B-47BC-82D0-5742AC8D8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C9B8CCF-0ED5-42AB-A239-FAA2B4D9472B}"/>
              </a:ext>
            </a:extLst>
          </p:cNvPr>
          <p:cNvGrpSpPr/>
          <p:nvPr/>
        </p:nvGrpSpPr>
        <p:grpSpPr>
          <a:xfrm>
            <a:off x="0" y="0"/>
            <a:ext cx="12192000" cy="6104964"/>
            <a:chOff x="0" y="0"/>
            <a:chExt cx="12192000" cy="6104964"/>
          </a:xfrm>
        </p:grpSpPr>
        <p:sp>
          <p:nvSpPr>
            <p:cNvPr id="4" name="직각 삼각형 3">
              <a:extLst>
                <a:ext uri="{FF2B5EF4-FFF2-40B4-BE49-F238E27FC236}">
                  <a16:creationId xmlns:a16="http://schemas.microsoft.com/office/drawing/2014/main" id="{149EBA5B-6991-46A4-928B-BBE936F087B5}"/>
                </a:ext>
              </a:extLst>
            </p:cNvPr>
            <p:cNvSpPr/>
            <p:nvPr/>
          </p:nvSpPr>
          <p:spPr>
            <a:xfrm rot="5400000">
              <a:off x="-26893" y="26895"/>
              <a:ext cx="1506070" cy="1452283"/>
            </a:xfrm>
            <a:prstGeom prst="rtTriangle">
              <a:avLst/>
            </a:prstGeom>
            <a:solidFill>
              <a:srgbClr val="E417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336064-D256-45B0-BBCE-5E29E29FEA53}"/>
                </a:ext>
              </a:extLst>
            </p:cNvPr>
            <p:cNvGrpSpPr/>
            <p:nvPr/>
          </p:nvGrpSpPr>
          <p:grpSpPr>
            <a:xfrm>
              <a:off x="0" y="5983940"/>
              <a:ext cx="12192000" cy="121024"/>
              <a:chOff x="0" y="5983940"/>
              <a:chExt cx="12192000" cy="121024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09A24E0-0273-4BE2-8591-4513AC956994}"/>
                  </a:ext>
                </a:extLst>
              </p:cNvPr>
              <p:cNvSpPr/>
              <p:nvPr/>
            </p:nvSpPr>
            <p:spPr>
              <a:xfrm>
                <a:off x="0" y="5983941"/>
                <a:ext cx="12192000" cy="121023"/>
              </a:xfrm>
              <a:prstGeom prst="rect">
                <a:avLst/>
              </a:prstGeom>
              <a:solidFill>
                <a:srgbClr val="E417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사다리꼴 5">
                <a:extLst>
                  <a:ext uri="{FF2B5EF4-FFF2-40B4-BE49-F238E27FC236}">
                    <a16:creationId xmlns:a16="http://schemas.microsoft.com/office/drawing/2014/main" id="{9C0AFBAD-D937-4B56-8612-CE5276E2ACF1}"/>
                  </a:ext>
                </a:extLst>
              </p:cNvPr>
              <p:cNvSpPr/>
              <p:nvPr/>
            </p:nvSpPr>
            <p:spPr>
              <a:xfrm>
                <a:off x="7879710" y="5983940"/>
                <a:ext cx="3283589" cy="121023"/>
              </a:xfrm>
              <a:prstGeom prst="trapezoid">
                <a:avLst>
                  <a:gd name="adj" fmla="val 131416"/>
                </a:avLst>
              </a:prstGeom>
              <a:solidFill>
                <a:srgbClr val="F8BE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16C6791-58D9-42F6-AA5B-0CEDA8BE7331}"/>
                </a:ext>
              </a:extLst>
            </p:cNvPr>
            <p:cNvSpPr/>
            <p:nvPr/>
          </p:nvSpPr>
          <p:spPr>
            <a:xfrm rot="10800000">
              <a:off x="0" y="0"/>
              <a:ext cx="12192000" cy="121023"/>
            </a:xfrm>
            <a:prstGeom prst="rect">
              <a:avLst/>
            </a:prstGeom>
            <a:solidFill>
              <a:srgbClr val="E417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4518D59-0F98-4C58-8C0D-38E958289046}"/>
              </a:ext>
            </a:extLst>
          </p:cNvPr>
          <p:cNvGrpSpPr/>
          <p:nvPr/>
        </p:nvGrpSpPr>
        <p:grpSpPr>
          <a:xfrm>
            <a:off x="2459691" y="1489954"/>
            <a:ext cx="4362451" cy="1939046"/>
            <a:chOff x="4229099" y="1321406"/>
            <a:chExt cx="4362451" cy="193904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77B3B5-1168-4115-8F6D-59B39191D35D}"/>
                </a:ext>
              </a:extLst>
            </p:cNvPr>
            <p:cNvSpPr txBox="1"/>
            <p:nvPr/>
          </p:nvSpPr>
          <p:spPr>
            <a:xfrm>
              <a:off x="4585021" y="1567681"/>
              <a:ext cx="4006529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200" dirty="0" err="1">
                  <a:latin typeface="HY백송B" panose="02030600000101010101" pitchFamily="18" charset="-127"/>
                  <a:ea typeface="HY백송B" panose="02030600000101010101" pitchFamily="18" charset="-127"/>
                </a:rPr>
                <a:t>저기요</a:t>
              </a:r>
              <a:endParaRPr lang="en-US" altLang="ko-KR" sz="7200" dirty="0">
                <a:latin typeface="HY백송B" panose="02030600000101010101" pitchFamily="18" charset="-127"/>
                <a:ea typeface="HY백송B" panose="02030600000101010101" pitchFamily="18" charset="-127"/>
              </a:endParaRPr>
            </a:p>
            <a:p>
              <a:pPr algn="r"/>
              <a:r>
                <a:rPr lang="ko-KR" altLang="en-US" sz="32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서비스 제안서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10EAA6-F3EA-4333-8ACB-1D5EBC346227}"/>
                </a:ext>
              </a:extLst>
            </p:cNvPr>
            <p:cNvSpPr txBox="1"/>
            <p:nvPr/>
          </p:nvSpPr>
          <p:spPr>
            <a:xfrm>
              <a:off x="4229099" y="1321406"/>
              <a:ext cx="237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명함인식 앱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C5E12DD-CF36-4B7E-9B4D-51C2CA3A9A34}"/>
              </a:ext>
            </a:extLst>
          </p:cNvPr>
          <p:cNvSpPr txBox="1"/>
          <p:nvPr/>
        </p:nvSpPr>
        <p:spPr>
          <a:xfrm>
            <a:off x="7879710" y="3690123"/>
            <a:ext cx="3550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제안자 </a:t>
            </a:r>
            <a:r>
              <a:rPr lang="ko-KR" altLang="en-US" sz="32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16Hongc</a:t>
            </a:r>
          </a:p>
          <a:p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소   속    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AI B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반</a:t>
            </a:r>
            <a:endParaRPr lang="en-US" altLang="ko-KR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제안일</a:t>
            </a:r>
            <a:r>
              <a:rPr lang="ko-KR" altLang="en-US" sz="28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  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20.03.28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 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71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15FA9593-446D-4A63-83D6-7F9D85772346}"/>
              </a:ext>
            </a:extLst>
          </p:cNvPr>
          <p:cNvGrpSpPr/>
          <p:nvPr/>
        </p:nvGrpSpPr>
        <p:grpSpPr>
          <a:xfrm>
            <a:off x="0" y="-92693"/>
            <a:ext cx="12192000" cy="6102096"/>
            <a:chOff x="0" y="0"/>
            <a:chExt cx="12192000" cy="6102096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C4FE977A-CA1D-46FE-8AE7-FBCB785E9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610209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3D939F3-FD58-4F85-ABA0-313C9B792A20}"/>
                </a:ext>
              </a:extLst>
            </p:cNvPr>
            <p:cNvSpPr txBox="1"/>
            <p:nvPr/>
          </p:nvSpPr>
          <p:spPr>
            <a:xfrm>
              <a:off x="152400" y="171129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HY백송B" panose="02030600000101010101" pitchFamily="18" charset="-127"/>
                  <a:ea typeface="HY백송B" panose="02030600000101010101" pitchFamily="18" charset="-127"/>
                </a:rPr>
                <a:t>08</a:t>
              </a:r>
              <a:endParaRPr lang="ko-KR" altLang="en-US" sz="3200" dirty="0">
                <a:solidFill>
                  <a:schemeClr val="bg1"/>
                </a:solidFill>
                <a:latin typeface="HY백송B" panose="02030600000101010101" pitchFamily="18" charset="-127"/>
                <a:ea typeface="HY백송B" panose="02030600000101010101" pitchFamily="18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610BE94-2733-4D80-A38E-63C2B814699C}"/>
              </a:ext>
            </a:extLst>
          </p:cNvPr>
          <p:cNvSpPr txBox="1"/>
          <p:nvPr/>
        </p:nvSpPr>
        <p:spPr>
          <a:xfrm>
            <a:off x="1192528" y="75589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HY수평선M" panose="02030600000101010101" pitchFamily="18" charset="-127"/>
                <a:ea typeface="HY수평선M" panose="02030600000101010101" pitchFamily="18" charset="-127"/>
                <a:cs typeface="Sabon Next LT" panose="020B0502040204020203" pitchFamily="2" charset="0"/>
              </a:rPr>
              <a:t>Ⅳ</a:t>
            </a:r>
            <a:r>
              <a: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r>
              <a:rPr lang="ko-KR" altLang="en-US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시스템 구성 및 기능</a:t>
            </a:r>
            <a:endParaRPr lang="en-US" altLang="ko-KR" sz="3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346818C0-B9B5-4D67-B6A8-AC58704FEEFA}"/>
              </a:ext>
            </a:extLst>
          </p:cNvPr>
          <p:cNvGrpSpPr/>
          <p:nvPr/>
        </p:nvGrpSpPr>
        <p:grpSpPr>
          <a:xfrm>
            <a:off x="823066" y="1355468"/>
            <a:ext cx="11254523" cy="4234154"/>
            <a:chOff x="823066" y="1355468"/>
            <a:chExt cx="11254523" cy="4234154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01FBE6EC-2E24-40F9-AF1C-0616FC0FE83C}"/>
                </a:ext>
              </a:extLst>
            </p:cNvPr>
            <p:cNvGrpSpPr/>
            <p:nvPr/>
          </p:nvGrpSpPr>
          <p:grpSpPr>
            <a:xfrm>
              <a:off x="823066" y="1578683"/>
              <a:ext cx="11254523" cy="4010939"/>
              <a:chOff x="769447" y="1613852"/>
              <a:chExt cx="11254523" cy="4010939"/>
            </a:xfrm>
          </p:grpSpPr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CBE9F5A6-E1D9-40D7-BE7F-7C14FAA908BC}"/>
                  </a:ext>
                </a:extLst>
              </p:cNvPr>
              <p:cNvGrpSpPr/>
              <p:nvPr/>
            </p:nvGrpSpPr>
            <p:grpSpPr>
              <a:xfrm>
                <a:off x="769447" y="1613852"/>
                <a:ext cx="11254523" cy="4010939"/>
                <a:chOff x="769447" y="1613852"/>
                <a:chExt cx="11254523" cy="4010939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9AF58CA-6DDA-41C5-B7C2-2839093C2154}"/>
                    </a:ext>
                  </a:extLst>
                </p:cNvPr>
                <p:cNvGrpSpPr/>
                <p:nvPr/>
              </p:nvGrpSpPr>
              <p:grpSpPr>
                <a:xfrm>
                  <a:off x="769447" y="1613852"/>
                  <a:ext cx="11254523" cy="4010939"/>
                  <a:chOff x="769447" y="1613852"/>
                  <a:chExt cx="11254523" cy="4010939"/>
                </a:xfrm>
              </p:grpSpPr>
              <p:grpSp>
                <p:nvGrpSpPr>
                  <p:cNvPr id="43" name="그룹 42">
                    <a:extLst>
                      <a:ext uri="{FF2B5EF4-FFF2-40B4-BE49-F238E27FC236}">
                        <a16:creationId xmlns:a16="http://schemas.microsoft.com/office/drawing/2014/main" id="{60BF5773-2923-4E2E-9856-0746EFE68ABE}"/>
                      </a:ext>
                    </a:extLst>
                  </p:cNvPr>
                  <p:cNvGrpSpPr/>
                  <p:nvPr/>
                </p:nvGrpSpPr>
                <p:grpSpPr>
                  <a:xfrm>
                    <a:off x="769447" y="1613852"/>
                    <a:ext cx="11254523" cy="4010939"/>
                    <a:chOff x="982022" y="1749721"/>
                    <a:chExt cx="11254523" cy="4010939"/>
                  </a:xfrm>
                </p:grpSpPr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EF26A9B5-46E5-400D-B4C7-8AEE195B59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2406" y="2312032"/>
                      <a:ext cx="2792082" cy="10618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필요한 대상만 선별하여 목록 구성 </a:t>
                      </a:r>
                      <a:endParaRPr lang="en-US" altLang="ko-KR" sz="900" dirty="0">
                        <a:latin typeface="HY수평선M" panose="02030600000101010101" pitchFamily="18" charset="-127"/>
                        <a:ea typeface="HY수평선M" panose="02030600000101010101" pitchFamily="18" charset="-127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900" dirty="0">
                        <a:latin typeface="HY수평선M" panose="02030600000101010101" pitchFamily="18" charset="-127"/>
                        <a:ea typeface="HY수평선M" panose="02030600000101010101" pitchFamily="18" charset="-127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연락 빈도 순으로 정렬하여 사용자 편의 극대화</a:t>
                      </a:r>
                      <a:endParaRPr lang="en-US" altLang="ko-KR" sz="900" dirty="0">
                        <a:latin typeface="HY수평선M" panose="02030600000101010101" pitchFamily="18" charset="-127"/>
                        <a:ea typeface="HY수평선M" panose="02030600000101010101" pitchFamily="18" charset="-127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900" dirty="0">
                        <a:latin typeface="HY수평선M" panose="02030600000101010101" pitchFamily="18" charset="-127"/>
                        <a:ea typeface="HY수평선M" panose="02030600000101010101" pitchFamily="18" charset="-127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클립을 터치하여 즐겨찾기 추가</a:t>
                      </a:r>
                      <a:r>
                        <a:rPr lang="en-US" altLang="ko-KR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/</a:t>
                      </a:r>
                      <a:r>
                        <a:rPr lang="ko-KR" altLang="en-US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제거 가능</a:t>
                      </a:r>
                      <a:endParaRPr lang="en-US" altLang="ko-KR" sz="900" dirty="0">
                        <a:latin typeface="HY수평선M" panose="02030600000101010101" pitchFamily="18" charset="-127"/>
                        <a:ea typeface="HY수평선M" panose="02030600000101010101" pitchFamily="18" charset="-127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900" dirty="0">
                        <a:latin typeface="HY수평선M" panose="02030600000101010101" pitchFamily="18" charset="-127"/>
                        <a:ea typeface="HY수평선M" panose="02030600000101010101" pitchFamily="18" charset="-127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전화</a:t>
                      </a:r>
                      <a:r>
                        <a:rPr lang="en-US" altLang="ko-KR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/</a:t>
                      </a:r>
                      <a:r>
                        <a:rPr lang="ko-KR" altLang="en-US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문자 연결 기능으로 접근성 향상</a:t>
                      </a:r>
                      <a:endParaRPr lang="en-US" altLang="ko-KR" sz="900" dirty="0">
                        <a:latin typeface="HY수평선M" panose="02030600000101010101" pitchFamily="18" charset="-127"/>
                        <a:ea typeface="HY수평선M" panose="02030600000101010101" pitchFamily="18" charset="-127"/>
                      </a:endParaRPr>
                    </a:p>
                  </p:txBody>
                </p:sp>
                <p:grpSp>
                  <p:nvGrpSpPr>
                    <p:cNvPr id="42" name="그룹 41">
                      <a:extLst>
                        <a:ext uri="{FF2B5EF4-FFF2-40B4-BE49-F238E27FC236}">
                          <a16:creationId xmlns:a16="http://schemas.microsoft.com/office/drawing/2014/main" id="{B487CB9B-CB86-4B3A-80F5-B4D1F401FF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2022" y="1749721"/>
                      <a:ext cx="11254523" cy="4010939"/>
                      <a:chOff x="982022" y="1749721"/>
                      <a:chExt cx="11254523" cy="4010939"/>
                    </a:xfrm>
                  </p:grpSpPr>
                  <p:pic>
                    <p:nvPicPr>
                      <p:cNvPr id="3" name="그림 2" descr="사진, 쥐고있는, 앉아있는, 비디오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E2E2A44C-8385-4B9F-9691-CF2B197839E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003491" y="1749721"/>
                        <a:ext cx="1251271" cy="258618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" name="그림 4" descr="스크린샷, 전화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369D42A7-96E4-4DD4-8148-C8C175AECF7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253162" y="3721140"/>
                        <a:ext cx="1026357" cy="203952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" name="그림 8" descr="주차장, 스크린샷, 측정기, 주차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C4818DB4-C715-48F9-94F6-2B70DA8AB3E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82022" y="1795459"/>
                        <a:ext cx="986780" cy="2039520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18" name="연결선: 꺾임 17">
                        <a:extLst>
                          <a:ext uri="{FF2B5EF4-FFF2-40B4-BE49-F238E27FC236}">
                            <a16:creationId xmlns:a16="http://schemas.microsoft.com/office/drawing/2014/main" id="{0A957EEC-EBBD-47A8-9E37-C82D2F03B74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788459" y="2164978"/>
                        <a:ext cx="3272466" cy="760444"/>
                      </a:xfrm>
                      <a:prstGeom prst="bentConnector3">
                        <a:avLst>
                          <a:gd name="adj1" fmla="val 8458"/>
                        </a:avLst>
                      </a:prstGeom>
                      <a:ln w="12700">
                        <a:solidFill>
                          <a:schemeClr val="bg2">
                            <a:lumMod val="25000"/>
                          </a:schemeClr>
                        </a:solidFill>
                        <a:prstDash val="sysDot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연결선: 꺾임 20">
                        <a:extLst>
                          <a:ext uri="{FF2B5EF4-FFF2-40B4-BE49-F238E27FC236}">
                            <a16:creationId xmlns:a16="http://schemas.microsoft.com/office/drawing/2014/main" id="{4E11AF03-7197-402D-97BA-F3D23392FAE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 flipV="1">
                        <a:off x="3091144" y="3333501"/>
                        <a:ext cx="1969689" cy="753111"/>
                      </a:xfrm>
                      <a:prstGeom prst="bentConnector3">
                        <a:avLst>
                          <a:gd name="adj1" fmla="val 14258"/>
                        </a:avLst>
                      </a:prstGeom>
                      <a:ln w="12700">
                        <a:solidFill>
                          <a:schemeClr val="bg2">
                            <a:lumMod val="25000"/>
                          </a:schemeClr>
                        </a:solidFill>
                        <a:prstDash val="sysDot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AAF8F9BB-5563-4561-B8C4-7AEF5F711D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49926" y="1899092"/>
                        <a:ext cx="91730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400" dirty="0">
                            <a:latin typeface="HY백송B" panose="02030600000101010101" pitchFamily="18" charset="-127"/>
                            <a:ea typeface="HY백송B" panose="02030600000101010101" pitchFamily="18" charset="-127"/>
                          </a:rPr>
                          <a:t>즐겨찾기</a:t>
                        </a:r>
                      </a:p>
                    </p:txBody>
                  </p:sp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6338B21D-9D66-4C44-8CC9-980BD818BD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82477" y="2154894"/>
                        <a:ext cx="147392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400" dirty="0">
                            <a:latin typeface="HY백송B" panose="02030600000101010101" pitchFamily="18" charset="-127"/>
                            <a:ea typeface="HY백송B" panose="02030600000101010101" pitchFamily="18" charset="-127"/>
                          </a:rPr>
                          <a:t>목록</a:t>
                        </a:r>
                        <a:r>
                          <a:rPr lang="en-US" altLang="ko-KR" sz="1400" dirty="0">
                            <a:latin typeface="HY백송B" panose="02030600000101010101" pitchFamily="18" charset="-127"/>
                            <a:ea typeface="HY백송B" panose="02030600000101010101" pitchFamily="18" charset="-127"/>
                          </a:rPr>
                          <a:t>/</a:t>
                        </a:r>
                        <a:r>
                          <a:rPr lang="ko-KR" altLang="en-US" sz="1400" dirty="0">
                            <a:latin typeface="HY백송B" panose="02030600000101010101" pitchFamily="18" charset="-127"/>
                            <a:ea typeface="HY백송B" panose="02030600000101010101" pitchFamily="18" charset="-127"/>
                          </a:rPr>
                          <a:t>검색</a:t>
                        </a:r>
                        <a:r>
                          <a:rPr lang="en-US" altLang="ko-KR" sz="1400" dirty="0">
                            <a:latin typeface="HY백송B" panose="02030600000101010101" pitchFamily="18" charset="-127"/>
                            <a:ea typeface="HY백송B" panose="02030600000101010101" pitchFamily="18" charset="-127"/>
                          </a:rPr>
                          <a:t>/</a:t>
                        </a:r>
                        <a:r>
                          <a:rPr lang="ko-KR" altLang="en-US" sz="1400" dirty="0">
                            <a:latin typeface="HY백송B" panose="02030600000101010101" pitchFamily="18" charset="-127"/>
                            <a:ea typeface="HY백송B" panose="02030600000101010101" pitchFamily="18" charset="-127"/>
                          </a:rPr>
                          <a:t>연결</a:t>
                        </a:r>
                      </a:p>
                    </p:txBody>
                  </p:sp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ACAC74BF-BB36-4800-870E-84B868C801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5789" y="3819971"/>
                        <a:ext cx="149695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400" dirty="0">
                            <a:latin typeface="HY백송B" panose="02030600000101010101" pitchFamily="18" charset="-127"/>
                            <a:ea typeface="HY백송B" panose="02030600000101010101" pitchFamily="18" charset="-127"/>
                          </a:rPr>
                          <a:t>명함등록</a:t>
                        </a:r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0D45CE18-94FF-4BAC-9514-DEB862D9F1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525673" y="2433403"/>
                        <a:ext cx="2710872" cy="133882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r>
                          <a:rPr lang="ko-KR" altLang="en-US" sz="900" dirty="0"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편의를 위해 사용 빈도 따라 이름 색 분류</a:t>
                        </a:r>
                        <a:endParaRPr lang="en-US" altLang="ko-KR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endParaRPr>
                      </a:p>
                      <a:p>
                        <a:r>
                          <a:rPr lang="en-US" altLang="ko-KR" sz="900" dirty="0"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                    </a:t>
                        </a:r>
                        <a:r>
                          <a:rPr lang="ko-KR" altLang="en-US" sz="7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블랙</a:t>
                        </a:r>
                        <a:r>
                          <a:rPr lang="en-US" altLang="ko-KR" sz="7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&gt;</a:t>
                        </a:r>
                        <a:r>
                          <a:rPr lang="ko-KR" altLang="en-US" sz="7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그레이</a:t>
                        </a:r>
                        <a:r>
                          <a:rPr lang="en-US" altLang="ko-KR" sz="7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&gt;</a:t>
                        </a:r>
                        <a:r>
                          <a:rPr lang="ko-KR" altLang="en-US" sz="7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화이트</a:t>
                        </a:r>
                        <a:endPara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수평선M" panose="02030600000101010101" pitchFamily="18" charset="-127"/>
                          <a:ea typeface="HY수평선M" panose="02030600000101010101" pitchFamily="18" charset="-127"/>
                        </a:endParaRPr>
                      </a:p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r>
                          <a:rPr lang="ko-KR" altLang="en-US" sz="900" dirty="0"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명함 이미지 터치로 확대</a:t>
                        </a:r>
                        <a:r>
                          <a:rPr lang="en-US" altLang="ko-KR" sz="900" dirty="0"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, </a:t>
                        </a:r>
                        <a:r>
                          <a:rPr lang="ko-KR" altLang="en-US" sz="900" dirty="0"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수정 가능</a:t>
                        </a:r>
                        <a:endParaRPr lang="en-US" altLang="ko-KR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endParaRPr>
                      </a:p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endParaRPr lang="en-US" altLang="ko-KR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endParaRPr>
                      </a:p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r>
                          <a:rPr lang="ko-KR" altLang="en-US" sz="900" dirty="0"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전화</a:t>
                        </a:r>
                        <a:r>
                          <a:rPr lang="en-US" altLang="ko-KR" sz="900" dirty="0"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/</a:t>
                        </a:r>
                        <a:r>
                          <a:rPr lang="ko-KR" altLang="en-US" sz="900" dirty="0"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문자 연결 기능으로 접근성 향상</a:t>
                        </a:r>
                        <a:endParaRPr lang="en-US" altLang="ko-KR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endParaRPr>
                      </a:p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endParaRPr lang="en-US" altLang="ko-KR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endParaRPr>
                      </a:p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r>
                          <a:rPr lang="ko-KR" altLang="en-US" sz="900" dirty="0"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직관적 형태의 삭제 버튼 구성</a:t>
                        </a:r>
                        <a:endParaRPr lang="en-US" altLang="ko-KR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endParaRPr>
                      </a:p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endParaRPr lang="en-US" altLang="ko-KR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endParaRPr>
                      </a:p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r>
                          <a:rPr lang="ko-KR" altLang="en-US" sz="900" dirty="0"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검색 시 결과가 목록상단에 배치되도록 정렬</a:t>
                        </a:r>
                      </a:p>
                    </p:txBody>
                  </p:sp>
                  <p:pic>
                    <p:nvPicPr>
                      <p:cNvPr id="41" name="그림 40" descr="주차장, 사진, 앉아있는, 측정기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00D6D516-09DB-4BAA-A099-308FE572FC5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494147" y="2029108"/>
                        <a:ext cx="986776" cy="2039512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37" name="그룹 36">
                        <a:extLst>
                          <a:ext uri="{FF2B5EF4-FFF2-40B4-BE49-F238E27FC236}">
                            <a16:creationId xmlns:a16="http://schemas.microsoft.com/office/drawing/2014/main" id="{A0522A41-452F-4EA0-A3A6-F44BFBF057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59266" y="2420471"/>
                        <a:ext cx="2582458" cy="1257544"/>
                        <a:chOff x="6001332" y="2420471"/>
                        <a:chExt cx="3082156" cy="1257544"/>
                      </a:xfrm>
                    </p:grpSpPr>
                    <p:cxnSp>
                      <p:nvCxnSpPr>
                        <p:cNvPr id="23" name="연결선: 꺾임 22">
                          <a:extLst>
                            <a:ext uri="{FF2B5EF4-FFF2-40B4-BE49-F238E27FC236}">
                              <a16:creationId xmlns:a16="http://schemas.microsoft.com/office/drawing/2014/main" id="{A6C9127F-4567-41B6-A4C8-D3A45EE2945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177738" y="2420471"/>
                          <a:ext cx="2905750" cy="537884"/>
                        </a:xfrm>
                        <a:prstGeom prst="bentConnector3">
                          <a:avLst>
                            <a:gd name="adj1" fmla="val 9783"/>
                          </a:avLst>
                        </a:prstGeom>
                        <a:ln w="12700">
                          <a:solidFill>
                            <a:schemeClr val="bg2">
                              <a:lumMod val="25000"/>
                            </a:schemeClr>
                          </a:solidFill>
                          <a:prstDash val="sysDot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" name="직선 연결선 28">
                          <a:extLst>
                            <a:ext uri="{FF2B5EF4-FFF2-40B4-BE49-F238E27FC236}">
                              <a16:creationId xmlns:a16="http://schemas.microsoft.com/office/drawing/2014/main" id="{02D9B712-36F4-4DEC-B693-E28ECB448E3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001332" y="3664324"/>
                          <a:ext cx="458987" cy="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bg2">
                              <a:lumMod val="25000"/>
                            </a:schemeClr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직선 연결선 30">
                          <a:extLst>
                            <a:ext uri="{FF2B5EF4-FFF2-40B4-BE49-F238E27FC236}">
                              <a16:creationId xmlns:a16="http://schemas.microsoft.com/office/drawing/2014/main" id="{B990ABBC-8777-48BF-9C85-520C617C749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460319" y="2972046"/>
                          <a:ext cx="0" cy="705969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bg2">
                              <a:lumMod val="25000"/>
                            </a:schemeClr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1C22D015-4A84-4364-BDD8-3286CAE09C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25466" y="3720589"/>
                        <a:ext cx="2710872" cy="10618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r>
                          <a:rPr lang="ko-KR" altLang="en-US" sz="900" dirty="0"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단순하고 세련된 화면</a:t>
                        </a:r>
                        <a:endParaRPr lang="en-US" altLang="ko-KR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endParaRPr>
                      </a:p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endParaRPr lang="en-US" altLang="ko-KR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endParaRPr>
                      </a:p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r>
                          <a:rPr lang="ko-KR" altLang="en-US" sz="900" dirty="0"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본연에 충실한 기능만으로 구성</a:t>
                        </a:r>
                        <a:endParaRPr lang="en-US" altLang="ko-KR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endParaRPr>
                      </a:p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endParaRPr lang="en-US" altLang="ko-KR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endParaRPr>
                      </a:p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r>
                          <a:rPr lang="ko-KR" altLang="en-US" sz="900" dirty="0" err="1"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테트리스에서</a:t>
                        </a:r>
                        <a:r>
                          <a:rPr lang="ko-KR" altLang="en-US" sz="900" dirty="0"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 착안한 형태의 감각적 </a:t>
                        </a:r>
                        <a:r>
                          <a:rPr lang="en-US" altLang="ko-KR" sz="900" dirty="0"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UI</a:t>
                        </a:r>
                      </a:p>
                      <a:p>
                        <a:endParaRPr lang="en-US" altLang="ko-KR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endParaRPr>
                      </a:p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r>
                          <a:rPr lang="ko-KR" altLang="en-US" sz="900" dirty="0"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봄에 어울리는 화사한 색상 </a:t>
                        </a:r>
                      </a:p>
                    </p:txBody>
                  </p:sp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8E7D4FB1-5DD5-441D-994E-6C76786F78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79519" y="4236191"/>
                        <a:ext cx="3863910" cy="133882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r>
                          <a:rPr lang="ko-KR" altLang="en-US" sz="900" dirty="0"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카메라 명함 인식 기능 제공</a:t>
                        </a:r>
                        <a:endParaRPr lang="en-US" altLang="ko-KR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endParaRPr>
                      </a:p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endParaRPr lang="en-US" altLang="ko-KR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endParaRPr>
                      </a:p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r>
                          <a:rPr lang="ko-KR" altLang="en-US" sz="900" dirty="0"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저장 이미지 명함 인식 기능 제공</a:t>
                        </a:r>
                        <a:endParaRPr lang="en-US" altLang="ko-KR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endParaRPr>
                      </a:p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endParaRPr lang="en-US" altLang="ko-KR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endParaRPr>
                      </a:p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r>
                          <a:rPr lang="ko-KR" altLang="en-US" sz="900" dirty="0"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카테고리 설정을 통한 명함 분류 가능</a:t>
                        </a:r>
                        <a:endParaRPr lang="en-US" altLang="ko-KR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endParaRPr>
                      </a:p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endParaRPr lang="en-US" altLang="ko-KR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endParaRPr>
                      </a:p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r>
                          <a:rPr lang="ko-KR" altLang="en-US" sz="900" dirty="0"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이미지와 텍스트를 노출하여 변경사항을 반영할 수 있도록 함</a:t>
                        </a:r>
                        <a:endParaRPr lang="en-US" altLang="ko-KR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endParaRPr>
                      </a:p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endParaRPr lang="en-US" altLang="ko-KR" sz="9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endParaRPr>
                      </a:p>
                      <a:p>
                        <a:pPr marL="171450" indent="-171450">
                          <a:buFont typeface="Arial" panose="020B0604020202020204" pitchFamily="34" charset="0"/>
                          <a:buChar char="•"/>
                        </a:pPr>
                        <a:r>
                          <a:rPr lang="ko-KR" altLang="en-US" sz="900" dirty="0"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수정 기능 탑재 </a:t>
                        </a:r>
                      </a:p>
                    </p:txBody>
                  </p:sp>
                </p:grpSp>
              </p:grpSp>
              <p:grpSp>
                <p:nvGrpSpPr>
                  <p:cNvPr id="73" name="그룹 72">
                    <a:extLst>
                      <a:ext uri="{FF2B5EF4-FFF2-40B4-BE49-F238E27FC236}">
                        <a16:creationId xmlns:a16="http://schemas.microsoft.com/office/drawing/2014/main" id="{F7D08FCF-6BBE-415B-A3EA-FD92A784CAFF}"/>
                      </a:ext>
                    </a:extLst>
                  </p:cNvPr>
                  <p:cNvGrpSpPr/>
                  <p:nvPr/>
                </p:nvGrpSpPr>
                <p:grpSpPr>
                  <a:xfrm>
                    <a:off x="1035296" y="3175261"/>
                    <a:ext cx="1161690" cy="775483"/>
                    <a:chOff x="1035296" y="3175261"/>
                    <a:chExt cx="1161690" cy="775483"/>
                  </a:xfrm>
                </p:grpSpPr>
                <p:cxnSp>
                  <p:nvCxnSpPr>
                    <p:cNvPr id="70" name="직선 화살표 연결선 69">
                      <a:extLst>
                        <a:ext uri="{FF2B5EF4-FFF2-40B4-BE49-F238E27FC236}">
                          <a16:creationId xmlns:a16="http://schemas.microsoft.com/office/drawing/2014/main" id="{C95103BE-5F28-40E7-869B-DB7B6C308C9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35296" y="3950744"/>
                      <a:ext cx="116169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25000"/>
                        </a:schemeClr>
                      </a:solidFill>
                      <a:prstDash val="sysDot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직선 연결선 71">
                      <a:extLst>
                        <a:ext uri="{FF2B5EF4-FFF2-40B4-BE49-F238E27FC236}">
                          <a16:creationId xmlns:a16="http://schemas.microsoft.com/office/drawing/2014/main" id="{5DE9EF2D-AAE6-4DCF-B2A6-BA04D13AAFB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035296" y="3175261"/>
                      <a:ext cx="0" cy="775483"/>
                    </a:xfrm>
                    <a:prstGeom prst="line">
                      <a:avLst/>
                    </a:prstGeom>
                    <a:ln w="12700">
                      <a:solidFill>
                        <a:schemeClr val="bg2">
                          <a:lumMod val="25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4D3BEEE-47F5-448E-BC18-EBACDC3DD8E1}"/>
                    </a:ext>
                  </a:extLst>
                </p:cNvPr>
                <p:cNvSpPr txBox="1"/>
                <p:nvPr/>
              </p:nvSpPr>
              <p:spPr>
                <a:xfrm>
                  <a:off x="1260174" y="3684102"/>
                  <a:ext cx="685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latin typeface="HY백송B" panose="02030600000101010101" pitchFamily="18" charset="-127"/>
                      <a:ea typeface="HY백송B" panose="02030600000101010101" pitchFamily="18" charset="-127"/>
                    </a:rPr>
                    <a:t>수정</a:t>
                  </a:r>
                </a:p>
              </p:txBody>
            </p:sp>
          </p:grp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0A63F646-B3FC-4B9E-9602-2FF60A19B77D}"/>
                  </a:ext>
                </a:extLst>
              </p:cNvPr>
              <p:cNvGrpSpPr/>
              <p:nvPr/>
            </p:nvGrpSpPr>
            <p:grpSpPr>
              <a:xfrm>
                <a:off x="3129795" y="3237992"/>
                <a:ext cx="5457157" cy="2355046"/>
                <a:chOff x="3129795" y="3237992"/>
                <a:chExt cx="5457157" cy="2355046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F369E23A-4CC7-439C-BAD8-FE86090317E6}"/>
                    </a:ext>
                  </a:extLst>
                </p:cNvPr>
                <p:cNvGrpSpPr/>
                <p:nvPr/>
              </p:nvGrpSpPr>
              <p:grpSpPr>
                <a:xfrm>
                  <a:off x="3129795" y="3237992"/>
                  <a:ext cx="5457157" cy="2306262"/>
                  <a:chOff x="3129795" y="3237992"/>
                  <a:chExt cx="5457157" cy="2306262"/>
                </a:xfrm>
              </p:grpSpPr>
              <p:cxnSp>
                <p:nvCxnSpPr>
                  <p:cNvPr id="76" name="직선 화살표 연결선 75">
                    <a:extLst>
                      <a:ext uri="{FF2B5EF4-FFF2-40B4-BE49-F238E27FC236}">
                        <a16:creationId xmlns:a16="http://schemas.microsoft.com/office/drawing/2014/main" id="{8064E99E-67A8-4AD1-A35B-52D185858A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129795" y="5544254"/>
                    <a:ext cx="5457157" cy="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25000"/>
                      </a:schemeClr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직선 연결선 80">
                    <a:extLst>
                      <a:ext uri="{FF2B5EF4-FFF2-40B4-BE49-F238E27FC236}">
                        <a16:creationId xmlns:a16="http://schemas.microsoft.com/office/drawing/2014/main" id="{40B6670E-9608-46F7-8B2C-19804548831A}"/>
                      </a:ext>
                    </a:extLst>
                  </p:cNvPr>
                  <p:cNvCxnSpPr/>
                  <p:nvPr/>
                </p:nvCxnSpPr>
                <p:spPr>
                  <a:xfrm>
                    <a:off x="8586952" y="3237992"/>
                    <a:ext cx="0" cy="2306262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2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9A83BF4-A1EE-46DF-8983-5F758329448D}"/>
                    </a:ext>
                  </a:extLst>
                </p:cNvPr>
                <p:cNvSpPr txBox="1"/>
                <p:nvPr/>
              </p:nvSpPr>
              <p:spPr>
                <a:xfrm>
                  <a:off x="7457872" y="5285261"/>
                  <a:ext cx="685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latin typeface="HY백송B" panose="02030600000101010101" pitchFamily="18" charset="-127"/>
                      <a:ea typeface="HY백송B" panose="02030600000101010101" pitchFamily="18" charset="-127"/>
                    </a:rPr>
                    <a:t>수정</a:t>
                  </a: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E985F28A-6A08-462A-B9F5-A4AA221DF2FE}"/>
                  </a:ext>
                </a:extLst>
              </p:cNvPr>
              <p:cNvGrpSpPr/>
              <p:nvPr/>
            </p:nvGrpSpPr>
            <p:grpSpPr>
              <a:xfrm>
                <a:off x="9033164" y="3120044"/>
                <a:ext cx="2990806" cy="1018444"/>
                <a:chOff x="9033164" y="3120044"/>
                <a:chExt cx="2990806" cy="1018444"/>
              </a:xfrm>
            </p:grpSpPr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EF88DBCB-1B84-4741-B175-96282173F269}"/>
                    </a:ext>
                  </a:extLst>
                </p:cNvPr>
                <p:cNvCxnSpPr/>
                <p:nvPr/>
              </p:nvCxnSpPr>
              <p:spPr>
                <a:xfrm>
                  <a:off x="9033164" y="3120044"/>
                  <a:ext cx="0" cy="9955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1FE04D52-AEC8-449E-8E31-3AC1B31A81D6}"/>
                    </a:ext>
                  </a:extLst>
                </p:cNvPr>
                <p:cNvCxnSpPr/>
                <p:nvPr/>
              </p:nvCxnSpPr>
              <p:spPr>
                <a:xfrm flipV="1">
                  <a:off x="9033164" y="4100322"/>
                  <a:ext cx="2990806" cy="15312"/>
                </a:xfrm>
                <a:prstGeom prst="straightConnector1">
                  <a:avLst/>
                </a:prstGeom>
                <a:ln w="12700">
                  <a:solidFill>
                    <a:schemeClr val="bg2">
                      <a:lumMod val="25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408697B9-97CD-446E-ABE6-A5C8CA73EBCA}"/>
                    </a:ext>
                  </a:extLst>
                </p:cNvPr>
                <p:cNvSpPr txBox="1"/>
                <p:nvPr/>
              </p:nvSpPr>
              <p:spPr>
                <a:xfrm>
                  <a:off x="10269683" y="3830711"/>
                  <a:ext cx="685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latin typeface="HY백송B" panose="02030600000101010101" pitchFamily="18" charset="-127"/>
                      <a:ea typeface="HY백송B" panose="02030600000101010101" pitchFamily="18" charset="-127"/>
                    </a:rPr>
                    <a:t>삭제</a:t>
                  </a:r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F47F6E5-A51E-4670-911B-AD1A3CAE9CC0}"/>
                </a:ext>
              </a:extLst>
            </p:cNvPr>
            <p:cNvSpPr txBox="1"/>
            <p:nvPr/>
          </p:nvSpPr>
          <p:spPr>
            <a:xfrm>
              <a:off x="4995888" y="1355468"/>
              <a:ext cx="948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highlight>
                    <a:srgbClr val="FCE4EA"/>
                  </a:highlight>
                  <a:latin typeface="HY백송B" panose="02030600000101010101" pitchFamily="18" charset="-127"/>
                  <a:ea typeface="HY백송B" panose="02030600000101010101" pitchFamily="18" charset="-127"/>
                </a:rPr>
                <a:t>메인화면</a:t>
              </a:r>
              <a:endParaRPr lang="ko-KR" altLang="en-US" sz="1400" dirty="0">
                <a:highlight>
                  <a:srgbClr val="FCE4EA"/>
                </a:highlight>
                <a:latin typeface="HY백송B" panose="02030600000101010101" pitchFamily="18" charset="-127"/>
                <a:ea typeface="HY백송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68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0EBA2DA1-7A25-4070-8220-AE7707C29A7B}"/>
              </a:ext>
            </a:extLst>
          </p:cNvPr>
          <p:cNvGrpSpPr/>
          <p:nvPr/>
        </p:nvGrpSpPr>
        <p:grpSpPr>
          <a:xfrm>
            <a:off x="0" y="0"/>
            <a:ext cx="12192000" cy="6102096"/>
            <a:chOff x="0" y="0"/>
            <a:chExt cx="12192000" cy="6102096"/>
          </a:xfrm>
        </p:grpSpPr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C8CF849D-B6FF-493F-B002-70BBA1591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6102096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4B07DCE-C0F4-459D-8AED-DB45AC574C8E}"/>
                </a:ext>
              </a:extLst>
            </p:cNvPr>
            <p:cNvSpPr txBox="1"/>
            <p:nvPr/>
          </p:nvSpPr>
          <p:spPr>
            <a:xfrm>
              <a:off x="152400" y="171129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HY백송B" panose="02030600000101010101" pitchFamily="18" charset="-127"/>
                  <a:ea typeface="HY백송B" panose="02030600000101010101" pitchFamily="18" charset="-127"/>
                </a:rPr>
                <a:t>09</a:t>
              </a:r>
              <a:endParaRPr lang="ko-KR" altLang="en-US" sz="3200" dirty="0">
                <a:solidFill>
                  <a:schemeClr val="bg1"/>
                </a:solidFill>
                <a:latin typeface="HY백송B" panose="02030600000101010101" pitchFamily="18" charset="-127"/>
                <a:ea typeface="HY백송B" panose="02030600000101010101" pitchFamily="18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610BE94-2733-4D80-A38E-63C2B814699C}"/>
              </a:ext>
            </a:extLst>
          </p:cNvPr>
          <p:cNvSpPr txBox="1"/>
          <p:nvPr/>
        </p:nvSpPr>
        <p:spPr>
          <a:xfrm>
            <a:off x="1106526" y="928514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HY수평선M" panose="02030600000101010101" pitchFamily="18" charset="-127"/>
                <a:ea typeface="HY수평선M" panose="02030600000101010101" pitchFamily="18" charset="-127"/>
                <a:cs typeface="Sabon Next LT" panose="020B0502040204020203" pitchFamily="2" charset="0"/>
              </a:rPr>
              <a:t>Ⅴ</a:t>
            </a:r>
            <a:r>
              <a: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r>
              <a:rPr lang="ko-KR" altLang="en-US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시스템 구현</a:t>
            </a:r>
            <a:endParaRPr lang="en-US" altLang="ko-KR" sz="3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ABA4F21-7D6A-414D-8094-46D9B29EDA3A}"/>
              </a:ext>
            </a:extLst>
          </p:cNvPr>
          <p:cNvSpPr txBox="1"/>
          <p:nvPr/>
        </p:nvSpPr>
        <p:spPr>
          <a:xfrm>
            <a:off x="346938" y="266895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백송B" panose="02030600000101010101" pitchFamily="18" charset="-127"/>
                <a:ea typeface="HY백송B" panose="02030600000101010101" pitchFamily="18" charset="-127"/>
              </a:rPr>
              <a:t>09</a:t>
            </a:r>
            <a:endParaRPr lang="ko-KR" altLang="en-US" sz="3200" dirty="0">
              <a:solidFill>
                <a:schemeClr val="bg1"/>
              </a:solidFill>
              <a:latin typeface="HY백송B" panose="02030600000101010101" pitchFamily="18" charset="-127"/>
              <a:ea typeface="HY백송B" panose="02030600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DDB7ED1-A917-4F17-A676-9ACDEAEAA7CB}"/>
              </a:ext>
            </a:extLst>
          </p:cNvPr>
          <p:cNvGrpSpPr/>
          <p:nvPr/>
        </p:nvGrpSpPr>
        <p:grpSpPr>
          <a:xfrm>
            <a:off x="1890710" y="1563703"/>
            <a:ext cx="8643518" cy="3857174"/>
            <a:chOff x="1890710" y="1563703"/>
            <a:chExt cx="8643518" cy="385717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5EAA561-3498-4D87-BE5F-0AA605CC93AB}"/>
                </a:ext>
              </a:extLst>
            </p:cNvPr>
            <p:cNvSpPr txBox="1"/>
            <p:nvPr/>
          </p:nvSpPr>
          <p:spPr>
            <a:xfrm>
              <a:off x="5362278" y="1563703"/>
              <a:ext cx="1791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시스템구조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DF3183F-146A-4370-B84B-E67B8FEDE860}"/>
                </a:ext>
              </a:extLst>
            </p:cNvPr>
            <p:cNvGrpSpPr/>
            <p:nvPr/>
          </p:nvGrpSpPr>
          <p:grpSpPr>
            <a:xfrm>
              <a:off x="1890710" y="1794536"/>
              <a:ext cx="8643518" cy="3626341"/>
              <a:chOff x="1890710" y="1794536"/>
              <a:chExt cx="8643518" cy="3626341"/>
            </a:xfrm>
          </p:grpSpPr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CBBC08A6-1002-42A2-9DF1-7C54632018FD}"/>
                  </a:ext>
                </a:extLst>
              </p:cNvPr>
              <p:cNvCxnSpPr>
                <a:cxnSpLocks/>
                <a:stCxn id="91" idx="1"/>
              </p:cNvCxnSpPr>
              <p:nvPr/>
            </p:nvCxnSpPr>
            <p:spPr>
              <a:xfrm flipH="1">
                <a:off x="1890710" y="1794536"/>
                <a:ext cx="3471568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0DAC4EB7-D82B-4A2E-A8DC-14D70FE439B0}"/>
                  </a:ext>
                </a:extLst>
              </p:cNvPr>
              <p:cNvCxnSpPr/>
              <p:nvPr/>
            </p:nvCxnSpPr>
            <p:spPr>
              <a:xfrm flipH="1" flipV="1">
                <a:off x="7043343" y="1803632"/>
                <a:ext cx="3471568" cy="1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60B0820-C72B-47EF-9F0E-714DEBF1DD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10028" y="5400745"/>
                <a:ext cx="8624200" cy="20132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A764FA93-35B8-49F2-9B12-3664C2F48C05}"/>
                  </a:ext>
                </a:extLst>
              </p:cNvPr>
              <p:cNvGrpSpPr/>
              <p:nvPr/>
            </p:nvGrpSpPr>
            <p:grpSpPr>
              <a:xfrm>
                <a:off x="2296354" y="2157055"/>
                <a:ext cx="7995768" cy="3078672"/>
                <a:chOff x="2596031" y="2146206"/>
                <a:chExt cx="7995768" cy="3078672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B138BFE3-EEFC-4EAA-B2F0-401B3C879AF3}"/>
                    </a:ext>
                  </a:extLst>
                </p:cNvPr>
                <p:cNvGrpSpPr/>
                <p:nvPr/>
              </p:nvGrpSpPr>
              <p:grpSpPr>
                <a:xfrm>
                  <a:off x="4643002" y="2176790"/>
                  <a:ext cx="3471568" cy="3048088"/>
                  <a:chOff x="4643002" y="2176790"/>
                  <a:chExt cx="3061982" cy="3048088"/>
                </a:xfrm>
              </p:grpSpPr>
              <p:sp>
                <p:nvSpPr>
                  <p:cNvPr id="56" name="사각형: 둥근 모서리 55">
                    <a:extLst>
                      <a:ext uri="{FF2B5EF4-FFF2-40B4-BE49-F238E27FC236}">
                        <a16:creationId xmlns:a16="http://schemas.microsoft.com/office/drawing/2014/main" id="{3200D979-8E3C-4D1D-8E40-38B49160222C}"/>
                      </a:ext>
                    </a:extLst>
                  </p:cNvPr>
                  <p:cNvSpPr/>
                  <p:nvPr/>
                </p:nvSpPr>
                <p:spPr>
                  <a:xfrm>
                    <a:off x="4643002" y="2176790"/>
                    <a:ext cx="3061982" cy="3048088"/>
                  </a:xfrm>
                  <a:prstGeom prst="roundRect">
                    <a:avLst>
                      <a:gd name="adj" fmla="val 2734"/>
                    </a:avLst>
                  </a:prstGeom>
                  <a:solidFill>
                    <a:srgbClr val="FDF1F4"/>
                  </a:solidFill>
                  <a:ln w="28575">
                    <a:solidFill>
                      <a:srgbClr val="E4174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" name="사각형: 둥근 모서리 61">
                    <a:extLst>
                      <a:ext uri="{FF2B5EF4-FFF2-40B4-BE49-F238E27FC236}">
                        <a16:creationId xmlns:a16="http://schemas.microsoft.com/office/drawing/2014/main" id="{B9B6ACDA-F2AD-4F89-B392-B21810049BDF}"/>
                      </a:ext>
                    </a:extLst>
                  </p:cNvPr>
                  <p:cNvSpPr/>
                  <p:nvPr/>
                </p:nvSpPr>
                <p:spPr>
                  <a:xfrm>
                    <a:off x="4643002" y="2180887"/>
                    <a:ext cx="1162298" cy="198579"/>
                  </a:xfrm>
                  <a:prstGeom prst="roundRect">
                    <a:avLst>
                      <a:gd name="adj" fmla="val 27626"/>
                    </a:avLst>
                  </a:prstGeom>
                  <a:solidFill>
                    <a:srgbClr val="E41749"/>
                  </a:solidFill>
                  <a:ln w="28575">
                    <a:solidFill>
                      <a:srgbClr val="E4174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100" dirty="0">
                        <a:solidFill>
                          <a:schemeClr val="bg1"/>
                        </a:solidFill>
                        <a:latin typeface="HY수평선M" panose="02030600000101010101" pitchFamily="18" charset="-127"/>
                        <a:ea typeface="HY수평선M" panose="02030600000101010101" pitchFamily="18" charset="-127"/>
                      </a:rPr>
                      <a:t>애플리케이션</a:t>
                    </a:r>
                  </a:p>
                </p:txBody>
              </p:sp>
            </p:grp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CDD2DB00-1E24-4605-9D3A-E78EAE6FF133}"/>
                    </a:ext>
                  </a:extLst>
                </p:cNvPr>
                <p:cNvGrpSpPr/>
                <p:nvPr/>
              </p:nvGrpSpPr>
              <p:grpSpPr>
                <a:xfrm>
                  <a:off x="4748169" y="2533722"/>
                  <a:ext cx="3249240" cy="1702668"/>
                  <a:chOff x="4643002" y="2176790"/>
                  <a:chExt cx="3061982" cy="3048088"/>
                </a:xfrm>
              </p:grpSpPr>
              <p:sp>
                <p:nvSpPr>
                  <p:cNvPr id="66" name="사각형: 둥근 모서리 65">
                    <a:extLst>
                      <a:ext uri="{FF2B5EF4-FFF2-40B4-BE49-F238E27FC236}">
                        <a16:creationId xmlns:a16="http://schemas.microsoft.com/office/drawing/2014/main" id="{500D2429-DC1B-411D-A926-FB25E6393F15}"/>
                      </a:ext>
                    </a:extLst>
                  </p:cNvPr>
                  <p:cNvSpPr/>
                  <p:nvPr/>
                </p:nvSpPr>
                <p:spPr>
                  <a:xfrm>
                    <a:off x="4643002" y="2176790"/>
                    <a:ext cx="3061982" cy="3048088"/>
                  </a:xfrm>
                  <a:prstGeom prst="roundRect">
                    <a:avLst>
                      <a:gd name="adj" fmla="val 2734"/>
                    </a:avLst>
                  </a:prstGeom>
                  <a:solidFill>
                    <a:srgbClr val="FDF1F4"/>
                  </a:solidFill>
                  <a:ln w="28575">
                    <a:solidFill>
                      <a:srgbClr val="E4174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" name="사각형: 둥근 모서리 66">
                    <a:extLst>
                      <a:ext uri="{FF2B5EF4-FFF2-40B4-BE49-F238E27FC236}">
                        <a16:creationId xmlns:a16="http://schemas.microsoft.com/office/drawing/2014/main" id="{6102A402-D51B-4771-9454-8C584A0EBD18}"/>
                      </a:ext>
                    </a:extLst>
                  </p:cNvPr>
                  <p:cNvSpPr/>
                  <p:nvPr/>
                </p:nvSpPr>
                <p:spPr>
                  <a:xfrm>
                    <a:off x="4643002" y="2193748"/>
                    <a:ext cx="1162298" cy="198580"/>
                  </a:xfrm>
                  <a:prstGeom prst="roundRect">
                    <a:avLst>
                      <a:gd name="adj" fmla="val 27626"/>
                    </a:avLst>
                  </a:prstGeom>
                  <a:solidFill>
                    <a:srgbClr val="E41749"/>
                  </a:solidFill>
                  <a:ln w="28575">
                    <a:solidFill>
                      <a:srgbClr val="E4174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 err="1">
                        <a:solidFill>
                          <a:schemeClr val="bg1"/>
                        </a:solidFill>
                        <a:latin typeface="HY수평선M" panose="02030600000101010101" pitchFamily="18" charset="-127"/>
                        <a:ea typeface="HY수평선M" panose="02030600000101010101" pitchFamily="18" charset="-127"/>
                      </a:rPr>
                      <a:t>Kivy</a:t>
                    </a:r>
                    <a:endParaRPr lang="ko-KR" altLang="en-US" sz="1100" dirty="0">
                      <a:solidFill>
                        <a:schemeClr val="bg1"/>
                      </a:solidFill>
                      <a:latin typeface="HY수평선M" panose="02030600000101010101" pitchFamily="18" charset="-127"/>
                      <a:ea typeface="HY수평선M" panose="02030600000101010101" pitchFamily="18" charset="-127"/>
                    </a:endParaRPr>
                  </a:p>
                </p:txBody>
              </p: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05385118-2F23-485E-AA9C-B58210A4EA18}"/>
                    </a:ext>
                  </a:extLst>
                </p:cNvPr>
                <p:cNvGrpSpPr/>
                <p:nvPr/>
              </p:nvGrpSpPr>
              <p:grpSpPr>
                <a:xfrm>
                  <a:off x="8678531" y="3707499"/>
                  <a:ext cx="1913268" cy="1516212"/>
                  <a:chOff x="8675129" y="2170465"/>
                  <a:chExt cx="1724754" cy="1516212"/>
                </a:xfrm>
              </p:grpSpPr>
              <p:sp>
                <p:nvSpPr>
                  <p:cNvPr id="69" name="사각형: 둥근 모서리 68">
                    <a:extLst>
                      <a:ext uri="{FF2B5EF4-FFF2-40B4-BE49-F238E27FC236}">
                        <a16:creationId xmlns:a16="http://schemas.microsoft.com/office/drawing/2014/main" id="{17F0979A-7FDF-443E-A560-7722C80000B2}"/>
                      </a:ext>
                    </a:extLst>
                  </p:cNvPr>
                  <p:cNvSpPr/>
                  <p:nvPr/>
                </p:nvSpPr>
                <p:spPr>
                  <a:xfrm>
                    <a:off x="8675129" y="2170465"/>
                    <a:ext cx="1604973" cy="1516212"/>
                  </a:xfrm>
                  <a:prstGeom prst="roundRect">
                    <a:avLst>
                      <a:gd name="adj" fmla="val 5489"/>
                    </a:avLst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70" name="그룹 69">
                    <a:extLst>
                      <a:ext uri="{FF2B5EF4-FFF2-40B4-BE49-F238E27FC236}">
                        <a16:creationId xmlns:a16="http://schemas.microsoft.com/office/drawing/2014/main" id="{235AC9E3-CFCC-49E1-8784-CD3A285D21E1}"/>
                      </a:ext>
                    </a:extLst>
                  </p:cNvPr>
                  <p:cNvGrpSpPr/>
                  <p:nvPr/>
                </p:nvGrpSpPr>
                <p:grpSpPr>
                  <a:xfrm>
                    <a:off x="8679702" y="2189252"/>
                    <a:ext cx="1720181" cy="1497425"/>
                    <a:chOff x="8679702" y="2189252"/>
                    <a:chExt cx="1720181" cy="1497425"/>
                  </a:xfrm>
                </p:grpSpPr>
                <p:sp>
                  <p:nvSpPr>
                    <p:cNvPr id="75" name="사각형: 둥근 모서리 74">
                      <a:extLst>
                        <a:ext uri="{FF2B5EF4-FFF2-40B4-BE49-F238E27FC236}">
                          <a16:creationId xmlns:a16="http://schemas.microsoft.com/office/drawing/2014/main" id="{6995EF03-E9CF-46E9-9290-6BEE0DB144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79702" y="2189252"/>
                      <a:ext cx="1003621" cy="198579"/>
                    </a:xfrm>
                    <a:prstGeom prst="roundRect">
                      <a:avLst>
                        <a:gd name="adj" fmla="val 29029"/>
                      </a:avLst>
                    </a:prstGeom>
                    <a:solidFill>
                      <a:schemeClr val="accent1">
                        <a:lumMod val="75000"/>
                      </a:schemeClr>
                    </a:solidFill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내부 저장소</a:t>
                      </a:r>
                    </a:p>
                  </p:txBody>
                </p:sp>
                <p:pic>
                  <p:nvPicPr>
                    <p:cNvPr id="76" name="그림 75" descr="전자기기, 회로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719D3414-4161-457A-A4FF-679BB69D64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alphaModFix amt="5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035963" y="2445107"/>
                      <a:ext cx="887502" cy="72197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8617C026-8CB0-46FD-AA6B-FCFFE63AC7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12089" y="3083435"/>
                      <a:ext cx="1687794" cy="6032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저장 및 불러오기</a:t>
                      </a:r>
                      <a:endParaRPr lang="en-US" altLang="ko-KR" sz="1200" dirty="0">
                        <a:latin typeface="HY수평선M" panose="02030600000101010101" pitchFamily="18" charset="-127"/>
                        <a:ea typeface="HY수평선M" panose="02030600000101010101" pitchFamily="18" charset="-127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기기 </a:t>
                      </a:r>
                      <a:r>
                        <a:rPr lang="en-US" altLang="ko-KR" sz="12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DB </a:t>
                      </a:r>
                      <a:r>
                        <a:rPr lang="ko-KR" altLang="en-US" sz="12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이동 기능</a:t>
                      </a:r>
                    </a:p>
                  </p:txBody>
                </p:sp>
              </p:grpSp>
            </p:grpSp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249910C0-3E19-486B-B39C-206E8B44E1AD}"/>
                    </a:ext>
                  </a:extLst>
                </p:cNvPr>
                <p:cNvSpPr/>
                <p:nvPr/>
              </p:nvSpPr>
              <p:spPr>
                <a:xfrm>
                  <a:off x="4754166" y="4600846"/>
                  <a:ext cx="3249240" cy="481510"/>
                </a:xfrm>
                <a:prstGeom prst="roundRect">
                  <a:avLst>
                    <a:gd name="adj" fmla="val 4354"/>
                  </a:avLst>
                </a:prstGeom>
                <a:solidFill>
                  <a:schemeClr val="bg1"/>
                </a:solidFill>
                <a:ln w="28575">
                  <a:solidFill>
                    <a:srgbClr val="E4174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사각형: 둥근 모서리 79">
                  <a:extLst>
                    <a:ext uri="{FF2B5EF4-FFF2-40B4-BE49-F238E27FC236}">
                      <a16:creationId xmlns:a16="http://schemas.microsoft.com/office/drawing/2014/main" id="{AC615627-3985-4AC7-9418-1C50CA287F78}"/>
                    </a:ext>
                  </a:extLst>
                </p:cNvPr>
                <p:cNvSpPr/>
                <p:nvPr/>
              </p:nvSpPr>
              <p:spPr>
                <a:xfrm>
                  <a:off x="4762429" y="4617980"/>
                  <a:ext cx="1161733" cy="185542"/>
                </a:xfrm>
                <a:prstGeom prst="roundRect">
                  <a:avLst>
                    <a:gd name="adj" fmla="val 20159"/>
                  </a:avLst>
                </a:prstGeom>
                <a:solidFill>
                  <a:srgbClr val="E41749"/>
                </a:solidFill>
                <a:ln w="28575">
                  <a:solidFill>
                    <a:srgbClr val="E4174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HY수평선M" panose="02030600000101010101" pitchFamily="18" charset="-127"/>
                      <a:ea typeface="HY수평선M" panose="02030600000101010101" pitchFamily="18" charset="-127"/>
                    </a:rPr>
                    <a:t>SQLite</a:t>
                  </a:r>
                </a:p>
              </p:txBody>
            </p:sp>
            <p:sp>
              <p:nvSpPr>
                <p:cNvPr id="82" name="화살표: 오른쪽 81">
                  <a:extLst>
                    <a:ext uri="{FF2B5EF4-FFF2-40B4-BE49-F238E27FC236}">
                      <a16:creationId xmlns:a16="http://schemas.microsoft.com/office/drawing/2014/main" id="{86183FF3-8D9A-431F-AF24-623F7E88BBA3}"/>
                    </a:ext>
                  </a:extLst>
                </p:cNvPr>
                <p:cNvSpPr/>
                <p:nvPr/>
              </p:nvSpPr>
              <p:spPr>
                <a:xfrm rot="16200000" flipH="1">
                  <a:off x="6248451" y="4322576"/>
                  <a:ext cx="229605" cy="145431"/>
                </a:xfrm>
                <a:prstGeom prst="rightArrow">
                  <a:avLst>
                    <a:gd name="adj1" fmla="val 50000"/>
                    <a:gd name="adj2" fmla="val 9088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2A154E0-8D08-4B98-A68D-1447642DEF19}"/>
                    </a:ext>
                  </a:extLst>
                </p:cNvPr>
                <p:cNvSpPr txBox="1"/>
                <p:nvPr/>
              </p:nvSpPr>
              <p:spPr>
                <a:xfrm>
                  <a:off x="6521805" y="4294650"/>
                  <a:ext cx="147560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>
                      <a:latin typeface="HY수평선M" panose="02030600000101010101" pitchFamily="18" charset="-127"/>
                      <a:ea typeface="HY수평선M" panose="02030600000101010101" pitchFamily="18" charset="-127"/>
                    </a:rPr>
                    <a:t>이미지 바이너리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DDC4D82-996A-4F61-9E69-FE8D86FF7194}"/>
                    </a:ext>
                  </a:extLst>
                </p:cNvPr>
                <p:cNvSpPr txBox="1"/>
                <p:nvPr/>
              </p:nvSpPr>
              <p:spPr>
                <a:xfrm>
                  <a:off x="5734669" y="4281601"/>
                  <a:ext cx="64984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>
                      <a:latin typeface="HY수평선M" panose="02030600000101010101" pitchFamily="18" charset="-127"/>
                      <a:ea typeface="HY수평선M" panose="02030600000101010101" pitchFamily="18" charset="-127"/>
                    </a:rPr>
                    <a:t>텍스트</a:t>
                  </a:r>
                  <a:r>
                    <a:rPr lang="ko-KR" altLang="en-US" sz="1000" dirty="0"/>
                    <a:t> </a:t>
                  </a:r>
                </a:p>
              </p:txBody>
            </p: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F79E6301-620B-4B85-90E9-017AC23CA966}"/>
                    </a:ext>
                  </a:extLst>
                </p:cNvPr>
                <p:cNvGrpSpPr/>
                <p:nvPr/>
              </p:nvGrpSpPr>
              <p:grpSpPr>
                <a:xfrm>
                  <a:off x="8675129" y="2146206"/>
                  <a:ext cx="1783797" cy="1457566"/>
                  <a:chOff x="8675129" y="2146206"/>
                  <a:chExt cx="1433605" cy="1457566"/>
                </a:xfrm>
              </p:grpSpPr>
              <p:grpSp>
                <p:nvGrpSpPr>
                  <p:cNvPr id="11" name="그룹 10">
                    <a:extLst>
                      <a:ext uri="{FF2B5EF4-FFF2-40B4-BE49-F238E27FC236}">
                        <a16:creationId xmlns:a16="http://schemas.microsoft.com/office/drawing/2014/main" id="{F487D0B2-2AEA-4EFB-9542-6CB08A0EB6AD}"/>
                      </a:ext>
                    </a:extLst>
                  </p:cNvPr>
                  <p:cNvGrpSpPr/>
                  <p:nvPr/>
                </p:nvGrpSpPr>
                <p:grpSpPr>
                  <a:xfrm>
                    <a:off x="8675129" y="2146206"/>
                    <a:ext cx="1433605" cy="1457566"/>
                    <a:chOff x="8675129" y="2146206"/>
                    <a:chExt cx="1433605" cy="1564810"/>
                  </a:xfrm>
                </p:grpSpPr>
                <p:sp>
                  <p:nvSpPr>
                    <p:cNvPr id="57" name="사각형: 둥근 모서리 56">
                      <a:extLst>
                        <a:ext uri="{FF2B5EF4-FFF2-40B4-BE49-F238E27FC236}">
                          <a16:creationId xmlns:a16="http://schemas.microsoft.com/office/drawing/2014/main" id="{DCA01944-1633-445B-884F-B9EDACB454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75129" y="2146206"/>
                      <a:ext cx="1433605" cy="1564810"/>
                    </a:xfrm>
                    <a:prstGeom prst="roundRect">
                      <a:avLst>
                        <a:gd name="adj" fmla="val 5489"/>
                      </a:avLst>
                    </a:prstGeom>
                    <a:solidFill>
                      <a:schemeClr val="bg1"/>
                    </a:solidFill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9" name="그룹 8">
                      <a:extLst>
                        <a:ext uri="{FF2B5EF4-FFF2-40B4-BE49-F238E27FC236}">
                          <a16:creationId xmlns:a16="http://schemas.microsoft.com/office/drawing/2014/main" id="{C554C2A0-138B-41FA-9D5D-1EF2AA5E2D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75129" y="2154876"/>
                      <a:ext cx="1428929" cy="1378776"/>
                      <a:chOff x="8675129" y="2154876"/>
                      <a:chExt cx="1428929" cy="1378776"/>
                    </a:xfrm>
                  </p:grpSpPr>
                  <p:sp>
                    <p:nvSpPr>
                      <p:cNvPr id="58" name="사각형: 둥근 모서리 57">
                        <a:extLst>
                          <a:ext uri="{FF2B5EF4-FFF2-40B4-BE49-F238E27FC236}">
                            <a16:creationId xmlns:a16="http://schemas.microsoft.com/office/drawing/2014/main" id="{B3E59AC4-C52F-420B-895B-850A8131E0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75129" y="2154876"/>
                        <a:ext cx="1162298" cy="178872"/>
                      </a:xfrm>
                      <a:prstGeom prst="roundRect">
                        <a:avLst>
                          <a:gd name="adj" fmla="val 29029"/>
                        </a:avLst>
                      </a:prstGeom>
                      <a:solidFill>
                        <a:schemeClr val="accent1">
                          <a:lumMod val="75000"/>
                        </a:schemeClr>
                      </a:solidFill>
                      <a:ln w="285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100" dirty="0">
                            <a:solidFill>
                              <a:schemeClr val="bg1"/>
                            </a:solidFill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구글 드라이브</a:t>
                        </a:r>
                      </a:p>
                    </p:txBody>
                  </p:sp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61E73420-300B-4A03-A707-CE5C40B2E8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10814" y="3183405"/>
                        <a:ext cx="1393244" cy="35024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171450" indent="-171450">
                          <a:lnSpc>
                            <a:spcPct val="150000"/>
                          </a:lnSpc>
                          <a:buFont typeface="Arial" panose="020B0604020202020204" pitchFamily="34" charset="0"/>
                          <a:buChar char="•"/>
                        </a:pPr>
                        <a:r>
                          <a:rPr lang="ko-KR" altLang="en-US" sz="1200" dirty="0">
                            <a:latin typeface="HY수평선M" panose="02030600000101010101" pitchFamily="18" charset="-127"/>
                            <a:ea typeface="HY수평선M" panose="02030600000101010101" pitchFamily="18" charset="-127"/>
                          </a:rPr>
                          <a:t>백업 기능 제공</a:t>
                        </a:r>
                        <a:endParaRPr lang="en-US" altLang="ko-KR" sz="12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endParaRPr>
                      </a:p>
                    </p:txBody>
                  </p:sp>
                </p:grpSp>
              </p:grpSp>
              <p:pic>
                <p:nvPicPr>
                  <p:cNvPr id="13" name="그림 12" descr="그리기이(가) 표시된 사진&#10;&#10;자동 생성된 설명">
                    <a:extLst>
                      <a:ext uri="{FF2B5EF4-FFF2-40B4-BE49-F238E27FC236}">
                        <a16:creationId xmlns:a16="http://schemas.microsoft.com/office/drawing/2014/main" id="{27245DAB-6624-49F8-876A-94F2DC30A2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 amt="3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924790" y="2401096"/>
                    <a:ext cx="934283" cy="88170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9" name="사각형: 둥근 모서리 88">
                  <a:extLst>
                    <a:ext uri="{FF2B5EF4-FFF2-40B4-BE49-F238E27FC236}">
                      <a16:creationId xmlns:a16="http://schemas.microsoft.com/office/drawing/2014/main" id="{80A0DB67-FA7C-43AD-973A-6D9F27620D78}"/>
                    </a:ext>
                  </a:extLst>
                </p:cNvPr>
                <p:cNvSpPr/>
                <p:nvPr/>
              </p:nvSpPr>
              <p:spPr>
                <a:xfrm>
                  <a:off x="4865330" y="2978071"/>
                  <a:ext cx="3012578" cy="1135886"/>
                </a:xfrm>
                <a:prstGeom prst="roundRect">
                  <a:avLst>
                    <a:gd name="adj" fmla="val 4354"/>
                  </a:avLst>
                </a:prstGeom>
                <a:solidFill>
                  <a:schemeClr val="bg1"/>
                </a:solidFill>
                <a:ln w="28575">
                  <a:solidFill>
                    <a:srgbClr val="E4174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40DDD72C-E8FF-440E-966E-7AF1A846747A}"/>
                    </a:ext>
                  </a:extLst>
                </p:cNvPr>
                <p:cNvSpPr/>
                <p:nvPr/>
              </p:nvSpPr>
              <p:spPr>
                <a:xfrm>
                  <a:off x="4865330" y="2993486"/>
                  <a:ext cx="1233379" cy="110927"/>
                </a:xfrm>
                <a:prstGeom prst="roundRect">
                  <a:avLst>
                    <a:gd name="adj" fmla="val 27626"/>
                  </a:avLst>
                </a:prstGeom>
                <a:solidFill>
                  <a:srgbClr val="E41749"/>
                </a:solidFill>
                <a:ln w="28575">
                  <a:solidFill>
                    <a:srgbClr val="E4174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solidFill>
                        <a:schemeClr val="bg1"/>
                      </a:solidFill>
                      <a:latin typeface="HY수평선M" panose="02030600000101010101" pitchFamily="18" charset="-127"/>
                      <a:ea typeface="HY수평선M" panose="02030600000101010101" pitchFamily="18" charset="-127"/>
                    </a:rPr>
                    <a:t>Python</a:t>
                  </a:r>
                  <a:endParaRPr lang="ko-KR" altLang="en-US" sz="1100" dirty="0">
                    <a:solidFill>
                      <a:schemeClr val="bg1"/>
                    </a:solidFill>
                    <a:latin typeface="HY수평선M" panose="02030600000101010101" pitchFamily="18" charset="-127"/>
                    <a:ea typeface="HY수평선M" panose="02030600000101010101" pitchFamily="18" charset="-127"/>
                  </a:endParaRPr>
                </a:p>
              </p:txBody>
            </p:sp>
            <p:sp>
              <p:nvSpPr>
                <p:cNvPr id="97" name="사각형: 둥근 모서리 96">
                  <a:extLst>
                    <a:ext uri="{FF2B5EF4-FFF2-40B4-BE49-F238E27FC236}">
                      <a16:creationId xmlns:a16="http://schemas.microsoft.com/office/drawing/2014/main" id="{E6D321E4-5B84-4D1F-B8F1-93211F79CE51}"/>
                    </a:ext>
                  </a:extLst>
                </p:cNvPr>
                <p:cNvSpPr/>
                <p:nvPr/>
              </p:nvSpPr>
              <p:spPr>
                <a:xfrm>
                  <a:off x="4979814" y="3213435"/>
                  <a:ext cx="2797943" cy="359985"/>
                </a:xfrm>
                <a:prstGeom prst="roundRect">
                  <a:avLst>
                    <a:gd name="adj" fmla="val 4354"/>
                  </a:avLst>
                </a:prstGeom>
                <a:solidFill>
                  <a:schemeClr val="bg1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사각형: 둥근 모서리 97">
                  <a:extLst>
                    <a:ext uri="{FF2B5EF4-FFF2-40B4-BE49-F238E27FC236}">
                      <a16:creationId xmlns:a16="http://schemas.microsoft.com/office/drawing/2014/main" id="{CCE0F062-9CF3-4C29-BFF9-752042B480D4}"/>
                    </a:ext>
                  </a:extLst>
                </p:cNvPr>
                <p:cNvSpPr/>
                <p:nvPr/>
              </p:nvSpPr>
              <p:spPr>
                <a:xfrm>
                  <a:off x="4981172" y="3213435"/>
                  <a:ext cx="1000376" cy="131984"/>
                </a:xfrm>
                <a:prstGeom prst="roundRect">
                  <a:avLst>
                    <a:gd name="adj" fmla="val 20159"/>
                  </a:avLst>
                </a:prstGeom>
                <a:solidFill>
                  <a:srgbClr val="FFC000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solidFill>
                        <a:schemeClr val="bg1"/>
                      </a:solidFill>
                      <a:latin typeface="HY수평선M" panose="02030600000101010101" pitchFamily="18" charset="-127"/>
                      <a:ea typeface="HY수평선M" panose="02030600000101010101" pitchFamily="18" charset="-127"/>
                    </a:rPr>
                    <a:t>OpenCV</a:t>
                  </a:r>
                  <a:endParaRPr lang="ko-KR" altLang="en-US" sz="1100" dirty="0">
                    <a:solidFill>
                      <a:schemeClr val="bg1"/>
                    </a:solidFill>
                    <a:latin typeface="HY수평선M" panose="02030600000101010101" pitchFamily="18" charset="-127"/>
                    <a:ea typeface="HY수평선M" panose="02030600000101010101" pitchFamily="18" charset="-127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1B266AC6-0BB8-4929-B8D0-C2E005949EC8}"/>
                    </a:ext>
                  </a:extLst>
                </p:cNvPr>
                <p:cNvSpPr txBox="1"/>
                <p:nvPr/>
              </p:nvSpPr>
              <p:spPr>
                <a:xfrm>
                  <a:off x="5071768" y="3318248"/>
                  <a:ext cx="176399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>
                      <a:latin typeface="HY수평선M" panose="02030600000101010101" pitchFamily="18" charset="-127"/>
                      <a:ea typeface="HY수평선M" panose="02030600000101010101" pitchFamily="18" charset="-127"/>
                    </a:rPr>
                    <a:t>명함 이미지 </a:t>
                  </a:r>
                  <a:r>
                    <a:rPr lang="ko-KR" altLang="en-US" sz="1200" dirty="0" err="1">
                      <a:latin typeface="HY수평선M" panose="02030600000101010101" pitchFamily="18" charset="-127"/>
                      <a:ea typeface="HY수평선M" panose="02030600000101010101" pitchFamily="18" charset="-127"/>
                    </a:rPr>
                    <a:t>전처리</a:t>
                  </a:r>
                  <a:endParaRPr lang="ko-KR" altLang="en-US" sz="1200" dirty="0">
                    <a:latin typeface="HY수평선M" panose="02030600000101010101" pitchFamily="18" charset="-127"/>
                    <a:ea typeface="HY수평선M" panose="02030600000101010101" pitchFamily="18" charset="-127"/>
                  </a:endParaRPr>
                </a:p>
              </p:txBody>
            </p:sp>
            <p:sp>
              <p:nvSpPr>
                <p:cNvPr id="104" name="사각형: 둥근 모서리 103">
                  <a:extLst>
                    <a:ext uri="{FF2B5EF4-FFF2-40B4-BE49-F238E27FC236}">
                      <a16:creationId xmlns:a16="http://schemas.microsoft.com/office/drawing/2014/main" id="{813973EE-4832-4F99-BA03-ABFA1E9B356D}"/>
                    </a:ext>
                  </a:extLst>
                </p:cNvPr>
                <p:cNvSpPr/>
                <p:nvPr/>
              </p:nvSpPr>
              <p:spPr>
                <a:xfrm>
                  <a:off x="4975113" y="3660055"/>
                  <a:ext cx="2795120" cy="350109"/>
                </a:xfrm>
                <a:prstGeom prst="roundRect">
                  <a:avLst>
                    <a:gd name="adj" fmla="val 4354"/>
                  </a:avLst>
                </a:prstGeom>
                <a:solidFill>
                  <a:schemeClr val="bg1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사각형: 둥근 모서리 105">
                  <a:extLst>
                    <a:ext uri="{FF2B5EF4-FFF2-40B4-BE49-F238E27FC236}">
                      <a16:creationId xmlns:a16="http://schemas.microsoft.com/office/drawing/2014/main" id="{32624FB5-A3F5-470E-80F1-40B1218DD698}"/>
                    </a:ext>
                  </a:extLst>
                </p:cNvPr>
                <p:cNvSpPr/>
                <p:nvPr/>
              </p:nvSpPr>
              <p:spPr>
                <a:xfrm>
                  <a:off x="4981830" y="3667609"/>
                  <a:ext cx="1150284" cy="131984"/>
                </a:xfrm>
                <a:prstGeom prst="roundRect">
                  <a:avLst>
                    <a:gd name="adj" fmla="val 20159"/>
                  </a:avLst>
                </a:prstGeom>
                <a:solidFill>
                  <a:srgbClr val="FFC000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 err="1">
                      <a:solidFill>
                        <a:schemeClr val="bg1"/>
                      </a:solidFill>
                      <a:latin typeface="HY수평선M" panose="02030600000101010101" pitchFamily="18" charset="-127"/>
                      <a:ea typeface="HY수평선M" panose="02030600000101010101" pitchFamily="18" charset="-127"/>
                    </a:rPr>
                    <a:t>TesseractOCR</a:t>
                  </a:r>
                  <a:endParaRPr lang="ko-KR" altLang="en-US" sz="1100" dirty="0">
                    <a:solidFill>
                      <a:schemeClr val="bg1"/>
                    </a:solidFill>
                    <a:latin typeface="HY수평선M" panose="02030600000101010101" pitchFamily="18" charset="-127"/>
                    <a:ea typeface="HY수평선M" panose="02030600000101010101" pitchFamily="18" charset="-127"/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55D2E720-30DE-4B46-BA1A-D021DD090871}"/>
                    </a:ext>
                  </a:extLst>
                </p:cNvPr>
                <p:cNvSpPr txBox="1"/>
                <p:nvPr/>
              </p:nvSpPr>
              <p:spPr>
                <a:xfrm>
                  <a:off x="5078777" y="3755648"/>
                  <a:ext cx="176399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>
                      <a:latin typeface="HY수평선M" panose="02030600000101010101" pitchFamily="18" charset="-127"/>
                      <a:ea typeface="HY수평선M" panose="02030600000101010101" pitchFamily="18" charset="-127"/>
                    </a:rPr>
                    <a:t>이미지 텍스트화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B256254-BDBC-4D3D-8E2E-07B77729C128}"/>
                    </a:ext>
                  </a:extLst>
                </p:cNvPr>
                <p:cNvSpPr txBox="1"/>
                <p:nvPr/>
              </p:nvSpPr>
              <p:spPr>
                <a:xfrm>
                  <a:off x="4869988" y="2676357"/>
                  <a:ext cx="19657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>
                      <a:latin typeface="HY수평선M" panose="02030600000101010101" pitchFamily="18" charset="-127"/>
                      <a:ea typeface="HY수평선M" panose="02030600000101010101" pitchFamily="18" charset="-127"/>
                    </a:rPr>
                    <a:t>앱 개발 툴</a:t>
                  </a:r>
                  <a:endParaRPr lang="en-US" altLang="ko-KR" sz="1200" dirty="0">
                    <a:latin typeface="HY수평선M" panose="02030600000101010101" pitchFamily="18" charset="-127"/>
                    <a:ea typeface="HY수평선M" panose="02030600000101010101" pitchFamily="18" charset="-127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314E577-A15F-4290-BFAE-552031C18331}"/>
                    </a:ext>
                  </a:extLst>
                </p:cNvPr>
                <p:cNvSpPr txBox="1"/>
                <p:nvPr/>
              </p:nvSpPr>
              <p:spPr>
                <a:xfrm>
                  <a:off x="4865330" y="4814551"/>
                  <a:ext cx="14252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200" dirty="0">
                      <a:latin typeface="HY수평선M" panose="02030600000101010101" pitchFamily="18" charset="-127"/>
                      <a:ea typeface="HY수평선M" panose="02030600000101010101" pitchFamily="18" charset="-127"/>
                    </a:rPr>
                    <a:t>DB</a:t>
                  </a:r>
                  <a:r>
                    <a:rPr lang="ko-KR" altLang="en-US" sz="1200" dirty="0">
                      <a:latin typeface="HY수평선M" panose="02030600000101010101" pitchFamily="18" charset="-127"/>
                      <a:ea typeface="HY수평선M" panose="02030600000101010101" pitchFamily="18" charset="-127"/>
                    </a:rPr>
                    <a:t>화 및 관리</a:t>
                  </a:r>
                  <a:endParaRPr lang="en-US" altLang="ko-KR" sz="1200" dirty="0">
                    <a:latin typeface="HY수평선M" panose="02030600000101010101" pitchFamily="18" charset="-127"/>
                    <a:ea typeface="HY수평선M" panose="02030600000101010101" pitchFamily="18" charset="-127"/>
                  </a:endParaRPr>
                </a:p>
              </p:txBody>
            </p:sp>
            <p:pic>
              <p:nvPicPr>
                <p:cNvPr id="112" name="그래픽 111" descr="사용자">
                  <a:extLst>
                    <a:ext uri="{FF2B5EF4-FFF2-40B4-BE49-F238E27FC236}">
                      <a16:creationId xmlns:a16="http://schemas.microsoft.com/office/drawing/2014/main" id="{B6BF4506-5E50-461C-9ACF-0E815EBE38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42745" y="329844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13" name="사각형: 둥근 모서리 112">
                  <a:extLst>
                    <a:ext uri="{FF2B5EF4-FFF2-40B4-BE49-F238E27FC236}">
                      <a16:creationId xmlns:a16="http://schemas.microsoft.com/office/drawing/2014/main" id="{0911E50C-1BA3-441D-9459-2AA7D7FF254B}"/>
                    </a:ext>
                  </a:extLst>
                </p:cNvPr>
                <p:cNvSpPr/>
                <p:nvPr/>
              </p:nvSpPr>
              <p:spPr>
                <a:xfrm>
                  <a:off x="2596031" y="3030874"/>
                  <a:ext cx="1009595" cy="283831"/>
                </a:xfrm>
                <a:prstGeom prst="roundRect">
                  <a:avLst>
                    <a:gd name="adj" fmla="val 4132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tx1"/>
                      </a:solidFill>
                      <a:latin typeface="HY수평선M" panose="02030600000101010101" pitchFamily="18" charset="-127"/>
                      <a:ea typeface="HY수평선M" panose="02030600000101010101" pitchFamily="18" charset="-127"/>
                    </a:rPr>
                    <a:t>사용자</a:t>
                  </a:r>
                </a:p>
              </p:txBody>
            </p:sp>
            <p:sp>
              <p:nvSpPr>
                <p:cNvPr id="114" name="화살표: 오른쪽 113">
                  <a:extLst>
                    <a:ext uri="{FF2B5EF4-FFF2-40B4-BE49-F238E27FC236}">
                      <a16:creationId xmlns:a16="http://schemas.microsoft.com/office/drawing/2014/main" id="{737FAC6C-E83B-4DA4-B7ED-90C76BDCC684}"/>
                    </a:ext>
                  </a:extLst>
                </p:cNvPr>
                <p:cNvSpPr/>
                <p:nvPr/>
              </p:nvSpPr>
              <p:spPr>
                <a:xfrm>
                  <a:off x="3968700" y="3351998"/>
                  <a:ext cx="394023" cy="162037"/>
                </a:xfrm>
                <a:prstGeom prst="rightArrow">
                  <a:avLst>
                    <a:gd name="adj1" fmla="val 50000"/>
                    <a:gd name="adj2" fmla="val 9088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화살표: 오른쪽 114">
                  <a:extLst>
                    <a:ext uri="{FF2B5EF4-FFF2-40B4-BE49-F238E27FC236}">
                      <a16:creationId xmlns:a16="http://schemas.microsoft.com/office/drawing/2014/main" id="{7B57EFAE-3308-4CB0-830C-2D71F32853E9}"/>
                    </a:ext>
                  </a:extLst>
                </p:cNvPr>
                <p:cNvSpPr/>
                <p:nvPr/>
              </p:nvSpPr>
              <p:spPr>
                <a:xfrm flipH="1">
                  <a:off x="3964109" y="3820104"/>
                  <a:ext cx="394023" cy="162037"/>
                </a:xfrm>
                <a:prstGeom prst="rightArrow">
                  <a:avLst>
                    <a:gd name="adj1" fmla="val 50000"/>
                    <a:gd name="adj2" fmla="val 9088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화살표: 오른쪽 115">
                  <a:extLst>
                    <a:ext uri="{FF2B5EF4-FFF2-40B4-BE49-F238E27FC236}">
                      <a16:creationId xmlns:a16="http://schemas.microsoft.com/office/drawing/2014/main" id="{FB2FF8D2-BF4F-4F83-B5BD-0E4A45B4714B}"/>
                    </a:ext>
                  </a:extLst>
                </p:cNvPr>
                <p:cNvSpPr/>
                <p:nvPr/>
              </p:nvSpPr>
              <p:spPr>
                <a:xfrm>
                  <a:off x="8211513" y="2639090"/>
                  <a:ext cx="394023" cy="162037"/>
                </a:xfrm>
                <a:prstGeom prst="rightArrow">
                  <a:avLst>
                    <a:gd name="adj1" fmla="val 50000"/>
                    <a:gd name="adj2" fmla="val 9088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화살표: 오른쪽 116">
                  <a:extLst>
                    <a:ext uri="{FF2B5EF4-FFF2-40B4-BE49-F238E27FC236}">
                      <a16:creationId xmlns:a16="http://schemas.microsoft.com/office/drawing/2014/main" id="{9A1F9ED0-94A4-4459-8FDB-DE5A70C28201}"/>
                    </a:ext>
                  </a:extLst>
                </p:cNvPr>
                <p:cNvSpPr/>
                <p:nvPr/>
              </p:nvSpPr>
              <p:spPr>
                <a:xfrm flipH="1">
                  <a:off x="8194672" y="3089100"/>
                  <a:ext cx="394023" cy="162037"/>
                </a:xfrm>
                <a:prstGeom prst="rightArrow">
                  <a:avLst>
                    <a:gd name="adj1" fmla="val 50000"/>
                    <a:gd name="adj2" fmla="val 9088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화살표: 오른쪽 117">
                  <a:extLst>
                    <a:ext uri="{FF2B5EF4-FFF2-40B4-BE49-F238E27FC236}">
                      <a16:creationId xmlns:a16="http://schemas.microsoft.com/office/drawing/2014/main" id="{893B1B98-5983-4B5B-BC37-6C7F53DEBB81}"/>
                    </a:ext>
                  </a:extLst>
                </p:cNvPr>
                <p:cNvSpPr/>
                <p:nvPr/>
              </p:nvSpPr>
              <p:spPr>
                <a:xfrm>
                  <a:off x="8213296" y="4143799"/>
                  <a:ext cx="394023" cy="162037"/>
                </a:xfrm>
                <a:prstGeom prst="rightArrow">
                  <a:avLst>
                    <a:gd name="adj1" fmla="val 50000"/>
                    <a:gd name="adj2" fmla="val 9088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화살표: 오른쪽 118">
                  <a:extLst>
                    <a:ext uri="{FF2B5EF4-FFF2-40B4-BE49-F238E27FC236}">
                      <a16:creationId xmlns:a16="http://schemas.microsoft.com/office/drawing/2014/main" id="{4D90F732-0CBD-4766-B8C1-314C3D7739D0}"/>
                    </a:ext>
                  </a:extLst>
                </p:cNvPr>
                <p:cNvSpPr/>
                <p:nvPr/>
              </p:nvSpPr>
              <p:spPr>
                <a:xfrm flipH="1">
                  <a:off x="8194672" y="4550546"/>
                  <a:ext cx="394023" cy="162037"/>
                </a:xfrm>
                <a:prstGeom prst="rightArrow">
                  <a:avLst>
                    <a:gd name="adj1" fmla="val 50000"/>
                    <a:gd name="adj2" fmla="val 9088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58F4B0C-2B8F-41ED-BF45-91256991FE14}"/>
                    </a:ext>
                  </a:extLst>
                </p:cNvPr>
                <p:cNvSpPr txBox="1"/>
                <p:nvPr/>
              </p:nvSpPr>
              <p:spPr>
                <a:xfrm>
                  <a:off x="8044295" y="2801543"/>
                  <a:ext cx="73202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>
                      <a:latin typeface="HY수평선M" panose="02030600000101010101" pitchFamily="18" charset="-127"/>
                      <a:ea typeface="HY수평선M" panose="02030600000101010101" pitchFamily="18" charset="-127"/>
                    </a:rPr>
                    <a:t>계정연동 </a:t>
                  </a:r>
                  <a:endParaRPr lang="en-US" altLang="ko-KR" sz="1000" dirty="0">
                    <a:latin typeface="HY수평선M" panose="02030600000101010101" pitchFamily="18" charset="-127"/>
                    <a:ea typeface="HY수평선M" panose="02030600000101010101" pitchFamily="18" charset="-127"/>
                  </a:endParaRPr>
                </a:p>
              </p:txBody>
            </p:sp>
          </p:grpSp>
        </p:grpSp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id="{CEB509F7-9CB1-4DE3-A422-9DD58E2B5227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0263" y="4136916"/>
            <a:ext cx="320010" cy="540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395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0A8844FE-76B4-41CB-846F-D896AD0EDF86}"/>
              </a:ext>
            </a:extLst>
          </p:cNvPr>
          <p:cNvGrpSpPr/>
          <p:nvPr/>
        </p:nvGrpSpPr>
        <p:grpSpPr>
          <a:xfrm>
            <a:off x="0" y="0"/>
            <a:ext cx="12192000" cy="6102096"/>
            <a:chOff x="0" y="0"/>
            <a:chExt cx="12192000" cy="6102096"/>
          </a:xfrm>
        </p:grpSpPr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AE8B4917-01C5-4EBD-A1AD-2C1E417CF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6102096"/>
            </a:xfrm>
            <a:prstGeom prst="rect">
              <a:avLst/>
            </a:prstGeom>
          </p:spPr>
        </p:pic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E6AF327-80A4-44C1-BB25-7BE00EF57411}"/>
                </a:ext>
              </a:extLst>
            </p:cNvPr>
            <p:cNvSpPr txBox="1"/>
            <p:nvPr/>
          </p:nvSpPr>
          <p:spPr>
            <a:xfrm>
              <a:off x="152400" y="171129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HY백송B" panose="02030600000101010101" pitchFamily="18" charset="-127"/>
                  <a:ea typeface="HY백송B" panose="02030600000101010101" pitchFamily="18" charset="-127"/>
                </a:rPr>
                <a:t>10</a:t>
              </a:r>
              <a:endParaRPr lang="ko-KR" altLang="en-US" sz="3200" dirty="0">
                <a:solidFill>
                  <a:schemeClr val="bg1"/>
                </a:solidFill>
                <a:latin typeface="HY백송B" panose="02030600000101010101" pitchFamily="18" charset="-127"/>
                <a:ea typeface="HY백송B" panose="02030600000101010101" pitchFamily="18" charset="-127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D6E672C-805A-486B-837A-77575EBB8A47}"/>
              </a:ext>
            </a:extLst>
          </p:cNvPr>
          <p:cNvSpPr txBox="1"/>
          <p:nvPr/>
        </p:nvSpPr>
        <p:spPr>
          <a:xfrm>
            <a:off x="1106526" y="928514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HY수평선M" panose="02030600000101010101" pitchFamily="18" charset="-127"/>
                <a:ea typeface="HY수평선M" panose="02030600000101010101" pitchFamily="18" charset="-127"/>
                <a:cs typeface="Sabon Next LT" panose="020B0502040204020203" pitchFamily="2" charset="0"/>
              </a:rPr>
              <a:t>Ⅴ</a:t>
            </a:r>
            <a:r>
              <a: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r>
              <a:rPr lang="ko-KR" altLang="en-US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시스템 구현</a:t>
            </a:r>
            <a:endParaRPr lang="en-US" altLang="ko-KR" sz="3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C4432-2D93-43BD-B2E7-D73669431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713" y="2353733"/>
            <a:ext cx="4160255" cy="1883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32D932-2E00-470F-955E-D98EE74F3DC6}"/>
              </a:ext>
            </a:extLst>
          </p:cNvPr>
          <p:cNvSpPr txBox="1"/>
          <p:nvPr/>
        </p:nvSpPr>
        <p:spPr>
          <a:xfrm>
            <a:off x="6364326" y="1390179"/>
            <a:ext cx="4989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개발 언어는 </a:t>
            </a:r>
            <a:r>
              <a:rPr lang="en-US" altLang="ko-KR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Python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명함 이미지 처리에는 </a:t>
            </a:r>
            <a:r>
              <a:rPr lang="en-US" altLang="ko-KR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OpenCV</a:t>
            </a:r>
            <a:r>
              <a:rPr lang="ko-KR" altLang="en-US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를 이용</a:t>
            </a:r>
            <a:endParaRPr lang="en-US" altLang="ko-KR" sz="1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en-US" altLang="ko-KR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       OCR</a:t>
            </a:r>
            <a:r>
              <a:rPr lang="ko-KR" altLang="en-US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에는 </a:t>
            </a:r>
            <a:r>
              <a:rPr lang="en-US" altLang="ko-KR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Tesseract OCR</a:t>
            </a:r>
            <a:r>
              <a:rPr lang="ko-KR" altLang="en-US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을 이용하도록 함</a:t>
            </a:r>
            <a:endParaRPr lang="en-US" altLang="ko-KR" sz="1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앱 구현은 다음과 같은 이유로 </a:t>
            </a:r>
            <a:r>
              <a:rPr lang="en-US" altLang="ko-KR" sz="1400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Kivy</a:t>
            </a:r>
            <a:r>
              <a:rPr lang="ko-KR" altLang="en-US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선정</a:t>
            </a:r>
            <a:endParaRPr lang="en-US" altLang="ko-KR" sz="1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다양한 개발 환경에서 사용가능</a:t>
            </a:r>
            <a:endParaRPr lang="en-US" altLang="ko-KR" sz="1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향후 </a:t>
            </a:r>
            <a:r>
              <a:rPr lang="en-US" altLang="ko-KR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IOS </a:t>
            </a:r>
            <a:r>
              <a:rPr lang="ko-KR" altLang="en-US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서비스 확대 편의 </a:t>
            </a:r>
            <a:endParaRPr lang="en-US" altLang="ko-KR" sz="1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endParaRPr lang="en-US" altLang="ko-KR" sz="1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추출한 텍스트</a:t>
            </a:r>
            <a:r>
              <a:rPr lang="en-US" altLang="ko-KR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/</a:t>
            </a:r>
            <a:r>
              <a:rPr lang="ko-KR" altLang="en-US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이미지를 병행 </a:t>
            </a:r>
            <a:r>
              <a:rPr lang="en-US" altLang="ko-KR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DB</a:t>
            </a:r>
            <a:r>
              <a:rPr lang="ko-KR" altLang="en-US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화하여</a:t>
            </a:r>
            <a:endParaRPr lang="en-US" altLang="ko-KR" sz="1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ko-KR" altLang="en-US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       명함 교체없이 수정사항 등을 반영 할 수 있도록 함</a:t>
            </a:r>
            <a:endParaRPr lang="en-US" altLang="ko-KR" sz="1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기본적으로 내부저장소를 이용하되</a:t>
            </a:r>
            <a:r>
              <a:rPr lang="en-US" altLang="ko-KR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,</a:t>
            </a:r>
          </a:p>
          <a:p>
            <a:r>
              <a:rPr lang="en-US" altLang="ko-KR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       </a:t>
            </a:r>
            <a:r>
              <a:rPr lang="ko-KR" altLang="en-US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필요한 경우 타 기기로 </a:t>
            </a:r>
            <a:r>
              <a:rPr lang="en-US" altLang="ko-KR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DB</a:t>
            </a:r>
            <a:r>
              <a:rPr lang="ko-KR" altLang="en-US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를 옮길 수 있도록 설계</a:t>
            </a:r>
            <a:r>
              <a:rPr lang="en-US" altLang="ko-KR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사용자 선택에 따라 구글 계정과 연동</a:t>
            </a:r>
            <a:r>
              <a:rPr lang="en-US" altLang="ko-KR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</a:p>
          <a:p>
            <a:r>
              <a:rPr lang="en-US" altLang="ko-KR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       </a:t>
            </a:r>
            <a:r>
              <a:rPr lang="ko-KR" altLang="en-US" sz="1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구글 드라이브 기능을 이용하도록 함</a:t>
            </a:r>
            <a:endParaRPr lang="en-US" altLang="ko-KR" sz="1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1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3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F969EA-AFBD-4921-8B49-36D00F5190F4}"/>
              </a:ext>
            </a:extLst>
          </p:cNvPr>
          <p:cNvGrpSpPr/>
          <p:nvPr/>
        </p:nvGrpSpPr>
        <p:grpSpPr>
          <a:xfrm>
            <a:off x="0" y="0"/>
            <a:ext cx="12192000" cy="6102096"/>
            <a:chOff x="0" y="0"/>
            <a:chExt cx="12192000" cy="610209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4671A86-F42C-4C0A-BD9D-E9F6D7A1D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610209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F7B34F-DD0C-42DC-A6AE-BD9730F9B604}"/>
                </a:ext>
              </a:extLst>
            </p:cNvPr>
            <p:cNvSpPr txBox="1"/>
            <p:nvPr/>
          </p:nvSpPr>
          <p:spPr>
            <a:xfrm>
              <a:off x="152400" y="171129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HY백송B" panose="02030600000101010101" pitchFamily="18" charset="-127"/>
                  <a:ea typeface="HY백송B" panose="02030600000101010101" pitchFamily="18" charset="-127"/>
                </a:rPr>
                <a:t>11</a:t>
              </a:r>
              <a:endParaRPr lang="ko-KR" altLang="en-US" sz="3200" dirty="0">
                <a:solidFill>
                  <a:schemeClr val="bg1"/>
                </a:solidFill>
                <a:latin typeface="HY백송B" panose="02030600000101010101" pitchFamily="18" charset="-127"/>
                <a:ea typeface="HY백송B" panose="02030600000101010101" pitchFamily="18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610BE94-2733-4D80-A38E-63C2B814699C}"/>
              </a:ext>
            </a:extLst>
          </p:cNvPr>
          <p:cNvSpPr txBox="1"/>
          <p:nvPr/>
        </p:nvSpPr>
        <p:spPr>
          <a:xfrm>
            <a:off x="5825051" y="899556"/>
            <a:ext cx="199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HY수평선M" panose="02030600000101010101" pitchFamily="18" charset="-127"/>
                <a:ea typeface="HY수평선M" panose="02030600000101010101" pitchFamily="18" charset="-127"/>
                <a:cs typeface="Sabon Next LT" panose="020B0502040204020203" pitchFamily="2" charset="0"/>
              </a:rPr>
              <a:t>Ⅵ</a:t>
            </a:r>
            <a:r>
              <a: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  <a:cs typeface="Sabon Next LT" panose="020B0502040204020203" pitchFamily="2" charset="0"/>
              </a:rPr>
              <a:t>. </a:t>
            </a:r>
            <a:r>
              <a:rPr lang="ko-KR" altLang="en-US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요약</a:t>
            </a:r>
            <a:endParaRPr lang="en-US" altLang="ko-KR" sz="3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10" name="그림 9" descr="사진, 쥐고있는, 앉아있는, 비디오이(가) 표시된 사진&#10;&#10;자동 생성된 설명">
            <a:extLst>
              <a:ext uri="{FF2B5EF4-FFF2-40B4-BE49-F238E27FC236}">
                <a16:creationId xmlns:a16="http://schemas.microsoft.com/office/drawing/2014/main" id="{32B05513-39C6-49FF-83B1-C3152625A35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8000"/>
                    </a14:imgEffect>
                    <a14:imgEffect>
                      <a14:brightnessContrast bright="-9000" contrast="-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6161">
            <a:off x="1423537" y="1820024"/>
            <a:ext cx="1655008" cy="342064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E0CA979-D0F9-4FA5-91A2-4632B29FF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96993"/>
              </p:ext>
            </p:extLst>
          </p:nvPr>
        </p:nvGraphicFramePr>
        <p:xfrm>
          <a:off x="4502082" y="1653463"/>
          <a:ext cx="5130243" cy="4226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6011">
                  <a:extLst>
                    <a:ext uri="{9D8B030D-6E8A-4147-A177-3AD203B41FA5}">
                      <a16:colId xmlns:a16="http://schemas.microsoft.com/office/drawing/2014/main" val="1664702232"/>
                    </a:ext>
                  </a:extLst>
                </a:gridCol>
                <a:gridCol w="3794232">
                  <a:extLst>
                    <a:ext uri="{9D8B030D-6E8A-4147-A177-3AD203B41FA5}">
                      <a16:colId xmlns:a16="http://schemas.microsoft.com/office/drawing/2014/main" val="2327388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서비스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명함인식 앱 </a:t>
                      </a:r>
                      <a:r>
                        <a:rPr lang="ko-KR" altLang="en-US" sz="1600" dirty="0" err="1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저기요</a:t>
                      </a:r>
                      <a:endParaRPr lang="ko-KR" altLang="en-US" sz="1600" dirty="0">
                        <a:latin typeface="HY수평선M" panose="02030600000101010101" pitchFamily="18" charset="-127"/>
                        <a:ea typeface="HY수평선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61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제안자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 16Hongc</a:t>
                      </a:r>
                      <a:endParaRPr lang="ko-KR" altLang="en-US" sz="1400" dirty="0">
                        <a:latin typeface="HY수평선M" panose="02030600000101010101" pitchFamily="18" charset="-127"/>
                        <a:ea typeface="HY수평선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20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종   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 모바일 명함 인식</a:t>
                      </a:r>
                      <a:r>
                        <a:rPr lang="en-US" altLang="ko-KR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관리 애플리케이션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2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HY수평선M" panose="02030600000101010101" pitchFamily="18" charset="-127"/>
                          <a:ea typeface="HY수평선M" panose="02030600000101010101" pitchFamily="18" charset="-127"/>
                          <a:cs typeface="+mn-cs"/>
                        </a:rPr>
                        <a:t>플랫폼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 Android 4.4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HY수평선M" panose="02030600000101010101" pitchFamily="18" charset="-127"/>
                          <a:ea typeface="HY수평선M" panose="02030600000101010101" pitchFamily="18" charset="-127"/>
                          <a:cs typeface="+mn-cs"/>
                        </a:rPr>
                        <a:t>KitKat</a:t>
                      </a:r>
                      <a:r>
                        <a:rPr lang="en-US" altLang="ko-KR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 ~ Android</a:t>
                      </a:r>
                      <a:r>
                        <a:rPr lang="ko-KR" altLang="en-US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10</a:t>
                      </a:r>
                      <a:endParaRPr lang="ko-KR" altLang="en-US" sz="1400" dirty="0">
                        <a:latin typeface="HY수평선M" panose="02030600000101010101" pitchFamily="18" charset="-127"/>
                        <a:ea typeface="HY수평선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22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개발환경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 Windows 10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HY수평선M" panose="02030600000101010101" pitchFamily="18" charset="-127"/>
                          <a:ea typeface="HY수평선M" panose="02030600000101010101" pitchFamily="18" charset="-127"/>
                          <a:cs typeface="+mn-cs"/>
                        </a:rPr>
                        <a:t>Home 64bit</a:t>
                      </a:r>
                      <a:endParaRPr lang="ko-KR" altLang="en-US" sz="1400" dirty="0">
                        <a:latin typeface="HY수평선M" panose="02030600000101010101" pitchFamily="18" charset="-127"/>
                        <a:ea typeface="HY수평선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7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개발</a:t>
                      </a:r>
                      <a:r>
                        <a:rPr lang="en-US" altLang="ko-KR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Kivy</a:t>
                      </a:r>
                      <a:r>
                        <a:rPr lang="en-US" altLang="ko-KR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 1.11.0</a:t>
                      </a:r>
                      <a:endParaRPr lang="ko-KR" altLang="en-US" sz="1400" dirty="0">
                        <a:latin typeface="HY수평선M" panose="02030600000101010101" pitchFamily="18" charset="-127"/>
                        <a:ea typeface="HY수평선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1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개발언어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 Python 3.7</a:t>
                      </a:r>
                      <a:endParaRPr lang="ko-KR" altLang="en-US" sz="1400" dirty="0">
                        <a:latin typeface="HY수평선M" panose="02030600000101010101" pitchFamily="18" charset="-127"/>
                        <a:ea typeface="HY수평선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0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기타버전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 OpenCV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HY수평선M" panose="02030600000101010101" pitchFamily="18" charset="-127"/>
                          <a:ea typeface="HY수평선M" panose="02030600000101010101" pitchFamily="18" charset="-127"/>
                          <a:cs typeface="+mn-cs"/>
                        </a:rPr>
                        <a:t>4.2.0</a:t>
                      </a:r>
                    </a:p>
                    <a:p>
                      <a:pPr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HY수평선M" panose="02030600000101010101" pitchFamily="18" charset="-127"/>
                          <a:ea typeface="HY수평선M" panose="02030600000101010101" pitchFamily="18" charset="-127"/>
                          <a:cs typeface="+mn-cs"/>
                        </a:rPr>
                        <a:t> Tesseract OCR 5.0</a:t>
                      </a:r>
                      <a:endParaRPr lang="en-US" altLang="ko-KR" sz="1400" dirty="0">
                        <a:latin typeface="HY수평선M" panose="02030600000101010101" pitchFamily="18" charset="-127"/>
                        <a:ea typeface="HY수평선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35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DB</a:t>
                      </a:r>
                      <a:r>
                        <a:rPr lang="ko-KR" altLang="en-US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로컬 저장 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0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DBMS</a:t>
                      </a:r>
                      <a:endParaRPr lang="ko-KR" altLang="en-US" sz="1400" dirty="0">
                        <a:latin typeface="HY수평선M" panose="02030600000101010101" pitchFamily="18" charset="-127"/>
                        <a:ea typeface="HY수평선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 SQLite</a:t>
                      </a:r>
                      <a:endParaRPr lang="ko-KR" altLang="en-US" sz="1400" dirty="0">
                        <a:latin typeface="HY수평선M" panose="02030600000101010101" pitchFamily="18" charset="-127"/>
                        <a:ea typeface="HY수평선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45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HY수평선M" panose="02030600000101010101" pitchFamily="18" charset="-127"/>
                          <a:ea typeface="HY수평선M" panose="02030600000101010101" pitchFamily="18" charset="-127"/>
                          <a:cs typeface="+mn-cs"/>
                        </a:rPr>
                        <a:t>API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HY수평선M" panose="02030600000101010101" pitchFamily="18" charset="-127"/>
                          <a:ea typeface="HY수평선M" panose="02030600000101010101" pitchFamily="18" charset="-127"/>
                          <a:cs typeface="+mn-cs"/>
                        </a:rPr>
                        <a:t>서버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HY수평선M" panose="02030600000101010101" pitchFamily="18" charset="-127"/>
                          <a:ea typeface="HY수평선M" panose="02030600000101010101" pitchFamily="18" charset="-127"/>
                        </a:rPr>
                        <a:t>아니오</a:t>
                      </a:r>
                      <a:endParaRPr lang="ko-KR" altLang="en-US" sz="1400" dirty="0">
                        <a:latin typeface="HY수평선M" panose="02030600000101010101" pitchFamily="18" charset="-127"/>
                        <a:ea typeface="HY수평선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04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828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4671A86-F42C-4C0A-BD9D-E9F6D7A1D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10209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B8C63ED-3133-48A4-9136-CF0AC2205153}"/>
              </a:ext>
            </a:extLst>
          </p:cNvPr>
          <p:cNvGrpSpPr/>
          <p:nvPr/>
        </p:nvGrpSpPr>
        <p:grpSpPr>
          <a:xfrm>
            <a:off x="4749876" y="2404717"/>
            <a:ext cx="5760700" cy="2798354"/>
            <a:chOff x="4749876" y="2404717"/>
            <a:chExt cx="5760700" cy="279835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610BE94-2733-4D80-A38E-63C2B814699C}"/>
                </a:ext>
              </a:extLst>
            </p:cNvPr>
            <p:cNvSpPr txBox="1"/>
            <p:nvPr/>
          </p:nvSpPr>
          <p:spPr>
            <a:xfrm>
              <a:off x="4749876" y="2404717"/>
              <a:ext cx="25854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HY수평선M" panose="02030600000101010101" pitchFamily="18" charset="-127"/>
                  <a:ea typeface="HY수평선M" panose="02030600000101010101" pitchFamily="18" charset="-127"/>
                  <a:cs typeface="Sabon Next LT" panose="020B0502040204020203" pitchFamily="2" charset="0"/>
                </a:rPr>
                <a:t>감사합니다</a:t>
              </a:r>
              <a:endPara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0681A5-1842-4AC4-9A72-4917CB279E01}"/>
                </a:ext>
              </a:extLst>
            </p:cNvPr>
            <p:cNvSpPr txBox="1"/>
            <p:nvPr/>
          </p:nvSpPr>
          <p:spPr>
            <a:xfrm>
              <a:off x="9162776" y="4556740"/>
              <a:ext cx="13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HY수평선M" panose="02030600000101010101" pitchFamily="18" charset="-127"/>
                  <a:ea typeface="HY수평선M" panose="02030600000101010101" pitchFamily="18" charset="-127"/>
                  <a:cs typeface="Sabon Next LT" panose="020B0502040204020203" pitchFamily="2" charset="0"/>
                </a:rPr>
                <a:t>끝</a:t>
              </a:r>
              <a:endPara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91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741BABC-53BF-4C4E-B6DD-98911C507AC4}"/>
              </a:ext>
            </a:extLst>
          </p:cNvPr>
          <p:cNvGrpSpPr/>
          <p:nvPr/>
        </p:nvGrpSpPr>
        <p:grpSpPr>
          <a:xfrm>
            <a:off x="0" y="0"/>
            <a:ext cx="12192000" cy="6102096"/>
            <a:chOff x="0" y="0"/>
            <a:chExt cx="12192000" cy="610209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B5207A5-067A-4829-BE11-AD966F789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10209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49B6D3-9C6E-47FF-98BE-0388B257C535}"/>
                </a:ext>
              </a:extLst>
            </p:cNvPr>
            <p:cNvSpPr txBox="1"/>
            <p:nvPr/>
          </p:nvSpPr>
          <p:spPr>
            <a:xfrm>
              <a:off x="152400" y="171129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HY백송B" panose="02030600000101010101" pitchFamily="18" charset="-127"/>
                  <a:ea typeface="HY백송B" panose="02030600000101010101" pitchFamily="18" charset="-127"/>
                </a:rPr>
                <a:t>00</a:t>
              </a:r>
              <a:endParaRPr lang="ko-KR" altLang="en-US" sz="3200" dirty="0">
                <a:solidFill>
                  <a:schemeClr val="bg1"/>
                </a:solidFill>
                <a:latin typeface="HY백송B" panose="02030600000101010101" pitchFamily="18" charset="-127"/>
                <a:ea typeface="HY백송B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AFAB1D2-FA81-45F8-A7D0-BEF011D99C51}"/>
              </a:ext>
            </a:extLst>
          </p:cNvPr>
          <p:cNvGrpSpPr/>
          <p:nvPr/>
        </p:nvGrpSpPr>
        <p:grpSpPr>
          <a:xfrm>
            <a:off x="2514600" y="619613"/>
            <a:ext cx="5996355" cy="4862870"/>
            <a:chOff x="2514600" y="619613"/>
            <a:chExt cx="5996355" cy="486287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7A7B94-C4A9-4F48-BB2B-1FE8FF1B90D4}"/>
                </a:ext>
              </a:extLst>
            </p:cNvPr>
            <p:cNvSpPr txBox="1"/>
            <p:nvPr/>
          </p:nvSpPr>
          <p:spPr>
            <a:xfrm>
              <a:off x="2514600" y="619613"/>
              <a:ext cx="5257800" cy="486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     목차</a:t>
              </a:r>
              <a:endParaRPr lang="en-US" altLang="ko-KR" sz="40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endParaRPr lang="en-US" altLang="ko-KR" sz="28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r>
                <a:rPr lang="en-US" altLang="ko-KR" sz="3200" b="1" dirty="0">
                  <a:latin typeface="HY수평선M" panose="02030600000101010101" pitchFamily="18" charset="-127"/>
                  <a:ea typeface="HY수평선M" panose="02030600000101010101" pitchFamily="18" charset="-127"/>
                  <a:cs typeface="Sabon Next LT" panose="020B0502040204020203" pitchFamily="2" charset="0"/>
                </a:rPr>
                <a:t>Ⅰ</a:t>
              </a:r>
              <a:r>
                <a:rPr lang="en-US" altLang="ko-KR" sz="3200" dirty="0">
                  <a:latin typeface="HY수평선M" panose="02030600000101010101" pitchFamily="18" charset="-127"/>
                  <a:ea typeface="HY수평선M" panose="02030600000101010101" pitchFamily="18" charset="-127"/>
                  <a:cs typeface="Sabon Next LT" panose="020B0502040204020203" pitchFamily="2" charset="0"/>
                </a:rPr>
                <a:t>. </a:t>
              </a:r>
              <a:r>
                <a:rPr lang="ko-KR" altLang="en-US" sz="32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서비스 목표</a:t>
              </a:r>
              <a:endParaRPr lang="en-US" altLang="ko-KR" sz="32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r>
                <a:rPr lang="en-US" altLang="ko-KR" sz="3200" b="1" dirty="0">
                  <a:latin typeface="HY수평선M" panose="02030600000101010101" pitchFamily="18" charset="-127"/>
                  <a:ea typeface="HY수평선M" panose="02030600000101010101" pitchFamily="18" charset="-127"/>
                  <a:cs typeface="Sabon Next LT" panose="020B0502040204020203" pitchFamily="2" charset="0"/>
                </a:rPr>
                <a:t>Ⅱ</a:t>
              </a:r>
              <a:r>
                <a:rPr lang="en-US" altLang="ko-KR" sz="32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. </a:t>
              </a:r>
              <a:r>
                <a:rPr lang="ko-KR" altLang="en-US" sz="32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상황 분석</a:t>
              </a:r>
              <a:endParaRPr lang="en-US" altLang="ko-KR" sz="32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r>
                <a:rPr lang="en-US" altLang="ko-KR" sz="3200" b="1" dirty="0">
                  <a:latin typeface="HY수평선M" panose="02030600000101010101" pitchFamily="18" charset="-127"/>
                  <a:ea typeface="HY수평선M" panose="02030600000101010101" pitchFamily="18" charset="-127"/>
                  <a:cs typeface="Sabon Next LT" panose="020B0502040204020203" pitchFamily="2" charset="0"/>
                </a:rPr>
                <a:t>Ⅲ</a:t>
              </a:r>
              <a:r>
                <a:rPr lang="en-US" altLang="ko-KR" sz="32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. </a:t>
              </a:r>
              <a:r>
                <a:rPr lang="ko-KR" altLang="en-US" sz="32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개발 방향</a:t>
              </a:r>
              <a:endParaRPr lang="en-US" altLang="ko-KR" sz="32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 marL="342900" indent="-342900">
                <a:buAutoNum type="arabicPeriod"/>
              </a:pPr>
              <a:endParaRPr lang="en-US" altLang="ko-KR" sz="32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r>
                <a:rPr lang="en-US" altLang="ko-KR" sz="3200" b="1" dirty="0">
                  <a:latin typeface="HY수평선M" panose="02030600000101010101" pitchFamily="18" charset="-127"/>
                  <a:ea typeface="HY수평선M" panose="02030600000101010101" pitchFamily="18" charset="-127"/>
                  <a:cs typeface="Sabon Next LT" panose="020B0502040204020203" pitchFamily="2" charset="0"/>
                </a:rPr>
                <a:t>Ⅳ</a:t>
              </a:r>
              <a:r>
                <a:rPr lang="en-US" altLang="ko-KR" sz="32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. </a:t>
              </a:r>
              <a:r>
                <a:rPr lang="ko-KR" altLang="en-US" sz="32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시스템 구성 및 기능</a:t>
              </a:r>
              <a:endParaRPr lang="en-US" altLang="ko-KR" sz="32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r>
                <a:rPr lang="en-US" altLang="ko-KR" sz="3200" b="1" dirty="0">
                  <a:latin typeface="HY수평선M" panose="02030600000101010101" pitchFamily="18" charset="-127"/>
                  <a:ea typeface="HY수평선M" panose="02030600000101010101" pitchFamily="18" charset="-127"/>
                  <a:cs typeface="Sabon Next LT" panose="020B0502040204020203" pitchFamily="2" charset="0"/>
                </a:rPr>
                <a:t>Ⅴ</a:t>
              </a:r>
              <a:r>
                <a:rPr lang="en-US" altLang="ko-KR" sz="32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. </a:t>
              </a:r>
              <a:r>
                <a:rPr lang="ko-KR" altLang="en-US" sz="32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시스템 구현</a:t>
              </a:r>
              <a:endParaRPr lang="en-US" altLang="ko-KR" sz="32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r>
                <a:rPr lang="en-US" altLang="ko-KR" sz="3200" b="1" dirty="0">
                  <a:latin typeface="HY수평선M" panose="02030600000101010101" pitchFamily="18" charset="-127"/>
                  <a:ea typeface="HY수평선M" panose="02030600000101010101" pitchFamily="18" charset="-127"/>
                  <a:cs typeface="Sabon Next LT" panose="020B0502040204020203" pitchFamily="2" charset="0"/>
                </a:rPr>
                <a:t>Ⅵ</a:t>
              </a:r>
              <a:r>
                <a:rPr lang="en-US" altLang="ko-KR" sz="3200" dirty="0">
                  <a:latin typeface="HY수평선M" panose="02030600000101010101" pitchFamily="18" charset="-127"/>
                  <a:ea typeface="HY수평선M" panose="02030600000101010101" pitchFamily="18" charset="-127"/>
                  <a:cs typeface="Sabon Next LT" panose="020B0502040204020203" pitchFamily="2" charset="0"/>
                </a:rPr>
                <a:t>. </a:t>
              </a:r>
              <a:r>
                <a:rPr lang="ko-KR" altLang="en-US" sz="32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요약</a:t>
              </a:r>
              <a:endParaRPr lang="en-US" altLang="ko-KR" sz="32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 marL="342900" indent="-342900">
                <a:buAutoNum type="arabicPeriod"/>
              </a:pP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26B406-6F9D-42D0-9461-7F62C0A6A988}"/>
                </a:ext>
              </a:extLst>
            </p:cNvPr>
            <p:cNvSpPr txBox="1"/>
            <p:nvPr/>
          </p:nvSpPr>
          <p:spPr>
            <a:xfrm>
              <a:off x="7924801" y="1713145"/>
              <a:ext cx="586154" cy="3431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01</a:t>
              </a:r>
            </a:p>
            <a:p>
              <a:endParaRPr lang="en-US" altLang="ko-KR" sz="12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r>
                <a:rPr lang="en-US" altLang="ko-KR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03</a:t>
              </a:r>
            </a:p>
            <a:p>
              <a:endParaRPr lang="en-US" altLang="ko-KR" sz="12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r>
                <a:rPr lang="en-US" altLang="ko-KR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06</a:t>
              </a:r>
            </a:p>
            <a:p>
              <a:endParaRPr lang="en-US" altLang="ko-KR" sz="11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endParaRPr lang="en-US" altLang="ko-KR" sz="14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endPara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r>
                <a:rPr lang="en-US" altLang="ko-KR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07</a:t>
              </a:r>
            </a:p>
            <a:p>
              <a:endParaRPr lang="en-US" altLang="ko-KR" sz="12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r>
                <a:rPr lang="en-US" altLang="ko-KR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09</a:t>
              </a:r>
            </a:p>
            <a:p>
              <a:endParaRPr lang="en-US" altLang="ko-KR" sz="12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r>
                <a:rPr lang="en-US" altLang="ko-KR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11</a:t>
              </a:r>
              <a:endPara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11DF6E3-E5A8-48DC-9B82-C2B08B395F46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1939332"/>
              <a:ext cx="2438401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7DF973D-59CE-45B0-AE6A-284B9F9BFE77}"/>
                </a:ext>
              </a:extLst>
            </p:cNvPr>
            <p:cNvCxnSpPr>
              <a:cxnSpLocks/>
            </p:cNvCxnSpPr>
            <p:nvPr/>
          </p:nvCxnSpPr>
          <p:spPr>
            <a:xfrm>
              <a:off x="5066044" y="2453473"/>
              <a:ext cx="285875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E0E6705-82D2-4B7E-9E64-853E903E9EBE}"/>
                </a:ext>
              </a:extLst>
            </p:cNvPr>
            <p:cNvCxnSpPr>
              <a:cxnSpLocks/>
            </p:cNvCxnSpPr>
            <p:nvPr/>
          </p:nvCxnSpPr>
          <p:spPr>
            <a:xfrm>
              <a:off x="5066044" y="2955890"/>
              <a:ext cx="285875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9298D8D-5F1B-4CCA-8C32-EB4596DC6413}"/>
                </a:ext>
              </a:extLst>
            </p:cNvPr>
            <p:cNvCxnSpPr>
              <a:cxnSpLocks/>
            </p:cNvCxnSpPr>
            <p:nvPr/>
          </p:nvCxnSpPr>
          <p:spPr>
            <a:xfrm>
              <a:off x="6975230" y="3910484"/>
              <a:ext cx="949571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8BEF519-3A99-42EF-83DB-F795127E1FE1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4413080"/>
              <a:ext cx="2438401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AD02DF1-F93B-4378-8B0C-7F9CAC92B01F}"/>
                </a:ext>
              </a:extLst>
            </p:cNvPr>
            <p:cNvCxnSpPr>
              <a:cxnSpLocks/>
            </p:cNvCxnSpPr>
            <p:nvPr/>
          </p:nvCxnSpPr>
          <p:spPr>
            <a:xfrm>
              <a:off x="4116473" y="4880007"/>
              <a:ext cx="380832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7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F969EA-AFBD-4921-8B49-36D00F5190F4}"/>
              </a:ext>
            </a:extLst>
          </p:cNvPr>
          <p:cNvGrpSpPr/>
          <p:nvPr/>
        </p:nvGrpSpPr>
        <p:grpSpPr>
          <a:xfrm>
            <a:off x="0" y="0"/>
            <a:ext cx="12192000" cy="6102096"/>
            <a:chOff x="0" y="0"/>
            <a:chExt cx="12192000" cy="610209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4671A86-F42C-4C0A-BD9D-E9F6D7A1D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10209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F7B34F-DD0C-42DC-A6AE-BD9730F9B604}"/>
                </a:ext>
              </a:extLst>
            </p:cNvPr>
            <p:cNvSpPr txBox="1"/>
            <p:nvPr/>
          </p:nvSpPr>
          <p:spPr>
            <a:xfrm>
              <a:off x="152400" y="171129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HY백송B" panose="02030600000101010101" pitchFamily="18" charset="-127"/>
                  <a:ea typeface="HY백송B" panose="02030600000101010101" pitchFamily="18" charset="-127"/>
                </a:rPr>
                <a:t>01</a:t>
              </a:r>
              <a:endParaRPr lang="ko-KR" altLang="en-US" sz="3200" dirty="0">
                <a:solidFill>
                  <a:schemeClr val="bg1"/>
                </a:solidFill>
                <a:latin typeface="HY백송B" panose="02030600000101010101" pitchFamily="18" charset="-127"/>
                <a:ea typeface="HY백송B" panose="02030600000101010101" pitchFamily="18" charset="-127"/>
              </a:endParaRPr>
            </a:p>
          </p:txBody>
        </p:sp>
      </p:grpSp>
      <p:pic>
        <p:nvPicPr>
          <p:cNvPr id="75" name="그림 74">
            <a:extLst>
              <a:ext uri="{FF2B5EF4-FFF2-40B4-BE49-F238E27FC236}">
                <a16:creationId xmlns:a16="http://schemas.microsoft.com/office/drawing/2014/main" id="{186126C2-9A66-4775-B0F9-E43A980351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2229">
            <a:off x="1158366" y="752762"/>
            <a:ext cx="2229454" cy="3766632"/>
          </a:xfrm>
          <a:prstGeom prst="roundRect">
            <a:avLst>
              <a:gd name="adj" fmla="val 723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85" name="그룹 84">
            <a:extLst>
              <a:ext uri="{FF2B5EF4-FFF2-40B4-BE49-F238E27FC236}">
                <a16:creationId xmlns:a16="http://schemas.microsoft.com/office/drawing/2014/main" id="{A11C2AB2-77FE-46FE-AAEE-1EBDC8B6ACB7}"/>
              </a:ext>
            </a:extLst>
          </p:cNvPr>
          <p:cNvGrpSpPr/>
          <p:nvPr/>
        </p:nvGrpSpPr>
        <p:grpSpPr>
          <a:xfrm>
            <a:off x="3967936" y="897468"/>
            <a:ext cx="7728763" cy="4555093"/>
            <a:chOff x="3967936" y="897468"/>
            <a:chExt cx="7728763" cy="455509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610BE94-2733-4D80-A38E-63C2B814699C}"/>
                </a:ext>
              </a:extLst>
            </p:cNvPr>
            <p:cNvSpPr txBox="1"/>
            <p:nvPr/>
          </p:nvSpPr>
          <p:spPr>
            <a:xfrm>
              <a:off x="5011135" y="897468"/>
              <a:ext cx="5257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HY수평선M" panose="02030600000101010101" pitchFamily="18" charset="-127"/>
                  <a:ea typeface="HY수평선M" panose="02030600000101010101" pitchFamily="18" charset="-127"/>
                  <a:cs typeface="Sabon Next LT" panose="020B0502040204020203" pitchFamily="2" charset="0"/>
                </a:rPr>
                <a:t>Ⅰ</a:t>
              </a:r>
              <a:r>
                <a:rPr lang="en-US" altLang="ko-KR" sz="3600" dirty="0">
                  <a:latin typeface="HY수평선M" panose="02030600000101010101" pitchFamily="18" charset="-127"/>
                  <a:ea typeface="HY수평선M" panose="02030600000101010101" pitchFamily="18" charset="-127"/>
                  <a:cs typeface="Sabon Next LT" panose="020B0502040204020203" pitchFamily="2" charset="0"/>
                </a:rPr>
                <a:t>. </a:t>
              </a:r>
              <a:r>
                <a:rPr lang="ko-KR" altLang="en-US" sz="36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서비스 목표</a:t>
              </a:r>
              <a:endPara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 marL="342900" indent="-342900">
                <a:buAutoNum type="arabicPeriod"/>
              </a:pPr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7536D3-110C-42AF-953D-64DAB8E6EDEA}"/>
                </a:ext>
              </a:extLst>
            </p:cNvPr>
            <p:cNvSpPr txBox="1"/>
            <p:nvPr/>
          </p:nvSpPr>
          <p:spPr>
            <a:xfrm>
              <a:off x="3967936" y="1820798"/>
              <a:ext cx="3555588" cy="36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ko-KR" altLang="en-US" sz="28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배경</a:t>
              </a:r>
              <a:endParaRPr lang="en-US" altLang="ko-KR" sz="10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명함은 사회인의 이름표</a:t>
              </a:r>
              <a:endPara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비즈니스 소통의 시작</a:t>
              </a:r>
              <a:endPara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전통적 인맥 관리의 도구</a:t>
              </a:r>
              <a:endPara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   “</a:t>
              </a:r>
              <a:r>
                <a:rPr lang="ko-KR" altLang="en-US" sz="2000" dirty="0">
                  <a:highlight>
                    <a:srgbClr val="F8BECC"/>
                  </a:highlight>
                  <a:latin typeface="HY수평선M" panose="02030600000101010101" pitchFamily="18" charset="-127"/>
                  <a:ea typeface="HY수평선M" panose="02030600000101010101" pitchFamily="18" charset="-127"/>
                </a:rPr>
                <a:t>명함 관리는 중요하다</a:t>
              </a:r>
              <a:r>
                <a:rPr lang="en-US" altLang="ko-KR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”</a:t>
              </a:r>
              <a:r>
                <a:rPr lang="ko-KR" altLang="en-US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 </a:t>
              </a:r>
              <a:endPara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endPara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 marL="342900" indent="-342900">
                <a:buAutoNum type="arabicPeriod"/>
              </a:pPr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6A08B09-D95C-4EF3-BD2B-07765B181F9C}"/>
                </a:ext>
              </a:extLst>
            </p:cNvPr>
            <p:cNvSpPr txBox="1"/>
            <p:nvPr/>
          </p:nvSpPr>
          <p:spPr>
            <a:xfrm>
              <a:off x="7640035" y="1820798"/>
              <a:ext cx="4056664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2. </a:t>
              </a:r>
              <a:r>
                <a:rPr lang="ko-KR" altLang="en-US" sz="28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변화</a:t>
              </a:r>
              <a:endParaRPr lang="en-US" altLang="ko-KR" sz="28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다양한 디자인</a:t>
              </a:r>
              <a:endPara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모바일 명함으로의 이행과정</a:t>
              </a:r>
              <a:endPara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최근에는 이력서와 결합</a:t>
              </a:r>
              <a:endPara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   “</a:t>
              </a:r>
              <a:r>
                <a:rPr lang="ko-KR" altLang="en-US" sz="2000" dirty="0">
                  <a:highlight>
                    <a:srgbClr val="F8BECC"/>
                  </a:highlight>
                  <a:latin typeface="HY수평선M" panose="02030600000101010101" pitchFamily="18" charset="-127"/>
                  <a:ea typeface="HY수평선M" panose="02030600000101010101" pitchFamily="18" charset="-127"/>
                </a:rPr>
                <a:t>실물</a:t>
              </a:r>
              <a:r>
                <a:rPr lang="en-US" altLang="ko-KR" sz="2000" dirty="0">
                  <a:highlight>
                    <a:srgbClr val="F8BECC"/>
                  </a:highlight>
                  <a:latin typeface="HY수평선M" panose="02030600000101010101" pitchFamily="18" charset="-127"/>
                  <a:ea typeface="HY수평선M" panose="02030600000101010101" pitchFamily="18" charset="-127"/>
                </a:rPr>
                <a:t>-</a:t>
              </a:r>
              <a:r>
                <a:rPr lang="ko-KR" altLang="en-US" sz="2000" dirty="0">
                  <a:highlight>
                    <a:srgbClr val="F8BECC"/>
                  </a:highlight>
                  <a:latin typeface="HY수평선M" panose="02030600000101010101" pitchFamily="18" charset="-127"/>
                  <a:ea typeface="HY수평선M" panose="02030600000101010101" pitchFamily="18" charset="-127"/>
                </a:rPr>
                <a:t>모바일 </a:t>
              </a:r>
              <a:r>
                <a:rPr lang="ko-KR" altLang="en-US" sz="2000" b="1" dirty="0">
                  <a:highlight>
                    <a:srgbClr val="F8BECC"/>
                  </a:highlight>
                  <a:latin typeface="HY수평선M" panose="02030600000101010101" pitchFamily="18" charset="-127"/>
                  <a:ea typeface="HY수평선M" panose="02030600000101010101" pitchFamily="18" charset="-127"/>
                </a:rPr>
                <a:t>과도기</a:t>
              </a:r>
              <a:r>
                <a:rPr lang="ko-KR" altLang="en-US" sz="2000" dirty="0">
                  <a:highlight>
                    <a:srgbClr val="F8BECC"/>
                  </a:highlight>
                  <a:latin typeface="HY수평선M" panose="02030600000101010101" pitchFamily="18" charset="-127"/>
                  <a:ea typeface="HY수평선M" panose="02030600000101010101" pitchFamily="18" charset="-127"/>
                </a:rPr>
                <a:t>이다</a:t>
              </a:r>
              <a:r>
                <a:rPr lang="en-US" altLang="ko-KR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”</a:t>
              </a:r>
              <a:r>
                <a:rPr lang="ko-KR" altLang="en-US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 </a:t>
              </a:r>
              <a:endParaRPr lang="en-US" altLang="ko-KR" sz="32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 marL="342900" indent="-342900">
                <a:buAutoNum type="arabicPeriod"/>
              </a:pPr>
              <a:endParaRPr lang="ko-KR" altLang="en-US" dirty="0"/>
            </a:p>
          </p:txBody>
        </p:sp>
      </p:grp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AFEC5DE-8F07-471F-8590-3CF9E7AFF106}"/>
              </a:ext>
            </a:extLst>
          </p:cNvPr>
          <p:cNvCxnSpPr/>
          <p:nvPr/>
        </p:nvCxnSpPr>
        <p:spPr>
          <a:xfrm>
            <a:off x="7471611" y="1997242"/>
            <a:ext cx="0" cy="2811398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88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F969EA-AFBD-4921-8B49-36D00F5190F4}"/>
              </a:ext>
            </a:extLst>
          </p:cNvPr>
          <p:cNvGrpSpPr/>
          <p:nvPr/>
        </p:nvGrpSpPr>
        <p:grpSpPr>
          <a:xfrm>
            <a:off x="0" y="0"/>
            <a:ext cx="12192000" cy="6102096"/>
            <a:chOff x="0" y="0"/>
            <a:chExt cx="12192000" cy="610209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4671A86-F42C-4C0A-BD9D-E9F6D7A1D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610209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F7B34F-DD0C-42DC-A6AE-BD9730F9B604}"/>
                </a:ext>
              </a:extLst>
            </p:cNvPr>
            <p:cNvSpPr txBox="1"/>
            <p:nvPr/>
          </p:nvSpPr>
          <p:spPr>
            <a:xfrm>
              <a:off x="152400" y="171129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HY백송B" panose="02030600000101010101" pitchFamily="18" charset="-127"/>
                  <a:ea typeface="HY백송B" panose="02030600000101010101" pitchFamily="18" charset="-127"/>
                </a:rPr>
                <a:t>02</a:t>
              </a:r>
              <a:endParaRPr lang="ko-KR" altLang="en-US" sz="3200" dirty="0">
                <a:solidFill>
                  <a:schemeClr val="bg1"/>
                </a:solidFill>
                <a:latin typeface="HY백송B" panose="02030600000101010101" pitchFamily="18" charset="-127"/>
                <a:ea typeface="HY백송B" panose="02030600000101010101" pitchFamily="18" charset="-127"/>
              </a:endParaRPr>
            </a:p>
          </p:txBody>
        </p:sp>
      </p:grpSp>
      <p:pic>
        <p:nvPicPr>
          <p:cNvPr id="75" name="그림 74">
            <a:extLst>
              <a:ext uri="{FF2B5EF4-FFF2-40B4-BE49-F238E27FC236}">
                <a16:creationId xmlns:a16="http://schemas.microsoft.com/office/drawing/2014/main" id="{186126C2-9A66-4775-B0F9-E43A980351C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2229">
            <a:off x="1158366" y="752762"/>
            <a:ext cx="2229454" cy="3766632"/>
          </a:xfrm>
          <a:prstGeom prst="roundRect">
            <a:avLst>
              <a:gd name="adj" fmla="val 723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6881DB7-7654-48B4-AED3-D32876B589DF}"/>
              </a:ext>
            </a:extLst>
          </p:cNvPr>
          <p:cNvGrpSpPr/>
          <p:nvPr/>
        </p:nvGrpSpPr>
        <p:grpSpPr>
          <a:xfrm>
            <a:off x="5011135" y="897468"/>
            <a:ext cx="6219333" cy="4708201"/>
            <a:chOff x="5011135" y="897468"/>
            <a:chExt cx="6219333" cy="470820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F4A2A0-3155-4B2D-BED0-FD188096F14F}"/>
                </a:ext>
              </a:extLst>
            </p:cNvPr>
            <p:cNvGrpSpPr/>
            <p:nvPr/>
          </p:nvGrpSpPr>
          <p:grpSpPr>
            <a:xfrm>
              <a:off x="5011135" y="897468"/>
              <a:ext cx="6219333" cy="4708201"/>
              <a:chOff x="5011135" y="897468"/>
              <a:chExt cx="6219333" cy="470820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10BE94-2733-4D80-A38E-63C2B814699C}"/>
                  </a:ext>
                </a:extLst>
              </p:cNvPr>
              <p:cNvSpPr txBox="1"/>
              <p:nvPr/>
            </p:nvSpPr>
            <p:spPr>
              <a:xfrm>
                <a:off x="5011135" y="897468"/>
                <a:ext cx="5257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HY수평선M" panose="02030600000101010101" pitchFamily="18" charset="-127"/>
                    <a:ea typeface="HY수평선M" panose="02030600000101010101" pitchFamily="18" charset="-127"/>
                    <a:cs typeface="Sabon Next LT" panose="020B0502040204020203" pitchFamily="2" charset="0"/>
                  </a:rPr>
                  <a:t>Ⅰ</a:t>
                </a:r>
                <a:r>
                  <a:rPr lang="en-US" altLang="ko-KR" sz="3600" dirty="0">
                    <a:latin typeface="HY수평선M" panose="02030600000101010101" pitchFamily="18" charset="-127"/>
                    <a:ea typeface="HY수평선M" panose="02030600000101010101" pitchFamily="18" charset="-127"/>
                    <a:cs typeface="Sabon Next LT" panose="020B0502040204020203" pitchFamily="2" charset="0"/>
                  </a:rPr>
                  <a:t>. </a:t>
                </a:r>
                <a:r>
                  <a:rPr lang="ko-KR" altLang="en-US" sz="3600" dirty="0">
                    <a:latin typeface="HY수평선M" panose="02030600000101010101" pitchFamily="18" charset="-127"/>
                    <a:ea typeface="HY수평선M" panose="02030600000101010101" pitchFamily="18" charset="-127"/>
                  </a:rPr>
                  <a:t>서비스 목표</a:t>
                </a:r>
                <a:endParaRPr lang="en-US" altLang="ko-KR" sz="3600" dirty="0">
                  <a:latin typeface="HY수평선M" panose="02030600000101010101" pitchFamily="18" charset="-127"/>
                  <a:ea typeface="HY수평선M" panose="02030600000101010101" pitchFamily="18" charset="-127"/>
                </a:endParaRPr>
              </a:p>
              <a:p>
                <a:pPr marL="342900" indent="-342900">
                  <a:buAutoNum type="arabicPeriod"/>
                </a:pPr>
                <a:endParaRPr lang="ko-KR" altLang="en-US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77536D3-110C-42AF-953D-64DAB8E6EDEA}"/>
                  </a:ext>
                </a:extLst>
              </p:cNvPr>
              <p:cNvSpPr txBox="1"/>
              <p:nvPr/>
            </p:nvSpPr>
            <p:spPr>
              <a:xfrm>
                <a:off x="5337898" y="1820798"/>
                <a:ext cx="589257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HY수평선M" panose="02030600000101010101" pitchFamily="18" charset="-127"/>
                    <a:ea typeface="HY수평선M" panose="02030600000101010101" pitchFamily="18" charset="-127"/>
                  </a:rPr>
                  <a:t>3. </a:t>
                </a:r>
                <a:r>
                  <a:rPr lang="ko-KR" altLang="en-US" sz="2800" dirty="0">
                    <a:latin typeface="HY수평선M" panose="02030600000101010101" pitchFamily="18" charset="-127"/>
                    <a:ea typeface="HY수평선M" panose="02030600000101010101" pitchFamily="18" charset="-127"/>
                  </a:rPr>
                  <a:t>목표</a:t>
                </a:r>
                <a:endParaRPr lang="en-US" altLang="ko-KR" sz="2800" dirty="0">
                  <a:latin typeface="HY수평선M" panose="02030600000101010101" pitchFamily="18" charset="-127"/>
                  <a:ea typeface="HY수평선M" panose="02030600000101010101" pitchFamily="18" charset="-127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400" dirty="0">
                    <a:latin typeface="HY수평선M" panose="02030600000101010101" pitchFamily="18" charset="-127"/>
                    <a:ea typeface="HY수평선M" panose="02030600000101010101" pitchFamily="18" charset="-127"/>
                  </a:rPr>
                  <a:t>여전히 명함 관리 중요</a:t>
                </a:r>
                <a:endParaRPr lang="en-US" altLang="ko-KR" sz="2400" dirty="0">
                  <a:latin typeface="HY수평선M" panose="02030600000101010101" pitchFamily="18" charset="-127"/>
                  <a:ea typeface="HY수평선M" panose="02030600000101010101" pitchFamily="18" charset="-127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400" dirty="0">
                    <a:latin typeface="HY수평선M" panose="02030600000101010101" pitchFamily="18" charset="-127"/>
                    <a:ea typeface="HY수평선M" panose="02030600000101010101" pitchFamily="18" charset="-127"/>
                  </a:rPr>
                  <a:t>다양한 세대의 다양한 명함이 공존</a:t>
                </a:r>
                <a:endParaRPr lang="en-US" altLang="ko-KR" sz="2800" dirty="0">
                  <a:latin typeface="HY수평선M" panose="02030600000101010101" pitchFamily="18" charset="-127"/>
                  <a:ea typeface="HY수평선M" panose="02030600000101010101" pitchFamily="18" charset="-127"/>
                </a:endParaRPr>
              </a:p>
              <a:p>
                <a:pPr marL="342900" indent="-342900">
                  <a:buAutoNum type="arabicPeriod"/>
                </a:pPr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3CD4D92-3AC9-4F48-9DDD-203640E385A6}"/>
                  </a:ext>
                </a:extLst>
              </p:cNvPr>
              <p:cNvSpPr/>
              <p:nvPr/>
            </p:nvSpPr>
            <p:spPr>
              <a:xfrm>
                <a:off x="6259395" y="3838574"/>
                <a:ext cx="3471620" cy="1767095"/>
              </a:xfrm>
              <a:prstGeom prst="rect">
                <a:avLst/>
              </a:prstGeom>
              <a:solidFill>
                <a:srgbClr val="F8BECC">
                  <a:alpha val="4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Y수평선M" panose="02030600000101010101" pitchFamily="18" charset="-127"/>
                    <a:ea typeface="HY수평선M" panose="02030600000101010101" pitchFamily="18" charset="-127"/>
                  </a:rPr>
                  <a:t>누구나 이용가능한</a:t>
                </a:r>
                <a:endParaRPr lang="en-US" altLang="ko-KR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Y수평선M" panose="02030600000101010101" pitchFamily="18" charset="-127"/>
                    <a:ea typeface="HY수평선M" panose="02030600000101010101" pitchFamily="18" charset="-127"/>
                  </a:rPr>
                  <a:t>  명함관리 서비스 </a:t>
                </a:r>
                <a:endParaRPr lang="en-US" altLang="ko-KR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Y수평선M" panose="02030600000101010101" pitchFamily="18" charset="-127"/>
                    <a:ea typeface="HY수평선M" panose="02030600000101010101" pitchFamily="18" charset="-127"/>
                  </a:rPr>
                  <a:t>개발목표 </a:t>
                </a:r>
                <a:endParaRPr lang="en-US" altLang="ko-KR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endParaRPr>
              </a:p>
            </p:txBody>
          </p: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D9B9FED-C27A-42BB-8F73-2085B3E17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7898" y="2524725"/>
              <a:ext cx="534182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82F2392-3CBA-4A2D-9D26-2D3810D2A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7898" y="3626694"/>
              <a:ext cx="534182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934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F969EA-AFBD-4921-8B49-36D00F5190F4}"/>
              </a:ext>
            </a:extLst>
          </p:cNvPr>
          <p:cNvGrpSpPr/>
          <p:nvPr/>
        </p:nvGrpSpPr>
        <p:grpSpPr>
          <a:xfrm>
            <a:off x="0" y="-70196"/>
            <a:ext cx="12192000" cy="6102096"/>
            <a:chOff x="0" y="6707"/>
            <a:chExt cx="12192000" cy="610209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4671A86-F42C-4C0A-BD9D-E9F6D7A1D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707"/>
              <a:ext cx="12192000" cy="610209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F7B34F-DD0C-42DC-A6AE-BD9730F9B604}"/>
                </a:ext>
              </a:extLst>
            </p:cNvPr>
            <p:cNvSpPr txBox="1"/>
            <p:nvPr/>
          </p:nvSpPr>
          <p:spPr>
            <a:xfrm>
              <a:off x="152400" y="171129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HY백송B" panose="02030600000101010101" pitchFamily="18" charset="-127"/>
                  <a:ea typeface="HY백송B" panose="02030600000101010101" pitchFamily="18" charset="-127"/>
                </a:rPr>
                <a:t>03</a:t>
              </a:r>
              <a:endParaRPr lang="ko-KR" altLang="en-US" sz="3200" dirty="0">
                <a:solidFill>
                  <a:schemeClr val="bg1"/>
                </a:solidFill>
                <a:latin typeface="HY백송B" panose="02030600000101010101" pitchFamily="18" charset="-127"/>
                <a:ea typeface="HY백송B" panose="02030600000101010101" pitchFamily="18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610BE94-2733-4D80-A38E-63C2B814699C}"/>
              </a:ext>
            </a:extLst>
          </p:cNvPr>
          <p:cNvSpPr txBox="1"/>
          <p:nvPr/>
        </p:nvSpPr>
        <p:spPr>
          <a:xfrm>
            <a:off x="1539515" y="870589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HY수평선M" panose="02030600000101010101" pitchFamily="18" charset="-127"/>
                <a:ea typeface="HY수평선M" panose="02030600000101010101" pitchFamily="18" charset="-127"/>
                <a:cs typeface="Sabon Next LT" panose="020B0502040204020203" pitchFamily="2" charset="0"/>
              </a:rPr>
              <a:t>Ⅱ</a:t>
            </a:r>
            <a:r>
              <a: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r>
              <a:rPr lang="ko-KR" altLang="en-US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상황 분석</a:t>
            </a:r>
            <a:endParaRPr lang="en-US" altLang="ko-KR" sz="3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390A0B0-53F7-4519-AC30-01492E990AA8}"/>
              </a:ext>
            </a:extLst>
          </p:cNvPr>
          <p:cNvGrpSpPr/>
          <p:nvPr/>
        </p:nvGrpSpPr>
        <p:grpSpPr>
          <a:xfrm>
            <a:off x="746024" y="1721510"/>
            <a:ext cx="7387643" cy="3657350"/>
            <a:chOff x="1168253" y="1596250"/>
            <a:chExt cx="7387643" cy="365735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E63655A5-F7FC-4DAB-AF7A-B8D440AC2F9A}"/>
                </a:ext>
              </a:extLst>
            </p:cNvPr>
            <p:cNvGrpSpPr/>
            <p:nvPr/>
          </p:nvGrpSpPr>
          <p:grpSpPr>
            <a:xfrm>
              <a:off x="1168253" y="1685581"/>
              <a:ext cx="7387643" cy="3568019"/>
              <a:chOff x="1463508" y="1872146"/>
              <a:chExt cx="7608003" cy="3733293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9067F62A-47C5-48CA-9EB5-E86C8E02E0F0}"/>
                  </a:ext>
                </a:extLst>
              </p:cNvPr>
              <p:cNvGrpSpPr/>
              <p:nvPr/>
            </p:nvGrpSpPr>
            <p:grpSpPr>
              <a:xfrm>
                <a:off x="1463508" y="1872146"/>
                <a:ext cx="7608003" cy="3733293"/>
                <a:chOff x="2279735" y="1810153"/>
                <a:chExt cx="7608003" cy="3733293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D9C91F5E-8330-4E31-9442-D8EA7B7FCE12}"/>
                    </a:ext>
                  </a:extLst>
                </p:cNvPr>
                <p:cNvGrpSpPr/>
                <p:nvPr/>
              </p:nvGrpSpPr>
              <p:grpSpPr>
                <a:xfrm>
                  <a:off x="2279735" y="1810153"/>
                  <a:ext cx="7608003" cy="3733293"/>
                  <a:chOff x="3018928" y="1577679"/>
                  <a:chExt cx="7020086" cy="3733293"/>
                </a:xfrm>
              </p:grpSpPr>
              <p:cxnSp>
                <p:nvCxnSpPr>
                  <p:cNvPr id="3" name="직선 화살표 연결선 2">
                    <a:extLst>
                      <a:ext uri="{FF2B5EF4-FFF2-40B4-BE49-F238E27FC236}">
                        <a16:creationId xmlns:a16="http://schemas.microsoft.com/office/drawing/2014/main" id="{86D73DFF-B001-4232-993D-6FFE6167631B}"/>
                      </a:ext>
                    </a:extLst>
                  </p:cNvPr>
                  <p:cNvCxnSpPr>
                    <a:cxnSpLocks/>
                    <a:endCxn id="49" idx="3"/>
                  </p:cNvCxnSpPr>
                  <p:nvPr/>
                </p:nvCxnSpPr>
                <p:spPr>
                  <a:xfrm>
                    <a:off x="3018928" y="3390057"/>
                    <a:ext cx="7020086" cy="3894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 w="lg" len="me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직선 화살표 연결선 10">
                    <a:extLst>
                      <a:ext uri="{FF2B5EF4-FFF2-40B4-BE49-F238E27FC236}">
                        <a16:creationId xmlns:a16="http://schemas.microsoft.com/office/drawing/2014/main" id="{438D182F-A95C-42D8-9126-34D9673E4D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71271" y="1577679"/>
                    <a:ext cx="0" cy="373329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 w="lg" len="me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D11E99F4-DEE6-4448-9FC3-3DCD5A174417}"/>
                    </a:ext>
                  </a:extLst>
                </p:cNvPr>
                <p:cNvSpPr/>
                <p:nvPr/>
              </p:nvSpPr>
              <p:spPr>
                <a:xfrm>
                  <a:off x="2815133" y="2090407"/>
                  <a:ext cx="3215895" cy="1429715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0" dirty="0">
                      <a:solidFill>
                        <a:schemeClr val="bg1">
                          <a:lumMod val="85000"/>
                        </a:schemeClr>
                      </a:solidFill>
                      <a:latin typeface="HY백송B" panose="02030600000101010101" pitchFamily="18" charset="-127"/>
                      <a:ea typeface="HY백송B" panose="02030600000101010101" pitchFamily="18" charset="-127"/>
                    </a:rPr>
                    <a:t>강점</a:t>
                  </a:r>
                  <a:endParaRPr lang="ko-KR" altLang="en-US" sz="2000" dirty="0">
                    <a:solidFill>
                      <a:schemeClr val="bg1">
                        <a:lumMod val="85000"/>
                      </a:schemeClr>
                    </a:solidFill>
                    <a:latin typeface="HY백송B" panose="02030600000101010101" pitchFamily="18" charset="-127"/>
                    <a:ea typeface="HY백송B" panose="02030600000101010101" pitchFamily="18" charset="-127"/>
                  </a:endParaRP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0C3A288D-23B8-4D44-A509-4B1AA905DC61}"/>
                    </a:ext>
                  </a:extLst>
                </p:cNvPr>
                <p:cNvSpPr/>
                <p:nvPr/>
              </p:nvSpPr>
              <p:spPr>
                <a:xfrm>
                  <a:off x="6256153" y="2100894"/>
                  <a:ext cx="3215895" cy="1429715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200" dirty="0">
                      <a:solidFill>
                        <a:schemeClr val="bg1">
                          <a:lumMod val="85000"/>
                        </a:schemeClr>
                      </a:solidFill>
                      <a:latin typeface="HY백송B" panose="02030600000101010101" pitchFamily="18" charset="-127"/>
                      <a:ea typeface="HY백송B" panose="02030600000101010101" pitchFamily="18" charset="-127"/>
                    </a:rPr>
                    <a:t>약점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500EC739-DB70-4BD2-BF96-DA42FCA25BF4}"/>
                    </a:ext>
                  </a:extLst>
                </p:cNvPr>
                <p:cNvSpPr/>
                <p:nvPr/>
              </p:nvSpPr>
              <p:spPr>
                <a:xfrm>
                  <a:off x="2815132" y="3771901"/>
                  <a:ext cx="3215895" cy="1429715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200" dirty="0">
                      <a:solidFill>
                        <a:schemeClr val="bg1">
                          <a:lumMod val="85000"/>
                        </a:schemeClr>
                      </a:solidFill>
                      <a:latin typeface="HY백송B" panose="02030600000101010101" pitchFamily="18" charset="-127"/>
                      <a:ea typeface="HY백송B" panose="02030600000101010101" pitchFamily="18" charset="-127"/>
                    </a:rPr>
                    <a:t>기회</a:t>
                  </a: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B26127F-98F3-4E5A-9FAE-560F99E99306}"/>
                    </a:ext>
                  </a:extLst>
                </p:cNvPr>
                <p:cNvSpPr/>
                <p:nvPr/>
              </p:nvSpPr>
              <p:spPr>
                <a:xfrm>
                  <a:off x="6256152" y="3771900"/>
                  <a:ext cx="3215895" cy="1429715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200" dirty="0">
                      <a:solidFill>
                        <a:schemeClr val="bg1">
                          <a:lumMod val="85000"/>
                        </a:schemeClr>
                      </a:solidFill>
                      <a:latin typeface="HY백송B" panose="02030600000101010101" pitchFamily="18" charset="-127"/>
                      <a:ea typeface="HY백송B" panose="02030600000101010101" pitchFamily="18" charset="-127"/>
                    </a:rPr>
                    <a:t>위협</a:t>
                  </a: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775F70D0-83BF-4205-AF04-39E921CF24FB}"/>
                  </a:ext>
                </a:extLst>
              </p:cNvPr>
              <p:cNvGrpSpPr/>
              <p:nvPr/>
            </p:nvGrpSpPr>
            <p:grpSpPr>
              <a:xfrm>
                <a:off x="2765278" y="2475795"/>
                <a:ext cx="5791990" cy="2683297"/>
                <a:chOff x="2765278" y="2475795"/>
                <a:chExt cx="5791990" cy="2683297"/>
              </a:xfrm>
            </p:grpSpPr>
            <p:pic>
              <p:nvPicPr>
                <p:cNvPr id="28" name="그래픽 27" descr="채우기 없는 웃는 얼굴">
                  <a:extLst>
                    <a:ext uri="{FF2B5EF4-FFF2-40B4-BE49-F238E27FC236}">
                      <a16:creationId xmlns:a16="http://schemas.microsoft.com/office/drawing/2014/main" id="{1AA74D72-2945-4359-9F10-E2C8CFC2E9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839" y="2946731"/>
                  <a:ext cx="737793" cy="737793"/>
                </a:xfrm>
                <a:prstGeom prst="rect">
                  <a:avLst/>
                </a:prstGeom>
              </p:spPr>
            </p:pic>
            <p:pic>
              <p:nvPicPr>
                <p:cNvPr id="30" name="그래픽 29" descr="색이 없는 우는 얼굴">
                  <a:extLst>
                    <a:ext uri="{FF2B5EF4-FFF2-40B4-BE49-F238E27FC236}">
                      <a16:creationId xmlns:a16="http://schemas.microsoft.com/office/drawing/2014/main" id="{640D3A38-B1B2-4943-AB92-0B9A503414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4075" y="2946731"/>
                  <a:ext cx="741925" cy="741925"/>
                </a:xfrm>
                <a:prstGeom prst="rect">
                  <a:avLst/>
                </a:prstGeom>
              </p:spPr>
            </p:pic>
            <p:pic>
              <p:nvPicPr>
                <p:cNvPr id="34" name="그래픽 33" descr="비즈니스 성장 RTL">
                  <a:extLst>
                    <a:ext uri="{FF2B5EF4-FFF2-40B4-BE49-F238E27FC236}">
                      <a16:creationId xmlns:a16="http://schemas.microsoft.com/office/drawing/2014/main" id="{1B663905-FC2B-4BA8-AC24-CC6309D673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026" y="3731485"/>
                  <a:ext cx="747366" cy="747366"/>
                </a:xfrm>
                <a:prstGeom prst="rect">
                  <a:avLst/>
                </a:prstGeom>
              </p:spPr>
            </p:pic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99913463-16AF-44A2-ADB4-F6C2CF66FB5F}"/>
                    </a:ext>
                  </a:extLst>
                </p:cNvPr>
                <p:cNvGrpSpPr/>
                <p:nvPr/>
              </p:nvGrpSpPr>
              <p:grpSpPr>
                <a:xfrm>
                  <a:off x="5415277" y="3715450"/>
                  <a:ext cx="741924" cy="763402"/>
                  <a:chOff x="9426825" y="4024230"/>
                  <a:chExt cx="914400" cy="914400"/>
                </a:xfrm>
              </p:grpSpPr>
              <p:pic>
                <p:nvPicPr>
                  <p:cNvPr id="32" name="그래픽 31" descr="비즈니스 성장">
                    <a:extLst>
                      <a:ext uri="{FF2B5EF4-FFF2-40B4-BE49-F238E27FC236}">
                        <a16:creationId xmlns:a16="http://schemas.microsoft.com/office/drawing/2014/main" id="{B1F5318B-BF20-4853-85AF-8040CBD2C0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426825" y="4024230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35" name="직각 삼각형 34">
                    <a:extLst>
                      <a:ext uri="{FF2B5EF4-FFF2-40B4-BE49-F238E27FC236}">
                        <a16:creationId xmlns:a16="http://schemas.microsoft.com/office/drawing/2014/main" id="{810A6EAE-9BC5-43D1-8B0A-9A1BE9D7E4A0}"/>
                      </a:ext>
                    </a:extLst>
                  </p:cNvPr>
                  <p:cNvSpPr/>
                  <p:nvPr/>
                </p:nvSpPr>
                <p:spPr>
                  <a:xfrm>
                    <a:off x="9439433" y="4716993"/>
                    <a:ext cx="141774" cy="147758"/>
                  </a:xfrm>
                  <a:prstGeom prst="rt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직각 삼각형 37">
                    <a:extLst>
                      <a:ext uri="{FF2B5EF4-FFF2-40B4-BE49-F238E27FC236}">
                        <a16:creationId xmlns:a16="http://schemas.microsoft.com/office/drawing/2014/main" id="{8145AD42-8930-4B09-AC2D-0077E8E2E880}"/>
                      </a:ext>
                    </a:extLst>
                  </p:cNvPr>
                  <p:cNvSpPr/>
                  <p:nvPr/>
                </p:nvSpPr>
                <p:spPr>
                  <a:xfrm rot="11059206">
                    <a:off x="10080856" y="4292875"/>
                    <a:ext cx="224478" cy="211859"/>
                  </a:xfrm>
                  <a:prstGeom prst="rtTriangle">
                    <a:avLst/>
                  </a:prstGeom>
                  <a:solidFill>
                    <a:srgbClr val="F5F5F5"/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3791304-B748-4338-985B-E93FFC0E3540}"/>
                    </a:ext>
                  </a:extLst>
                </p:cNvPr>
                <p:cNvSpPr txBox="1"/>
                <p:nvPr/>
              </p:nvSpPr>
              <p:spPr>
                <a:xfrm>
                  <a:off x="2838736" y="2517378"/>
                  <a:ext cx="2033337" cy="858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dirty="0">
                      <a:latin typeface="HY수평선M" panose="02030600000101010101" pitchFamily="18" charset="-127"/>
                      <a:ea typeface="HY수평선M" panose="02030600000101010101" pitchFamily="18" charset="-127"/>
                    </a:rPr>
                    <a:t>개발 시간 많음</a:t>
                  </a:r>
                  <a:endParaRPr lang="en-US" altLang="ko-KR" dirty="0">
                    <a:latin typeface="HY수평선M" panose="02030600000101010101" pitchFamily="18" charset="-127"/>
                    <a:ea typeface="HY수평선M" panose="02030600000101010101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dirty="0">
                      <a:latin typeface="HY수평선M" panose="02030600000101010101" pitchFamily="18" charset="-127"/>
                      <a:ea typeface="HY수평선M" panose="02030600000101010101" pitchFamily="18" charset="-127"/>
                    </a:rPr>
                    <a:t>저렴한 인건비</a:t>
                  </a:r>
                  <a:endParaRPr lang="en-US" altLang="ko-KR" dirty="0">
                    <a:latin typeface="HY수평선M" panose="02030600000101010101" pitchFamily="18" charset="-127"/>
                    <a:ea typeface="HY수평선M" panose="02030600000101010101" pitchFamily="18" charset="-127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E239C1E-9B6A-4DE9-AA07-875468C7BA5C}"/>
                    </a:ext>
                  </a:extLst>
                </p:cNvPr>
                <p:cNvSpPr txBox="1"/>
                <p:nvPr/>
              </p:nvSpPr>
              <p:spPr>
                <a:xfrm>
                  <a:off x="6222572" y="2475795"/>
                  <a:ext cx="2033337" cy="858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dirty="0">
                      <a:latin typeface="HY수평선M" panose="02030600000101010101" pitchFamily="18" charset="-127"/>
                      <a:ea typeface="HY수평선M" panose="02030600000101010101" pitchFamily="18" charset="-127"/>
                    </a:rPr>
                    <a:t>개발 역량 부족</a:t>
                  </a:r>
                  <a:endParaRPr lang="en-US" altLang="ko-KR" dirty="0">
                    <a:latin typeface="HY수평선M" panose="02030600000101010101" pitchFamily="18" charset="-127"/>
                    <a:ea typeface="HY수평선M" panose="02030600000101010101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dirty="0">
                      <a:latin typeface="HY수평선M" panose="02030600000101010101" pitchFamily="18" charset="-127"/>
                      <a:ea typeface="HY수평선M" panose="02030600000101010101" pitchFamily="18" charset="-127"/>
                    </a:rPr>
                    <a:t>구현 기술 부족</a:t>
                  </a:r>
                  <a:endParaRPr lang="en-US" altLang="ko-KR" dirty="0">
                    <a:latin typeface="HY수평선M" panose="02030600000101010101" pitchFamily="18" charset="-127"/>
                    <a:ea typeface="HY수평선M" panose="02030600000101010101" pitchFamily="18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2BFB10C-777C-4E02-BC3A-1C53E5B479B3}"/>
                    </a:ext>
                  </a:extLst>
                </p:cNvPr>
                <p:cNvSpPr txBox="1"/>
                <p:nvPr/>
              </p:nvSpPr>
              <p:spPr>
                <a:xfrm>
                  <a:off x="2765278" y="4123216"/>
                  <a:ext cx="2033337" cy="898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dirty="0">
                      <a:latin typeface="HY수평선M" panose="02030600000101010101" pitchFamily="18" charset="-127"/>
                      <a:ea typeface="HY수평선M" panose="02030600000101010101" pitchFamily="18" charset="-127"/>
                    </a:rPr>
                    <a:t>경쟁업체 적음</a:t>
                  </a:r>
                  <a:endParaRPr lang="en-US" altLang="ko-KR" dirty="0">
                    <a:latin typeface="HY수평선M" panose="02030600000101010101" pitchFamily="18" charset="-127"/>
                    <a:ea typeface="HY수평선M" panose="02030600000101010101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dirty="0">
                      <a:latin typeface="HY수평선M" panose="02030600000101010101" pitchFamily="18" charset="-127"/>
                      <a:ea typeface="HY수평선M" panose="02030600000101010101" pitchFamily="18" charset="-127"/>
                    </a:rPr>
                    <a:t>진입 기술력 낮음</a:t>
                  </a:r>
                  <a:r>
                    <a:rPr lang="en-US" altLang="ko-KR" dirty="0">
                      <a:latin typeface="HY수평선M" panose="02030600000101010101" pitchFamily="18" charset="-127"/>
                      <a:ea typeface="HY수평선M" panose="02030600000101010101" pitchFamily="18" charset="-127"/>
                    </a:rPr>
                    <a:t>?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8BCA0BB-4D74-46A9-9CFA-7CB0F1143C14}"/>
                    </a:ext>
                  </a:extLst>
                </p:cNvPr>
                <p:cNvSpPr txBox="1"/>
                <p:nvPr/>
              </p:nvSpPr>
              <p:spPr>
                <a:xfrm>
                  <a:off x="6222572" y="3825875"/>
                  <a:ext cx="2334696" cy="1333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dirty="0">
                      <a:latin typeface="HY수평선M" panose="02030600000101010101" pitchFamily="18" charset="-127"/>
                      <a:ea typeface="HY수평선M" panose="02030600000101010101" pitchFamily="18" charset="-127"/>
                    </a:rPr>
                    <a:t>명함 사용 감소</a:t>
                  </a:r>
                  <a:endParaRPr lang="en-US" altLang="ko-KR" dirty="0">
                    <a:latin typeface="HY수평선M" panose="02030600000101010101" pitchFamily="18" charset="-127"/>
                    <a:ea typeface="HY수평선M" panose="02030600000101010101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dirty="0">
                      <a:latin typeface="HY수평선M" panose="02030600000101010101" pitchFamily="18" charset="-127"/>
                      <a:ea typeface="HY수평선M" panose="02030600000101010101" pitchFamily="18" charset="-127"/>
                    </a:rPr>
                    <a:t>경쟁업체 기술 우월</a:t>
                  </a:r>
                  <a:endParaRPr lang="en-US" altLang="ko-KR" dirty="0">
                    <a:latin typeface="HY수평선M" panose="02030600000101010101" pitchFamily="18" charset="-127"/>
                    <a:ea typeface="HY수평선M" panose="02030600000101010101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dirty="0">
                      <a:latin typeface="HY수평선M" panose="02030600000101010101" pitchFamily="18" charset="-127"/>
                      <a:ea typeface="HY수평선M" panose="02030600000101010101" pitchFamily="18" charset="-127"/>
                    </a:rPr>
                    <a:t>수익성 부족</a:t>
                  </a:r>
                  <a:endParaRPr lang="en-US" altLang="ko-KR" dirty="0">
                    <a:latin typeface="HY수평선M" panose="02030600000101010101" pitchFamily="18" charset="-127"/>
                    <a:ea typeface="HY수평선M" panose="02030600000101010101" pitchFamily="18" charset="-127"/>
                  </a:endParaRPr>
                </a:p>
              </p:txBody>
            </p:sp>
          </p:grp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06FAC0-DA47-469B-9E76-E2335349D4B6}"/>
                </a:ext>
              </a:extLst>
            </p:cNvPr>
            <p:cNvSpPr txBox="1"/>
            <p:nvPr/>
          </p:nvSpPr>
          <p:spPr>
            <a:xfrm>
              <a:off x="1221015" y="3081933"/>
              <a:ext cx="4036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긍정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D271E4-EF29-41CE-A977-8FB044E8F3B4}"/>
                </a:ext>
              </a:extLst>
            </p:cNvPr>
            <p:cNvSpPr txBox="1"/>
            <p:nvPr/>
          </p:nvSpPr>
          <p:spPr>
            <a:xfrm>
              <a:off x="8152245" y="3131776"/>
              <a:ext cx="4036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부</a:t>
              </a:r>
              <a:endParaRPr lang="en-US" altLang="ko-KR" dirty="0">
                <a:solidFill>
                  <a:srgbClr val="002060"/>
                </a:solidFill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r>
                <a:rPr lang="ko-KR" altLang="en-US" dirty="0">
                  <a:solidFill>
                    <a:srgbClr val="002060"/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정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9C7D8B0-C36E-4943-9FDF-FF3A3D3057AA}"/>
                </a:ext>
              </a:extLst>
            </p:cNvPr>
            <p:cNvSpPr txBox="1"/>
            <p:nvPr/>
          </p:nvSpPr>
          <p:spPr>
            <a:xfrm>
              <a:off x="4541142" y="4840112"/>
              <a:ext cx="809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외 부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43DB809-E203-402F-9ADF-D818CA2919DD}"/>
                </a:ext>
              </a:extLst>
            </p:cNvPr>
            <p:cNvSpPr txBox="1"/>
            <p:nvPr/>
          </p:nvSpPr>
          <p:spPr>
            <a:xfrm>
              <a:off x="4548129" y="1596250"/>
              <a:ext cx="716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내 부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0898CB1-48FA-4055-AC9A-E85FAF32CE6A}"/>
              </a:ext>
            </a:extLst>
          </p:cNvPr>
          <p:cNvGrpSpPr/>
          <p:nvPr/>
        </p:nvGrpSpPr>
        <p:grpSpPr>
          <a:xfrm>
            <a:off x="8278470" y="2443009"/>
            <a:ext cx="3451939" cy="2377943"/>
            <a:chOff x="8266214" y="2448754"/>
            <a:chExt cx="3363711" cy="2377943"/>
          </a:xfrm>
        </p:grpSpPr>
        <p:sp>
          <p:nvSpPr>
            <p:cNvPr id="39" name="화살표: 줄무늬가 있는 오른쪽 38">
              <a:extLst>
                <a:ext uri="{FF2B5EF4-FFF2-40B4-BE49-F238E27FC236}">
                  <a16:creationId xmlns:a16="http://schemas.microsoft.com/office/drawing/2014/main" id="{EF48C0A2-CB57-4472-9889-96A4881FA76F}"/>
                </a:ext>
              </a:extLst>
            </p:cNvPr>
            <p:cNvSpPr/>
            <p:nvPr/>
          </p:nvSpPr>
          <p:spPr>
            <a:xfrm rot="10800000">
              <a:off x="8266214" y="2557244"/>
              <a:ext cx="545519" cy="429353"/>
            </a:xfrm>
            <a:prstGeom prst="stripedRightArrow">
              <a:avLst>
                <a:gd name="adj1" fmla="val 44869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화살표: 줄무늬가 있는 오른쪽 63">
              <a:extLst>
                <a:ext uri="{FF2B5EF4-FFF2-40B4-BE49-F238E27FC236}">
                  <a16:creationId xmlns:a16="http://schemas.microsoft.com/office/drawing/2014/main" id="{2C014ECF-49A9-4574-94F0-158EBFE812DC}"/>
                </a:ext>
              </a:extLst>
            </p:cNvPr>
            <p:cNvSpPr/>
            <p:nvPr/>
          </p:nvSpPr>
          <p:spPr>
            <a:xfrm rot="10800000">
              <a:off x="8266214" y="4152902"/>
              <a:ext cx="545519" cy="429353"/>
            </a:xfrm>
            <a:prstGeom prst="stripedRightArrow">
              <a:avLst>
                <a:gd name="adj1" fmla="val 44869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045A6A-540F-451D-896E-E67E0CCE7FF1}"/>
                </a:ext>
              </a:extLst>
            </p:cNvPr>
            <p:cNvSpPr txBox="1"/>
            <p:nvPr/>
          </p:nvSpPr>
          <p:spPr>
            <a:xfrm>
              <a:off x="9076867" y="2448754"/>
              <a:ext cx="2072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dirty="0"/>
                <a:t>개인 역량 강화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dirty="0"/>
                <a:t>팀원 구성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9088F6B-DA45-4597-9825-0CA26A9F0978}"/>
                </a:ext>
              </a:extLst>
            </p:cNvPr>
            <p:cNvSpPr txBox="1"/>
            <p:nvPr/>
          </p:nvSpPr>
          <p:spPr>
            <a:xfrm>
              <a:off x="9076868" y="3903367"/>
              <a:ext cx="25530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dirty="0"/>
                <a:t>추후 추가기능 고려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dirty="0"/>
                <a:t>기술 경쟁 우회 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dirty="0"/>
                <a:t>광고 수익 마련 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27446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F969EA-AFBD-4921-8B49-36D00F5190F4}"/>
              </a:ext>
            </a:extLst>
          </p:cNvPr>
          <p:cNvGrpSpPr/>
          <p:nvPr/>
        </p:nvGrpSpPr>
        <p:grpSpPr>
          <a:xfrm>
            <a:off x="0" y="0"/>
            <a:ext cx="12192000" cy="6102096"/>
            <a:chOff x="0" y="0"/>
            <a:chExt cx="12192000" cy="610209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4671A86-F42C-4C0A-BD9D-E9F6D7A1D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610209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F7B34F-DD0C-42DC-A6AE-BD9730F9B604}"/>
                </a:ext>
              </a:extLst>
            </p:cNvPr>
            <p:cNvSpPr txBox="1"/>
            <p:nvPr/>
          </p:nvSpPr>
          <p:spPr>
            <a:xfrm>
              <a:off x="152400" y="171129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HY백송B" panose="02030600000101010101" pitchFamily="18" charset="-127"/>
                  <a:ea typeface="HY백송B" panose="02030600000101010101" pitchFamily="18" charset="-127"/>
                </a:rPr>
                <a:t>04</a:t>
              </a:r>
              <a:endParaRPr lang="ko-KR" altLang="en-US" sz="3200" dirty="0">
                <a:solidFill>
                  <a:schemeClr val="bg1"/>
                </a:solidFill>
                <a:latin typeface="HY백송B" panose="02030600000101010101" pitchFamily="18" charset="-127"/>
                <a:ea typeface="HY백송B" panose="0203060000010101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A5B5084-56ED-474E-8D56-3CFD41234834}"/>
              </a:ext>
            </a:extLst>
          </p:cNvPr>
          <p:cNvGrpSpPr/>
          <p:nvPr/>
        </p:nvGrpSpPr>
        <p:grpSpPr>
          <a:xfrm>
            <a:off x="6789176" y="1083729"/>
            <a:ext cx="4912008" cy="4435658"/>
            <a:chOff x="6789176" y="1083729"/>
            <a:chExt cx="4912008" cy="443565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CBD5751-A157-4458-A0FF-C7223ACA644F}"/>
                </a:ext>
              </a:extLst>
            </p:cNvPr>
            <p:cNvGrpSpPr/>
            <p:nvPr/>
          </p:nvGrpSpPr>
          <p:grpSpPr>
            <a:xfrm>
              <a:off x="6919716" y="1377728"/>
              <a:ext cx="4781468" cy="3847660"/>
              <a:chOff x="6096000" y="1426317"/>
              <a:chExt cx="5227012" cy="4113009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3016A289-D5E5-4D10-974F-C16EE072D1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0" y="1426317"/>
                <a:ext cx="4223299" cy="2798689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335E8DF4-E69A-47B3-AA2F-785DC426B5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1162" y="2590437"/>
                <a:ext cx="3931850" cy="2948889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63782D0-3D70-4228-B0F2-6AFA3332698C}"/>
                </a:ext>
              </a:extLst>
            </p:cNvPr>
            <p:cNvSpPr txBox="1"/>
            <p:nvPr/>
          </p:nvSpPr>
          <p:spPr>
            <a:xfrm>
              <a:off x="6789176" y="1083729"/>
              <a:ext cx="3863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국내 최대 </a:t>
              </a:r>
              <a:r>
                <a:rPr lang="ko-KR" altLang="en-US" sz="1400" dirty="0" err="1">
                  <a:latin typeface="HY수평선M" panose="02030600000101010101" pitchFamily="18" charset="-127"/>
                  <a:ea typeface="HY수평선M" panose="02030600000101010101" pitchFamily="18" charset="-127"/>
                </a:rPr>
                <a:t>명함앱</a:t>
              </a:r>
              <a:r>
                <a:rPr lang="en-US" altLang="ko-KR" sz="14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‘</a:t>
              </a:r>
              <a:r>
                <a:rPr lang="ko-KR" altLang="en-US" sz="1400" b="1" dirty="0" err="1">
                  <a:latin typeface="HY수평선M" panose="02030600000101010101" pitchFamily="18" charset="-127"/>
                  <a:ea typeface="HY수평선M" panose="02030600000101010101" pitchFamily="18" charset="-127"/>
                </a:rPr>
                <a:t>리멤버</a:t>
              </a:r>
              <a:r>
                <a:rPr lang="en-US" altLang="ko-KR" sz="14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’</a:t>
              </a:r>
              <a:r>
                <a:rPr lang="en-US" altLang="ko-KR" sz="1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(</a:t>
              </a:r>
              <a:r>
                <a:rPr lang="ko-KR" altLang="en-US" sz="1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사진</a:t>
              </a:r>
              <a:r>
                <a:rPr lang="en-US" altLang="ko-KR" sz="1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=platum.kr)</a:t>
              </a:r>
              <a:endParaRPr lang="ko-KR" altLang="en-US" sz="14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4D70F5-8D63-48ED-ABF4-0DA0D11E826F}"/>
                </a:ext>
              </a:extLst>
            </p:cNvPr>
            <p:cNvSpPr txBox="1"/>
            <p:nvPr/>
          </p:nvSpPr>
          <p:spPr>
            <a:xfrm>
              <a:off x="7976279" y="5211610"/>
              <a:ext cx="3056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모바일명함</a:t>
              </a:r>
              <a:r>
                <a:rPr lang="en-US" altLang="ko-KR" sz="14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‘</a:t>
              </a:r>
              <a:r>
                <a:rPr lang="en-US" altLang="ko-KR" sz="1400" b="1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SHIFT’</a:t>
              </a:r>
              <a:r>
                <a:rPr lang="en-US" altLang="ko-KR" sz="1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(</a:t>
              </a:r>
              <a:r>
                <a:rPr lang="ko-KR" altLang="en-US" sz="1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사진</a:t>
              </a:r>
              <a:r>
                <a:rPr lang="en-US" altLang="ko-KR" sz="1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=</a:t>
              </a:r>
              <a:r>
                <a:rPr lang="ko-KR" altLang="en-US" sz="1000" dirty="0" err="1">
                  <a:latin typeface="HY수평선M" panose="02030600000101010101" pitchFamily="18" charset="-127"/>
                  <a:ea typeface="HY수평선M" panose="02030600000101010101" pitchFamily="18" charset="-127"/>
                </a:rPr>
                <a:t>제제컴즈</a:t>
              </a:r>
              <a:r>
                <a:rPr lang="en-US" altLang="ko-KR" sz="1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)</a:t>
              </a:r>
              <a:endParaRPr lang="ko-KR" altLang="en-US" sz="11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922E9A0-8E1F-453A-BFD0-CBF20C636766}"/>
              </a:ext>
            </a:extLst>
          </p:cNvPr>
          <p:cNvGrpSpPr/>
          <p:nvPr/>
        </p:nvGrpSpPr>
        <p:grpSpPr>
          <a:xfrm>
            <a:off x="1539515" y="870589"/>
            <a:ext cx="5517812" cy="4254795"/>
            <a:chOff x="1539515" y="870589"/>
            <a:chExt cx="5517812" cy="425479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610BE94-2733-4D80-A38E-63C2B814699C}"/>
                </a:ext>
              </a:extLst>
            </p:cNvPr>
            <p:cNvSpPr txBox="1"/>
            <p:nvPr/>
          </p:nvSpPr>
          <p:spPr>
            <a:xfrm>
              <a:off x="1539515" y="870589"/>
              <a:ext cx="525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HY수평선M" panose="02030600000101010101" pitchFamily="18" charset="-127"/>
                  <a:ea typeface="HY수평선M" panose="02030600000101010101" pitchFamily="18" charset="-127"/>
                  <a:cs typeface="Sabon Next LT" panose="020B0502040204020203" pitchFamily="2" charset="0"/>
                </a:rPr>
                <a:t>Ⅱ</a:t>
              </a:r>
              <a:r>
                <a:rPr lang="en-US" altLang="ko-KR" sz="36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. </a:t>
              </a:r>
              <a:r>
                <a:rPr lang="ko-KR" altLang="en-US" sz="36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상황 분석</a:t>
              </a:r>
              <a:endPara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161B69-EE6A-4373-BF9D-EDAA6D334343}"/>
                </a:ext>
              </a:extLst>
            </p:cNvPr>
            <p:cNvSpPr txBox="1"/>
            <p:nvPr/>
          </p:nvSpPr>
          <p:spPr>
            <a:xfrm>
              <a:off x="1799527" y="1741264"/>
              <a:ext cx="5257800" cy="2513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경쟁업체 분석</a:t>
              </a:r>
              <a:endPara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기존 명함의 의미 확장</a:t>
              </a:r>
              <a:endPara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폭 넓은 기능에 투자</a:t>
              </a:r>
              <a:endPara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이미지 인식</a:t>
              </a:r>
              <a:r>
                <a:rPr lang="en-US" altLang="ko-KR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, </a:t>
              </a:r>
              <a:r>
                <a:rPr lang="ko-KR" altLang="en-US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경력추적 등 기술도입 </a:t>
              </a:r>
              <a:endPara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팝업 광고로 고수익화</a:t>
              </a:r>
              <a:endPara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557214-1B9F-4B60-B6EC-C480903E582D}"/>
                </a:ext>
              </a:extLst>
            </p:cNvPr>
            <p:cNvSpPr txBox="1"/>
            <p:nvPr/>
          </p:nvSpPr>
          <p:spPr>
            <a:xfrm>
              <a:off x="2334943" y="4565231"/>
              <a:ext cx="4186968" cy="560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highlight>
                    <a:srgbClr val="F8BECC"/>
                  </a:highlight>
                  <a:latin typeface="HY수평선M" panose="02030600000101010101" pitchFamily="18" charset="-127"/>
                  <a:ea typeface="HY수평선M" panose="02030600000101010101" pitchFamily="18" charset="-127"/>
                </a:rPr>
                <a:t>기술적</a:t>
              </a:r>
              <a:r>
                <a:rPr lang="en-US" altLang="ko-KR" sz="2400" dirty="0">
                  <a:highlight>
                    <a:srgbClr val="F8BECC"/>
                  </a:highlight>
                  <a:latin typeface="HY수평선M" panose="02030600000101010101" pitchFamily="18" charset="-127"/>
                  <a:ea typeface="HY수평선M" panose="02030600000101010101" pitchFamily="18" charset="-127"/>
                </a:rPr>
                <a:t>,</a:t>
              </a:r>
              <a:r>
                <a:rPr lang="ko-KR" altLang="en-US" sz="2400" dirty="0">
                  <a:highlight>
                    <a:srgbClr val="F8BECC"/>
                  </a:highlight>
                  <a:latin typeface="HY수평선M" panose="02030600000101010101" pitchFamily="18" charset="-127"/>
                  <a:ea typeface="HY수평선M" panose="02030600000101010101" pitchFamily="18" charset="-127"/>
                </a:rPr>
                <a:t> 인적 역량 모두 우위</a:t>
              </a:r>
              <a:endParaRPr lang="en-US" altLang="ko-KR" sz="2400" dirty="0">
                <a:highlight>
                  <a:srgbClr val="F8BECC"/>
                </a:highlight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033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F969EA-AFBD-4921-8B49-36D00F5190F4}"/>
              </a:ext>
            </a:extLst>
          </p:cNvPr>
          <p:cNvGrpSpPr/>
          <p:nvPr/>
        </p:nvGrpSpPr>
        <p:grpSpPr>
          <a:xfrm>
            <a:off x="0" y="0"/>
            <a:ext cx="12192000" cy="6102096"/>
            <a:chOff x="0" y="0"/>
            <a:chExt cx="12192000" cy="610209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4671A86-F42C-4C0A-BD9D-E9F6D7A1D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610209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F7B34F-DD0C-42DC-A6AE-BD9730F9B604}"/>
                </a:ext>
              </a:extLst>
            </p:cNvPr>
            <p:cNvSpPr txBox="1"/>
            <p:nvPr/>
          </p:nvSpPr>
          <p:spPr>
            <a:xfrm>
              <a:off x="152400" y="171129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HY백송B" panose="02030600000101010101" pitchFamily="18" charset="-127"/>
                  <a:ea typeface="HY백송B" panose="02030600000101010101" pitchFamily="18" charset="-127"/>
                </a:rPr>
                <a:t>05</a:t>
              </a:r>
              <a:endParaRPr lang="ko-KR" altLang="en-US" sz="3200" dirty="0">
                <a:solidFill>
                  <a:schemeClr val="bg1"/>
                </a:solidFill>
                <a:latin typeface="HY백송B" panose="02030600000101010101" pitchFamily="18" charset="-127"/>
                <a:ea typeface="HY백송B" panose="02030600000101010101" pitchFamily="18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610BE94-2733-4D80-A38E-63C2B814699C}"/>
              </a:ext>
            </a:extLst>
          </p:cNvPr>
          <p:cNvSpPr txBox="1"/>
          <p:nvPr/>
        </p:nvSpPr>
        <p:spPr>
          <a:xfrm>
            <a:off x="1539515" y="870589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HY수평선M" panose="02030600000101010101" pitchFamily="18" charset="-127"/>
                <a:ea typeface="HY수평선M" panose="02030600000101010101" pitchFamily="18" charset="-127"/>
                <a:cs typeface="Sabon Next LT" panose="020B0502040204020203" pitchFamily="2" charset="0"/>
              </a:rPr>
              <a:t>Ⅱ</a:t>
            </a:r>
            <a:r>
              <a: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r>
              <a:rPr lang="ko-KR" altLang="en-US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상황 분석</a:t>
            </a:r>
            <a:endParaRPr lang="en-US" altLang="ko-KR" sz="3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endParaRPr lang="en-US" altLang="ko-KR" sz="3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557214-1B9F-4B60-B6EC-C480903E582D}"/>
              </a:ext>
            </a:extLst>
          </p:cNvPr>
          <p:cNvSpPr txBox="1"/>
          <p:nvPr/>
        </p:nvSpPr>
        <p:spPr>
          <a:xfrm>
            <a:off x="6797315" y="1353599"/>
            <a:ext cx="4887713" cy="2421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문제제기</a:t>
            </a:r>
            <a:endParaRPr lang="en-US" altLang="ko-KR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다양한 기능 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= </a:t>
            </a:r>
            <a:r>
              <a:rPr lang="ko-KR" altLang="en-US" sz="20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저비용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가능한가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명함 앱 본연의</a:t>
            </a:r>
            <a:r>
              <a:rPr lang="ko-KR" altLang="en-US" sz="20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 역할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에 충실한가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highlight>
                <a:srgbClr val="F8BECC"/>
              </a:highlight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모든 사용자를 </a:t>
            </a:r>
            <a:r>
              <a:rPr lang="ko-KR" altLang="en-US" sz="20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포용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할 수 있는가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?</a:t>
            </a:r>
            <a:endParaRPr lang="en-US" altLang="ko-KR" sz="24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718BA59-4607-4916-A339-83EDF5F80A17}"/>
              </a:ext>
            </a:extLst>
          </p:cNvPr>
          <p:cNvGrpSpPr/>
          <p:nvPr/>
        </p:nvGrpSpPr>
        <p:grpSpPr>
          <a:xfrm>
            <a:off x="1178655" y="1664728"/>
            <a:ext cx="5461222" cy="3942800"/>
            <a:chOff x="1178655" y="1664728"/>
            <a:chExt cx="5461222" cy="394280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E72DF02-6D21-4187-B1E4-B4F3AB5AAA84}"/>
                </a:ext>
              </a:extLst>
            </p:cNvPr>
            <p:cNvGrpSpPr/>
            <p:nvPr/>
          </p:nvGrpSpPr>
          <p:grpSpPr>
            <a:xfrm>
              <a:off x="1178655" y="1664728"/>
              <a:ext cx="5461222" cy="3636292"/>
              <a:chOff x="1178655" y="1664728"/>
              <a:chExt cx="5461222" cy="3636292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7692ECD8-28A3-459B-96A0-C47EC1F4659C}"/>
                  </a:ext>
                </a:extLst>
              </p:cNvPr>
              <p:cNvGrpSpPr/>
              <p:nvPr/>
            </p:nvGrpSpPr>
            <p:grpSpPr>
              <a:xfrm>
                <a:off x="1178655" y="1664728"/>
                <a:ext cx="4952803" cy="1221949"/>
                <a:chOff x="1286939" y="1809559"/>
                <a:chExt cx="4952803" cy="1221949"/>
              </a:xfrm>
            </p:grpSpPr>
            <p:pic>
              <p:nvPicPr>
                <p:cNvPr id="6" name="그림 5" descr="스크린샷이(가) 표시된 사진&#10;&#10;자동 생성된 설명">
                  <a:extLst>
                    <a:ext uri="{FF2B5EF4-FFF2-40B4-BE49-F238E27FC236}">
                      <a16:creationId xmlns:a16="http://schemas.microsoft.com/office/drawing/2014/main" id="{950D2B45-B476-4D49-973A-3C50B51047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t="32263" r="-219" b="52037"/>
                <a:stretch/>
              </p:blipFill>
              <p:spPr>
                <a:xfrm>
                  <a:off x="1286939" y="1809559"/>
                  <a:ext cx="3866094" cy="1076715"/>
                </a:xfrm>
                <a:prstGeom prst="rect">
                  <a:avLst/>
                </a:prstGeom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B17CF97-525C-4750-AAAA-4BE30A3B4C71}"/>
                    </a:ext>
                  </a:extLst>
                </p:cNvPr>
                <p:cNvSpPr txBox="1"/>
                <p:nvPr/>
              </p:nvSpPr>
              <p:spPr>
                <a:xfrm>
                  <a:off x="3151674" y="2662176"/>
                  <a:ext cx="30880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solidFill>
                        <a:srgbClr val="FF2F2F"/>
                      </a:solidFill>
                      <a:latin typeface="HY백송B" panose="02030600000101010101" pitchFamily="18" charset="-127"/>
                      <a:ea typeface="HY백송B" panose="02030600000101010101" pitchFamily="18" charset="-127"/>
                    </a:rPr>
                    <a:t>과다한 광고</a:t>
                  </a:r>
                  <a:r>
                    <a:rPr lang="en-US" altLang="ko-KR" dirty="0">
                      <a:solidFill>
                        <a:srgbClr val="FF2F2F"/>
                      </a:solidFill>
                      <a:latin typeface="HY백송B" panose="02030600000101010101" pitchFamily="18" charset="-127"/>
                      <a:ea typeface="HY백송B" panose="02030600000101010101" pitchFamily="18" charset="-127"/>
                    </a:rPr>
                    <a:t>,</a:t>
                  </a:r>
                  <a:r>
                    <a:rPr lang="ko-KR" altLang="en-US" dirty="0">
                      <a:solidFill>
                        <a:srgbClr val="FF2F2F"/>
                      </a:solidFill>
                      <a:latin typeface="HY백송B" panose="02030600000101010101" pitchFamily="18" charset="-127"/>
                      <a:ea typeface="HY백송B" panose="02030600000101010101" pitchFamily="18" charset="-127"/>
                    </a:rPr>
                    <a:t> 잡다한 기능</a:t>
                  </a: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77C5687E-4C28-4DAE-8517-6E6284E96C84}"/>
                  </a:ext>
                </a:extLst>
              </p:cNvPr>
              <p:cNvGrpSpPr/>
              <p:nvPr/>
            </p:nvGrpSpPr>
            <p:grpSpPr>
              <a:xfrm>
                <a:off x="1718010" y="3097143"/>
                <a:ext cx="4149388" cy="1066958"/>
                <a:chOff x="1946611" y="3088925"/>
                <a:chExt cx="4149388" cy="1066958"/>
              </a:xfrm>
            </p:grpSpPr>
            <p:pic>
              <p:nvPicPr>
                <p:cNvPr id="8" name="그림 7" descr="스크린샷이(가) 표시된 사진&#10;&#10;자동 생성된 설명">
                  <a:extLst>
                    <a:ext uri="{FF2B5EF4-FFF2-40B4-BE49-F238E27FC236}">
                      <a16:creationId xmlns:a16="http://schemas.microsoft.com/office/drawing/2014/main" id="{EEB66AE6-E4E0-4F60-B809-003DAEF2EB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8964" r="-78" b="66791"/>
                <a:stretch/>
              </p:blipFill>
              <p:spPr>
                <a:xfrm>
                  <a:off x="1946611" y="3088925"/>
                  <a:ext cx="3860632" cy="976945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D862212-DF5A-4722-ACEB-EB50595CD212}"/>
                    </a:ext>
                  </a:extLst>
                </p:cNvPr>
                <p:cNvSpPr txBox="1"/>
                <p:nvPr/>
              </p:nvSpPr>
              <p:spPr>
                <a:xfrm>
                  <a:off x="4407074" y="3786551"/>
                  <a:ext cx="1688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solidFill>
                        <a:srgbClr val="FF2F2F"/>
                      </a:solidFill>
                      <a:latin typeface="HY백송B" panose="02030600000101010101" pitchFamily="18" charset="-127"/>
                      <a:ea typeface="HY백송B" panose="02030600000101010101" pitchFamily="18" charset="-127"/>
                    </a:rPr>
                    <a:t>본연에 불충실</a:t>
                  </a: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C40D5189-5E73-4EE0-95F3-ABA8C9470077}"/>
                  </a:ext>
                </a:extLst>
              </p:cNvPr>
              <p:cNvGrpSpPr/>
              <p:nvPr/>
            </p:nvGrpSpPr>
            <p:grpSpPr>
              <a:xfrm>
                <a:off x="2779245" y="4466160"/>
                <a:ext cx="3860632" cy="834860"/>
                <a:chOff x="2887530" y="4510082"/>
                <a:chExt cx="3860632" cy="834860"/>
              </a:xfrm>
            </p:grpSpPr>
            <p:pic>
              <p:nvPicPr>
                <p:cNvPr id="10" name="그림 9" descr="스크린샷이(가) 표시된 사진&#10;&#10;자동 생성된 설명">
                  <a:extLst>
                    <a:ext uri="{FF2B5EF4-FFF2-40B4-BE49-F238E27FC236}">
                      <a16:creationId xmlns:a16="http://schemas.microsoft.com/office/drawing/2014/main" id="{2AA5E1D3-C4D5-43BE-ADE9-8FA5C859F4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3540" r="-80" b="16498"/>
                <a:stretch/>
              </p:blipFill>
              <p:spPr>
                <a:xfrm>
                  <a:off x="2887530" y="4510082"/>
                  <a:ext cx="3860632" cy="683190"/>
                </a:xfrm>
                <a:prstGeom prst="rect">
                  <a:avLst/>
                </a:prstGeom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8CE5C4-23D5-48D8-84B9-E88FB22D534B}"/>
                    </a:ext>
                  </a:extLst>
                </p:cNvPr>
                <p:cNvSpPr txBox="1"/>
                <p:nvPr/>
              </p:nvSpPr>
              <p:spPr>
                <a:xfrm>
                  <a:off x="5042436" y="4975610"/>
                  <a:ext cx="14919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solidFill>
                        <a:srgbClr val="FF2F2F"/>
                      </a:solidFill>
                      <a:latin typeface="HY백송B" panose="02030600000101010101" pitchFamily="18" charset="-127"/>
                      <a:ea typeface="HY백송B" panose="02030600000101010101" pitchFamily="18" charset="-127"/>
                    </a:rPr>
                    <a:t>천박해</a:t>
                  </a: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83D3A3F-C052-4DA3-B0BA-3182C7D2B0D9}"/>
                </a:ext>
              </a:extLst>
            </p:cNvPr>
            <p:cNvSpPr txBox="1"/>
            <p:nvPr/>
          </p:nvSpPr>
          <p:spPr>
            <a:xfrm>
              <a:off x="4036955" y="5361307"/>
              <a:ext cx="17943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(</a:t>
              </a:r>
              <a:r>
                <a:rPr lang="ko-KR" altLang="en-US" sz="1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출처 </a:t>
              </a:r>
              <a:r>
                <a:rPr lang="en-US" altLang="ko-KR" sz="1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= Google Play Store)</a:t>
              </a:r>
              <a:endParaRPr lang="ko-KR" altLang="en-US" sz="10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19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B610BE94-2733-4D80-A38E-63C2B814699C}"/>
              </a:ext>
            </a:extLst>
          </p:cNvPr>
          <p:cNvSpPr txBox="1"/>
          <p:nvPr/>
        </p:nvSpPr>
        <p:spPr>
          <a:xfrm>
            <a:off x="1599324" y="835491"/>
            <a:ext cx="3202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HY수평선M" panose="02030600000101010101" pitchFamily="18" charset="-127"/>
                <a:ea typeface="HY수평선M" panose="02030600000101010101" pitchFamily="18" charset="-127"/>
                <a:cs typeface="Sabon Next LT" panose="020B0502040204020203" pitchFamily="2" charset="0"/>
              </a:rPr>
              <a:t>Ⅲ</a:t>
            </a:r>
            <a:r>
              <a: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r>
              <a:rPr lang="ko-KR" altLang="en-US" sz="36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개발 방향</a:t>
            </a:r>
            <a:endParaRPr lang="en-US" altLang="ko-KR" sz="36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66A378-B317-4426-BEAE-58C994A4FA6D}"/>
              </a:ext>
            </a:extLst>
          </p:cNvPr>
          <p:cNvGrpSpPr/>
          <p:nvPr/>
        </p:nvGrpSpPr>
        <p:grpSpPr>
          <a:xfrm>
            <a:off x="1179941" y="2156250"/>
            <a:ext cx="10044676" cy="1726187"/>
            <a:chOff x="1132072" y="2372878"/>
            <a:chExt cx="10044676" cy="172618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0624A06-3380-4693-A133-C4A0B84F8D7C}"/>
                </a:ext>
              </a:extLst>
            </p:cNvPr>
            <p:cNvSpPr/>
            <p:nvPr/>
          </p:nvSpPr>
          <p:spPr>
            <a:xfrm>
              <a:off x="1132072" y="2390195"/>
              <a:ext cx="2865623" cy="1700928"/>
            </a:xfrm>
            <a:prstGeom prst="rect">
              <a:avLst/>
            </a:prstGeom>
            <a:solidFill>
              <a:srgbClr val="F8BECC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누구나 이용</a:t>
              </a:r>
              <a:r>
                <a:rPr lang="ko-KR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가능한</a:t>
              </a:r>
              <a:endPara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  명함관리 서비스 </a:t>
              </a:r>
              <a:endPara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개발목표 </a:t>
              </a:r>
              <a:endPara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7C73438-DE10-4D45-B746-08931265ACE6}"/>
                </a:ext>
              </a:extLst>
            </p:cNvPr>
            <p:cNvSpPr/>
            <p:nvPr/>
          </p:nvSpPr>
          <p:spPr>
            <a:xfrm>
              <a:off x="8215856" y="2398137"/>
              <a:ext cx="2960892" cy="1700928"/>
            </a:xfrm>
            <a:prstGeom prst="rect">
              <a:avLst/>
            </a:prstGeom>
            <a:solidFill>
              <a:srgbClr val="F8BECC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Simple</a:t>
              </a:r>
              <a:r>
                <a:rPr lang="ko-KR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 </a:t>
              </a:r>
              <a:r>
                <a:rPr lang="en-US" altLang="ko-KR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is</a:t>
              </a:r>
              <a:r>
                <a:rPr lang="ko-KR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 </a:t>
              </a:r>
              <a:r>
                <a:rPr lang="en-US" altLang="ko-KR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the</a:t>
              </a:r>
              <a:r>
                <a:rPr lang="ko-KR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 </a:t>
              </a:r>
              <a:r>
                <a:rPr lang="en-US" altLang="ko-KR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best</a:t>
              </a:r>
              <a:r>
                <a:rPr lang="ko-KR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 </a:t>
              </a:r>
              <a:r>
                <a:rPr lang="en-US" altLang="ko-KR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!</a:t>
              </a:r>
            </a:p>
          </p:txBody>
        </p:sp>
        <p:sp>
          <p:nvSpPr>
            <p:cNvPr id="16" name="더하기 기호 15">
              <a:extLst>
                <a:ext uri="{FF2B5EF4-FFF2-40B4-BE49-F238E27FC236}">
                  <a16:creationId xmlns:a16="http://schemas.microsoft.com/office/drawing/2014/main" id="{11D09B73-E7EA-4CA1-B168-DA57490A4734}"/>
                </a:ext>
              </a:extLst>
            </p:cNvPr>
            <p:cNvSpPr/>
            <p:nvPr/>
          </p:nvSpPr>
          <p:spPr>
            <a:xfrm>
              <a:off x="4259547" y="3017702"/>
              <a:ext cx="407293" cy="41128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같음 기호 16">
              <a:extLst>
                <a:ext uri="{FF2B5EF4-FFF2-40B4-BE49-F238E27FC236}">
                  <a16:creationId xmlns:a16="http://schemas.microsoft.com/office/drawing/2014/main" id="{713650AB-7494-44D8-BD25-1BDF48D93105}"/>
                </a:ext>
              </a:extLst>
            </p:cNvPr>
            <p:cNvSpPr/>
            <p:nvPr/>
          </p:nvSpPr>
          <p:spPr>
            <a:xfrm>
              <a:off x="7586118" y="3017720"/>
              <a:ext cx="369332" cy="411262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FA6C745-9A45-4138-9CAF-CBA18E50600E}"/>
                </a:ext>
              </a:extLst>
            </p:cNvPr>
            <p:cNvSpPr/>
            <p:nvPr/>
          </p:nvSpPr>
          <p:spPr>
            <a:xfrm>
              <a:off x="4866288" y="2372878"/>
              <a:ext cx="2459424" cy="1700928"/>
            </a:xfrm>
            <a:prstGeom prst="rect">
              <a:avLst/>
            </a:prstGeom>
            <a:solidFill>
              <a:srgbClr val="F8BECC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저비용</a:t>
              </a:r>
              <a:endPara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기능의 </a:t>
              </a:r>
              <a:r>
                <a:rPr lang="ko-KR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충실</a:t>
              </a:r>
              <a:r>
                <a:rPr lang="ko-KR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함</a:t>
              </a:r>
              <a:endPara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적절한 광고</a:t>
              </a:r>
              <a:endPara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F6070AA-8C8C-49D6-AA1B-64E646D3CEDA}"/>
              </a:ext>
            </a:extLst>
          </p:cNvPr>
          <p:cNvSpPr txBox="1"/>
          <p:nvPr/>
        </p:nvSpPr>
        <p:spPr>
          <a:xfrm>
            <a:off x="3200400" y="4660520"/>
            <a:ext cx="668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: Simple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UI, Simple</a:t>
            </a:r>
            <a:r>
              <a:rPr lang="ko-KR" altLang="en-US" sz="24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명함 기능 탑재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782FCAF-52B9-497C-AC73-02311A19661F}"/>
              </a:ext>
            </a:extLst>
          </p:cNvPr>
          <p:cNvGrpSpPr/>
          <p:nvPr/>
        </p:nvGrpSpPr>
        <p:grpSpPr>
          <a:xfrm>
            <a:off x="0" y="-27017"/>
            <a:ext cx="12192000" cy="6102096"/>
            <a:chOff x="0" y="-19075"/>
            <a:chExt cx="12192000" cy="6102096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7B746D0-BB89-4A54-B172-6170E6986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9075"/>
              <a:ext cx="12192000" cy="610209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FD4E7D-847D-421F-974D-3176CD64D1D0}"/>
                </a:ext>
              </a:extLst>
            </p:cNvPr>
            <p:cNvSpPr txBox="1"/>
            <p:nvPr/>
          </p:nvSpPr>
          <p:spPr>
            <a:xfrm>
              <a:off x="152400" y="171129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HY백송B" panose="02030600000101010101" pitchFamily="18" charset="-127"/>
                  <a:ea typeface="HY백송B" panose="02030600000101010101" pitchFamily="18" charset="-127"/>
                </a:rPr>
                <a:t>06</a:t>
              </a:r>
              <a:endParaRPr lang="ko-KR" altLang="en-US" sz="3200" dirty="0">
                <a:solidFill>
                  <a:schemeClr val="bg1"/>
                </a:solidFill>
                <a:latin typeface="HY백송B" panose="02030600000101010101" pitchFamily="18" charset="-127"/>
                <a:ea typeface="HY백송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59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F969EA-AFBD-4921-8B49-36D00F5190F4}"/>
              </a:ext>
            </a:extLst>
          </p:cNvPr>
          <p:cNvGrpSpPr/>
          <p:nvPr/>
        </p:nvGrpSpPr>
        <p:grpSpPr>
          <a:xfrm>
            <a:off x="0" y="0"/>
            <a:ext cx="12192000" cy="6102096"/>
            <a:chOff x="0" y="0"/>
            <a:chExt cx="12192000" cy="610209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4671A86-F42C-4C0A-BD9D-E9F6D7A1D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610209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F7B34F-DD0C-42DC-A6AE-BD9730F9B604}"/>
                </a:ext>
              </a:extLst>
            </p:cNvPr>
            <p:cNvSpPr txBox="1"/>
            <p:nvPr/>
          </p:nvSpPr>
          <p:spPr>
            <a:xfrm>
              <a:off x="152400" y="171129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HY백송B" panose="02030600000101010101" pitchFamily="18" charset="-127"/>
                  <a:ea typeface="HY백송B" panose="02030600000101010101" pitchFamily="18" charset="-127"/>
                </a:rPr>
                <a:t>07</a:t>
              </a:r>
              <a:endParaRPr lang="ko-KR" altLang="en-US" sz="3200" dirty="0">
                <a:solidFill>
                  <a:schemeClr val="bg1"/>
                </a:solidFill>
                <a:latin typeface="HY백송B" panose="02030600000101010101" pitchFamily="18" charset="-127"/>
                <a:ea typeface="HY백송B" panose="0203060000010101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6DAD55-99E8-4F4D-880D-8FF51970E25C}"/>
              </a:ext>
            </a:extLst>
          </p:cNvPr>
          <p:cNvGrpSpPr/>
          <p:nvPr/>
        </p:nvGrpSpPr>
        <p:grpSpPr>
          <a:xfrm>
            <a:off x="5011135" y="897468"/>
            <a:ext cx="6595608" cy="4157586"/>
            <a:chOff x="5011135" y="897468"/>
            <a:chExt cx="6595608" cy="415758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610BE94-2733-4D80-A38E-63C2B814699C}"/>
                </a:ext>
              </a:extLst>
            </p:cNvPr>
            <p:cNvSpPr txBox="1"/>
            <p:nvPr/>
          </p:nvSpPr>
          <p:spPr>
            <a:xfrm>
              <a:off x="5011135" y="897468"/>
              <a:ext cx="525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HY수평선M" panose="02030600000101010101" pitchFamily="18" charset="-127"/>
                  <a:ea typeface="HY수평선M" panose="02030600000101010101" pitchFamily="18" charset="-127"/>
                  <a:cs typeface="Sabon Next LT" panose="020B0502040204020203" pitchFamily="2" charset="0"/>
                </a:rPr>
                <a:t>Ⅳ</a:t>
              </a:r>
              <a:r>
                <a:rPr lang="en-US" altLang="ko-KR" sz="36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. </a:t>
              </a:r>
              <a:r>
                <a:rPr lang="ko-KR" altLang="en-US" sz="36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시스템 구성 및 기능</a:t>
              </a:r>
              <a:endParaRPr lang="en-US" altLang="ko-KR" sz="36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7536D3-110C-42AF-953D-64DAB8E6EDEA}"/>
                </a:ext>
              </a:extLst>
            </p:cNvPr>
            <p:cNvSpPr txBox="1"/>
            <p:nvPr/>
          </p:nvSpPr>
          <p:spPr>
            <a:xfrm>
              <a:off x="5714173" y="1802945"/>
              <a:ext cx="5892570" cy="32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본 서비스의 기능은 아래와 같습니다</a:t>
              </a:r>
              <a:r>
                <a:rPr lang="en-US" altLang="ko-KR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.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명함 등록 </a:t>
              </a:r>
              <a:endPara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명함 분류</a:t>
              </a:r>
              <a:endPara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명함 검색</a:t>
              </a:r>
              <a:endPara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전화</a:t>
              </a:r>
              <a:r>
                <a:rPr lang="en-US" altLang="ko-KR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, </a:t>
              </a:r>
              <a:r>
                <a:rPr lang="ko-KR" altLang="en-US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문자 연결</a:t>
              </a:r>
              <a:endPara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즐겨 찾기</a:t>
              </a:r>
              <a:endPara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명함 삭제</a:t>
              </a:r>
              <a:endParaRPr lang="en-US" altLang="ko-KR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28A7872-A5FB-4D69-8193-E9311FC16E4C}"/>
              </a:ext>
            </a:extLst>
          </p:cNvPr>
          <p:cNvGrpSpPr/>
          <p:nvPr/>
        </p:nvGrpSpPr>
        <p:grpSpPr>
          <a:xfrm>
            <a:off x="1619038" y="755904"/>
            <a:ext cx="2874688" cy="5052340"/>
            <a:chOff x="1619038" y="755904"/>
            <a:chExt cx="2874688" cy="5052340"/>
          </a:xfrm>
        </p:grpSpPr>
        <p:pic>
          <p:nvPicPr>
            <p:cNvPr id="3" name="그림 2" descr="사진, 쥐고있는, 앉아있는, 비디오이(가) 표시된 사진&#10;&#10;자동 생성된 설명">
              <a:extLst>
                <a:ext uri="{FF2B5EF4-FFF2-40B4-BE49-F238E27FC236}">
                  <a16:creationId xmlns:a16="http://schemas.microsoft.com/office/drawing/2014/main" id="{E2E2A44C-8385-4B9F-9691-CF2B19783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9501" y="755904"/>
              <a:ext cx="2280102" cy="471261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ABAE15-77AD-44C2-AD20-ECB6D984890B}"/>
                </a:ext>
              </a:extLst>
            </p:cNvPr>
            <p:cNvSpPr txBox="1"/>
            <p:nvPr/>
          </p:nvSpPr>
          <p:spPr>
            <a:xfrm>
              <a:off x="1619038" y="5469690"/>
              <a:ext cx="2874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명함인식</a:t>
              </a:r>
              <a:r>
                <a:rPr lang="en-US" altLang="ko-KR" sz="16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/</a:t>
              </a:r>
              <a:r>
                <a:rPr lang="ko-KR" altLang="en-US" sz="1600" dirty="0">
                  <a:latin typeface="HY수평선M" panose="02030600000101010101" pitchFamily="18" charset="-127"/>
                  <a:ea typeface="HY수평선M" panose="02030600000101010101" pitchFamily="18" charset="-127"/>
                </a:rPr>
                <a:t>관리 앱  </a:t>
              </a:r>
              <a:r>
                <a:rPr lang="ko-KR" altLang="en-US" sz="1600" dirty="0" err="1">
                  <a:latin typeface="HY백송B" panose="02030600000101010101" pitchFamily="18" charset="-127"/>
                  <a:ea typeface="HY백송B" panose="02030600000101010101" pitchFamily="18" charset="-127"/>
                </a:rPr>
                <a:t>저기요</a:t>
              </a:r>
              <a:endParaRPr lang="ko-KR" altLang="en-US" sz="1600" dirty="0"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30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650</Words>
  <Application>Microsoft Office PowerPoint</Application>
  <PresentationFormat>와이드스크린</PresentationFormat>
  <Paragraphs>238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HY백송B</vt:lpstr>
      <vt:lpstr>HY수평선M</vt:lpstr>
      <vt:lpstr>맑은 고딕</vt:lpstr>
      <vt:lpstr>Arial</vt:lpstr>
      <vt:lpstr>Sabon Next LT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p6780</dc:creator>
  <cp:lastModifiedBy>Roman</cp:lastModifiedBy>
  <cp:revision>87</cp:revision>
  <dcterms:created xsi:type="dcterms:W3CDTF">2020-03-28T02:37:49Z</dcterms:created>
  <dcterms:modified xsi:type="dcterms:W3CDTF">2020-07-21T13:42:07Z</dcterms:modified>
</cp:coreProperties>
</file>