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79" r:id="rId6"/>
    <p:sldId id="259" r:id="rId7"/>
    <p:sldId id="274" r:id="rId8"/>
    <p:sldId id="262" r:id="rId9"/>
    <p:sldId id="273" r:id="rId10"/>
    <p:sldId id="277" r:id="rId11"/>
    <p:sldId id="263" r:id="rId12"/>
    <p:sldId id="26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-12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hyperlink" Target="https://github.com/GeorgK/MQ135" TargetMode="External"/><Relationship Id="rId2" Type="http://schemas.openxmlformats.org/officeDocument/2006/relationships/hyperlink" Target="https://en.wikipedia.org/wiki/Air_quality_index" TargetMode="External"/><Relationship Id="rId1" Type="http://schemas.openxmlformats.org/officeDocument/2006/relationships/hyperlink" Target="http://safeair.ca/blog/common-gases-in-the-air-that-could-be-harmful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991" y="1017031"/>
            <a:ext cx="10571998" cy="970450"/>
          </a:xfrm>
        </p:spPr>
        <p:txBody>
          <a:bodyPr/>
          <a:lstStyle/>
          <a:p>
            <a:pPr algn="ctr"/>
            <a:br>
              <a:rPr lang="en-US" sz="3600" b="0" dirty="0">
                <a:solidFill>
                  <a:schemeClr val="bg1">
                    <a:lumMod val="75000"/>
                    <a:lumOff val="25000"/>
                  </a:schemeClr>
                </a:solidFill>
                <a:latin typeface="Proxima Nova" charset="0"/>
              </a:rPr>
            </a:br>
            <a:br>
              <a:rPr lang="en-US" sz="3600" b="0" dirty="0">
                <a:solidFill>
                  <a:schemeClr val="bg1">
                    <a:lumMod val="75000"/>
                    <a:lumOff val="25000"/>
                  </a:schemeClr>
                </a:solidFill>
                <a:latin typeface="Proxima Nova" charset="0"/>
              </a:rPr>
            </a:b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Department of Information Technology</a:t>
            </a:r>
            <a:br>
              <a:rPr lang="en-US" sz="3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3600" dirty="0" err="1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Chandubhai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 S. Patel Institute of Technology</a:t>
            </a:r>
            <a:br>
              <a:rPr lang="en-US" sz="3600" b="0" dirty="0">
                <a:solidFill>
                  <a:schemeClr val="bg1">
                    <a:lumMod val="75000"/>
                    <a:lumOff val="25000"/>
                  </a:schemeClr>
                </a:solidFill>
                <a:latin typeface="Proxima Nova" charset="0"/>
                <a:cs typeface="Times New Roman" panose="02020603050405020304" pitchFamily="18" charset="0"/>
              </a:rPr>
            </a:br>
            <a:endParaRPr lang="en-US" sz="36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3" y="-1"/>
            <a:ext cx="730608" cy="7033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92" y="-27224"/>
            <a:ext cx="730608" cy="7306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95295" y="2654300"/>
            <a:ext cx="6309360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IOT based </a:t>
            </a:r>
            <a:endParaRPr lang="en-US" sz="4000" dirty="0"/>
          </a:p>
          <a:p>
            <a:pPr algn="ctr"/>
            <a:r>
              <a:rPr lang="en-IN" altLang="en-US" sz="4000" dirty="0"/>
              <a:t>S</a:t>
            </a:r>
            <a:r>
              <a:rPr lang="en-IN" altLang="en-US" sz="4000" dirty="0"/>
              <a:t>moke Detection</a:t>
            </a:r>
            <a:r>
              <a:rPr lang="en-US" sz="4000" dirty="0"/>
              <a:t> System using Arduino</a:t>
            </a:r>
            <a:endParaRPr lang="en-US" sz="4000" dirty="0"/>
          </a:p>
          <a:p>
            <a:pPr algn="ctr"/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6042990" y="5103674"/>
            <a:ext cx="6096000" cy="1753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Prepared by: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Daksh Mangukiya (16IT051)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Jeet Patel (16IT075)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Guided by: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Prof. Miral Desai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2547485"/>
            <a:ext cx="1219200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We can add a Humidity Sensor in future so that the system would  shut itself 	down in extreme humid conditions.</a:t>
            </a:r>
            <a:endParaRPr lang="en-US" sz="2800" dirty="0" smtClean="0"/>
          </a:p>
          <a:p>
            <a:r>
              <a:rPr lang="en-US" sz="2800" dirty="0" smtClean="0"/>
              <a:t>- Other features can be included like automatic opening of windows </a:t>
            </a:r>
            <a:r>
              <a:rPr lang="en-IN" altLang="en-US" sz="2800" dirty="0" smtClean="0"/>
              <a:t>and start off water sprinklers</a:t>
            </a:r>
            <a:r>
              <a:rPr lang="en-US" sz="2800" dirty="0" smtClean="0"/>
              <a:t> during high </a:t>
            </a:r>
            <a:r>
              <a:rPr lang="en-IN" altLang="en-US" sz="2800" dirty="0" smtClean="0"/>
              <a:t>smoke</a:t>
            </a:r>
            <a:r>
              <a:rPr lang="en-US" sz="2800" dirty="0" smtClean="0"/>
              <a:t> levels or automatic switching on the Exhaust fan.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646947"/>
            <a:ext cx="12192000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1"/>
              </a:rPr>
              <a:t>http://safeair.ca/blog/common-gases-in-the-air-that-could-be-harmful</a:t>
            </a:r>
            <a:r>
              <a:rPr lang="en-US" sz="2800" dirty="0" smtClean="0">
                <a:hlinkClick r:id="rId1"/>
              </a:rPr>
              <a:t>/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en.wikipedia.org/wiki/Air_quality_index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github.com/GeorgK/MQ</a:t>
            </a:r>
            <a:r>
              <a:rPr lang="en-IN" altLang="en-US" sz="2800" dirty="0" smtClean="0">
                <a:hlinkClick r:id="rId3"/>
              </a:rPr>
              <a:t>2</a:t>
            </a:r>
            <a:endParaRPr lang="en-US" sz="2800" dirty="0" smtClean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457200"/>
            <a:ext cx="10572115" cy="4100830"/>
          </a:xfrm>
        </p:spPr>
        <p:txBody>
          <a:bodyPr/>
          <a:p>
            <a:r>
              <a:rPr lang="en-IN" altLang="en-US"/>
              <a:t>                     </a:t>
            </a:r>
            <a:r>
              <a:rPr lang="en-IN" altLang="en-US" sz="6000"/>
              <a:t> Thank You</a:t>
            </a:r>
            <a:endParaRPr lang="en-IN" alt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2522" y="-679817"/>
            <a:ext cx="11249476" cy="655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>
              <a:solidFill>
                <a:schemeClr val="tx1">
                  <a:lumMod val="50000"/>
                </a:schemeClr>
              </a:solidFill>
              <a:latin typeface="Comic Sans MS" panose="030F0702030302020204" pitchFamily="66" charset="0"/>
              <a:sym typeface="Proxima Nova"/>
            </a:endParaRPr>
          </a:p>
          <a:p>
            <a:endParaRPr lang="en-US" sz="2800" dirty="0">
              <a:solidFill>
                <a:schemeClr val="tx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800" dirty="0">
              <a:solidFill>
                <a:schemeClr val="tx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800" dirty="0">
              <a:solidFill>
                <a:schemeClr val="tx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800" dirty="0">
              <a:solidFill>
                <a:schemeClr val="tx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800" dirty="0">
              <a:solidFill>
                <a:schemeClr val="tx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800" dirty="0">
              <a:solidFill>
                <a:schemeClr val="tx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800" dirty="0">
              <a:solidFill>
                <a:schemeClr val="tx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800" dirty="0">
                <a:sym typeface="+mn-ea"/>
              </a:rPr>
              <a:t>A </a:t>
            </a:r>
            <a:r>
              <a:rPr lang="en-US" sz="2800" b="1" dirty="0">
                <a:sym typeface="+mn-ea"/>
              </a:rPr>
              <a:t>smoke detector</a:t>
            </a:r>
            <a:r>
              <a:rPr lang="en-US" sz="2800" dirty="0">
                <a:sym typeface="+mn-ea"/>
              </a:rPr>
              <a:t> is a device that senses smoke, typically as an indicator of fire. Commercial security devices issue a signal to a fire alarm control panel as part of a </a:t>
            </a:r>
            <a:r>
              <a:rPr lang="en-US" sz="2800" dirty="0" smtClean="0">
                <a:sym typeface="+mn-ea"/>
              </a:rPr>
              <a:t>fire alarm </a:t>
            </a:r>
            <a:r>
              <a:rPr lang="en-US" sz="2800" dirty="0">
                <a:sym typeface="+mn-ea"/>
              </a:rPr>
              <a:t>system, while household smoke detectors, also known as </a:t>
            </a:r>
            <a:r>
              <a:rPr lang="en-US" sz="2800" b="1" dirty="0">
                <a:sym typeface="+mn-ea"/>
              </a:rPr>
              <a:t>smoke alarms</a:t>
            </a:r>
            <a:r>
              <a:rPr lang="en-US" sz="2800" dirty="0">
                <a:sym typeface="+mn-ea"/>
              </a:rPr>
              <a:t>, generally issue a local audible or visual alarm from the detector itself.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HARDWARE REQUIREMENTS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8616" y="2846769"/>
            <a:ext cx="9940290" cy="181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Software : Arduino IDE</a:t>
            </a:r>
            <a:r>
              <a:rPr lang="en-IN" altLang="en-US" sz="2800" dirty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Hardware : </a:t>
            </a:r>
            <a:r>
              <a:rPr lang="en-US" sz="2800" dirty="0"/>
              <a:t>MQ</a:t>
            </a:r>
            <a:r>
              <a:rPr lang="en-IN" altLang="en-US" sz="2800" dirty="0"/>
              <a:t>2</a:t>
            </a:r>
            <a:r>
              <a:rPr lang="en-US" sz="2800" dirty="0"/>
              <a:t> Gas sensor, Arduino Uno, </a:t>
            </a:r>
            <a:r>
              <a:rPr lang="en-IN" altLang="en-US" sz="2800" dirty="0"/>
              <a:t>GSM module</a:t>
            </a:r>
            <a:r>
              <a:rPr lang="en-US" sz="2800" dirty="0"/>
              <a:t>, </a:t>
            </a:r>
            <a:endParaRPr lang="en-US" sz="2800" dirty="0"/>
          </a:p>
          <a:p>
            <a:r>
              <a:rPr lang="en-US" sz="2800" dirty="0"/>
              <a:t>Breadboard , 1K ohm resistors, </a:t>
            </a:r>
            <a:r>
              <a:rPr lang="en-IN" altLang="en-US" sz="2800" dirty="0"/>
              <a:t>LED Light,</a:t>
            </a:r>
            <a:r>
              <a:rPr lang="en-US" sz="2800" dirty="0"/>
              <a:t> Buzzer.</a:t>
            </a:r>
            <a:endParaRPr lang="en-US" sz="2800" dirty="0"/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07365"/>
            <a:ext cx="10572115" cy="990600"/>
          </a:xfrm>
        </p:spPr>
        <p:txBody>
          <a:bodyPr/>
          <a:p>
            <a:r>
              <a:rPr lang="en-IN" altLang="en-US"/>
              <a:t>Our !dea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23520" y="2385060"/>
            <a:ext cx="1095248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800"/>
              <a:t>In this project, first the MQ2 sensor will detect the smoke then the reading which is voltage will go in the arduino board.</a:t>
            </a:r>
            <a:endParaRPr lang="en-I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800"/>
              <a:t>After the smoke is detect then the buzzer will start.</a:t>
            </a:r>
            <a:endParaRPr lang="en-I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800"/>
              <a:t>After the buzzer goes on then the it will go to the GSM module.</a:t>
            </a:r>
            <a:endParaRPr lang="en-I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800"/>
              <a:t>when in GSM module there will be a sim card using which it will send a message on to the mobile phone .  </a:t>
            </a:r>
            <a:endParaRPr lang="en-I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FUNCTIONALITY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" y="2592070"/>
            <a:ext cx="11351895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MQ</a:t>
            </a:r>
            <a:r>
              <a:rPr lang="en-IN" altLang="en-US" sz="2800" dirty="0"/>
              <a:t>2</a:t>
            </a:r>
            <a:r>
              <a:rPr lang="en-US" sz="2800" dirty="0"/>
              <a:t> sensor can sense NH3, NOx, Alcohol, Benzene, smoke, </a:t>
            </a:r>
            <a:endParaRPr lang="en-US" sz="2800" dirty="0"/>
          </a:p>
          <a:p>
            <a:pPr algn="just"/>
            <a:r>
              <a:rPr lang="en-US" sz="2800" dirty="0"/>
              <a:t>CO2 and some other gases, so it is perfect gas sensor for our </a:t>
            </a:r>
            <a:endParaRPr lang="en-US" sz="2800" dirty="0"/>
          </a:p>
          <a:p>
            <a:pPr algn="just"/>
            <a:r>
              <a:rPr lang="en-IN" altLang="en-US" sz="2800" b="1" dirty="0"/>
              <a:t>Smoke detection</a:t>
            </a:r>
            <a:r>
              <a:rPr lang="en-US" sz="2800" b="1" dirty="0"/>
              <a:t> Project</a:t>
            </a:r>
            <a:r>
              <a:rPr lang="en-US" sz="2800" dirty="0"/>
              <a:t>. When we will connect it to Arduino thenit will sense the gases, and we will get the </a:t>
            </a:r>
            <a:r>
              <a:rPr lang="en-IN" altLang="en-US" sz="2800" dirty="0"/>
              <a:t>smoke</a:t>
            </a:r>
            <a:r>
              <a:rPr lang="en-US" sz="2800" dirty="0"/>
              <a:t> level in </a:t>
            </a:r>
            <a:endParaRPr lang="en-US" sz="2800" dirty="0"/>
          </a:p>
          <a:p>
            <a:pPr algn="just"/>
            <a:r>
              <a:rPr lang="en-US" sz="2800" dirty="0"/>
              <a:t>PPM (parts per million). MQ</a:t>
            </a:r>
            <a:r>
              <a:rPr lang="en-IN" altLang="en-US" sz="2800" dirty="0"/>
              <a:t>2</a:t>
            </a:r>
            <a:r>
              <a:rPr lang="en-US" sz="2800" dirty="0"/>
              <a:t> gas sensor gives the output in form</a:t>
            </a:r>
            <a:endParaRPr lang="en-US" sz="2800" dirty="0"/>
          </a:p>
          <a:p>
            <a:pPr algn="just"/>
            <a:r>
              <a:rPr lang="en-US" sz="2800" dirty="0"/>
              <a:t>of voltage levels and we need to convert it into PPM. </a:t>
            </a:r>
            <a:endParaRPr lang="en-US" sz="2800" dirty="0"/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Flow Chart</a:t>
            </a:r>
            <a:endParaRPr lang="en-IN" altLang="en-US"/>
          </a:p>
        </p:txBody>
      </p:sp>
      <p:sp>
        <p:nvSpPr>
          <p:cNvPr id="6" name="Rectangle 5"/>
          <p:cNvSpPr/>
          <p:nvPr/>
        </p:nvSpPr>
        <p:spPr>
          <a:xfrm>
            <a:off x="112395" y="2582863"/>
            <a:ext cx="1543050" cy="82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ea typeface="Calibri" panose="020F0502020204030204"/>
                <a:cs typeface="Times New Roman" panose="02020603050405020304"/>
              </a:rPr>
              <a:t>MQ-2 Sensor</a:t>
            </a:r>
            <a:endParaRPr lang="en-US" sz="1100">
              <a:effectLst/>
              <a:ea typeface="Calibri" panose="020F0502020204030204"/>
              <a:cs typeface="Times New Roman" panose="02020603050405020304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55445" y="2995295"/>
            <a:ext cx="666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322195" y="2582545"/>
            <a:ext cx="1800860" cy="823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ea typeface="Calibri" panose="020F0502020204030204"/>
                <a:cs typeface="Times New Roman" panose="02020603050405020304"/>
              </a:rPr>
              <a:t>Arduino uno board</a:t>
            </a:r>
            <a:endParaRPr lang="en-US" sz="1100">
              <a:effectLst/>
              <a:ea typeface="Calibri" panose="020F0502020204030204"/>
              <a:cs typeface="Times New Roman" panose="02020603050405020304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987040" y="3406775"/>
            <a:ext cx="30480" cy="2513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63950" y="3896995"/>
            <a:ext cx="136207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ea typeface="Calibri" panose="020F0502020204030204"/>
                <a:cs typeface="Times New Roman" panose="02020603050405020304"/>
              </a:rPr>
              <a:t>Led Red</a:t>
            </a:r>
            <a:endParaRPr lang="en-US" sz="1100">
              <a:effectLst/>
              <a:ea typeface="Calibri" panose="020F0502020204030204"/>
              <a:cs typeface="Times New Roman" panose="020206030504050203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3790" y="4689475"/>
            <a:ext cx="137160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Calibri" panose="020F0502020204030204"/>
                <a:cs typeface="Times New Roman" panose="02020603050405020304"/>
              </a:rPr>
              <a:t>Buzzer</a:t>
            </a:r>
            <a:endParaRPr lang="en-US" sz="1100" dirty="0">
              <a:effectLst/>
              <a:ea typeface="Calibri" panose="020F0502020204030204"/>
              <a:cs typeface="Times New Roman" panose="020206030504050203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4110" y="5592445"/>
            <a:ext cx="1342390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Calibri" panose="020F0502020204030204"/>
                <a:cs typeface="Times New Roman" panose="02020603050405020304"/>
              </a:rPr>
              <a:t>Led Green</a:t>
            </a:r>
            <a:endParaRPr lang="en-US" sz="1100" dirty="0">
              <a:effectLst/>
              <a:ea typeface="Calibri" panose="020F0502020204030204"/>
              <a:cs typeface="Times New Roman" panose="020206030504050203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87040" y="5892800"/>
            <a:ext cx="666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87040" y="4989195"/>
            <a:ext cx="666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97200" y="4197350"/>
            <a:ext cx="666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79515" y="2583815"/>
            <a:ext cx="1800860" cy="823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altLang="en-US" sz="1600">
                <a:effectLst/>
                <a:ea typeface="Calibri" panose="020F0502020204030204"/>
                <a:cs typeface="Times New Roman" panose="02020603050405020304"/>
              </a:rPr>
              <a:t>GSM module</a:t>
            </a:r>
            <a:endParaRPr lang="en-IN" altLang="en-US" sz="1600">
              <a:effectLst/>
              <a:ea typeface="Calibri" panose="020F0502020204030204"/>
              <a:cs typeface="Times New Roman" panose="02020603050405020304"/>
            </a:endParaRPr>
          </a:p>
        </p:txBody>
      </p:sp>
      <p:cxnSp>
        <p:nvCxnSpPr>
          <p:cNvPr id="15" name="Straight Arrow Connector 14"/>
          <p:cNvCxnSpPr>
            <a:stCxn id="5" idx="3"/>
            <a:endCxn id="14" idx="1"/>
          </p:cNvCxnSpPr>
          <p:nvPr/>
        </p:nvCxnSpPr>
        <p:spPr>
          <a:xfrm>
            <a:off x="4123055" y="2994660"/>
            <a:ext cx="215646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941435" y="2582545"/>
            <a:ext cx="1800860" cy="823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altLang="en-US" sz="1600">
                <a:effectLst/>
                <a:ea typeface="Calibri" panose="020F0502020204030204"/>
                <a:cs typeface="Times New Roman" panose="02020603050405020304"/>
              </a:rPr>
              <a:t>Mobile Phone</a:t>
            </a:r>
            <a:endParaRPr lang="en-IN" altLang="en-US" sz="1600">
              <a:effectLst/>
              <a:ea typeface="Calibri" panose="020F0502020204030204"/>
              <a:cs typeface="Times New Roman" panose="02020603050405020304"/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8080375" y="2994025"/>
            <a:ext cx="86106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08" y="2457718"/>
            <a:ext cx="11847192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Sensor  should be giving </a:t>
            </a:r>
            <a:r>
              <a:rPr lang="en-US" sz="2800" dirty="0"/>
              <a:t>us </a:t>
            </a:r>
            <a:r>
              <a:rPr lang="en-US" sz="2800" dirty="0" smtClean="0"/>
              <a:t>a value around  </a:t>
            </a:r>
            <a:r>
              <a:rPr lang="en-IN" altLang="en-US" sz="2800" dirty="0" smtClean="0"/>
              <a:t>25 PPM </a:t>
            </a:r>
            <a:r>
              <a:rPr lang="en-US" sz="2800" dirty="0"/>
              <a:t>when there </a:t>
            </a:r>
            <a:r>
              <a:rPr lang="en-US" sz="2800" dirty="0" smtClean="0"/>
              <a:t>is </a:t>
            </a:r>
            <a:r>
              <a:rPr lang="en-US" sz="2800" dirty="0"/>
              <a:t>no gas near it and the safe level </a:t>
            </a:r>
            <a:r>
              <a:rPr lang="en-US" sz="2800" dirty="0" smtClean="0"/>
              <a:t> of </a:t>
            </a:r>
            <a:r>
              <a:rPr lang="en-US" sz="2800" dirty="0"/>
              <a:t>air quality is 30</a:t>
            </a:r>
            <a:r>
              <a:rPr lang="en-IN" altLang="en-US" sz="2800" dirty="0"/>
              <a:t>PPM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/>
              <a:t>and it should not exceed </a:t>
            </a:r>
            <a:r>
              <a:rPr lang="en-IN" altLang="en-US" sz="2800" dirty="0"/>
              <a:t>50</a:t>
            </a:r>
            <a:r>
              <a:rPr lang="en-US" sz="2800" dirty="0"/>
              <a:t>PPM. 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Whenever the value will increase </a:t>
            </a:r>
            <a:r>
              <a:rPr lang="en-US" sz="2800" dirty="0" smtClean="0"/>
              <a:t>to </a:t>
            </a:r>
            <a:r>
              <a:rPr lang="en-IN" altLang="en-US" sz="2800" dirty="0" smtClean="0"/>
              <a:t>50</a:t>
            </a:r>
            <a:r>
              <a:rPr lang="en-US" sz="2800" dirty="0" smtClean="0"/>
              <a:t> </a:t>
            </a:r>
            <a:r>
              <a:rPr lang="en-US" sz="2800" dirty="0"/>
              <a:t>PPM, then the buzzer will start beeping </a:t>
            </a:r>
            <a:endParaRPr lang="en-US" sz="2800" dirty="0"/>
          </a:p>
          <a:p>
            <a:pPr indent="0">
              <a:buFont typeface="Arial" panose="020B0604020202020204" pitchFamily="34" charset="0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</a:t>
            </a:r>
            <a:r>
              <a:rPr lang="en-US" dirty="0" smtClean="0">
                <a:sym typeface="+mn-ea"/>
              </a:rPr>
              <a:t>S</a:t>
            </a:r>
            <a:r>
              <a:rPr lang="en-IN" altLang="en-US" dirty="0" smtClean="0">
                <a:sym typeface="+mn-ea"/>
              </a:rPr>
              <a:t>C</a:t>
            </a:r>
            <a:r>
              <a:rPr lang="en-IN" altLang="en-US" dirty="0" smtClean="0">
                <a:sym typeface="+mn-ea"/>
              </a:rPr>
              <a:t>HEMATIC DIAGRAM</a:t>
            </a:r>
            <a:endParaRPr lang="en-IN" altLang="en-US" dirty="0" smtClean="0">
              <a:sym typeface="+mn-ea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2245360"/>
            <a:ext cx="10007600" cy="439991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" y="2893060"/>
            <a:ext cx="119741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/>
              <a:t>It would not detect other harmful gases like Sulphur Dioxide, Greenhouse gases and many more such gases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Even in case of non-harmful gases the sensor would activate the buzzer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Will not work in humid condition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No provision to detect the type of gas in air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2538</Words>
  <Application>WPS Presentation</Application>
  <PresentationFormat>Custom</PresentationFormat>
  <Paragraphs>97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Wingdings 2</vt:lpstr>
      <vt:lpstr>Proxima Nova</vt:lpstr>
      <vt:lpstr>Times New Roman</vt:lpstr>
      <vt:lpstr>Comic Sans MS</vt:lpstr>
      <vt:lpstr>Proxima Nova</vt:lpstr>
      <vt:lpstr>Segoe Print</vt:lpstr>
      <vt:lpstr>Century Gothic</vt:lpstr>
      <vt:lpstr>Microsoft YaHei</vt:lpstr>
      <vt:lpstr>Arial Unicode MS</vt:lpstr>
      <vt:lpstr>Calibri</vt:lpstr>
      <vt:lpstr>Calibri</vt:lpstr>
      <vt:lpstr>Times New Roman</vt:lpstr>
      <vt:lpstr>Quotable</vt:lpstr>
      <vt:lpstr>  Department of Information Technology Chandubhai S. Patel Institute of Technology </vt:lpstr>
      <vt:lpstr>INTRODUCTION</vt:lpstr>
      <vt:lpstr>SOFTWARE &amp; HARDWARE REQUIREMENTS</vt:lpstr>
      <vt:lpstr>PowerPoint 演示文稿</vt:lpstr>
      <vt:lpstr>MAJOR FUNCTIONALITY </vt:lpstr>
      <vt:lpstr>PowerPoint 演示文稿</vt:lpstr>
      <vt:lpstr>OUTCOME</vt:lpstr>
      <vt:lpstr>PowerPoint 演示文稿</vt:lpstr>
      <vt:lpstr>LIMITATIONS OF PROJECT</vt:lpstr>
      <vt:lpstr>FUTURE ENHANCEMENT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Technology Chandubhai S. Patel Institute of Technology</dc:title>
  <dc:creator>Malav Desai</dc:creator>
  <cp:lastModifiedBy>DAKSH</cp:lastModifiedBy>
  <cp:revision>58</cp:revision>
  <dcterms:created xsi:type="dcterms:W3CDTF">2016-09-09T12:01:00Z</dcterms:created>
  <dcterms:modified xsi:type="dcterms:W3CDTF">2018-09-07T21:25:05Z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