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1"/>
  </p:sldMasterIdLst>
  <p:notesMasterIdLst>
    <p:notesMasterId r:id="rId30"/>
  </p:notesMasterIdLst>
  <p:handoutMasterIdLst>
    <p:handoutMasterId r:id="rId31"/>
  </p:handoutMasterIdLst>
  <p:sldIdLst>
    <p:sldId id="295" r:id="rId2"/>
    <p:sldId id="324" r:id="rId3"/>
    <p:sldId id="331" r:id="rId4"/>
    <p:sldId id="332" r:id="rId5"/>
    <p:sldId id="333" r:id="rId6"/>
    <p:sldId id="322" r:id="rId7"/>
    <p:sldId id="327" r:id="rId8"/>
    <p:sldId id="328" r:id="rId9"/>
    <p:sldId id="323" r:id="rId10"/>
    <p:sldId id="329" r:id="rId11"/>
    <p:sldId id="330" r:id="rId12"/>
    <p:sldId id="297" r:id="rId13"/>
    <p:sldId id="316" r:id="rId14"/>
    <p:sldId id="299" r:id="rId15"/>
    <p:sldId id="311" r:id="rId16"/>
    <p:sldId id="296" r:id="rId17"/>
    <p:sldId id="302" r:id="rId18"/>
    <p:sldId id="306" r:id="rId19"/>
    <p:sldId id="307" r:id="rId20"/>
    <p:sldId id="308" r:id="rId21"/>
    <p:sldId id="312" r:id="rId22"/>
    <p:sldId id="318" r:id="rId23"/>
    <p:sldId id="313" r:id="rId24"/>
    <p:sldId id="303" r:id="rId25"/>
    <p:sldId id="310" r:id="rId26"/>
    <p:sldId id="317" r:id="rId27"/>
    <p:sldId id="325" r:id="rId28"/>
    <p:sldId id="326" r:id="rId29"/>
  </p:sldIdLst>
  <p:sldSz cx="9144000" cy="5143500" type="screen16x9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80BFA01C-CD74-7845-B021-672224978863}">
          <p14:sldIdLst>
            <p14:sldId id="295"/>
            <p14:sldId id="324"/>
            <p14:sldId id="331"/>
            <p14:sldId id="332"/>
            <p14:sldId id="333"/>
            <p14:sldId id="322"/>
            <p14:sldId id="327"/>
            <p14:sldId id="328"/>
            <p14:sldId id="323"/>
            <p14:sldId id="329"/>
            <p14:sldId id="330"/>
            <p14:sldId id="297"/>
            <p14:sldId id="316"/>
            <p14:sldId id="299"/>
            <p14:sldId id="311"/>
            <p14:sldId id="296"/>
            <p14:sldId id="302"/>
            <p14:sldId id="306"/>
            <p14:sldId id="307"/>
            <p14:sldId id="308"/>
            <p14:sldId id="312"/>
            <p14:sldId id="318"/>
            <p14:sldId id="313"/>
            <p14:sldId id="303"/>
            <p14:sldId id="310"/>
            <p14:sldId id="317"/>
            <p14:sldId id="325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5332" autoAdjust="0"/>
  </p:normalViewPr>
  <p:slideViewPr>
    <p:cSldViewPr snapToGrid="0" snapToObjects="1">
      <p:cViewPr varScale="1">
        <p:scale>
          <a:sx n="155" d="100"/>
          <a:sy n="155" d="100"/>
        </p:scale>
        <p:origin x="734" y="9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046B-E3A6-4E43-9D24-8C38ABDF8202}" type="datetimeFigureOut">
              <a:t>2/13/2023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2CFB6-CBE2-1D40-B0FD-77D0D9479B87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425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47B21-E721-E94E-8C0A-F0532555091A}" type="datetimeFigureOut">
              <a:rPr lang="nl-NL" smtClean="0"/>
              <a:t>13-2-2023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ABE2E-621C-5C4E-A155-8FB9D216AC8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360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Convert</a:t>
            </a:r>
            <a:r>
              <a:rPr lang="en-US" baseline="0" dirty="0" smtClean="0"/>
              <a:t> to descending order: 1. create a new array, reverse assigning the value, copy back</a:t>
            </a:r>
          </a:p>
          <a:p>
            <a:r>
              <a:rPr lang="en-US" baseline="0" dirty="0" smtClean="0"/>
              <a:t>		 2. create a temp value, compare each a[i] with a[j], and swap </a:t>
            </a:r>
            <a:r>
              <a:rPr lang="en-US" baseline="0" smtClean="0"/>
              <a:t>the value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3812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dirty="0" smtClean="0"/>
              <a:t>Problem of </a:t>
            </a:r>
            <a:r>
              <a:rPr lang="en-US" dirty="0" err="1" smtClean="0"/>
              <a:t>strcpy</a:t>
            </a:r>
            <a:r>
              <a:rPr lang="en-US" dirty="0" smtClean="0"/>
              <a:t>: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strcpy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function does not specify the size of the destination array, so buffer overrun is often a risk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destination is not large 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// enough to store the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 the 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//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behaviour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strcpy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unspecified. 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// program may crashed</a:t>
            </a:r>
          </a:p>
          <a:p>
            <a:endParaRPr lang="en-US" dirty="0" smtClean="0"/>
          </a:p>
          <a:p>
            <a:r>
              <a:rPr lang="en-US" dirty="0" smtClean="0"/>
              <a:t>Problem of </a:t>
            </a:r>
            <a:r>
              <a:rPr lang="en-US" dirty="0" err="1" smtClean="0"/>
              <a:t>strncpy</a:t>
            </a:r>
            <a:r>
              <a:rPr lang="en-US" dirty="0" smtClean="0"/>
              <a:t>: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there is no null character among the first n character of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string placed in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not be null-terminated. The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strlen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non-terminated string can cause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segfault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other words, non-terminated string in C/C++ is a time-bomb just waiting to destroy code.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strcpy</a:t>
            </a:r>
            <a:r>
              <a:rPr lang="en-US" dirty="0" smtClean="0"/>
              <a:t> &lt; </a:t>
            </a:r>
            <a:r>
              <a:rPr lang="en-US" dirty="0" err="1" smtClean="0"/>
              <a:t>strncpy</a:t>
            </a:r>
            <a:r>
              <a:rPr lang="en-US" dirty="0" smtClean="0"/>
              <a:t> &lt; </a:t>
            </a:r>
            <a:r>
              <a:rPr lang="en-US" dirty="0" err="1" smtClean="0"/>
              <a:t>snprintf</a:t>
            </a:r>
            <a:r>
              <a:rPr lang="en-US" dirty="0" smtClean="0"/>
              <a:t> &lt; </a:t>
            </a:r>
            <a:r>
              <a:rPr lang="en-US" dirty="0" err="1" smtClean="0"/>
              <a:t>strlcpy</a:t>
            </a:r>
            <a:endParaRPr lang="en-US" dirty="0" smtClean="0"/>
          </a:p>
          <a:p>
            <a:r>
              <a:rPr lang="en-US" dirty="0" err="1" smtClean="0"/>
              <a:t>snprintf</a:t>
            </a:r>
            <a:endParaRPr lang="en-US" dirty="0" smtClean="0"/>
          </a:p>
          <a:p>
            <a:r>
              <a:rPr lang="en-US" dirty="0" err="1" smtClean="0"/>
              <a:t>strlcpy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0922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difference between </a:t>
            </a:r>
            <a:r>
              <a:rPr lang="en-US" dirty="0" err="1" smtClean="0"/>
              <a:t>scanf</a:t>
            </a:r>
            <a:r>
              <a:rPr lang="en-US" dirty="0" smtClean="0"/>
              <a:t> and gets/</a:t>
            </a:r>
            <a:r>
              <a:rPr lang="en-US" dirty="0" err="1" smtClean="0"/>
              <a:t>fgets</a:t>
            </a:r>
            <a:r>
              <a:rPr lang="en-US" dirty="0" smtClean="0"/>
              <a:t>?</a:t>
            </a:r>
          </a:p>
          <a:p>
            <a:r>
              <a:rPr lang="en-US" dirty="0" smtClean="0"/>
              <a:t>Tips for gets, better use </a:t>
            </a:r>
            <a:r>
              <a:rPr lang="en-US" dirty="0" err="1" smtClean="0"/>
              <a:t>fgets</a:t>
            </a:r>
            <a:endParaRPr lang="en-US" dirty="0" smtClean="0"/>
          </a:p>
          <a:p>
            <a:r>
              <a:rPr lang="en-US" dirty="0" err="1" smtClean="0"/>
              <a:t>Fgets</a:t>
            </a:r>
            <a:r>
              <a:rPr lang="en-US" dirty="0" smtClean="0"/>
              <a:t>: it reads from a line from a specified stream</a:t>
            </a:r>
            <a:r>
              <a:rPr lang="en-US" baseline="0" dirty="0" smtClean="0"/>
              <a:t> (in this case, standard input, keyboard) and stores it in a string. It stops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either (n-1) characters are read, the newline character is read, or the end-of-file is reached, whichever comes first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Gets: Reads characters from the standard input 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stdin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stores 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into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a newline character or the end-of-file is reached. It does not check array bound.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0830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dirty="0" smtClean="0"/>
              <a:t>Problem of </a:t>
            </a:r>
            <a:r>
              <a:rPr lang="en-US" dirty="0" err="1" smtClean="0"/>
              <a:t>strcpy</a:t>
            </a:r>
            <a:r>
              <a:rPr lang="en-US" dirty="0" smtClean="0"/>
              <a:t>: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strcpy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function does not specify the size of the destination array, so buffer overrun is often a risk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destination is not large 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// enough to store the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 the 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//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behaviour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strcpy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unspecified. 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// program may crashed</a:t>
            </a:r>
          </a:p>
          <a:p>
            <a:endParaRPr lang="en-US" dirty="0" smtClean="0"/>
          </a:p>
          <a:p>
            <a:r>
              <a:rPr lang="en-US" dirty="0" smtClean="0"/>
              <a:t>Problem of </a:t>
            </a:r>
            <a:r>
              <a:rPr lang="en-US" dirty="0" err="1" smtClean="0"/>
              <a:t>strncpy</a:t>
            </a:r>
            <a:r>
              <a:rPr lang="en-US" dirty="0" smtClean="0"/>
              <a:t>: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there is no null character among the first n character of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string placed in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not be null-terminated. The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strlen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non-terminated string can cause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segfault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other words, non-terminated string in C/C++ is a time-bomb just waiting to destroy code.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strcpy</a:t>
            </a:r>
            <a:r>
              <a:rPr lang="en-US" dirty="0" smtClean="0"/>
              <a:t> &lt; </a:t>
            </a:r>
            <a:r>
              <a:rPr lang="en-US" dirty="0" err="1" smtClean="0"/>
              <a:t>strncpy</a:t>
            </a:r>
            <a:r>
              <a:rPr lang="en-US" dirty="0" smtClean="0"/>
              <a:t> &lt; </a:t>
            </a:r>
            <a:r>
              <a:rPr lang="en-US" dirty="0" err="1" smtClean="0"/>
              <a:t>snprintf</a:t>
            </a:r>
            <a:r>
              <a:rPr lang="en-US" dirty="0" smtClean="0"/>
              <a:t> &lt; </a:t>
            </a:r>
            <a:r>
              <a:rPr lang="en-US" dirty="0" err="1" smtClean="0"/>
              <a:t>strlcpy</a:t>
            </a:r>
            <a:endParaRPr lang="en-US" dirty="0" smtClean="0"/>
          </a:p>
          <a:p>
            <a:r>
              <a:rPr lang="en-US" dirty="0" err="1" smtClean="0"/>
              <a:t>snprintf</a:t>
            </a:r>
            <a:endParaRPr lang="en-US" dirty="0" smtClean="0"/>
          </a:p>
          <a:p>
            <a:r>
              <a:rPr lang="en-US" dirty="0" err="1" smtClean="0"/>
              <a:t>strlcpy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3364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nl-NL" dirty="0" smtClean="0"/>
              <a:t>Titel </a:t>
            </a:r>
            <a:r>
              <a:rPr lang="nl-NL" dirty="0" err="1" smtClean="0"/>
              <a:t>volgblad</a:t>
            </a:r>
            <a:r>
              <a:rPr lang="nl-NL" dirty="0" smtClean="0"/>
              <a:t> </a:t>
            </a:r>
            <a:r>
              <a:rPr lang="nl-NL" dirty="0" err="1" smtClean="0"/>
              <a:t>Arial</a:t>
            </a:r>
            <a:r>
              <a:rPr lang="nl-NL" dirty="0" smtClean="0"/>
              <a:t> 28pt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 smtClean="0"/>
              <a:t>Klik om de tekststijl van het sjabloon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62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 smtClean="0"/>
              <a:t>Titel </a:t>
            </a:r>
            <a:r>
              <a:rPr lang="nl-NL" dirty="0" err="1" smtClean="0"/>
              <a:t>volgblad</a:t>
            </a:r>
            <a:r>
              <a:rPr lang="nl-NL" dirty="0" smtClean="0"/>
              <a:t> </a:t>
            </a:r>
            <a:r>
              <a:rPr lang="nl-NL" dirty="0" err="1" smtClean="0"/>
              <a:t>Arial</a:t>
            </a:r>
            <a:r>
              <a:rPr lang="nl-NL" dirty="0" smtClean="0"/>
              <a:t> 28pt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27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 smtClean="0"/>
              <a:t>Titel </a:t>
            </a:r>
            <a:r>
              <a:rPr lang="nl-NL" dirty="0" err="1" smtClean="0"/>
              <a:t>volgblad</a:t>
            </a:r>
            <a:r>
              <a:rPr lang="nl-NL" dirty="0" smtClean="0"/>
              <a:t> </a:t>
            </a:r>
            <a:r>
              <a:rPr lang="nl-NL" dirty="0" err="1" smtClean="0"/>
              <a:t>Arial</a:t>
            </a:r>
            <a:r>
              <a:rPr lang="nl-NL" dirty="0" smtClean="0"/>
              <a:t> 28pt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285598"/>
            <a:ext cx="4040188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285598"/>
            <a:ext cx="4041775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ED2B493-C1EE-714C-B8A9-F38F4D8CE6E7}" type="datetimeFigureOut">
              <a:rPr lang="nl-NL" smtClean="0"/>
              <a:t>13-2-2023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1738642" y="4767263"/>
            <a:ext cx="4281158" cy="274637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1610267" cy="274637"/>
          </a:xfrm>
          <a:prstGeom prst="rect">
            <a:avLst/>
          </a:prstGeom>
        </p:spPr>
        <p:txBody>
          <a:bodyPr/>
          <a:lstStyle/>
          <a:p>
            <a:fld id="{F3BC6476-EA18-C04A-BD06-B622CA55CE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15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093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blad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2029"/>
            <a:ext cx="9134075" cy="5139440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492468" y="4630341"/>
            <a:ext cx="6366115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046189" y="4641986"/>
            <a:ext cx="829797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1A7FFB-7E9A-E347-8F80-8E2C647B362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92468" y="1400775"/>
            <a:ext cx="7383518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92468" y="2221509"/>
            <a:ext cx="7383518" cy="2192807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 smtClean="0"/>
              <a:t>Klik om de tekststijl van het sjabloon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348047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blad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2029"/>
            <a:ext cx="9134075" cy="5139439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492468" y="4630341"/>
            <a:ext cx="6366115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046189" y="4641986"/>
            <a:ext cx="829797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1A7FFB-7E9A-E347-8F80-8E2C647B362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92468" y="1400775"/>
            <a:ext cx="7383518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92468" y="2221509"/>
            <a:ext cx="7383518" cy="2192807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 smtClean="0"/>
              <a:t>Klik om de tekststijl van het sjabloon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" y="2029"/>
            <a:ext cx="9134075" cy="5139440"/>
          </a:xfrm>
          <a:prstGeom prst="rect">
            <a:avLst/>
          </a:prstGeom>
        </p:spPr>
      </p:pic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676400" y="4630341"/>
            <a:ext cx="6182182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046187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‹#›</a:t>
            </a:fld>
            <a:endParaRPr lang="nl-NL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1676400" y="1204346"/>
            <a:ext cx="7199586" cy="85725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676400" y="2107096"/>
            <a:ext cx="7199586" cy="2447865"/>
          </a:xfrm>
        </p:spPr>
        <p:txBody>
          <a:bodyPr/>
          <a:lstStyle>
            <a:lvl1pPr algn="r">
              <a:defRPr sz="2400">
                <a:latin typeface="Arial"/>
                <a:cs typeface="Arial"/>
              </a:defRPr>
            </a:lvl1pPr>
            <a:lvl2pPr algn="r">
              <a:defRPr sz="2000"/>
            </a:lvl2pPr>
          </a:lstStyle>
          <a:p>
            <a:pPr lvl="0"/>
            <a:r>
              <a:rPr lang="nl-NL" dirty="0" smtClean="0"/>
              <a:t>Klik om de tekststijl van het sjabloon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43737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2030"/>
            <a:ext cx="9134076" cy="513944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Titel van presentatie, </a:t>
            </a:r>
            <a:r>
              <a:rPr lang="nl-NL" dirty="0" err="1" smtClean="0"/>
              <a:t>Arial</a:t>
            </a:r>
            <a:r>
              <a:rPr lang="nl-NL" dirty="0" smtClean="0"/>
              <a:t> 32pt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87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sjabloon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C1A7FFB-7E9A-E347-8F80-8E2C647B362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956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5" r:id="rId2"/>
    <p:sldLayoutId id="2147483826" r:id="rId3"/>
    <p:sldLayoutId id="2147483830" r:id="rId4"/>
    <p:sldLayoutId id="2147483831" r:id="rId5"/>
    <p:sldLayoutId id="2147483833" r:id="rId6"/>
    <p:sldLayoutId id="2147483832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rgbClr val="66006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cii-code.com/" TargetMode="External"/><Relationship Id="rId2" Type="http://schemas.openxmlformats.org/officeDocument/2006/relationships/hyperlink" Target="https://www.cplusplus.com/reference/clibrary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hict.instructure.com/courses/12897/modul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Programming in C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8681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Grading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718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The </a:t>
            </a:r>
            <a:r>
              <a:rPr lang="nl-NL" sz="1600" dirty="0" err="1" smtClean="0"/>
              <a:t>learning</a:t>
            </a:r>
            <a:r>
              <a:rPr lang="nl-NL" sz="1600" dirty="0" smtClean="0"/>
              <a:t> </a:t>
            </a:r>
            <a:r>
              <a:rPr lang="nl-NL" sz="1600" dirty="0" err="1" smtClean="0"/>
              <a:t>outcome</a:t>
            </a:r>
            <a:r>
              <a:rPr lang="nl-NL" sz="1600" dirty="0" smtClean="0"/>
              <a:t> is </a:t>
            </a:r>
            <a:r>
              <a:rPr lang="nl-NL" sz="1600" dirty="0" err="1" smtClean="0"/>
              <a:t>assessed</a:t>
            </a:r>
            <a:r>
              <a:rPr lang="nl-NL" sz="1600" dirty="0" smtClean="0"/>
              <a:t> </a:t>
            </a:r>
            <a:r>
              <a:rPr lang="nl-NL" sz="1600" dirty="0" err="1" smtClean="0"/>
              <a:t>using</a:t>
            </a:r>
            <a:r>
              <a:rPr lang="nl-NL" sz="1600" dirty="0" smtClean="0"/>
              <a:t> 4 criteria. See </a:t>
            </a:r>
            <a:r>
              <a:rPr lang="nl-NL" sz="1600" dirty="0" err="1" smtClean="0"/>
              <a:t>the</a:t>
            </a:r>
            <a:r>
              <a:rPr lang="nl-NL" sz="1600" dirty="0" smtClean="0"/>
              <a:t> </a:t>
            </a:r>
            <a:r>
              <a:rPr lang="nl-NL" sz="1600" dirty="0" err="1" smtClean="0"/>
              <a:t>rubric</a:t>
            </a:r>
            <a:r>
              <a:rPr lang="nl-NL" sz="1600" dirty="0" smtClean="0"/>
              <a:t> in </a:t>
            </a:r>
            <a:r>
              <a:rPr lang="nl-NL" sz="1600" dirty="0" err="1" smtClean="0"/>
              <a:t>the</a:t>
            </a:r>
            <a:r>
              <a:rPr lang="nl-NL" sz="1600" dirty="0" smtClean="0"/>
              <a:t> Semester </a:t>
            </a:r>
            <a:r>
              <a:rPr lang="nl-NL" sz="1600" dirty="0" err="1" smtClean="0"/>
              <a:t>progress</a:t>
            </a:r>
            <a:r>
              <a:rPr lang="nl-NL" sz="1600" dirty="0" smtClean="0"/>
              <a:t> </a:t>
            </a:r>
            <a:r>
              <a:rPr lang="nl-NL" sz="1600" dirty="0" err="1" smtClean="0"/>
              <a:t>section</a:t>
            </a:r>
            <a:r>
              <a:rPr lang="nl-NL" sz="1600" dirty="0" smtClean="0"/>
              <a:t> of canvas.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ct val="150000"/>
              </a:lnSpc>
              <a:spcBef>
                <a:spcPts val="0"/>
              </a:spcBef>
              <a:tabLst>
                <a:tab pos="1612900" algn="l"/>
                <a:tab pos="1971675" algn="l"/>
              </a:tabLst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06" y="2030505"/>
            <a:ext cx="6797488" cy="27902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4122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Grading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718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err="1" smtClean="0"/>
              <a:t>Expected</a:t>
            </a:r>
            <a:r>
              <a:rPr lang="nl-NL" sz="1600" dirty="0" smtClean="0"/>
              <a:t> </a:t>
            </a:r>
            <a:r>
              <a:rPr lang="nl-NL" sz="1600" dirty="0" err="1" smtClean="0"/>
              <a:t>growth</a:t>
            </a:r>
            <a:r>
              <a:rPr lang="nl-NL" sz="1600" dirty="0" smtClean="0"/>
              <a:t> </a:t>
            </a:r>
            <a:r>
              <a:rPr lang="nl-NL" sz="1600" dirty="0" err="1" smtClean="0"/>
              <a:t>during</a:t>
            </a:r>
            <a:r>
              <a:rPr lang="nl-NL" sz="1600" dirty="0" smtClean="0"/>
              <a:t> </a:t>
            </a:r>
            <a:r>
              <a:rPr lang="nl-NL" sz="1600" dirty="0" err="1" smtClean="0"/>
              <a:t>the</a:t>
            </a:r>
            <a:r>
              <a:rPr lang="nl-NL" sz="1600" dirty="0" smtClean="0"/>
              <a:t> semester: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ct val="150000"/>
              </a:lnSpc>
              <a:spcBef>
                <a:spcPts val="0"/>
              </a:spcBef>
              <a:tabLst>
                <a:tab pos="1612900" algn="l"/>
                <a:tab pos="1971675" algn="l"/>
              </a:tabLst>
            </a:pP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221024"/>
              </p:ext>
            </p:extLst>
          </p:nvPr>
        </p:nvGraphicFramePr>
        <p:xfrm>
          <a:off x="1019735" y="1790326"/>
          <a:ext cx="7472080" cy="264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416">
                  <a:extLst>
                    <a:ext uri="{9D8B030D-6E8A-4147-A177-3AD203B41FA5}">
                      <a16:colId xmlns:a16="http://schemas.microsoft.com/office/drawing/2014/main" val="710916012"/>
                    </a:ext>
                  </a:extLst>
                </a:gridCol>
                <a:gridCol w="1494416">
                  <a:extLst>
                    <a:ext uri="{9D8B030D-6E8A-4147-A177-3AD203B41FA5}">
                      <a16:colId xmlns:a16="http://schemas.microsoft.com/office/drawing/2014/main" val="1930269347"/>
                    </a:ext>
                  </a:extLst>
                </a:gridCol>
                <a:gridCol w="1494416">
                  <a:extLst>
                    <a:ext uri="{9D8B030D-6E8A-4147-A177-3AD203B41FA5}">
                      <a16:colId xmlns:a16="http://schemas.microsoft.com/office/drawing/2014/main" val="2857700781"/>
                    </a:ext>
                  </a:extLst>
                </a:gridCol>
                <a:gridCol w="1494416">
                  <a:extLst>
                    <a:ext uri="{9D8B030D-6E8A-4147-A177-3AD203B41FA5}">
                      <a16:colId xmlns:a16="http://schemas.microsoft.com/office/drawing/2014/main" val="3972948657"/>
                    </a:ext>
                  </a:extLst>
                </a:gridCol>
                <a:gridCol w="1494416">
                  <a:extLst>
                    <a:ext uri="{9D8B030D-6E8A-4147-A177-3AD203B41FA5}">
                      <a16:colId xmlns:a16="http://schemas.microsoft.com/office/drawing/2014/main" val="3244734599"/>
                    </a:ext>
                  </a:extLst>
                </a:gridCol>
              </a:tblGrid>
              <a:tr h="745266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Assignment1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Assignment2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Coding</a:t>
                      </a:r>
                      <a:r>
                        <a:rPr lang="nl-NL" sz="1400" dirty="0" smtClean="0"/>
                        <a:t> test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Assignment3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479650"/>
                  </a:ext>
                </a:extLst>
              </a:tr>
              <a:tr h="431781"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Algorithm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Undefined</a:t>
                      </a:r>
                      <a:r>
                        <a:rPr lang="nl-NL" sz="1400" dirty="0" smtClean="0"/>
                        <a:t> 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Orienting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Beginning</a:t>
                      </a:r>
                      <a:r>
                        <a:rPr lang="nl-NL" sz="14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Proficient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309444"/>
                  </a:ext>
                </a:extLst>
              </a:tr>
              <a:tr h="431781"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Implementation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Orienting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Beginning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Beginning</a:t>
                      </a:r>
                      <a:r>
                        <a:rPr lang="nl-NL" sz="1400" baseline="0" dirty="0" smtClean="0"/>
                        <a:t> (</a:t>
                      </a:r>
                      <a:r>
                        <a:rPr lang="nl-NL" sz="1400" baseline="0" dirty="0" err="1" smtClean="0"/>
                        <a:t>Confirmation</a:t>
                      </a:r>
                      <a:r>
                        <a:rPr lang="nl-NL" sz="1400" baseline="0" dirty="0" smtClean="0"/>
                        <a:t>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Proficient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11622"/>
                  </a:ext>
                </a:extLst>
              </a:tr>
              <a:tr h="431781"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Testing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Undefined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Orienting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Beginning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Proficient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85313"/>
                  </a:ext>
                </a:extLst>
              </a:tr>
              <a:tr h="431781"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Maintainability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Orienting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Beginning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Beginning</a:t>
                      </a:r>
                      <a:r>
                        <a:rPr lang="nl-NL" sz="1400" dirty="0" smtClean="0"/>
                        <a:t> (</a:t>
                      </a:r>
                      <a:r>
                        <a:rPr lang="nl-NL" sz="1400" dirty="0" err="1" smtClean="0"/>
                        <a:t>Confirmation</a:t>
                      </a:r>
                      <a:r>
                        <a:rPr lang="nl-NL" sz="1400" dirty="0" smtClean="0"/>
                        <a:t>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Proficient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483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94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Warm up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History</a:t>
            </a:r>
            <a:r>
              <a:rPr lang="nl-NL" dirty="0" smtClean="0"/>
              <a:t> of C</a:t>
            </a:r>
          </a:p>
          <a:p>
            <a:r>
              <a:rPr lang="nl-NL" dirty="0" smtClean="0"/>
              <a:t>Applications of C</a:t>
            </a:r>
          </a:p>
          <a:p>
            <a:r>
              <a:rPr lang="nl-NL" dirty="0" smtClean="0"/>
              <a:t>Set up </a:t>
            </a:r>
            <a:r>
              <a:rPr lang="nl-NL" dirty="0" err="1" smtClean="0"/>
              <a:t>the</a:t>
            </a:r>
            <a:r>
              <a:rPr lang="nl-NL" dirty="0" smtClean="0"/>
              <a:t> environment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90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History</a:t>
            </a:r>
            <a:r>
              <a:rPr lang="nl-NL" dirty="0" smtClean="0"/>
              <a:t> of C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1972 C (</a:t>
            </a:r>
            <a:r>
              <a:rPr lang="nl-NL" dirty="0" err="1" smtClean="0"/>
              <a:t>Ritchie</a:t>
            </a:r>
            <a:r>
              <a:rPr lang="nl-NL" dirty="0" smtClean="0"/>
              <a:t> &amp; </a:t>
            </a:r>
            <a:r>
              <a:rPr lang="nl-NL" dirty="0" err="1" smtClean="0"/>
              <a:t>Kerninghan</a:t>
            </a:r>
            <a:r>
              <a:rPr lang="nl-NL" dirty="0" smtClean="0"/>
              <a:t>)</a:t>
            </a:r>
          </a:p>
          <a:p>
            <a:endParaRPr lang="nl-NL" dirty="0"/>
          </a:p>
          <a:p>
            <a:r>
              <a:rPr lang="nl-NL" dirty="0" smtClean="0"/>
              <a:t>1983 C++</a:t>
            </a:r>
          </a:p>
          <a:p>
            <a:endParaRPr lang="nl-NL" dirty="0"/>
          </a:p>
          <a:p>
            <a:r>
              <a:rPr lang="nl-NL" dirty="0" smtClean="0"/>
              <a:t>1995 Java</a:t>
            </a:r>
          </a:p>
          <a:p>
            <a:endParaRPr lang="nl-NL" dirty="0"/>
          </a:p>
          <a:p>
            <a:r>
              <a:rPr lang="nl-NL" dirty="0" smtClean="0"/>
              <a:t>2000 C#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664" y="1936156"/>
            <a:ext cx="2286768" cy="30168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272" y="321884"/>
            <a:ext cx="2286768" cy="30168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019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Applications of </a:t>
            </a:r>
            <a:r>
              <a:rPr lang="nl-NL" dirty="0"/>
              <a:t>C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03417"/>
          </a:xfrm>
        </p:spPr>
        <p:txBody>
          <a:bodyPr/>
          <a:lstStyle/>
          <a:p>
            <a:r>
              <a:rPr lang="nl-NL" dirty="0" smtClean="0"/>
              <a:t>Hardware control (bit </a:t>
            </a:r>
            <a:r>
              <a:rPr lang="nl-NL" dirty="0" err="1" smtClean="0"/>
              <a:t>operation</a:t>
            </a:r>
            <a:r>
              <a:rPr lang="nl-NL" dirty="0" smtClean="0"/>
              <a:t>)</a:t>
            </a:r>
          </a:p>
          <a:p>
            <a:endParaRPr lang="nl-NL" dirty="0" smtClean="0"/>
          </a:p>
          <a:p>
            <a:r>
              <a:rPr lang="nl-NL" dirty="0" smtClean="0"/>
              <a:t>Embedded systems (small memory, </a:t>
            </a:r>
            <a:r>
              <a:rPr lang="nl-NL" dirty="0" err="1" smtClean="0"/>
              <a:t>fast</a:t>
            </a:r>
            <a:r>
              <a:rPr lang="nl-NL" dirty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execute</a:t>
            </a:r>
            <a:r>
              <a:rPr lang="nl-NL" dirty="0" smtClean="0"/>
              <a:t>)</a:t>
            </a:r>
          </a:p>
          <a:p>
            <a:endParaRPr lang="nl-NL" dirty="0" smtClean="0"/>
          </a:p>
          <a:p>
            <a:r>
              <a:rPr lang="nl-NL" dirty="0" smtClean="0"/>
              <a:t>Compilers</a:t>
            </a:r>
          </a:p>
          <a:p>
            <a:endParaRPr lang="nl-NL" dirty="0" smtClean="0"/>
          </a:p>
          <a:p>
            <a:r>
              <a:rPr lang="nl-NL" dirty="0" smtClean="0"/>
              <a:t>Operating systems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6167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Setting up </a:t>
            </a:r>
            <a:r>
              <a:rPr lang="nl-NL" dirty="0" err="1" smtClean="0"/>
              <a:t>the</a:t>
            </a:r>
            <a:r>
              <a:rPr lang="nl-NL" dirty="0" smtClean="0"/>
              <a:t> environment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Microsoft Visual Studio Code (See </a:t>
            </a:r>
            <a:r>
              <a:rPr lang="nl-NL" dirty="0" err="1" smtClean="0"/>
              <a:t>installation</a:t>
            </a:r>
            <a:r>
              <a:rPr lang="nl-NL" dirty="0" smtClean="0"/>
              <a:t> manual in Canvas)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597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Week 1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Arrays </a:t>
            </a:r>
            <a:r>
              <a:rPr lang="nl-NL" dirty="0" err="1" smtClean="0"/>
              <a:t>and</a:t>
            </a:r>
            <a:r>
              <a:rPr lang="nl-NL" dirty="0" smtClean="0"/>
              <a:t> Strings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820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Array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Definition: </a:t>
            </a:r>
          </a:p>
          <a:p>
            <a:pPr lvl="1"/>
            <a:r>
              <a:rPr lang="en-US" dirty="0" smtClean="0"/>
              <a:t>Data structure with a </a:t>
            </a:r>
            <a:r>
              <a:rPr lang="en-US" b="1" dirty="0" smtClean="0"/>
              <a:t>fixed-size</a:t>
            </a:r>
            <a:r>
              <a:rPr lang="en-US" dirty="0" smtClean="0"/>
              <a:t> </a:t>
            </a:r>
            <a:r>
              <a:rPr lang="en-US" dirty="0"/>
              <a:t>variables of the </a:t>
            </a:r>
            <a:r>
              <a:rPr lang="en-US" b="1" dirty="0"/>
              <a:t>same </a:t>
            </a:r>
            <a:r>
              <a:rPr lang="en-US" b="1" dirty="0" smtClean="0"/>
              <a:t>type</a:t>
            </a:r>
            <a:endParaRPr lang="en-US" b="1" dirty="0"/>
          </a:p>
          <a:p>
            <a:pPr lvl="1"/>
            <a:r>
              <a:rPr lang="nl-NL" dirty="0"/>
              <a:t>The variables in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/>
              <a:t>array are </a:t>
            </a:r>
            <a:r>
              <a:rPr lang="nl-NL" b="1" dirty="0" err="1" smtClean="0"/>
              <a:t>indexed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sequence</a:t>
            </a: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413" y="2637442"/>
            <a:ext cx="41624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6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Array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6123062" cy="1713965"/>
          </a:xfrm>
        </p:spPr>
        <p:txBody>
          <a:bodyPr/>
          <a:lstStyle/>
          <a:p>
            <a:r>
              <a:rPr lang="nl-NL" dirty="0" err="1" smtClean="0"/>
              <a:t>Declaration</a:t>
            </a:r>
            <a:r>
              <a:rPr lang="nl-NL" dirty="0"/>
              <a:t>: </a:t>
            </a:r>
            <a:r>
              <a:rPr lang="nl-NL" sz="2000" i="1" dirty="0">
                <a:solidFill>
                  <a:schemeClr val="tx2"/>
                </a:solidFill>
              </a:rPr>
              <a:t>type</a:t>
            </a:r>
            <a:r>
              <a:rPr lang="nl-NL" sz="2000" dirty="0">
                <a:solidFill>
                  <a:schemeClr val="tx2"/>
                </a:solidFill>
              </a:rPr>
              <a:t> </a:t>
            </a:r>
            <a:r>
              <a:rPr lang="nl-NL" sz="2000" dirty="0" err="1">
                <a:solidFill>
                  <a:schemeClr val="tx2"/>
                </a:solidFill>
              </a:rPr>
              <a:t>arrayName</a:t>
            </a:r>
            <a:r>
              <a:rPr lang="nl-NL" sz="2000" dirty="0">
                <a:solidFill>
                  <a:schemeClr val="tx2"/>
                </a:solidFill>
              </a:rPr>
              <a:t>[</a:t>
            </a:r>
            <a:r>
              <a:rPr lang="nl-NL" sz="2000" dirty="0" err="1">
                <a:solidFill>
                  <a:schemeClr val="tx2"/>
                </a:solidFill>
              </a:rPr>
              <a:t>arraySize</a:t>
            </a:r>
            <a:r>
              <a:rPr lang="nl-NL" sz="2000" dirty="0" smtClean="0">
                <a:solidFill>
                  <a:schemeClr val="tx2"/>
                </a:solidFill>
              </a:rPr>
              <a:t>]</a:t>
            </a:r>
          </a:p>
          <a:p>
            <a:pPr marL="457200" lvl="1" indent="0">
              <a:buNone/>
            </a:pPr>
            <a:r>
              <a:rPr lang="nl-NL" dirty="0" err="1">
                <a:solidFill>
                  <a:schemeClr val="tx2"/>
                </a:solidFill>
              </a:rPr>
              <a:t>c</a:t>
            </a:r>
            <a:r>
              <a:rPr lang="nl-NL" dirty="0" err="1" smtClean="0">
                <a:solidFill>
                  <a:schemeClr val="tx2"/>
                </a:solidFill>
              </a:rPr>
              <a:t>har</a:t>
            </a:r>
            <a:r>
              <a:rPr lang="nl-NL" dirty="0" smtClean="0">
                <a:solidFill>
                  <a:schemeClr val="tx2"/>
                </a:solidFill>
              </a:rPr>
              <a:t> </a:t>
            </a:r>
            <a:r>
              <a:rPr lang="nl-NL" dirty="0" err="1" smtClean="0">
                <a:solidFill>
                  <a:schemeClr val="tx2"/>
                </a:solidFill>
              </a:rPr>
              <a:t>message</a:t>
            </a:r>
            <a:r>
              <a:rPr lang="nl-NL" dirty="0" smtClean="0">
                <a:solidFill>
                  <a:schemeClr val="tx2"/>
                </a:solidFill>
              </a:rPr>
              <a:t>[5];</a:t>
            </a:r>
          </a:p>
          <a:p>
            <a:pPr marL="457200" lvl="1" indent="0">
              <a:buNone/>
            </a:pPr>
            <a:r>
              <a:rPr lang="nl-NL" dirty="0">
                <a:solidFill>
                  <a:schemeClr val="tx2"/>
                </a:solidFill>
              </a:rPr>
              <a:t>i</a:t>
            </a:r>
            <a:r>
              <a:rPr lang="nl-NL" dirty="0" smtClean="0">
                <a:solidFill>
                  <a:schemeClr val="tx2"/>
                </a:solidFill>
              </a:rPr>
              <a:t>nt score[5];</a:t>
            </a:r>
          </a:p>
          <a:p>
            <a:pPr marL="457200" lvl="1" indent="0">
              <a:buNone/>
            </a:pPr>
            <a:r>
              <a:rPr lang="nl-NL" dirty="0" err="1" smtClean="0">
                <a:solidFill>
                  <a:schemeClr val="tx2"/>
                </a:solidFill>
              </a:rPr>
              <a:t>float</a:t>
            </a:r>
            <a:r>
              <a:rPr lang="nl-NL" dirty="0" smtClean="0">
                <a:solidFill>
                  <a:schemeClr val="tx2"/>
                </a:solidFill>
              </a:rPr>
              <a:t> </a:t>
            </a:r>
            <a:r>
              <a:rPr lang="nl-NL" dirty="0" err="1" smtClean="0">
                <a:solidFill>
                  <a:schemeClr val="tx2"/>
                </a:solidFill>
              </a:rPr>
              <a:t>temperature</a:t>
            </a:r>
            <a:r>
              <a:rPr lang="nl-NL" dirty="0" smtClean="0">
                <a:solidFill>
                  <a:schemeClr val="tx2"/>
                </a:solidFill>
              </a:rPr>
              <a:t>[24];</a:t>
            </a:r>
          </a:p>
          <a:p>
            <a:endParaRPr lang="nl-NL" dirty="0" smtClean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766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Array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2766"/>
          </a:xfrm>
        </p:spPr>
        <p:txBody>
          <a:bodyPr>
            <a:normAutofit fontScale="92500" lnSpcReduction="20000"/>
          </a:bodyPr>
          <a:lstStyle/>
          <a:p>
            <a:r>
              <a:rPr lang="nl-NL" dirty="0" err="1" smtClean="0"/>
              <a:t>Initialization</a:t>
            </a:r>
            <a:r>
              <a:rPr lang="nl-NL" dirty="0" smtClean="0"/>
              <a:t>:</a:t>
            </a:r>
          </a:p>
          <a:p>
            <a:pPr lvl="1"/>
            <a:r>
              <a:rPr lang="nl-NL" dirty="0" err="1" smtClean="0"/>
              <a:t>One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/>
              <a:t>o</a:t>
            </a:r>
            <a:r>
              <a:rPr lang="nl-NL" dirty="0" err="1" smtClean="0"/>
              <a:t>ne</a:t>
            </a:r>
            <a:r>
              <a:rPr lang="nl-NL" dirty="0" smtClean="0"/>
              <a:t>:</a:t>
            </a:r>
          </a:p>
          <a:p>
            <a:pPr marL="914400" lvl="2" indent="0">
              <a:buNone/>
            </a:pPr>
            <a:r>
              <a:rPr lang="nl-NL" sz="1800" dirty="0">
                <a:solidFill>
                  <a:schemeClr val="tx2"/>
                </a:solidFill>
              </a:rPr>
              <a:t>s</a:t>
            </a:r>
            <a:r>
              <a:rPr lang="nl-NL" sz="1800" dirty="0" smtClean="0">
                <a:solidFill>
                  <a:schemeClr val="tx2"/>
                </a:solidFill>
              </a:rPr>
              <a:t>core[0] = 8;</a:t>
            </a:r>
          </a:p>
          <a:p>
            <a:pPr marL="914400" lvl="2" indent="0">
              <a:buNone/>
            </a:pPr>
            <a:r>
              <a:rPr lang="nl-NL" sz="1800" dirty="0">
                <a:solidFill>
                  <a:schemeClr val="tx2"/>
                </a:solidFill>
              </a:rPr>
              <a:t>s</a:t>
            </a:r>
            <a:r>
              <a:rPr lang="nl-NL" sz="1800" dirty="0" smtClean="0">
                <a:solidFill>
                  <a:schemeClr val="tx2"/>
                </a:solidFill>
              </a:rPr>
              <a:t>core[1] = 6;</a:t>
            </a:r>
          </a:p>
          <a:p>
            <a:pPr marL="914400" lvl="2" indent="0">
              <a:buNone/>
            </a:pPr>
            <a:r>
              <a:rPr lang="nl-NL" sz="1800" dirty="0">
                <a:solidFill>
                  <a:schemeClr val="tx2"/>
                </a:solidFill>
              </a:rPr>
              <a:t>s</a:t>
            </a:r>
            <a:r>
              <a:rPr lang="nl-NL" sz="1800" dirty="0" smtClean="0">
                <a:solidFill>
                  <a:schemeClr val="tx2"/>
                </a:solidFill>
              </a:rPr>
              <a:t>core[2] = 7;</a:t>
            </a:r>
          </a:p>
          <a:p>
            <a:pPr marL="914400" lvl="2" indent="0">
              <a:buNone/>
            </a:pPr>
            <a:r>
              <a:rPr lang="nl-NL" sz="1800" dirty="0" smtClean="0">
                <a:solidFill>
                  <a:schemeClr val="tx2"/>
                </a:solidFill>
              </a:rPr>
              <a:t>…</a:t>
            </a:r>
          </a:p>
          <a:p>
            <a:pPr lvl="1"/>
            <a:r>
              <a:rPr lang="nl-NL" dirty="0" err="1" smtClean="0"/>
              <a:t>Declare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initialize</a:t>
            </a:r>
            <a:r>
              <a:rPr lang="nl-NL" dirty="0"/>
              <a:t> </a:t>
            </a:r>
            <a:r>
              <a:rPr lang="nl-NL" dirty="0" smtClean="0"/>
              <a:t>in </a:t>
            </a:r>
            <a:r>
              <a:rPr lang="nl-NL" dirty="0" err="1" smtClean="0"/>
              <a:t>one</a:t>
            </a:r>
            <a:r>
              <a:rPr lang="nl-NL" dirty="0" smtClean="0"/>
              <a:t> statement</a:t>
            </a:r>
            <a:r>
              <a:rPr lang="nl-NL" dirty="0" smtClean="0"/>
              <a:t>:</a:t>
            </a:r>
            <a:endParaRPr lang="nl-NL" dirty="0" smtClean="0"/>
          </a:p>
          <a:p>
            <a:pPr marL="914400" lvl="2" indent="0">
              <a:buNone/>
            </a:pPr>
            <a:r>
              <a:rPr lang="nl-NL" sz="1800" dirty="0">
                <a:solidFill>
                  <a:schemeClr val="tx2"/>
                </a:solidFill>
              </a:rPr>
              <a:t>int </a:t>
            </a:r>
            <a:r>
              <a:rPr lang="nl-NL" sz="1800" dirty="0" smtClean="0">
                <a:solidFill>
                  <a:schemeClr val="tx2"/>
                </a:solidFill>
              </a:rPr>
              <a:t>score[5] </a:t>
            </a:r>
            <a:r>
              <a:rPr lang="nl-NL" sz="1800" dirty="0">
                <a:solidFill>
                  <a:schemeClr val="tx2"/>
                </a:solidFill>
              </a:rPr>
              <a:t>= </a:t>
            </a:r>
            <a:r>
              <a:rPr lang="nl-NL" sz="1800" dirty="0" smtClean="0">
                <a:solidFill>
                  <a:schemeClr val="tx2"/>
                </a:solidFill>
              </a:rPr>
              <a:t>{8</a:t>
            </a:r>
            <a:r>
              <a:rPr lang="nl-NL" sz="1800" dirty="0">
                <a:solidFill>
                  <a:schemeClr val="tx2"/>
                </a:solidFill>
              </a:rPr>
              <a:t>, 6, 7, 5, </a:t>
            </a:r>
            <a:r>
              <a:rPr lang="nl-NL" sz="1800" dirty="0" smtClean="0">
                <a:solidFill>
                  <a:schemeClr val="tx2"/>
                </a:solidFill>
              </a:rPr>
              <a:t>9};</a:t>
            </a:r>
            <a:endParaRPr lang="nl-NL" sz="1800" dirty="0">
              <a:solidFill>
                <a:schemeClr val="tx2"/>
              </a:solidFill>
            </a:endParaRPr>
          </a:p>
          <a:p>
            <a:pPr lvl="1"/>
            <a:r>
              <a:rPr lang="nl-NL" dirty="0" err="1"/>
              <a:t>Declare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initialize</a:t>
            </a:r>
            <a:r>
              <a:rPr lang="nl-NL" dirty="0"/>
              <a:t> in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smtClean="0"/>
              <a:t>statement (</a:t>
            </a:r>
            <a:r>
              <a:rPr lang="nl-NL" dirty="0" err="1" smtClean="0"/>
              <a:t>size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omitted</a:t>
            </a:r>
            <a:r>
              <a:rPr lang="nl-NL" smtClean="0"/>
              <a:t>):</a:t>
            </a:r>
            <a:endParaRPr lang="nl-NL" dirty="0" smtClean="0"/>
          </a:p>
          <a:p>
            <a:pPr marL="914400" lvl="2" indent="0">
              <a:buNone/>
            </a:pPr>
            <a:r>
              <a:rPr lang="nl-NL" sz="1900" dirty="0">
                <a:solidFill>
                  <a:schemeClr val="tx2"/>
                </a:solidFill>
              </a:rPr>
              <a:t>int score</a:t>
            </a:r>
            <a:r>
              <a:rPr lang="nl-NL" sz="1900" dirty="0" smtClean="0">
                <a:solidFill>
                  <a:schemeClr val="tx2"/>
                </a:solidFill>
              </a:rPr>
              <a:t>[] </a:t>
            </a:r>
            <a:r>
              <a:rPr lang="nl-NL" sz="1900" dirty="0">
                <a:solidFill>
                  <a:schemeClr val="tx2"/>
                </a:solidFill>
              </a:rPr>
              <a:t>= </a:t>
            </a:r>
            <a:r>
              <a:rPr lang="nl-NL" sz="1900" dirty="0" smtClean="0">
                <a:solidFill>
                  <a:schemeClr val="tx2"/>
                </a:solidFill>
              </a:rPr>
              <a:t>{8</a:t>
            </a:r>
            <a:r>
              <a:rPr lang="nl-NL" sz="1900" dirty="0">
                <a:solidFill>
                  <a:schemeClr val="tx2"/>
                </a:solidFill>
              </a:rPr>
              <a:t>, 6, 7, 5, </a:t>
            </a:r>
            <a:r>
              <a:rPr lang="nl-NL" sz="1900" dirty="0" smtClean="0">
                <a:solidFill>
                  <a:schemeClr val="tx2"/>
                </a:solidFill>
              </a:rPr>
              <a:t>9};</a:t>
            </a:r>
            <a:endParaRPr lang="nl-NL" sz="1900" dirty="0">
              <a:solidFill>
                <a:schemeClr val="tx2"/>
              </a:solidFill>
            </a:endParaRPr>
          </a:p>
          <a:p>
            <a:pPr lvl="1"/>
            <a:r>
              <a:rPr lang="nl-NL" dirty="0" err="1" smtClean="0"/>
              <a:t>Initialize</a:t>
            </a:r>
            <a:r>
              <a:rPr lang="nl-NL" dirty="0" smtClean="0"/>
              <a:t> first element. The </a:t>
            </a:r>
            <a:r>
              <a:rPr lang="nl-NL" dirty="0" err="1" smtClean="0"/>
              <a:t>remaining</a:t>
            </a:r>
            <a:r>
              <a:rPr lang="nl-NL" dirty="0" smtClean="0"/>
              <a:t> </a:t>
            </a:r>
            <a:r>
              <a:rPr lang="nl-NL" dirty="0" err="1" smtClean="0"/>
              <a:t>elements</a:t>
            </a:r>
            <a:r>
              <a:rPr lang="nl-NL" dirty="0" smtClean="0"/>
              <a:t> are set </a:t>
            </a:r>
            <a:r>
              <a:rPr lang="nl-NL" dirty="0" err="1" smtClean="0"/>
              <a:t>to</a:t>
            </a:r>
            <a:r>
              <a:rPr lang="nl-NL" dirty="0" smtClean="0"/>
              <a:t> 0:</a:t>
            </a:r>
            <a:endParaRPr lang="nl-NL" dirty="0" smtClean="0"/>
          </a:p>
          <a:p>
            <a:pPr marL="914400" lvl="2" indent="0">
              <a:buNone/>
            </a:pPr>
            <a:r>
              <a:rPr lang="nl-NL" sz="1800" dirty="0">
                <a:solidFill>
                  <a:schemeClr val="tx2"/>
                </a:solidFill>
              </a:rPr>
              <a:t>i</a:t>
            </a:r>
            <a:r>
              <a:rPr lang="nl-NL" sz="1800" dirty="0" smtClean="0">
                <a:solidFill>
                  <a:schemeClr val="tx2"/>
                </a:solidFill>
              </a:rPr>
              <a:t>nt score[5] = {8};</a:t>
            </a:r>
            <a:endParaRPr lang="nl-NL" sz="1800" dirty="0">
              <a:solidFill>
                <a:schemeClr val="tx2"/>
              </a:solidFill>
            </a:endParaRP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991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General information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Course </a:t>
            </a:r>
            <a:r>
              <a:rPr lang="nl-NL" dirty="0" err="1" smtClean="0"/>
              <a:t>organisation</a:t>
            </a:r>
            <a:endParaRPr lang="nl-NL" dirty="0" smtClean="0"/>
          </a:p>
          <a:p>
            <a:r>
              <a:rPr lang="nl-NL" dirty="0" err="1" smtClean="0"/>
              <a:t>Assignments</a:t>
            </a:r>
            <a:endParaRPr lang="nl-NL" dirty="0" smtClean="0"/>
          </a:p>
          <a:p>
            <a:r>
              <a:rPr lang="nl-NL" dirty="0" err="1" smtClean="0"/>
              <a:t>Grading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70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Array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54757"/>
          </a:xfrm>
        </p:spPr>
        <p:txBody>
          <a:bodyPr>
            <a:normAutofit/>
          </a:bodyPr>
          <a:lstStyle/>
          <a:p>
            <a:r>
              <a:rPr lang="nl-NL" dirty="0" err="1" smtClean="0"/>
              <a:t>Accessing</a:t>
            </a:r>
            <a:r>
              <a:rPr lang="nl-NL" dirty="0" smtClean="0"/>
              <a:t> array element:</a:t>
            </a:r>
          </a:p>
          <a:p>
            <a:pPr marL="914400" lvl="2" indent="0">
              <a:buNone/>
            </a:pPr>
            <a:r>
              <a:rPr lang="nl-NL" sz="1800" dirty="0">
                <a:solidFill>
                  <a:schemeClr val="tx2"/>
                </a:solidFill>
              </a:rPr>
              <a:t>i</a:t>
            </a:r>
            <a:r>
              <a:rPr lang="nl-NL" sz="1800" dirty="0" smtClean="0">
                <a:solidFill>
                  <a:schemeClr val="tx2"/>
                </a:solidFill>
              </a:rPr>
              <a:t>nt </a:t>
            </a:r>
            <a:r>
              <a:rPr lang="nl-NL" sz="1800" dirty="0" err="1" smtClean="0">
                <a:solidFill>
                  <a:schemeClr val="tx2"/>
                </a:solidFill>
              </a:rPr>
              <a:t>math</a:t>
            </a:r>
            <a:r>
              <a:rPr lang="nl-NL" sz="1800" dirty="0" smtClean="0">
                <a:solidFill>
                  <a:schemeClr val="tx2"/>
                </a:solidFill>
              </a:rPr>
              <a:t> = score[0];</a:t>
            </a:r>
          </a:p>
          <a:p>
            <a:pPr marL="914400" lvl="2" indent="0">
              <a:buNone/>
            </a:pPr>
            <a:r>
              <a:rPr lang="nl-NL" sz="1800" dirty="0">
                <a:solidFill>
                  <a:schemeClr val="tx2"/>
                </a:solidFill>
              </a:rPr>
              <a:t>i</a:t>
            </a:r>
            <a:r>
              <a:rPr lang="nl-NL" sz="1800" dirty="0" smtClean="0">
                <a:solidFill>
                  <a:schemeClr val="tx2"/>
                </a:solidFill>
              </a:rPr>
              <a:t>nt </a:t>
            </a:r>
            <a:r>
              <a:rPr lang="nl-NL" sz="1800" dirty="0" err="1" smtClean="0">
                <a:solidFill>
                  <a:schemeClr val="tx2"/>
                </a:solidFill>
              </a:rPr>
              <a:t>physics</a:t>
            </a:r>
            <a:r>
              <a:rPr lang="nl-NL" sz="1800" dirty="0" smtClean="0">
                <a:solidFill>
                  <a:schemeClr val="tx2"/>
                </a:solidFill>
              </a:rPr>
              <a:t> = score[1];</a:t>
            </a:r>
          </a:p>
          <a:p>
            <a:pPr marL="914400" lvl="2" indent="0">
              <a:buNone/>
            </a:pPr>
            <a:r>
              <a:rPr lang="nl-NL" sz="1800" dirty="0" smtClean="0">
                <a:solidFill>
                  <a:schemeClr val="tx2"/>
                </a:solidFill>
              </a:rPr>
              <a:t>…</a:t>
            </a:r>
            <a:endParaRPr lang="nl-NL" sz="1900" dirty="0">
              <a:solidFill>
                <a:schemeClr val="tx2"/>
              </a:solidFill>
            </a:endParaRP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5781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Multi-</a:t>
            </a:r>
            <a:r>
              <a:rPr lang="nl-NL" dirty="0" err="1" smtClean="0"/>
              <a:t>dimentional</a:t>
            </a:r>
            <a:r>
              <a:rPr lang="nl-NL" dirty="0" smtClean="0"/>
              <a:t> Array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58025" y="2256091"/>
            <a:ext cx="8122777" cy="2409914"/>
          </a:xfrm>
        </p:spPr>
        <p:txBody>
          <a:bodyPr>
            <a:normAutofit fontScale="47500" lnSpcReduction="20000"/>
          </a:bodyPr>
          <a:lstStyle/>
          <a:p>
            <a:pPr marL="514350" lvl="1" indent="0">
              <a:buNone/>
            </a:pPr>
            <a:r>
              <a:rPr lang="nl-NL" sz="1800" dirty="0">
                <a:solidFill>
                  <a:schemeClr val="tx2"/>
                </a:solidFill>
              </a:rPr>
              <a:t>i</a:t>
            </a:r>
            <a:r>
              <a:rPr lang="nl-NL" sz="1800" dirty="0" smtClean="0">
                <a:solidFill>
                  <a:schemeClr val="tx2"/>
                </a:solidFill>
              </a:rPr>
              <a:t>nt </a:t>
            </a:r>
            <a:r>
              <a:rPr lang="nl-NL" sz="1800" dirty="0" err="1" smtClean="0">
                <a:solidFill>
                  <a:schemeClr val="tx2"/>
                </a:solidFill>
              </a:rPr>
              <a:t>average</a:t>
            </a:r>
            <a:r>
              <a:rPr lang="nl-NL" sz="1800" dirty="0" smtClean="0">
                <a:solidFill>
                  <a:schemeClr val="tx2"/>
                </a:solidFill>
              </a:rPr>
              <a:t>[256];</a:t>
            </a:r>
          </a:p>
          <a:p>
            <a:pPr marL="514350" lvl="1" indent="0">
              <a:buNone/>
            </a:pPr>
            <a:r>
              <a:rPr lang="nl-NL" sz="1800" dirty="0" smtClean="0">
                <a:solidFill>
                  <a:schemeClr val="tx2"/>
                </a:solidFill>
              </a:rPr>
              <a:t>int pixel[256][256];            //</a:t>
            </a:r>
            <a:r>
              <a:rPr lang="nl-NL" sz="1800" dirty="0" err="1" smtClean="0">
                <a:solidFill>
                  <a:schemeClr val="tx2"/>
                </a:solidFill>
              </a:rPr>
              <a:t>declaration</a:t>
            </a:r>
            <a:endParaRPr lang="nl-NL" sz="1800" dirty="0" smtClean="0">
              <a:solidFill>
                <a:schemeClr val="tx2"/>
              </a:solidFill>
            </a:endParaRPr>
          </a:p>
          <a:p>
            <a:pPr marL="514350" lvl="1" indent="0">
              <a:buNone/>
            </a:pPr>
            <a:endParaRPr lang="nl-NL" sz="1800" dirty="0">
              <a:solidFill>
                <a:schemeClr val="tx2"/>
              </a:solidFill>
            </a:endParaRPr>
          </a:p>
          <a:p>
            <a:pPr marL="514350" lvl="1" indent="0">
              <a:buNone/>
            </a:pPr>
            <a:r>
              <a:rPr lang="nl-NL" sz="1800" dirty="0" err="1">
                <a:solidFill>
                  <a:schemeClr val="tx2"/>
                </a:solidFill>
              </a:rPr>
              <a:t>f</a:t>
            </a:r>
            <a:r>
              <a:rPr lang="nl-NL" sz="1800" dirty="0" err="1" smtClean="0">
                <a:solidFill>
                  <a:schemeClr val="tx2"/>
                </a:solidFill>
              </a:rPr>
              <a:t>or</a:t>
            </a:r>
            <a:r>
              <a:rPr lang="nl-NL" sz="1800" dirty="0" smtClean="0">
                <a:solidFill>
                  <a:schemeClr val="tx2"/>
                </a:solidFill>
              </a:rPr>
              <a:t> (int i = 0; i &lt; 256; i++)     //</a:t>
            </a:r>
            <a:r>
              <a:rPr lang="nl-NL" sz="1800" dirty="0" err="1" smtClean="0">
                <a:solidFill>
                  <a:schemeClr val="tx2"/>
                </a:solidFill>
              </a:rPr>
              <a:t>initialization</a:t>
            </a:r>
            <a:endParaRPr lang="nl-NL" sz="1800" dirty="0" smtClean="0">
              <a:solidFill>
                <a:schemeClr val="tx2"/>
              </a:solidFill>
            </a:endParaRPr>
          </a:p>
          <a:p>
            <a:pPr marL="514350" lvl="1" indent="0">
              <a:buNone/>
            </a:pPr>
            <a:r>
              <a:rPr lang="nl-NL" sz="1800" dirty="0">
                <a:solidFill>
                  <a:schemeClr val="tx2"/>
                </a:solidFill>
              </a:rPr>
              <a:t> </a:t>
            </a:r>
            <a:r>
              <a:rPr lang="nl-NL" sz="1800" dirty="0" smtClean="0">
                <a:solidFill>
                  <a:schemeClr val="tx2"/>
                </a:solidFill>
              </a:rPr>
              <a:t> </a:t>
            </a:r>
            <a:r>
              <a:rPr lang="nl-NL" sz="1800" dirty="0" err="1" smtClean="0">
                <a:solidFill>
                  <a:schemeClr val="tx2"/>
                </a:solidFill>
              </a:rPr>
              <a:t>for</a:t>
            </a:r>
            <a:r>
              <a:rPr lang="nl-NL" sz="1800" dirty="0" smtClean="0">
                <a:solidFill>
                  <a:schemeClr val="tx2"/>
                </a:solidFill>
              </a:rPr>
              <a:t> (int j = 0; j &lt; 256, j++)</a:t>
            </a:r>
          </a:p>
          <a:p>
            <a:pPr marL="514350" lvl="1" indent="0">
              <a:buNone/>
            </a:pPr>
            <a:r>
              <a:rPr lang="nl-NL" sz="1800" dirty="0">
                <a:solidFill>
                  <a:schemeClr val="tx2"/>
                </a:solidFill>
              </a:rPr>
              <a:t> </a:t>
            </a:r>
            <a:r>
              <a:rPr lang="nl-NL" sz="1800" dirty="0" smtClean="0">
                <a:solidFill>
                  <a:schemeClr val="tx2"/>
                </a:solidFill>
              </a:rPr>
              <a:t>   pixel[i][j] = </a:t>
            </a:r>
            <a:r>
              <a:rPr lang="nl-NL" sz="1800" dirty="0">
                <a:solidFill>
                  <a:schemeClr val="tx2"/>
                </a:solidFill>
              </a:rPr>
              <a:t>0</a:t>
            </a:r>
            <a:r>
              <a:rPr lang="nl-NL" sz="1800" dirty="0" smtClean="0">
                <a:solidFill>
                  <a:schemeClr val="tx2"/>
                </a:solidFill>
              </a:rPr>
              <a:t>;</a:t>
            </a:r>
            <a:endParaRPr lang="nl-NL" sz="1800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nl-NL" sz="1800" dirty="0" smtClean="0"/>
              <a:t>  …</a:t>
            </a:r>
          </a:p>
          <a:p>
            <a:pPr marL="514350" lvl="1" indent="0">
              <a:buNone/>
            </a:pPr>
            <a:r>
              <a:rPr lang="nl-NL" sz="1800" dirty="0" err="1">
                <a:solidFill>
                  <a:schemeClr val="tx2"/>
                </a:solidFill>
              </a:rPr>
              <a:t>for</a:t>
            </a:r>
            <a:r>
              <a:rPr lang="nl-NL" sz="1800" dirty="0">
                <a:solidFill>
                  <a:schemeClr val="tx2"/>
                </a:solidFill>
              </a:rPr>
              <a:t> (int i = 0; i &lt; 256; i++)     </a:t>
            </a:r>
            <a:r>
              <a:rPr lang="nl-NL" sz="1800" dirty="0" smtClean="0">
                <a:solidFill>
                  <a:schemeClr val="tx2"/>
                </a:solidFill>
              </a:rPr>
              <a:t>//</a:t>
            </a:r>
            <a:r>
              <a:rPr lang="nl-NL" sz="1800" dirty="0" err="1" smtClean="0">
                <a:solidFill>
                  <a:schemeClr val="tx2"/>
                </a:solidFill>
              </a:rPr>
              <a:t>accessing</a:t>
            </a:r>
            <a:r>
              <a:rPr lang="nl-NL" sz="1800" dirty="0" smtClean="0">
                <a:solidFill>
                  <a:schemeClr val="tx2"/>
                </a:solidFill>
              </a:rPr>
              <a:t> </a:t>
            </a:r>
            <a:r>
              <a:rPr lang="nl-NL" sz="1800" dirty="0" err="1" smtClean="0">
                <a:solidFill>
                  <a:schemeClr val="tx2"/>
                </a:solidFill>
              </a:rPr>
              <a:t>the</a:t>
            </a:r>
            <a:r>
              <a:rPr lang="nl-NL" sz="1800" dirty="0" smtClean="0">
                <a:solidFill>
                  <a:schemeClr val="tx2"/>
                </a:solidFill>
              </a:rPr>
              <a:t> </a:t>
            </a:r>
            <a:r>
              <a:rPr lang="nl-NL" sz="1800" dirty="0" err="1" smtClean="0">
                <a:solidFill>
                  <a:schemeClr val="tx2"/>
                </a:solidFill>
              </a:rPr>
              <a:t>value</a:t>
            </a:r>
            <a:endParaRPr lang="nl-NL" sz="1800" dirty="0" smtClean="0">
              <a:solidFill>
                <a:schemeClr val="tx2"/>
              </a:solidFill>
            </a:endParaRPr>
          </a:p>
          <a:p>
            <a:pPr marL="514350" lvl="1" indent="0">
              <a:buNone/>
            </a:pPr>
            <a:r>
              <a:rPr lang="nl-NL" sz="1800" dirty="0" smtClean="0">
                <a:solidFill>
                  <a:schemeClr val="tx2"/>
                </a:solidFill>
              </a:rPr>
              <a:t>{</a:t>
            </a:r>
          </a:p>
          <a:p>
            <a:pPr marL="514350" lvl="1" indent="0">
              <a:buNone/>
            </a:pPr>
            <a:r>
              <a:rPr lang="nl-NL" sz="1800" dirty="0">
                <a:solidFill>
                  <a:schemeClr val="tx2"/>
                </a:solidFill>
              </a:rPr>
              <a:t> </a:t>
            </a:r>
            <a:r>
              <a:rPr lang="nl-NL" sz="1800" dirty="0" smtClean="0">
                <a:solidFill>
                  <a:schemeClr val="tx2"/>
                </a:solidFill>
              </a:rPr>
              <a:t> int </a:t>
            </a:r>
            <a:r>
              <a:rPr lang="nl-NL" sz="1800" dirty="0" err="1" smtClean="0">
                <a:solidFill>
                  <a:schemeClr val="tx2"/>
                </a:solidFill>
              </a:rPr>
              <a:t>sum</a:t>
            </a:r>
            <a:r>
              <a:rPr lang="nl-NL" sz="1800" dirty="0" smtClean="0">
                <a:solidFill>
                  <a:schemeClr val="tx2"/>
                </a:solidFill>
              </a:rPr>
              <a:t> = 0;</a:t>
            </a:r>
          </a:p>
          <a:p>
            <a:pPr marL="514350" lvl="1" indent="0">
              <a:buNone/>
            </a:pPr>
            <a:endParaRPr lang="nl-NL" sz="1800" dirty="0">
              <a:solidFill>
                <a:schemeClr val="tx2"/>
              </a:solidFill>
            </a:endParaRPr>
          </a:p>
          <a:p>
            <a:pPr marL="514350" lvl="1" indent="0">
              <a:buNone/>
            </a:pPr>
            <a:r>
              <a:rPr lang="nl-NL" sz="1800" dirty="0">
                <a:solidFill>
                  <a:schemeClr val="tx2"/>
                </a:solidFill>
              </a:rPr>
              <a:t>  </a:t>
            </a:r>
            <a:r>
              <a:rPr lang="nl-NL" sz="1800" dirty="0" err="1">
                <a:solidFill>
                  <a:schemeClr val="tx2"/>
                </a:solidFill>
              </a:rPr>
              <a:t>for</a:t>
            </a:r>
            <a:r>
              <a:rPr lang="nl-NL" sz="1800" dirty="0">
                <a:solidFill>
                  <a:schemeClr val="tx2"/>
                </a:solidFill>
              </a:rPr>
              <a:t> (int j = 0; j &lt; 256, j</a:t>
            </a:r>
            <a:r>
              <a:rPr lang="nl-NL" sz="1800" dirty="0" smtClean="0">
                <a:solidFill>
                  <a:schemeClr val="tx2"/>
                </a:solidFill>
              </a:rPr>
              <a:t>++)</a:t>
            </a:r>
            <a:endParaRPr lang="nl-NL" sz="1800" dirty="0">
              <a:solidFill>
                <a:schemeClr val="tx2"/>
              </a:solidFill>
            </a:endParaRPr>
          </a:p>
          <a:p>
            <a:pPr marL="514350" lvl="1" indent="0">
              <a:buNone/>
            </a:pPr>
            <a:r>
              <a:rPr lang="nl-NL" sz="1800" dirty="0">
                <a:solidFill>
                  <a:schemeClr val="tx2"/>
                </a:solidFill>
              </a:rPr>
              <a:t>    </a:t>
            </a:r>
            <a:r>
              <a:rPr lang="nl-NL" sz="1800" dirty="0" err="1" smtClean="0">
                <a:solidFill>
                  <a:schemeClr val="tx2"/>
                </a:solidFill>
              </a:rPr>
              <a:t>sum</a:t>
            </a:r>
            <a:r>
              <a:rPr lang="nl-NL" sz="1800" dirty="0" smtClean="0">
                <a:solidFill>
                  <a:schemeClr val="tx2"/>
                </a:solidFill>
              </a:rPr>
              <a:t> += pixel[i][j];</a:t>
            </a:r>
          </a:p>
          <a:p>
            <a:pPr marL="514350" lvl="1" indent="0">
              <a:buNone/>
            </a:pPr>
            <a:endParaRPr lang="nl-NL" sz="1800" dirty="0" smtClean="0">
              <a:solidFill>
                <a:schemeClr val="tx2"/>
              </a:solidFill>
            </a:endParaRPr>
          </a:p>
          <a:p>
            <a:pPr marL="514350" lvl="1" indent="0">
              <a:buNone/>
            </a:pPr>
            <a:r>
              <a:rPr lang="nl-NL" sz="1800" dirty="0">
                <a:solidFill>
                  <a:schemeClr val="tx2"/>
                </a:solidFill>
              </a:rPr>
              <a:t> </a:t>
            </a:r>
            <a:r>
              <a:rPr lang="nl-NL" sz="1800" dirty="0" smtClean="0">
                <a:solidFill>
                  <a:schemeClr val="tx2"/>
                </a:solidFill>
              </a:rPr>
              <a:t> </a:t>
            </a:r>
            <a:r>
              <a:rPr lang="nl-NL" sz="1800" dirty="0" err="1" smtClean="0">
                <a:solidFill>
                  <a:schemeClr val="tx2"/>
                </a:solidFill>
              </a:rPr>
              <a:t>average</a:t>
            </a:r>
            <a:r>
              <a:rPr lang="nl-NL" sz="1800" dirty="0" smtClean="0">
                <a:solidFill>
                  <a:schemeClr val="tx2"/>
                </a:solidFill>
              </a:rPr>
              <a:t>[i] =  </a:t>
            </a:r>
            <a:r>
              <a:rPr lang="nl-NL" sz="1800" dirty="0" err="1" smtClean="0">
                <a:solidFill>
                  <a:schemeClr val="tx2"/>
                </a:solidFill>
              </a:rPr>
              <a:t>sum</a:t>
            </a:r>
            <a:r>
              <a:rPr lang="nl-NL" sz="1800" dirty="0" smtClean="0">
                <a:solidFill>
                  <a:schemeClr val="tx2"/>
                </a:solidFill>
              </a:rPr>
              <a:t>/256;</a:t>
            </a:r>
          </a:p>
          <a:p>
            <a:pPr marL="514350" lvl="1" indent="0">
              <a:buNone/>
            </a:pPr>
            <a:r>
              <a:rPr lang="nl-NL" sz="1800" dirty="0">
                <a:solidFill>
                  <a:schemeClr val="tx2"/>
                </a:solidFill>
              </a:rPr>
              <a:t>}</a:t>
            </a:r>
          </a:p>
          <a:p>
            <a:pPr marL="457200" lvl="1" indent="0">
              <a:buNone/>
            </a:pP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457200" y="1200152"/>
            <a:ext cx="6994733" cy="543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 smtClean="0"/>
              <a:t>Declaration</a:t>
            </a:r>
            <a:r>
              <a:rPr lang="nl-NL" dirty="0" smtClean="0"/>
              <a:t>: </a:t>
            </a:r>
            <a:r>
              <a:rPr lang="nl-NL" sz="1800" i="1" dirty="0" smtClean="0">
                <a:solidFill>
                  <a:schemeClr val="tx2"/>
                </a:solidFill>
              </a:rPr>
              <a:t>type</a:t>
            </a:r>
            <a:r>
              <a:rPr lang="nl-NL" sz="1800" dirty="0" smtClean="0">
                <a:solidFill>
                  <a:schemeClr val="tx2"/>
                </a:solidFill>
              </a:rPr>
              <a:t> array[size1][size2][size3]…</a:t>
            </a:r>
            <a:endParaRPr lang="nl-NL" sz="1800" dirty="0" smtClean="0"/>
          </a:p>
          <a:p>
            <a:pPr lvl="1"/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301" y="1879869"/>
            <a:ext cx="43338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4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output: </a:t>
            </a:r>
            <a:r>
              <a:rPr lang="en-US" dirty="0" err="1"/>
              <a:t>s</a:t>
            </a:r>
            <a:r>
              <a:rPr lang="en-US" dirty="0" err="1" smtClean="0"/>
              <a:t>canf</a:t>
            </a:r>
            <a:r>
              <a:rPr lang="en-US" dirty="0" smtClean="0"/>
              <a:t> and </a:t>
            </a:r>
            <a:r>
              <a:rPr lang="en-US" dirty="0" err="1" smtClean="0"/>
              <a:t>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marL="0" indent="0">
              <a:buNone/>
            </a:pPr>
            <a:r>
              <a:rPr lang="en-US" dirty="0"/>
              <a:t>    float b;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integer and then a float: ");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// Taking multiple inputs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smtClean="0"/>
              <a:t>d %</a:t>
            </a:r>
            <a:r>
              <a:rPr lang="en-US" dirty="0"/>
              <a:t>f", &amp;a, &amp;b);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("You entered %d and %f", a, b);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return 0;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47331145"/>
              </p:ext>
            </p:extLst>
          </p:nvPr>
        </p:nvGraphicFramePr>
        <p:xfrm>
          <a:off x="4648200" y="1200150"/>
          <a:ext cx="3167332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666">
                  <a:extLst>
                    <a:ext uri="{9D8B030D-6E8A-4147-A177-3AD203B41FA5}">
                      <a16:colId xmlns:a16="http://schemas.microsoft.com/office/drawing/2014/main" val="1483590115"/>
                    </a:ext>
                  </a:extLst>
                </a:gridCol>
                <a:gridCol w="1583666">
                  <a:extLst>
                    <a:ext uri="{9D8B030D-6E8A-4147-A177-3AD203B41FA5}">
                      <a16:colId xmlns:a16="http://schemas.microsoft.com/office/drawing/2014/main" val="3856967103"/>
                    </a:ext>
                  </a:extLst>
                </a:gridCol>
              </a:tblGrid>
              <a:tr h="2556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Data Type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Format specifier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195655"/>
                  </a:ext>
                </a:extLst>
              </a:tr>
              <a:tr h="255635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int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%d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724151"/>
                  </a:ext>
                </a:extLst>
              </a:tr>
              <a:tr h="2556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char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%c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537275"/>
                  </a:ext>
                </a:extLst>
              </a:tr>
              <a:tr h="2556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float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%f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586217"/>
                  </a:ext>
                </a:extLst>
              </a:tr>
              <a:tr h="2556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double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%lf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173627"/>
                  </a:ext>
                </a:extLst>
              </a:tr>
              <a:tr h="2556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short </a:t>
                      </a:r>
                      <a:r>
                        <a:rPr lang="en-US" sz="1100" dirty="0" err="1" smtClean="0"/>
                        <a:t>int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%</a:t>
                      </a:r>
                      <a:r>
                        <a:rPr lang="en-US" sz="1100" dirty="0" err="1" smtClean="0"/>
                        <a:t>hd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67245"/>
                  </a:ext>
                </a:extLst>
              </a:tr>
              <a:tr h="2556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unsigned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int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%u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90759"/>
                  </a:ext>
                </a:extLst>
              </a:tr>
              <a:tr h="2556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long </a:t>
                      </a:r>
                      <a:r>
                        <a:rPr lang="en-US" sz="1100" dirty="0" err="1" smtClean="0"/>
                        <a:t>int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%</a:t>
                      </a:r>
                      <a:r>
                        <a:rPr lang="en-US" sz="1100" dirty="0" err="1" smtClean="0"/>
                        <a:t>ld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267223"/>
                  </a:ext>
                </a:extLst>
              </a:tr>
              <a:tr h="2556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long long </a:t>
                      </a:r>
                      <a:r>
                        <a:rPr lang="en-US" sz="1100" dirty="0" err="1" smtClean="0"/>
                        <a:t>int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%</a:t>
                      </a:r>
                      <a:r>
                        <a:rPr lang="en-US" sz="1100" dirty="0" err="1" smtClean="0"/>
                        <a:t>lld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696697"/>
                  </a:ext>
                </a:extLst>
              </a:tr>
              <a:tr h="2556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unsigned long </a:t>
                      </a:r>
                      <a:r>
                        <a:rPr lang="en-US" sz="1100" dirty="0" err="1" smtClean="0"/>
                        <a:t>int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%</a:t>
                      </a:r>
                      <a:r>
                        <a:rPr lang="en-US" sz="1100" dirty="0" err="1" smtClean="0"/>
                        <a:t>lu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372997"/>
                  </a:ext>
                </a:extLst>
              </a:tr>
              <a:tr h="2556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unsigned long </a:t>
                      </a:r>
                      <a:r>
                        <a:rPr lang="en-US" sz="1100" dirty="0" err="1" smtClean="0"/>
                        <a:t>long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int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%</a:t>
                      </a:r>
                      <a:r>
                        <a:rPr lang="en-US" sz="1100" dirty="0" err="1" smtClean="0"/>
                        <a:t>llu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971591"/>
                  </a:ext>
                </a:extLst>
              </a:tr>
              <a:tr h="2556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signed char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%c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111868"/>
                  </a:ext>
                </a:extLst>
              </a:tr>
              <a:tr h="2556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unsigned char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%c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906914"/>
                  </a:ext>
                </a:extLst>
              </a:tr>
              <a:tr h="2556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long double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%lf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33786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495801" y="1063625"/>
            <a:ext cx="3464858" cy="146391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6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6771735" cy="3147562"/>
          </a:xfrm>
        </p:spPr>
        <p:txBody>
          <a:bodyPr>
            <a:normAutofit/>
          </a:bodyPr>
          <a:lstStyle/>
          <a:p>
            <a:r>
              <a:rPr lang="en-US" dirty="0" smtClean="0"/>
              <a:t>Declare an integer array of size 10. Initialize each element of the array with a value. Calculate the average value of the array. Write the average value to the terminal.</a:t>
            </a:r>
          </a:p>
          <a:p>
            <a:endParaRPr lang="en-US" dirty="0" smtClean="0"/>
          </a:p>
          <a:p>
            <a:r>
              <a:rPr lang="en-US" dirty="0" smtClean="0"/>
              <a:t>Find the maximum value of the above array. Write the maximum value to the terminal.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Definition: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ne-dimensional </a:t>
            </a:r>
            <a:r>
              <a:rPr lang="en-US" dirty="0"/>
              <a:t>array of characters terminated by a </a:t>
            </a:r>
            <a:r>
              <a:rPr lang="en-US" b="1" dirty="0"/>
              <a:t>null</a:t>
            </a:r>
            <a:r>
              <a:rPr lang="en-US" dirty="0"/>
              <a:t> character </a:t>
            </a:r>
            <a:r>
              <a:rPr lang="en-US" dirty="0" smtClean="0"/>
              <a:t>‘\0’</a:t>
            </a:r>
          </a:p>
          <a:p>
            <a:pPr marL="914400" lvl="2" indent="0"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char greeting[] = “Hello”;</a:t>
            </a:r>
          </a:p>
          <a:p>
            <a:pPr marL="914400" lvl="2" indent="0">
              <a:buNone/>
            </a:pPr>
            <a:endParaRPr lang="en-US" sz="1800" dirty="0" smtClean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860" y="2812534"/>
            <a:ext cx="3682570" cy="126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2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274195"/>
          </a:xfrm>
        </p:spPr>
        <p:txBody>
          <a:bodyPr>
            <a:normAutofit lnSpcReduction="10000"/>
          </a:bodyPr>
          <a:lstStyle/>
          <a:p>
            <a:r>
              <a:rPr lang="nl-NL" dirty="0" err="1" smtClean="0"/>
              <a:t>Useful</a:t>
            </a:r>
            <a:r>
              <a:rPr lang="nl-NL" dirty="0" smtClean="0"/>
              <a:t> </a:t>
            </a:r>
            <a:r>
              <a:rPr lang="nl-NL" dirty="0" err="1" smtClean="0"/>
              <a:t>functions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string:</a:t>
            </a:r>
          </a:p>
          <a:p>
            <a:pPr lvl="1"/>
            <a:r>
              <a:rPr lang="nl-NL" dirty="0" err="1"/>
              <a:t>s</a:t>
            </a:r>
            <a:r>
              <a:rPr lang="nl-NL" dirty="0" err="1" smtClean="0"/>
              <a:t>canf</a:t>
            </a:r>
            <a:r>
              <a:rPr lang="nl-NL" dirty="0" smtClean="0"/>
              <a:t>(“%s”, s): </a:t>
            </a:r>
            <a:r>
              <a:rPr lang="nl-NL" dirty="0" err="1" smtClean="0"/>
              <a:t>read</a:t>
            </a:r>
            <a:r>
              <a:rPr lang="nl-NL" dirty="0" smtClean="0"/>
              <a:t> string from terminal </a:t>
            </a:r>
            <a:r>
              <a:rPr lang="nl-NL" dirty="0" err="1" smtClean="0"/>
              <a:t>and</a:t>
            </a:r>
            <a:r>
              <a:rPr lang="nl-NL" dirty="0" smtClean="0"/>
              <a:t> copy </a:t>
            </a:r>
            <a:r>
              <a:rPr lang="nl-NL" dirty="0" err="1" smtClean="0"/>
              <a:t>to</a:t>
            </a:r>
            <a:r>
              <a:rPr lang="nl-NL" dirty="0" smtClean="0"/>
              <a:t> string s</a:t>
            </a:r>
          </a:p>
          <a:p>
            <a:pPr lvl="1"/>
            <a:r>
              <a:rPr lang="nl-NL" dirty="0" err="1" smtClean="0"/>
              <a:t>strcpy</a:t>
            </a:r>
            <a:r>
              <a:rPr lang="nl-NL" dirty="0" smtClean="0"/>
              <a:t>(s1, s2): copy string s2 </a:t>
            </a:r>
            <a:r>
              <a:rPr lang="nl-NL" dirty="0" err="1" smtClean="0"/>
              <a:t>into</a:t>
            </a:r>
            <a:r>
              <a:rPr lang="nl-NL" dirty="0" smtClean="0"/>
              <a:t> string s1</a:t>
            </a:r>
          </a:p>
          <a:p>
            <a:pPr lvl="1"/>
            <a:r>
              <a:rPr lang="nl-NL" dirty="0" err="1"/>
              <a:t>s</a:t>
            </a:r>
            <a:r>
              <a:rPr lang="nl-NL" dirty="0" err="1" smtClean="0"/>
              <a:t>trcat</a:t>
            </a:r>
            <a:r>
              <a:rPr lang="nl-NL" dirty="0" smtClean="0"/>
              <a:t>(s1, s2): </a:t>
            </a:r>
            <a:r>
              <a:rPr lang="nl-NL" dirty="0" err="1" smtClean="0"/>
              <a:t>concatenate</a:t>
            </a:r>
            <a:r>
              <a:rPr lang="nl-NL" dirty="0" smtClean="0"/>
              <a:t> string s2 at </a:t>
            </a:r>
            <a:r>
              <a:rPr lang="nl-NL" dirty="0" err="1" smtClean="0"/>
              <a:t>the</a:t>
            </a:r>
            <a:r>
              <a:rPr lang="nl-NL" dirty="0" smtClean="0"/>
              <a:t> end of s1</a:t>
            </a:r>
          </a:p>
          <a:p>
            <a:pPr lvl="1"/>
            <a:r>
              <a:rPr lang="nl-NL" dirty="0" err="1"/>
              <a:t>s</a:t>
            </a:r>
            <a:r>
              <a:rPr lang="nl-NL" dirty="0" err="1" smtClean="0"/>
              <a:t>trlen</a:t>
            </a:r>
            <a:r>
              <a:rPr lang="nl-NL" dirty="0" smtClean="0"/>
              <a:t>(s1): return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number</a:t>
            </a:r>
            <a:r>
              <a:rPr lang="nl-NL" dirty="0" smtClean="0"/>
              <a:t> of </a:t>
            </a:r>
            <a:r>
              <a:rPr lang="nl-NL" dirty="0" err="1" smtClean="0"/>
              <a:t>characters</a:t>
            </a:r>
            <a:r>
              <a:rPr lang="nl-NL" dirty="0" smtClean="0"/>
              <a:t> of string s1</a:t>
            </a:r>
          </a:p>
          <a:p>
            <a:pPr lvl="1"/>
            <a:r>
              <a:rPr lang="nl-NL" dirty="0" err="1"/>
              <a:t>s</a:t>
            </a:r>
            <a:r>
              <a:rPr lang="nl-NL" dirty="0" err="1" smtClean="0"/>
              <a:t>trcmp</a:t>
            </a:r>
            <a:r>
              <a:rPr lang="nl-NL" dirty="0" smtClean="0"/>
              <a:t>(s1, s2): </a:t>
            </a:r>
            <a:r>
              <a:rPr lang="nl-NL" dirty="0" err="1" smtClean="0"/>
              <a:t>compare</a:t>
            </a:r>
            <a:r>
              <a:rPr lang="nl-NL" dirty="0" smtClean="0"/>
              <a:t> </a:t>
            </a:r>
            <a:r>
              <a:rPr lang="nl-NL" dirty="0" err="1" smtClean="0"/>
              <a:t>two</a:t>
            </a:r>
            <a:r>
              <a:rPr lang="nl-NL" dirty="0" smtClean="0"/>
              <a:t> strings, returns 0 </a:t>
            </a:r>
            <a:r>
              <a:rPr lang="nl-NL" dirty="0" err="1" smtClean="0"/>
              <a:t>if</a:t>
            </a:r>
            <a:r>
              <a:rPr lang="nl-NL" dirty="0" smtClean="0"/>
              <a:t> s1 </a:t>
            </a:r>
            <a:r>
              <a:rPr lang="nl-NL" dirty="0" err="1" smtClean="0"/>
              <a:t>and</a:t>
            </a:r>
            <a:r>
              <a:rPr lang="nl-NL" dirty="0" smtClean="0"/>
              <a:t> s2 are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same</a:t>
            </a:r>
            <a:r>
              <a:rPr lang="nl-NL" dirty="0" smtClean="0"/>
              <a:t>, returns a </a:t>
            </a:r>
            <a:r>
              <a:rPr lang="nl-NL" dirty="0" err="1" smtClean="0"/>
              <a:t>value</a:t>
            </a:r>
            <a:r>
              <a:rPr lang="nl-NL" dirty="0" smtClean="0"/>
              <a:t> different </a:t>
            </a:r>
            <a:r>
              <a:rPr lang="nl-NL" dirty="0" err="1" smtClean="0"/>
              <a:t>than</a:t>
            </a:r>
            <a:r>
              <a:rPr lang="nl-NL" dirty="0" smtClean="0"/>
              <a:t> 0 is s1 </a:t>
            </a:r>
            <a:r>
              <a:rPr lang="nl-NL" dirty="0" err="1" smtClean="0"/>
              <a:t>and</a:t>
            </a:r>
            <a:r>
              <a:rPr lang="nl-NL" dirty="0" smtClean="0"/>
              <a:t> s2 are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same</a:t>
            </a:r>
            <a:endParaRPr lang="nl-NL" dirty="0" smtClean="0"/>
          </a:p>
          <a:p>
            <a:pPr lvl="1"/>
            <a:r>
              <a:rPr lang="nl-NL" dirty="0" err="1" smtClean="0"/>
              <a:t>printf</a:t>
            </a:r>
            <a:r>
              <a:rPr lang="nl-NL" dirty="0"/>
              <a:t>(“%s”, s): </a:t>
            </a:r>
            <a:r>
              <a:rPr lang="nl-NL" dirty="0" err="1" smtClean="0"/>
              <a:t>write</a:t>
            </a:r>
            <a:r>
              <a:rPr lang="nl-NL" dirty="0" smtClean="0"/>
              <a:t> </a:t>
            </a:r>
            <a:r>
              <a:rPr lang="nl-NL" dirty="0"/>
              <a:t>string </a:t>
            </a:r>
            <a:r>
              <a:rPr lang="nl-NL" dirty="0" smtClean="0"/>
              <a:t>s </a:t>
            </a:r>
            <a:r>
              <a:rPr lang="nl-NL" dirty="0" err="1" smtClean="0"/>
              <a:t>to</a:t>
            </a:r>
            <a:r>
              <a:rPr lang="nl-NL" dirty="0" smtClean="0"/>
              <a:t> terminal</a:t>
            </a:r>
          </a:p>
          <a:p>
            <a:r>
              <a:rPr lang="nl-NL" dirty="0" err="1" smtClean="0"/>
              <a:t>Need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include</a:t>
            </a:r>
            <a:r>
              <a:rPr lang="nl-NL" dirty="0" smtClean="0"/>
              <a:t> </a:t>
            </a:r>
            <a:r>
              <a:rPr lang="nl-NL" dirty="0" err="1" smtClean="0"/>
              <a:t>library</a:t>
            </a:r>
            <a:r>
              <a:rPr lang="nl-NL" dirty="0" smtClean="0"/>
              <a:t> </a:t>
            </a:r>
            <a:r>
              <a:rPr lang="nl-NL" dirty="0" err="1" smtClean="0"/>
              <a:t>string.h</a:t>
            </a:r>
            <a:endParaRPr lang="nl-NL" dirty="0" smtClean="0"/>
          </a:p>
          <a:p>
            <a:pPr marL="914400" lvl="2" indent="0">
              <a:buNone/>
            </a:pPr>
            <a:endParaRPr lang="en-US" sz="1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26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gets</a:t>
            </a:r>
            <a:r>
              <a:rPr lang="en-US" dirty="0" smtClean="0"/>
              <a:t>, gets, </a:t>
            </a:r>
            <a:r>
              <a:rPr lang="en-US" dirty="0" err="1" smtClean="0"/>
              <a:t>strlen</a:t>
            </a:r>
            <a:r>
              <a:rPr lang="en-US" dirty="0" smtClean="0"/>
              <a:t>, </a:t>
            </a:r>
            <a:r>
              <a:rPr lang="en-US" dirty="0" err="1" smtClean="0"/>
              <a:t>sizeof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114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 smtClean="0"/>
              <a:t>#include &lt;</a:t>
            </a:r>
            <a:r>
              <a:rPr lang="en-US" sz="1000" dirty="0" err="1" smtClean="0"/>
              <a:t>stdio.h</a:t>
            </a:r>
            <a:r>
              <a:rPr lang="en-US" sz="1000" dirty="0" smtClean="0"/>
              <a:t>&gt;</a:t>
            </a:r>
          </a:p>
          <a:p>
            <a:pPr marL="0" indent="0">
              <a:buNone/>
            </a:pPr>
            <a:r>
              <a:rPr lang="en-US" sz="1000" dirty="0" smtClean="0"/>
              <a:t>#include &lt;</a:t>
            </a:r>
            <a:r>
              <a:rPr lang="en-US" sz="1000" dirty="0" err="1" smtClean="0"/>
              <a:t>string.h</a:t>
            </a:r>
            <a:r>
              <a:rPr lang="en-US" sz="1000" dirty="0" smtClean="0"/>
              <a:t>&gt;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1000" dirty="0" err="1" smtClean="0"/>
              <a:t>int</a:t>
            </a:r>
            <a:r>
              <a:rPr lang="en-US" sz="1000" dirty="0" smtClean="0"/>
              <a:t> </a:t>
            </a:r>
            <a:r>
              <a:rPr lang="en-US" sz="1000" dirty="0"/>
              <a:t>main()</a:t>
            </a:r>
          </a:p>
          <a:p>
            <a:pPr marL="0" indent="0">
              <a:buNone/>
            </a:pPr>
            <a:r>
              <a:rPr lang="en-US" sz="1000" dirty="0"/>
              <a:t>{</a:t>
            </a:r>
          </a:p>
          <a:p>
            <a:pPr marL="0" indent="0">
              <a:buNone/>
            </a:pPr>
            <a:r>
              <a:rPr lang="en-US" sz="1000" dirty="0"/>
              <a:t>    char </a:t>
            </a:r>
            <a:r>
              <a:rPr lang="en-US" sz="1000" dirty="0" smtClean="0"/>
              <a:t>a[50];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</a:t>
            </a:r>
            <a:r>
              <a:rPr lang="en-US" sz="1000" dirty="0" err="1"/>
              <a:t>int</a:t>
            </a:r>
            <a:r>
              <a:rPr lang="en-US" sz="1000" dirty="0"/>
              <a:t> length;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</a:t>
            </a:r>
            <a:r>
              <a:rPr lang="en-US" sz="1000" dirty="0" smtClean="0"/>
              <a:t>/* to </a:t>
            </a:r>
            <a:r>
              <a:rPr lang="en-US" sz="1000" dirty="0"/>
              <a:t>take a single string (including </a:t>
            </a:r>
            <a:r>
              <a:rPr lang="en-US" sz="1000" dirty="0" smtClean="0"/>
              <a:t>spaces) as </a:t>
            </a:r>
            <a:r>
              <a:rPr lang="en-US" sz="1000" dirty="0"/>
              <a:t>input at a </a:t>
            </a:r>
            <a:r>
              <a:rPr lang="en-US" sz="1000" dirty="0" smtClean="0"/>
              <a:t>time */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gets(a</a:t>
            </a:r>
            <a:r>
              <a:rPr lang="en-US" sz="1000" dirty="0" smtClean="0"/>
              <a:t>);</a:t>
            </a:r>
          </a:p>
          <a:p>
            <a:pPr marL="0" indent="0">
              <a:buNone/>
            </a:pPr>
            <a:r>
              <a:rPr lang="en-US" sz="1000" dirty="0" smtClean="0"/>
              <a:t>    /* </a:t>
            </a:r>
            <a:r>
              <a:rPr lang="en-US" sz="1000" dirty="0" err="1" smtClean="0"/>
              <a:t>fgets</a:t>
            </a:r>
            <a:r>
              <a:rPr lang="en-US" sz="1000" dirty="0" smtClean="0"/>
              <a:t>(a, 15, </a:t>
            </a:r>
            <a:r>
              <a:rPr lang="en-US" sz="1000" dirty="0" err="1" smtClean="0"/>
              <a:t>stdin</a:t>
            </a:r>
            <a:r>
              <a:rPr lang="en-US" sz="1000" dirty="0" smtClean="0"/>
              <a:t>); */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</a:t>
            </a:r>
            <a:r>
              <a:rPr lang="en-US" sz="1000" dirty="0" smtClean="0"/>
              <a:t>/* Return </a:t>
            </a:r>
            <a:r>
              <a:rPr lang="en-US" sz="1000" dirty="0"/>
              <a:t>the length of the </a:t>
            </a:r>
            <a:r>
              <a:rPr lang="en-US" sz="1000" dirty="0" smtClean="0"/>
              <a:t>string or </a:t>
            </a:r>
            <a:r>
              <a:rPr lang="en-US" sz="1000" dirty="0"/>
              <a:t>the number of characters in the </a:t>
            </a:r>
            <a:r>
              <a:rPr lang="en-US" sz="1000" dirty="0" smtClean="0"/>
              <a:t>string */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length = </a:t>
            </a:r>
            <a:r>
              <a:rPr lang="en-US" sz="1000" dirty="0" err="1"/>
              <a:t>strlen</a:t>
            </a:r>
            <a:r>
              <a:rPr lang="en-US" sz="1000" dirty="0"/>
              <a:t>(a);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</a:t>
            </a:r>
            <a:r>
              <a:rPr lang="en-US" sz="1000" dirty="0" err="1"/>
              <a:t>printf</a:t>
            </a:r>
            <a:r>
              <a:rPr lang="en-US" sz="1000" dirty="0" smtClean="0"/>
              <a:t>("The </a:t>
            </a:r>
            <a:r>
              <a:rPr lang="en-US" sz="1000" dirty="0"/>
              <a:t>length of the input string is: %d\n\n", length</a:t>
            </a:r>
            <a:r>
              <a:rPr lang="en-US" sz="1000" dirty="0" smtClean="0"/>
              <a:t>);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return 0;</a:t>
            </a:r>
          </a:p>
          <a:p>
            <a:pPr marL="0" indent="0">
              <a:buNone/>
            </a:pPr>
            <a:r>
              <a:rPr lang="en-US" sz="1000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 smtClean="0"/>
              <a:t>#</a:t>
            </a:r>
            <a:r>
              <a:rPr lang="en-US" sz="1000" dirty="0"/>
              <a:t>include&lt;</a:t>
            </a:r>
            <a:r>
              <a:rPr lang="en-US" sz="1000" dirty="0" err="1"/>
              <a:t>stdio.h</a:t>
            </a:r>
            <a:r>
              <a:rPr lang="en-US" sz="1000" dirty="0" smtClean="0"/>
              <a:t>&gt;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#include&lt;</a:t>
            </a:r>
            <a:r>
              <a:rPr lang="en-US" sz="1000" dirty="0" err="1"/>
              <a:t>string.h</a:t>
            </a:r>
            <a:r>
              <a:rPr lang="en-US" sz="1000" dirty="0"/>
              <a:t>&gt;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 err="1"/>
              <a:t>int</a:t>
            </a:r>
            <a:r>
              <a:rPr lang="en-US" sz="1000" dirty="0"/>
              <a:t> main()</a:t>
            </a:r>
          </a:p>
          <a:p>
            <a:pPr marL="0" indent="0">
              <a:buNone/>
            </a:pPr>
            <a:r>
              <a:rPr lang="en-US" sz="1000" dirty="0" smtClean="0"/>
              <a:t>{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char s</a:t>
            </a:r>
            <a:r>
              <a:rPr lang="en-US" sz="1000" dirty="0" smtClean="0"/>
              <a:t>[] </a:t>
            </a:r>
            <a:r>
              <a:rPr lang="en-US" sz="1000" dirty="0"/>
              <a:t>= "</a:t>
            </a:r>
            <a:r>
              <a:rPr lang="en-US" sz="1000" dirty="0" err="1"/>
              <a:t>Studytonight</a:t>
            </a:r>
            <a:r>
              <a:rPr lang="en-US" sz="1000" dirty="0"/>
              <a:t>";</a:t>
            </a:r>
          </a:p>
          <a:p>
            <a:pPr marL="0" indent="0">
              <a:buNone/>
            </a:pPr>
            <a:r>
              <a:rPr lang="en-US" sz="1000" dirty="0"/>
              <a:t>    </a:t>
            </a:r>
            <a:r>
              <a:rPr lang="en-US" sz="1000" dirty="0" err="1"/>
              <a:t>int</a:t>
            </a:r>
            <a:r>
              <a:rPr lang="en-US" sz="1000" dirty="0"/>
              <a:t> length1, length2;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length1 = </a:t>
            </a:r>
            <a:r>
              <a:rPr lang="en-US" sz="1000" dirty="0" err="1" smtClean="0"/>
              <a:t>sizeof</a:t>
            </a:r>
            <a:r>
              <a:rPr lang="en-US" sz="1000" dirty="0" smtClean="0"/>
              <a:t>(s);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length2 = </a:t>
            </a:r>
            <a:r>
              <a:rPr lang="en-US" sz="1000" dirty="0" err="1" smtClean="0"/>
              <a:t>strlen</a:t>
            </a:r>
            <a:r>
              <a:rPr lang="en-US" sz="1000" dirty="0" smtClean="0"/>
              <a:t>(s);</a:t>
            </a: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// need to put in backslash </a:t>
            </a:r>
            <a:r>
              <a:rPr lang="en-US" sz="1000" dirty="0" smtClean="0"/>
              <a:t>in front </a:t>
            </a:r>
            <a:r>
              <a:rPr lang="en-US" sz="1000" dirty="0"/>
              <a:t>to print the quote symbol</a:t>
            </a:r>
          </a:p>
          <a:p>
            <a:pPr marL="0" indent="0">
              <a:buNone/>
            </a:pPr>
            <a:r>
              <a:rPr lang="en-US" sz="1000" dirty="0"/>
              <a:t>    </a:t>
            </a:r>
            <a:r>
              <a:rPr lang="en-US" sz="1000" dirty="0" err="1"/>
              <a:t>printf</a:t>
            </a:r>
            <a:r>
              <a:rPr lang="en-US" sz="1000" dirty="0" smtClean="0"/>
              <a:t>("</a:t>
            </a:r>
            <a:r>
              <a:rPr lang="en-US" sz="1000" dirty="0" err="1" smtClean="0"/>
              <a:t>sizeof</a:t>
            </a:r>
            <a:r>
              <a:rPr lang="en-US" sz="1000" dirty="0"/>
              <a:t>() of string \"</a:t>
            </a:r>
            <a:r>
              <a:rPr lang="en-US" sz="1000" dirty="0" err="1"/>
              <a:t>Studytonight</a:t>
            </a:r>
            <a:r>
              <a:rPr lang="en-US" sz="1000" dirty="0"/>
              <a:t>\" returns %d and </a:t>
            </a:r>
            <a:r>
              <a:rPr lang="en-US" sz="1000" dirty="0" err="1"/>
              <a:t>strlen</a:t>
            </a:r>
            <a:r>
              <a:rPr lang="en-US" sz="1000" dirty="0"/>
              <a:t>() returns %d.", length1, length2</a:t>
            </a:r>
            <a:r>
              <a:rPr lang="en-US" sz="1000" dirty="0" smtClean="0"/>
              <a:t>);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return 0;</a:t>
            </a:r>
          </a:p>
          <a:p>
            <a:pPr marL="0" indent="0">
              <a:buNone/>
            </a:pPr>
            <a:r>
              <a:rPr lang="en-US" sz="1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5406" y="1509005"/>
            <a:ext cx="2017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Notice the lower case “s”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 flipV="1">
            <a:off x="1130060" y="1578634"/>
            <a:ext cx="495346" cy="842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45222" y="2886351"/>
            <a:ext cx="2729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What is the difference of the string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625406" y="3010310"/>
            <a:ext cx="4198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52833" y="2713200"/>
            <a:ext cx="2779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What is the difference of the length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5926348" y="2867089"/>
            <a:ext cx="226485" cy="19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56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274195"/>
          </a:xfrm>
        </p:spPr>
        <p:txBody>
          <a:bodyPr>
            <a:normAutofit/>
          </a:bodyPr>
          <a:lstStyle/>
          <a:p>
            <a:r>
              <a:rPr lang="nl-NL" dirty="0" err="1" smtClean="0"/>
              <a:t>Declare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initialize</a:t>
            </a:r>
            <a:r>
              <a:rPr lang="nl-NL" dirty="0" smtClean="0"/>
              <a:t> a string </a:t>
            </a:r>
            <a:r>
              <a:rPr lang="nl-NL" dirty="0" err="1" smtClean="0"/>
              <a:t>consisting</a:t>
            </a:r>
            <a:r>
              <a:rPr lang="nl-NL" dirty="0" smtClean="0"/>
              <a:t> of </a:t>
            </a:r>
            <a:r>
              <a:rPr lang="nl-NL" dirty="0" err="1" smtClean="0"/>
              <a:t>several</a:t>
            </a:r>
            <a:r>
              <a:rPr lang="nl-NL" dirty="0" smtClean="0"/>
              <a:t> </a:t>
            </a:r>
            <a:r>
              <a:rPr lang="nl-NL" dirty="0" err="1" smtClean="0"/>
              <a:t>words</a:t>
            </a:r>
            <a:r>
              <a:rPr lang="nl-NL" dirty="0" smtClean="0"/>
              <a:t> (i.e. a </a:t>
            </a:r>
            <a:r>
              <a:rPr lang="nl-NL" dirty="0" err="1" smtClean="0"/>
              <a:t>sentence</a:t>
            </a:r>
            <a:r>
              <a:rPr lang="nl-NL" dirty="0" smtClean="0"/>
              <a:t>). </a:t>
            </a:r>
            <a:r>
              <a:rPr lang="nl-NL" dirty="0" err="1" smtClean="0"/>
              <a:t>Count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number</a:t>
            </a:r>
            <a:r>
              <a:rPr lang="nl-NL" dirty="0" smtClean="0"/>
              <a:t> of </a:t>
            </a:r>
            <a:r>
              <a:rPr lang="nl-NL" dirty="0" err="1" smtClean="0"/>
              <a:t>words</a:t>
            </a:r>
            <a:r>
              <a:rPr lang="nl-NL" dirty="0" smtClean="0"/>
              <a:t> in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sentence</a:t>
            </a:r>
            <a:r>
              <a:rPr lang="nl-NL" dirty="0" smtClean="0"/>
              <a:t>. Write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number</a:t>
            </a:r>
            <a:r>
              <a:rPr lang="nl-NL" dirty="0" smtClean="0"/>
              <a:t> of </a:t>
            </a:r>
            <a:r>
              <a:rPr lang="nl-NL" dirty="0" err="1" smtClean="0"/>
              <a:t>words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terminal.</a:t>
            </a:r>
          </a:p>
          <a:p>
            <a:endParaRPr lang="nl-NL" dirty="0"/>
          </a:p>
          <a:p>
            <a:r>
              <a:rPr lang="nl-NL" dirty="0" smtClean="0"/>
              <a:t>Write a program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detect</a:t>
            </a:r>
            <a:r>
              <a:rPr lang="nl-NL" dirty="0" smtClean="0"/>
              <a:t> </a:t>
            </a:r>
            <a:r>
              <a:rPr lang="nl-NL" dirty="0" err="1" smtClean="0"/>
              <a:t>if</a:t>
            </a:r>
            <a:r>
              <a:rPr lang="nl-NL" dirty="0" smtClean="0"/>
              <a:t> a word is a </a:t>
            </a:r>
            <a:r>
              <a:rPr lang="nl-NL" dirty="0" err="1" smtClean="0"/>
              <a:t>palindrome</a:t>
            </a:r>
            <a:r>
              <a:rPr lang="nl-NL" dirty="0" smtClean="0"/>
              <a:t> or </a:t>
            </a:r>
            <a:r>
              <a:rPr lang="nl-NL" dirty="0" err="1" smtClean="0"/>
              <a:t>not</a:t>
            </a:r>
            <a:r>
              <a:rPr lang="nl-NL" dirty="0" smtClean="0"/>
              <a:t>.</a:t>
            </a:r>
          </a:p>
          <a:p>
            <a:pPr marL="914400" lvl="2" indent="0">
              <a:buNone/>
            </a:pPr>
            <a:endParaRPr lang="en-US" sz="1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79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54288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Documentation of the C standard library:</a:t>
            </a:r>
          </a:p>
          <a:p>
            <a:pPr marL="0" indent="0">
              <a:buNone/>
            </a:pPr>
            <a:r>
              <a:rPr lang="en-GB" dirty="0" smtClean="0">
                <a:hlinkClick r:id="rId2"/>
              </a:rPr>
              <a:t>https://www.cplusplus.com/reference/clibrary/ </a:t>
            </a:r>
            <a:endParaRPr lang="en-GB" dirty="0" smtClean="0"/>
          </a:p>
          <a:p>
            <a:pPr marL="0" indent="0">
              <a:buNone/>
            </a:pPr>
            <a:endParaRPr lang="en-GB" dirty="0">
              <a:hlinkClick r:id="rId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Definition of ASCII:</a:t>
            </a:r>
          </a:p>
          <a:p>
            <a:pPr marL="0" indent="0">
              <a:buNone/>
            </a:pPr>
            <a:r>
              <a:rPr lang="en-GB" dirty="0" smtClean="0">
                <a:hlinkClick r:id="rId3"/>
              </a:rPr>
              <a:t>https://www.ascii-code.com/</a:t>
            </a:r>
            <a:endParaRPr lang="en-GB" dirty="0" smtClean="0"/>
          </a:p>
          <a:p>
            <a:pPr marL="0" indent="0">
              <a:buNone/>
            </a:pPr>
            <a:endParaRPr lang="en-GB" dirty="0">
              <a:hlinkClick r:id="rId2"/>
            </a:endParaRPr>
          </a:p>
          <a:p>
            <a:r>
              <a:rPr lang="en-US" dirty="0" smtClean="0"/>
              <a:t>Fontys installation guide of Visual Studio Code:</a:t>
            </a:r>
          </a:p>
          <a:p>
            <a:pPr marL="0" indent="0">
              <a:buNone/>
            </a:pPr>
            <a:r>
              <a:rPr lang="en-GB" dirty="0">
                <a:hlinkClick r:id="rId4"/>
              </a:rPr>
              <a:t>https://fhict.instructure.com/courses/12897/modules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0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Course </a:t>
            </a:r>
            <a:r>
              <a:rPr lang="nl-NL" dirty="0" err="1" smtClean="0"/>
              <a:t>Organization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49959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tabLst>
                <a:tab pos="1612900" algn="l"/>
                <a:tab pos="1971675" algn="l"/>
              </a:tabLst>
            </a:pPr>
            <a:r>
              <a:rPr lang="nl-NL" sz="2200" dirty="0" err="1" smtClean="0"/>
              <a:t>Expected</a:t>
            </a:r>
            <a:r>
              <a:rPr lang="nl-NL" sz="2200" dirty="0" smtClean="0"/>
              <a:t> timeline is as follow. The timeline is subject </a:t>
            </a:r>
            <a:r>
              <a:rPr lang="nl-NL" sz="2200" dirty="0" err="1" smtClean="0"/>
              <a:t>to</a:t>
            </a:r>
            <a:r>
              <a:rPr lang="nl-NL" sz="2200" dirty="0" smtClean="0"/>
              <a:t> </a:t>
            </a:r>
            <a:r>
              <a:rPr lang="nl-NL" sz="2200" dirty="0" err="1" smtClean="0"/>
              <a:t>modification</a:t>
            </a:r>
            <a:r>
              <a:rPr lang="nl-NL" sz="2200" dirty="0" smtClean="0"/>
              <a:t>. In case of change </a:t>
            </a:r>
            <a:r>
              <a:rPr lang="nl-NL" sz="2200" dirty="0" err="1" smtClean="0"/>
              <a:t>you</a:t>
            </a:r>
            <a:r>
              <a:rPr lang="nl-NL" sz="2200" dirty="0" smtClean="0"/>
              <a:t> </a:t>
            </a:r>
            <a:r>
              <a:rPr lang="nl-NL" sz="2200" dirty="0" err="1" smtClean="0"/>
              <a:t>will</a:t>
            </a:r>
            <a:r>
              <a:rPr lang="nl-NL" sz="2200" dirty="0" smtClean="0"/>
              <a:t> </a:t>
            </a:r>
            <a:r>
              <a:rPr lang="nl-NL" sz="2200" dirty="0" err="1" smtClean="0"/>
              <a:t>be</a:t>
            </a:r>
            <a:r>
              <a:rPr lang="nl-NL" sz="2200" dirty="0" smtClean="0"/>
              <a:t> </a:t>
            </a:r>
            <a:r>
              <a:rPr lang="nl-NL" sz="2200" dirty="0" err="1" smtClean="0"/>
              <a:t>informed</a:t>
            </a:r>
            <a:r>
              <a:rPr lang="nl-NL" sz="2200" dirty="0" smtClean="0"/>
              <a:t> in </a:t>
            </a:r>
            <a:r>
              <a:rPr lang="nl-NL" sz="2200" dirty="0" err="1" smtClean="0"/>
              <a:t>due</a:t>
            </a:r>
            <a:r>
              <a:rPr lang="nl-NL" sz="2200" dirty="0" smtClean="0"/>
              <a:t> time.</a:t>
            </a:r>
            <a:endParaRPr lang="en-GB" sz="2200" dirty="0" smtClean="0"/>
          </a:p>
          <a:p>
            <a:pPr lvl="2">
              <a:lnSpc>
                <a:spcPct val="150000"/>
              </a:lnSpc>
              <a:spcBef>
                <a:spcPts val="0"/>
              </a:spcBef>
              <a:tabLst>
                <a:tab pos="1612900" algn="l"/>
              </a:tabLst>
            </a:pPr>
            <a:r>
              <a:rPr lang="en-GB" b="1" dirty="0" smtClean="0"/>
              <a:t>Week 5/6</a:t>
            </a:r>
            <a:r>
              <a:rPr lang="en-GB" b="1" dirty="0"/>
              <a:t>	</a:t>
            </a:r>
            <a:r>
              <a:rPr lang="en-GB" b="1" dirty="0" smtClean="0"/>
              <a:t>		</a:t>
            </a:r>
            <a:r>
              <a:rPr lang="en-GB" dirty="0" smtClean="0">
                <a:sym typeface="Wingdings 3" panose="05040102010807070707" pitchFamily="18" charset="2"/>
              </a:rPr>
              <a:t> 	</a:t>
            </a:r>
            <a:r>
              <a:rPr lang="en-GB" dirty="0" smtClean="0"/>
              <a:t>Assignment </a:t>
            </a:r>
            <a:r>
              <a:rPr lang="en-GB" dirty="0"/>
              <a:t>1 submission deadline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tabLst>
                <a:tab pos="1612900" algn="l"/>
              </a:tabLst>
            </a:pPr>
            <a:r>
              <a:rPr lang="en-GB" b="1" dirty="0"/>
              <a:t>Week </a:t>
            </a:r>
            <a:r>
              <a:rPr lang="en-GB" b="1" dirty="0" smtClean="0"/>
              <a:t>10/11		</a:t>
            </a:r>
            <a:r>
              <a:rPr lang="en-GB" dirty="0" smtClean="0">
                <a:sym typeface="Wingdings 3" panose="05040102010807070707" pitchFamily="18" charset="2"/>
              </a:rPr>
              <a:t> 	</a:t>
            </a:r>
            <a:r>
              <a:rPr lang="en-GB" dirty="0" smtClean="0"/>
              <a:t>Assignment </a:t>
            </a:r>
            <a:r>
              <a:rPr lang="en-GB" dirty="0"/>
              <a:t>2 submission </a:t>
            </a:r>
            <a:r>
              <a:rPr lang="en-GB" dirty="0" smtClean="0"/>
              <a:t>deadline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tabLst>
                <a:tab pos="1612900" algn="l"/>
              </a:tabLst>
            </a:pPr>
            <a:r>
              <a:rPr lang="en-GB" b="1" dirty="0"/>
              <a:t>Week </a:t>
            </a:r>
            <a:r>
              <a:rPr lang="en-GB" b="1" dirty="0" smtClean="0"/>
              <a:t>12/13		</a:t>
            </a:r>
            <a:r>
              <a:rPr lang="en-GB" dirty="0" smtClean="0">
                <a:sym typeface="Wingdings 3" panose="05040102010807070707" pitchFamily="18" charset="2"/>
              </a:rPr>
              <a:t> 	</a:t>
            </a:r>
            <a:r>
              <a:rPr lang="en-GB" smtClean="0"/>
              <a:t>Onsite programming </a:t>
            </a:r>
            <a:r>
              <a:rPr lang="en-GB" dirty="0" smtClean="0"/>
              <a:t>test</a:t>
            </a:r>
            <a:endParaRPr lang="en-GB" dirty="0"/>
          </a:p>
          <a:p>
            <a:pPr lvl="2">
              <a:lnSpc>
                <a:spcPct val="150000"/>
              </a:lnSpc>
              <a:spcBef>
                <a:spcPts val="0"/>
              </a:spcBef>
              <a:tabLst>
                <a:tab pos="1612900" algn="l"/>
              </a:tabLst>
            </a:pPr>
            <a:r>
              <a:rPr lang="en-GB" b="1" dirty="0" smtClean="0"/>
              <a:t>Week 16/17</a:t>
            </a:r>
            <a:r>
              <a:rPr lang="en-GB" b="1" dirty="0"/>
              <a:t>	</a:t>
            </a:r>
            <a:r>
              <a:rPr lang="en-GB" b="1" dirty="0" smtClean="0"/>
              <a:t>	</a:t>
            </a:r>
            <a:r>
              <a:rPr lang="en-GB" dirty="0" smtClean="0">
                <a:sym typeface="Wingdings 3" panose="05040102010807070707" pitchFamily="18" charset="2"/>
              </a:rPr>
              <a:t> 	</a:t>
            </a:r>
            <a:r>
              <a:rPr lang="en-GB" dirty="0" smtClean="0"/>
              <a:t>Assignment </a:t>
            </a:r>
            <a:r>
              <a:rPr lang="en-GB" dirty="0"/>
              <a:t>3 submission </a:t>
            </a:r>
            <a:r>
              <a:rPr lang="en-GB" dirty="0" smtClean="0"/>
              <a:t>deadline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1612900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06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Course </a:t>
            </a:r>
            <a:r>
              <a:rPr lang="nl-NL" dirty="0" err="1" smtClean="0"/>
              <a:t>Organization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199" y="1200151"/>
            <a:ext cx="4747317" cy="28949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tabLst>
                <a:tab pos="1612900" algn="l"/>
                <a:tab pos="1971675" algn="l"/>
              </a:tabLst>
            </a:pPr>
            <a:r>
              <a:rPr lang="nl-NL" dirty="0" err="1" smtClean="0"/>
              <a:t>Example</a:t>
            </a:r>
            <a:r>
              <a:rPr lang="nl-NL" dirty="0" smtClean="0"/>
              <a:t> of </a:t>
            </a:r>
            <a:r>
              <a:rPr lang="nl-NL" dirty="0" err="1" smtClean="0"/>
              <a:t>weekly</a:t>
            </a:r>
            <a:r>
              <a:rPr lang="nl-NL" dirty="0" smtClean="0"/>
              <a:t> planning :</a:t>
            </a:r>
            <a:endParaRPr lang="en-GB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289" t="15625" r="4090" b="9136"/>
          <a:stretch/>
        </p:blipFill>
        <p:spPr>
          <a:xfrm>
            <a:off x="68751" y="1794423"/>
            <a:ext cx="8989729" cy="33490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2518" y="3898231"/>
            <a:ext cx="1705047" cy="11825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994484" y="3898230"/>
            <a:ext cx="1705047" cy="118253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13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Course </a:t>
            </a:r>
            <a:r>
              <a:rPr lang="nl-NL" dirty="0" err="1" smtClean="0"/>
              <a:t>Organization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199" y="1200151"/>
            <a:ext cx="8475407" cy="342101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1612900" algn="l"/>
                <a:tab pos="1971675" algn="l"/>
              </a:tabLst>
            </a:pPr>
            <a:r>
              <a:rPr lang="nl-NL" dirty="0" err="1" smtClean="0"/>
              <a:t>Two</a:t>
            </a:r>
            <a:r>
              <a:rPr lang="nl-NL" dirty="0" smtClean="0"/>
              <a:t> contact </a:t>
            </a:r>
            <a:r>
              <a:rPr lang="nl-NL" dirty="0" err="1" smtClean="0"/>
              <a:t>moments</a:t>
            </a:r>
            <a:r>
              <a:rPr lang="nl-NL" dirty="0" smtClean="0"/>
              <a:t> per week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1612900" algn="l"/>
                <a:tab pos="1971675" algn="l"/>
              </a:tabLst>
            </a:pPr>
            <a:r>
              <a:rPr lang="nl-NL" dirty="0" err="1" smtClean="0"/>
              <a:t>Lesson</a:t>
            </a:r>
            <a:r>
              <a:rPr lang="nl-NL" dirty="0" smtClean="0"/>
              <a:t>: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tabLst>
                <a:tab pos="1612900" algn="l"/>
                <a:tab pos="1971675" algn="l"/>
              </a:tabLst>
            </a:pPr>
            <a:r>
              <a:rPr lang="nl-NL" dirty="0" smtClean="0"/>
              <a:t>3h in classroom 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tabLst>
                <a:tab pos="1612900" algn="l"/>
                <a:tab pos="1971675" algn="l"/>
              </a:tabLst>
            </a:pPr>
            <a:r>
              <a:rPr lang="nl-NL" dirty="0" smtClean="0"/>
              <a:t>Teacher </a:t>
            </a:r>
            <a:r>
              <a:rPr lang="nl-NL" dirty="0" err="1" smtClean="0"/>
              <a:t>gives</a:t>
            </a:r>
            <a:r>
              <a:rPr lang="nl-NL" dirty="0" smtClean="0"/>
              <a:t> </a:t>
            </a:r>
            <a:r>
              <a:rPr lang="nl-NL" dirty="0" err="1" smtClean="0"/>
              <a:t>explanations</a:t>
            </a:r>
            <a:r>
              <a:rPr lang="nl-NL" dirty="0" smtClean="0"/>
              <a:t>, </a:t>
            </a:r>
            <a:r>
              <a:rPr lang="nl-NL" dirty="0" err="1" smtClean="0"/>
              <a:t>demos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guides </a:t>
            </a:r>
            <a:r>
              <a:rPr lang="nl-NL" dirty="0" err="1" smtClean="0"/>
              <a:t>exercises</a:t>
            </a:r>
            <a:r>
              <a:rPr lang="nl-NL" dirty="0" smtClean="0"/>
              <a:t> 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1612900" algn="l"/>
                <a:tab pos="1971675" algn="l"/>
              </a:tabLst>
            </a:pPr>
            <a:r>
              <a:rPr lang="nl-NL" dirty="0" smtClean="0"/>
              <a:t> </a:t>
            </a:r>
            <a:r>
              <a:rPr lang="nl-NL" dirty="0" err="1" smtClean="0"/>
              <a:t>Supported</a:t>
            </a:r>
            <a:r>
              <a:rPr lang="nl-NL" dirty="0" smtClean="0"/>
              <a:t> </a:t>
            </a:r>
            <a:r>
              <a:rPr lang="nl-NL" dirty="0" err="1" smtClean="0"/>
              <a:t>self-study</a:t>
            </a:r>
            <a:r>
              <a:rPr lang="nl-NL" dirty="0" smtClean="0"/>
              <a:t>: 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tabLst>
                <a:tab pos="1612900" algn="l"/>
                <a:tab pos="1971675" algn="l"/>
              </a:tabLst>
            </a:pPr>
            <a:r>
              <a:rPr lang="nl-NL" dirty="0" smtClean="0"/>
              <a:t>1.5h in open </a:t>
            </a:r>
            <a:r>
              <a:rPr lang="nl-NL" dirty="0" err="1" smtClean="0"/>
              <a:t>space</a:t>
            </a:r>
            <a:r>
              <a:rPr lang="nl-NL" dirty="0" smtClean="0"/>
              <a:t> </a:t>
            </a:r>
            <a:endParaRPr lang="nl-NL" dirty="0"/>
          </a:p>
          <a:p>
            <a:pPr lvl="3">
              <a:lnSpc>
                <a:spcPct val="150000"/>
              </a:lnSpc>
              <a:spcBef>
                <a:spcPts val="0"/>
              </a:spcBef>
              <a:tabLst>
                <a:tab pos="1612900" algn="l"/>
                <a:tab pos="1971675" algn="l"/>
              </a:tabLst>
            </a:pPr>
            <a:r>
              <a:rPr lang="nl-NL" dirty="0" smtClean="0"/>
              <a:t>Student </a:t>
            </a:r>
            <a:r>
              <a:rPr lang="nl-NL" dirty="0" err="1" smtClean="0"/>
              <a:t>initiates</a:t>
            </a:r>
            <a:r>
              <a:rPr lang="nl-NL" dirty="0" smtClean="0"/>
              <a:t> contact </a:t>
            </a:r>
            <a:r>
              <a:rPr lang="nl-NL" dirty="0" err="1" smtClean="0"/>
              <a:t>with</a:t>
            </a:r>
            <a:r>
              <a:rPr lang="nl-NL" dirty="0" smtClean="0"/>
              <a:t> teacher </a:t>
            </a:r>
            <a:r>
              <a:rPr lang="nl-NL" dirty="0" err="1" smtClean="0"/>
              <a:t>for</a:t>
            </a:r>
            <a:r>
              <a:rPr lang="nl-NL" dirty="0" smtClean="0"/>
              <a:t> e.g. support, </a:t>
            </a:r>
            <a:r>
              <a:rPr lang="nl-NL" dirty="0" err="1" smtClean="0"/>
              <a:t>informal</a:t>
            </a:r>
            <a:r>
              <a:rPr lang="nl-NL" smtClean="0"/>
              <a:t> feedback</a:t>
            </a:r>
            <a:endParaRPr lang="nl-NL" dirty="0" smtClean="0"/>
          </a:p>
          <a:p>
            <a:pPr marL="1371600" lvl="3" indent="0">
              <a:lnSpc>
                <a:spcPct val="150000"/>
              </a:lnSpc>
              <a:spcBef>
                <a:spcPts val="0"/>
              </a:spcBef>
              <a:buNone/>
              <a:tabLst>
                <a:tab pos="1612900" algn="l"/>
                <a:tab pos="1971675" algn="l"/>
              </a:tabLst>
            </a:pPr>
            <a:endParaRPr lang="nl-NL" dirty="0" smtClean="0"/>
          </a:p>
          <a:p>
            <a:pPr lvl="3">
              <a:lnSpc>
                <a:spcPct val="150000"/>
              </a:lnSpc>
              <a:spcBef>
                <a:spcPts val="0"/>
              </a:spcBef>
              <a:tabLst>
                <a:tab pos="1612900" algn="l"/>
                <a:tab pos="1971675" algn="l"/>
              </a:tabLst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15894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Assignments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17686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800" dirty="0" smtClean="0"/>
              <a:t>Deadlines </a:t>
            </a:r>
            <a:r>
              <a:rPr lang="en-GB" sz="1800" dirty="0"/>
              <a:t>for assignments are hard deadlines. </a:t>
            </a:r>
            <a:r>
              <a:rPr lang="en-GB" sz="1800" dirty="0" smtClean="0"/>
              <a:t>No (re-)submission will be accepted after the deadline. </a:t>
            </a:r>
          </a:p>
          <a:p>
            <a:pPr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nl-NL" sz="1800" dirty="0"/>
          </a:p>
          <a:p>
            <a:pPr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You can submit several times before the submission deadline. The latest submission before the deadline will be graded. </a:t>
            </a:r>
          </a:p>
          <a:p>
            <a:pPr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en-US" sz="1800" dirty="0" smtClean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latin typeface="Arial" panose="020B0604020202020204" pitchFamily="34" charset="0"/>
              </a:rPr>
              <a:t>In </a:t>
            </a:r>
            <a:r>
              <a:rPr lang="en-US" altLang="en-US" sz="1800" dirty="0">
                <a:latin typeface="Arial" panose="020B0604020202020204" pitchFamily="34" charset="0"/>
              </a:rPr>
              <a:t>case of no submission before the deadline, the corresponding assignment will not be graded. </a:t>
            </a:r>
          </a:p>
          <a:p>
            <a:pPr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GB" sz="1800" dirty="0"/>
          </a:p>
          <a:p>
            <a:pPr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nl-NL" sz="1800" dirty="0" err="1" smtClean="0"/>
              <a:t>Before</a:t>
            </a:r>
            <a:r>
              <a:rPr lang="nl-NL" sz="1800" dirty="0" smtClean="0"/>
              <a:t> </a:t>
            </a:r>
            <a:r>
              <a:rPr lang="nl-NL" sz="1800" dirty="0" err="1" smtClean="0"/>
              <a:t>the</a:t>
            </a:r>
            <a:r>
              <a:rPr lang="nl-NL" sz="1800" dirty="0" smtClean="0"/>
              <a:t> deadline: </a:t>
            </a:r>
            <a:r>
              <a:rPr lang="en-GB" sz="1800" dirty="0"/>
              <a:t>Pro-actively ask </a:t>
            </a:r>
            <a:r>
              <a:rPr lang="en-GB" sz="1800" dirty="0" smtClean="0"/>
              <a:t>support</a:t>
            </a:r>
            <a:r>
              <a:rPr lang="en-GB" sz="1800" dirty="0"/>
              <a:t> </a:t>
            </a:r>
            <a:r>
              <a:rPr lang="en-GB" sz="1800" dirty="0" smtClean="0"/>
              <a:t>and informal feedback</a:t>
            </a:r>
            <a:endParaRPr lang="en-GB" sz="1800" dirty="0"/>
          </a:p>
          <a:p>
            <a:pPr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GB" sz="1800" dirty="0" smtClean="0"/>
          </a:p>
          <a:p>
            <a:pPr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800" dirty="0" smtClean="0"/>
              <a:t>After the deadline: you may be invited to a review meeting after an assignment. If applicable your teacher will inform you in due time.</a:t>
            </a:r>
            <a:endParaRPr lang="en-GB" sz="1800" dirty="0"/>
          </a:p>
          <a:p>
            <a:pPr>
              <a:lnSpc>
                <a:spcPct val="150000"/>
              </a:lnSpc>
              <a:spcBef>
                <a:spcPts val="0"/>
              </a:spcBef>
              <a:tabLst>
                <a:tab pos="1612900" algn="l"/>
                <a:tab pos="1971675" algn="l"/>
              </a:tabLst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65094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Assignments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8586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tabLst>
                <a:tab pos="1612900" algn="l"/>
                <a:tab pos="1971675" algn="l"/>
              </a:tabLst>
            </a:pPr>
            <a:r>
              <a:rPr lang="nl-NL" sz="2200" dirty="0" smtClean="0"/>
              <a:t>Below </a:t>
            </a:r>
            <a:r>
              <a:rPr lang="nl-NL" sz="2200" dirty="0" err="1" smtClean="0"/>
              <a:t>the</a:t>
            </a:r>
            <a:r>
              <a:rPr lang="nl-NL" sz="2200" dirty="0" smtClean="0"/>
              <a:t> </a:t>
            </a:r>
            <a:r>
              <a:rPr lang="nl-NL" sz="2200" dirty="0" err="1" smtClean="0"/>
              <a:t>submissions</a:t>
            </a:r>
            <a:r>
              <a:rPr lang="nl-NL" sz="2200" dirty="0" smtClean="0"/>
              <a:t> of 2 </a:t>
            </a:r>
            <a:r>
              <a:rPr lang="nl-NL" sz="2200" dirty="0" err="1" smtClean="0"/>
              <a:t>students</a:t>
            </a:r>
            <a:r>
              <a:rPr lang="nl-NL" sz="2200" dirty="0" smtClean="0"/>
              <a:t>. </a:t>
            </a:r>
            <a:r>
              <a:rPr lang="nl-NL" sz="2200" dirty="0" err="1" smtClean="0"/>
              <a:t>What</a:t>
            </a:r>
            <a:r>
              <a:rPr lang="nl-NL" sz="2200" dirty="0" smtClean="0"/>
              <a:t> do </a:t>
            </a:r>
            <a:r>
              <a:rPr lang="nl-NL" sz="2200" dirty="0" err="1" smtClean="0"/>
              <a:t>you</a:t>
            </a:r>
            <a:r>
              <a:rPr lang="nl-NL" sz="2200" dirty="0" smtClean="0"/>
              <a:t> </a:t>
            </a:r>
            <a:r>
              <a:rPr lang="nl-NL" sz="2200" dirty="0" err="1" smtClean="0"/>
              <a:t>notice</a:t>
            </a:r>
            <a:r>
              <a:rPr lang="nl-NL" sz="2200" dirty="0"/>
              <a:t>?</a:t>
            </a:r>
            <a:endParaRPr lang="en-GB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34" t="13499"/>
          <a:stretch/>
        </p:blipFill>
        <p:spPr>
          <a:xfrm>
            <a:off x="157882" y="1726670"/>
            <a:ext cx="8895778" cy="33321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7131" y="4039149"/>
            <a:ext cx="1460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smtClean="0">
                <a:solidFill>
                  <a:srgbClr val="FF0000"/>
                </a:solidFill>
              </a:rPr>
              <a:t>Student A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2935" y="4039149"/>
            <a:ext cx="1460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smtClean="0">
                <a:solidFill>
                  <a:srgbClr val="FF0000"/>
                </a:solidFill>
              </a:rPr>
              <a:t>Student B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5145" y="1726670"/>
            <a:ext cx="697312" cy="12499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04947" y="1726670"/>
            <a:ext cx="697312" cy="12499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89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Assignments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FF0000"/>
                </a:solidFill>
              </a:rPr>
              <a:t>Plagiarism is NOT accepted! </a:t>
            </a:r>
            <a:endParaRPr lang="en-GB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Your must submit your own work/code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You can discuss concepts with your classmates. However you are not allowed to </a:t>
            </a:r>
            <a:r>
              <a:rPr lang="en-GB" dirty="0"/>
              <a:t>share code with your classmates </a:t>
            </a:r>
            <a:endParaRPr lang="en-GB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You </a:t>
            </a:r>
            <a:r>
              <a:rPr lang="en-GB" dirty="0"/>
              <a:t>should be able to explain your </a:t>
            </a:r>
            <a:r>
              <a:rPr lang="en-GB" dirty="0" smtClean="0"/>
              <a:t>code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556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Grading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2709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The 3 </a:t>
            </a:r>
            <a:r>
              <a:rPr lang="nl-NL" sz="1600" dirty="0" err="1" smtClean="0"/>
              <a:t>assignments</a:t>
            </a:r>
            <a:r>
              <a:rPr lang="nl-NL" sz="1600" dirty="0" smtClean="0"/>
              <a:t>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the</a:t>
            </a:r>
            <a:r>
              <a:rPr lang="nl-NL" sz="1600" dirty="0" smtClean="0"/>
              <a:t> </a:t>
            </a:r>
            <a:r>
              <a:rPr lang="nl-NL" sz="1600" dirty="0" err="1" smtClean="0"/>
              <a:t>coding</a:t>
            </a:r>
            <a:r>
              <a:rPr lang="nl-NL" sz="1600" dirty="0" smtClean="0"/>
              <a:t> test are </a:t>
            </a:r>
            <a:r>
              <a:rPr lang="nl-NL" sz="1600" dirty="0" err="1" smtClean="0"/>
              <a:t>your</a:t>
            </a:r>
            <a:r>
              <a:rPr lang="nl-NL" sz="1600" dirty="0" smtClean="0"/>
              <a:t> </a:t>
            </a:r>
            <a:r>
              <a:rPr lang="nl-NL" sz="1600" dirty="0" err="1" smtClean="0"/>
              <a:t>opportunities</a:t>
            </a:r>
            <a:r>
              <a:rPr lang="nl-NL" sz="1600" dirty="0" smtClean="0"/>
              <a:t> </a:t>
            </a:r>
            <a:r>
              <a:rPr lang="nl-NL" sz="1600" dirty="0" err="1" smtClean="0"/>
              <a:t>to</a:t>
            </a:r>
            <a:r>
              <a:rPr lang="nl-NL" sz="1600" dirty="0" smtClean="0"/>
              <a:t> show </a:t>
            </a:r>
            <a:r>
              <a:rPr lang="nl-NL" sz="1600" dirty="0" err="1" smtClean="0"/>
              <a:t>that</a:t>
            </a:r>
            <a:r>
              <a:rPr lang="nl-NL" sz="1600" dirty="0" smtClean="0"/>
              <a:t> </a:t>
            </a:r>
            <a:r>
              <a:rPr lang="nl-NL" sz="1600" dirty="0" err="1" smtClean="0"/>
              <a:t>you</a:t>
            </a:r>
            <a:r>
              <a:rPr lang="nl-NL" sz="1600" dirty="0" smtClean="0"/>
              <a:t> master </a:t>
            </a:r>
            <a:r>
              <a:rPr lang="nl-NL" sz="1600" dirty="0" err="1" smtClean="0"/>
              <a:t>the</a:t>
            </a:r>
            <a:r>
              <a:rPr lang="nl-NL" sz="1600" dirty="0" smtClean="0"/>
              <a:t> </a:t>
            </a:r>
            <a:r>
              <a:rPr lang="nl-NL" sz="1600" dirty="0" err="1" smtClean="0"/>
              <a:t>learning</a:t>
            </a:r>
            <a:r>
              <a:rPr lang="nl-NL" sz="1600" dirty="0" smtClean="0"/>
              <a:t> </a:t>
            </a:r>
            <a:r>
              <a:rPr lang="nl-NL" sz="1600" dirty="0" err="1" smtClean="0"/>
              <a:t>outcome</a:t>
            </a:r>
            <a:r>
              <a:rPr lang="nl-NL" sz="1600" dirty="0" smtClean="0"/>
              <a:t> of </a:t>
            </a:r>
            <a:r>
              <a:rPr lang="nl-NL" sz="1600" dirty="0" err="1" smtClean="0"/>
              <a:t>the</a:t>
            </a:r>
            <a:r>
              <a:rPr lang="nl-NL" sz="1600" dirty="0" smtClean="0"/>
              <a:t> course</a:t>
            </a:r>
            <a:endParaRPr lang="en-GB" sz="1600" dirty="0"/>
          </a:p>
          <a:p>
            <a:pPr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ct val="150000"/>
              </a:lnSpc>
              <a:spcBef>
                <a:spcPts val="0"/>
              </a:spcBef>
              <a:tabLst>
                <a:tab pos="1612900" algn="l"/>
                <a:tab pos="1971675" algn="l"/>
              </a:tabLst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5" b="10676"/>
          <a:stretch/>
        </p:blipFill>
        <p:spPr>
          <a:xfrm>
            <a:off x="766482" y="2359959"/>
            <a:ext cx="7261412" cy="13514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7535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PPT_Fontys_NL_universeel</Template>
  <TotalTime>0</TotalTime>
  <Words>1669</Words>
  <Application>Microsoft Office PowerPoint</Application>
  <PresentationFormat>On-screen Show (16:9)</PresentationFormat>
  <Paragraphs>286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Wingdings</vt:lpstr>
      <vt:lpstr>Wingdings 3</vt:lpstr>
      <vt:lpstr>Aangepast ontwerp</vt:lpstr>
      <vt:lpstr>Programming in C</vt:lpstr>
      <vt:lpstr>General information</vt:lpstr>
      <vt:lpstr>Course Organization</vt:lpstr>
      <vt:lpstr>Course Organization</vt:lpstr>
      <vt:lpstr>Course Organization</vt:lpstr>
      <vt:lpstr>Assignments</vt:lpstr>
      <vt:lpstr>Assignments</vt:lpstr>
      <vt:lpstr>Assignments</vt:lpstr>
      <vt:lpstr>Grading</vt:lpstr>
      <vt:lpstr>Grading</vt:lpstr>
      <vt:lpstr>Grading</vt:lpstr>
      <vt:lpstr>Warm up</vt:lpstr>
      <vt:lpstr>History of C</vt:lpstr>
      <vt:lpstr>Applications of C</vt:lpstr>
      <vt:lpstr>Setting up the environment</vt:lpstr>
      <vt:lpstr>Week 1</vt:lpstr>
      <vt:lpstr>Array</vt:lpstr>
      <vt:lpstr>Array</vt:lpstr>
      <vt:lpstr>Array</vt:lpstr>
      <vt:lpstr>Array</vt:lpstr>
      <vt:lpstr>Multi-dimentional Array</vt:lpstr>
      <vt:lpstr>Input and output: scanf and printf</vt:lpstr>
      <vt:lpstr>Exercise</vt:lpstr>
      <vt:lpstr>String</vt:lpstr>
      <vt:lpstr>String</vt:lpstr>
      <vt:lpstr>fgets, gets, strlen, sizeof</vt:lpstr>
      <vt:lpstr>Exercise</vt:lpstr>
      <vt:lpstr>References</vt:lpstr>
    </vt:vector>
  </TitlesOfParts>
  <Company>Fontys Hogescholen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Zhao,Qin Q.</dc:creator>
  <cp:lastModifiedBy>Guayrin,Brice B.P.B.J.P.</cp:lastModifiedBy>
  <cp:revision>280</cp:revision>
  <cp:lastPrinted>2014-08-19T14:33:34Z</cp:lastPrinted>
  <dcterms:created xsi:type="dcterms:W3CDTF">2019-11-16T10:39:10Z</dcterms:created>
  <dcterms:modified xsi:type="dcterms:W3CDTF">2023-02-13T07:47:44Z</dcterms:modified>
</cp:coreProperties>
</file>