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6"/>
  </p:notesMasterIdLst>
  <p:handoutMasterIdLst>
    <p:handoutMasterId r:id="rId17"/>
  </p:handoutMasterIdLst>
  <p:sldIdLst>
    <p:sldId id="295" r:id="rId2"/>
    <p:sldId id="296" r:id="rId3"/>
    <p:sldId id="302" r:id="rId4"/>
    <p:sldId id="327" r:id="rId5"/>
    <p:sldId id="328" r:id="rId6"/>
    <p:sldId id="332" r:id="rId7"/>
    <p:sldId id="329" r:id="rId8"/>
    <p:sldId id="330" r:id="rId9"/>
    <p:sldId id="338" r:id="rId10"/>
    <p:sldId id="331" r:id="rId11"/>
    <p:sldId id="319" r:id="rId12"/>
    <p:sldId id="340" r:id="rId13"/>
    <p:sldId id="335" r:id="rId14"/>
    <p:sldId id="339" r:id="rId15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296"/>
            <p14:sldId id="302"/>
            <p14:sldId id="327"/>
            <p14:sldId id="328"/>
            <p14:sldId id="332"/>
            <p14:sldId id="329"/>
            <p14:sldId id="330"/>
            <p14:sldId id="338"/>
            <p14:sldId id="331"/>
            <p14:sldId id="319"/>
            <p14:sldId id="340"/>
            <p14:sldId id="335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74" autoAdjust="0"/>
  </p:normalViewPr>
  <p:slideViewPr>
    <p:cSldViewPr snapToGrid="0" snapToObjects="1">
      <p:cViewPr varScale="1">
        <p:scale>
          <a:sx n="152" d="100"/>
          <a:sy n="152" d="100"/>
        </p:scale>
        <p:origin x="42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2/15/2023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15-2-2023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15-2-2023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in 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85599"/>
            <a:ext cx="4046434" cy="263079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function calls itself</a:t>
            </a:r>
          </a:p>
          <a:p>
            <a:r>
              <a:rPr lang="en-US" sz="1800" dirty="0" smtClean="0"/>
              <a:t>Need to impose a termination condition</a:t>
            </a:r>
          </a:p>
          <a:p>
            <a:r>
              <a:rPr lang="en-US" sz="1800" dirty="0" smtClean="0"/>
              <a:t>More useful for tasks that can be defined in similar subtasks, e.g. sorting, searching and traversal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285598"/>
            <a:ext cx="38186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  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fact (</a:t>
            </a:r>
            <a:r>
              <a:rPr lang="en-US" sz="1000" dirty="0" err="1"/>
              <a:t>int</a:t>
            </a:r>
            <a:r>
              <a:rPr lang="en-US" sz="1000" dirty="0"/>
              <a:t>); 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 </a:t>
            </a:r>
          </a:p>
          <a:p>
            <a:r>
              <a:rPr lang="en-US" sz="1000" dirty="0"/>
              <a:t>{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n,f</a:t>
            </a:r>
            <a:r>
              <a:rPr lang="en-US" sz="1000" dirty="0"/>
              <a:t>;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/>
              <a:t>("Enter the number whose factorial you want to calculate?");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scanf</a:t>
            </a:r>
            <a:r>
              <a:rPr lang="en-US" sz="1000" dirty="0"/>
              <a:t>("%</a:t>
            </a:r>
            <a:r>
              <a:rPr lang="en-US" sz="1000" dirty="0" err="1"/>
              <a:t>d",&amp;n</a:t>
            </a:r>
            <a:r>
              <a:rPr lang="en-US" sz="1000" dirty="0"/>
              <a:t>);  </a:t>
            </a:r>
          </a:p>
          <a:p>
            <a:r>
              <a:rPr lang="en-US" sz="1000" dirty="0"/>
              <a:t>    f = fact(n);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/>
              <a:t>("factorial = %</a:t>
            </a:r>
            <a:r>
              <a:rPr lang="en-US" sz="1000" dirty="0" err="1"/>
              <a:t>d",f</a:t>
            </a:r>
            <a:r>
              <a:rPr lang="en-US" sz="1000" dirty="0"/>
              <a:t>);  </a:t>
            </a:r>
          </a:p>
          <a:p>
            <a:r>
              <a:rPr lang="en-US" sz="1000" dirty="0"/>
              <a:t>} 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fact(</a:t>
            </a:r>
            <a:r>
              <a:rPr lang="en-US" sz="1000" dirty="0" err="1"/>
              <a:t>int</a:t>
            </a:r>
            <a:r>
              <a:rPr lang="en-US" sz="1000" dirty="0"/>
              <a:t> n)  </a:t>
            </a:r>
          </a:p>
          <a:p>
            <a:r>
              <a:rPr lang="en-US" sz="1000" dirty="0"/>
              <a:t>{  </a:t>
            </a:r>
          </a:p>
          <a:p>
            <a:r>
              <a:rPr lang="en-US" sz="1000" dirty="0"/>
              <a:t>    if (n==0) </a:t>
            </a:r>
            <a:r>
              <a:rPr lang="en-US" sz="1000" dirty="0" smtClean="0"/>
              <a:t>{ </a:t>
            </a:r>
            <a:endParaRPr lang="en-US" sz="1000" dirty="0"/>
          </a:p>
          <a:p>
            <a:r>
              <a:rPr lang="en-US" sz="1000" dirty="0"/>
              <a:t>        return </a:t>
            </a:r>
            <a:r>
              <a:rPr lang="en-US" sz="1000" dirty="0" smtClean="0"/>
              <a:t>1; 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}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dirty="0" smtClean="0"/>
              <a:t>else </a:t>
            </a:r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/>
              <a:t>        return n*fact(n-1); </a:t>
            </a:r>
            <a:endParaRPr lang="en-US" sz="1000" dirty="0" smtClean="0"/>
          </a:p>
          <a:p>
            <a:r>
              <a:rPr lang="en-US" sz="1000" dirty="0" smtClean="0"/>
              <a:t>    }</a:t>
            </a:r>
            <a:endParaRPr lang="en-US" sz="1000" dirty="0"/>
          </a:p>
          <a:p>
            <a:r>
              <a:rPr lang="en-US" sz="1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4913" y="417294"/>
            <a:ext cx="36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 factorial of a number (n!),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5! = 5*4*3*2*1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0083" y="3827031"/>
            <a:ext cx="252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Call the function fact recursively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84606" y="4134808"/>
            <a:ext cx="1206307" cy="49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565366" cy="33114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collection of one or more variables, possibly of different types under a single name for convenient handling</a:t>
            </a:r>
          </a:p>
          <a:p>
            <a:endParaRPr lang="en-US" dirty="0" smtClean="0"/>
          </a:p>
          <a:p>
            <a:r>
              <a:rPr lang="en-US" dirty="0" smtClean="0"/>
              <a:t>Declare a structure:</a:t>
            </a:r>
          </a:p>
          <a:p>
            <a:pPr marL="457200" lvl="1" indent="0">
              <a:buNone/>
            </a:pPr>
            <a:r>
              <a:rPr lang="en-US" sz="1400" dirty="0" err="1"/>
              <a:t>s</a:t>
            </a:r>
            <a:r>
              <a:rPr lang="en-US" sz="1400" dirty="0" err="1" smtClean="0"/>
              <a:t>truct</a:t>
            </a:r>
            <a:r>
              <a:rPr lang="en-US" sz="1400" dirty="0" smtClean="0"/>
              <a:t> point { //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point is a new data type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int</a:t>
            </a:r>
            <a:r>
              <a:rPr lang="en-US" sz="1400" dirty="0" smtClean="0"/>
              <a:t> x;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int</a:t>
            </a:r>
            <a:r>
              <a:rPr lang="en-US" sz="1400" dirty="0" smtClean="0"/>
              <a:t> y;</a:t>
            </a:r>
          </a:p>
          <a:p>
            <a:pPr marL="457200" lvl="1" indent="0">
              <a:buNone/>
            </a:pPr>
            <a:r>
              <a:rPr lang="en-US" sz="1400" dirty="0" smtClean="0"/>
              <a:t>};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book { //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smtClean="0"/>
              <a:t>book </a:t>
            </a:r>
            <a:r>
              <a:rPr lang="en-US" sz="1400" dirty="0"/>
              <a:t>is a new data type</a:t>
            </a:r>
          </a:p>
          <a:p>
            <a:pPr marL="457200" lvl="1" indent="0">
              <a:buNone/>
            </a:pPr>
            <a:r>
              <a:rPr lang="en-US" sz="1400" dirty="0" smtClean="0"/>
              <a:t>    char title[50];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char author[50];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457200" lvl="1" indent="0">
              <a:buNone/>
            </a:pPr>
            <a:r>
              <a:rPr lang="en-US" sz="1400" dirty="0" smtClean="0"/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1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80004"/>
          </a:xfrm>
        </p:spPr>
        <p:txBody>
          <a:bodyPr>
            <a:normAutofit fontScale="77500" lnSpcReduction="20000"/>
          </a:bodyPr>
          <a:lstStyle/>
          <a:p>
            <a:r>
              <a:rPr lang="nl-NL" dirty="0" err="1" smtClean="0"/>
              <a:t>Declaration</a:t>
            </a:r>
            <a:r>
              <a:rPr lang="nl-NL" dirty="0" smtClean="0"/>
              <a:t> of a </a:t>
            </a:r>
            <a:r>
              <a:rPr lang="nl-NL" dirty="0" err="1" smtClean="0"/>
              <a:t>variable</a:t>
            </a:r>
            <a:r>
              <a:rPr lang="nl-NL" dirty="0" smtClean="0"/>
              <a:t> of type </a:t>
            </a:r>
            <a:r>
              <a:rPr lang="nl-NL" i="1" dirty="0" err="1" smtClean="0"/>
              <a:t>struct</a:t>
            </a:r>
            <a:r>
              <a:rPr lang="nl-NL" i="1" dirty="0" smtClean="0"/>
              <a:t> point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i="1" dirty="0" err="1" smtClean="0"/>
              <a:t>struct</a:t>
            </a:r>
            <a:r>
              <a:rPr lang="nl-NL" i="1" dirty="0" smtClean="0"/>
              <a:t> </a:t>
            </a:r>
            <a:r>
              <a:rPr lang="nl-NL" i="1" dirty="0" err="1" smtClean="0"/>
              <a:t>book</a:t>
            </a:r>
            <a:r>
              <a:rPr lang="nl-NL" dirty="0" smtClean="0"/>
              <a:t>:</a:t>
            </a:r>
          </a:p>
          <a:p>
            <a:pPr marL="457200" lvl="1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point p1, p2;</a:t>
            </a:r>
          </a:p>
          <a:p>
            <a:pPr marL="457200" lvl="1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book1, book2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Initialize/access </a:t>
            </a:r>
            <a:r>
              <a:rPr lang="en-US" dirty="0"/>
              <a:t>the </a:t>
            </a:r>
            <a:r>
              <a:rPr lang="en-US" dirty="0" smtClean="0"/>
              <a:t>structure elements (one by one):</a:t>
            </a:r>
            <a:endParaRPr lang="en-US" dirty="0"/>
          </a:p>
          <a:p>
            <a:pPr marL="514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p1.x = 0;</a:t>
            </a:r>
          </a:p>
          <a:p>
            <a:pPr marL="514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p1.y = 0;</a:t>
            </a:r>
          </a:p>
          <a:p>
            <a:pPr marL="514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p2.x = 4;</a:t>
            </a:r>
          </a:p>
          <a:p>
            <a:pPr marL="514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p2.y = 8;</a:t>
            </a:r>
          </a:p>
          <a:p>
            <a:pPr marL="51435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(book1.title, “C programming”);</a:t>
            </a:r>
          </a:p>
          <a:p>
            <a:pPr marL="514350" lvl="1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(book1.author, “Brian, Kernighan, Dennis, Richie”);</a:t>
            </a:r>
          </a:p>
          <a:p>
            <a:pPr marL="514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book1.id = 10000;</a:t>
            </a:r>
          </a:p>
          <a:p>
            <a:pPr marL="51435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(book2.title, “Harry Potter”);</a:t>
            </a:r>
          </a:p>
          <a:p>
            <a:pPr marL="514350" lvl="1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(book2.author, “J.K. Rowling”);</a:t>
            </a:r>
          </a:p>
          <a:p>
            <a:pPr marL="51435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book2.id = 20000;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32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2894954"/>
          </a:xfrm>
        </p:spPr>
        <p:txBody>
          <a:bodyPr/>
          <a:lstStyle/>
          <a:p>
            <a:r>
              <a:rPr lang="en-US" sz="1900" dirty="0" smtClean="0"/>
              <a:t>Declaration and initialization in one line:</a:t>
            </a:r>
            <a:endParaRPr lang="en-US" sz="1900" dirty="0"/>
          </a:p>
          <a:p>
            <a:pPr marL="0" indent="0">
              <a:buNone/>
            </a:pP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point p1 = {0,0};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point p2 = {4,8};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books book1 = {“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 programming</a:t>
            </a:r>
            <a:r>
              <a:rPr lang="en-US" sz="1400" dirty="0" smtClean="0"/>
              <a:t>”, 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Brian, Kernighan, Dennis, Richie</a:t>
            </a:r>
            <a:r>
              <a:rPr lang="en-US" sz="1400" dirty="0" smtClean="0"/>
              <a:t>”, 10000};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struct</a:t>
            </a:r>
            <a:r>
              <a:rPr lang="en-US" sz="1400" dirty="0" smtClean="0"/>
              <a:t> books book2 = {“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Harry Potter</a:t>
            </a:r>
            <a:r>
              <a:rPr lang="en-US" sz="1400" dirty="0" smtClean="0"/>
              <a:t>”, “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J.K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Rowling</a:t>
            </a:r>
            <a:r>
              <a:rPr lang="en-US" sz="1400" dirty="0" smtClean="0"/>
              <a:t>”, 20000};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startup code from canvas: </a:t>
            </a:r>
            <a:r>
              <a:rPr lang="en-GB" dirty="0">
                <a:solidFill>
                  <a:srgbClr val="0070C0"/>
                </a:solidFill>
              </a:rPr>
              <a:t>startUp_StudentManagement_Part1.rar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Refactor/improve the code using structure(s) in addition to functions</a:t>
            </a:r>
          </a:p>
          <a:p>
            <a:endParaRPr lang="en-US" dirty="0"/>
          </a:p>
          <a:p>
            <a:r>
              <a:rPr lang="en-US" dirty="0"/>
              <a:t>You are not expected to read inputs from the terminal (i.e. </a:t>
            </a:r>
            <a:r>
              <a:rPr lang="en-US" dirty="0" err="1"/>
              <a:t>scanf</a:t>
            </a:r>
            <a:r>
              <a:rPr lang="en-US" dirty="0"/>
              <a:t> not needed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Week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Functions</a:t>
            </a:r>
            <a:r>
              <a:rPr lang="nl-NL" dirty="0" smtClean="0"/>
              <a:t>, </a:t>
            </a:r>
            <a:r>
              <a:rPr lang="nl-NL" dirty="0" err="1" smtClean="0"/>
              <a:t>Structures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function is a group of statements that together perform a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Reduce code redundancy</a:t>
            </a:r>
          </a:p>
          <a:p>
            <a:pPr lvl="1"/>
            <a:r>
              <a:rPr lang="en-US" dirty="0" smtClean="0"/>
              <a:t>Make code modular</a:t>
            </a:r>
          </a:p>
          <a:p>
            <a:pPr lvl="1"/>
            <a:r>
              <a:rPr lang="en-US" dirty="0" smtClean="0"/>
              <a:t>Provide abstraction</a:t>
            </a:r>
          </a:p>
          <a:p>
            <a:endParaRPr lang="nl-NL" dirty="0" smtClean="0"/>
          </a:p>
          <a:p>
            <a:r>
              <a:rPr lang="nl-NL" dirty="0" err="1" smtClean="0"/>
              <a:t>Define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endParaRPr lang="nl-NL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return_type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function_name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 parameter list ) 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	{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	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body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of the function 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nl-NL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75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define a function at the same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17779" y="1285598"/>
            <a:ext cx="3747328" cy="3619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/* local variable declaration */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result;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if (num1 &gt; num2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result = num1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else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result = num2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return result;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()</a:t>
            </a:r>
          </a:p>
          <a:p>
            <a:pPr marL="0" indent="0">
              <a:buNone/>
            </a:pPr>
            <a:r>
              <a:rPr lang="en-US" dirty="0" smtClean="0"/>
              <a:t>{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 100, b = 200, ret;</a:t>
            </a:r>
          </a:p>
          <a:p>
            <a:pPr marL="0" indent="0">
              <a:buNone/>
            </a:pPr>
            <a:r>
              <a:rPr lang="en-US" dirty="0" smtClean="0"/>
              <a:t>  ret = max(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allout: Line 9">
            <a:extLst>
              <a:ext uri="{FF2B5EF4-FFF2-40B4-BE49-F238E27FC236}">
                <a16:creationId xmlns:a16="http://schemas.microsoft.com/office/drawing/2014/main" id="{FAD9918C-5697-4AF3-9A7F-B8AB7D328331}"/>
              </a:ext>
            </a:extLst>
          </p:cNvPr>
          <p:cNvSpPr/>
          <p:nvPr/>
        </p:nvSpPr>
        <p:spPr>
          <a:xfrm>
            <a:off x="1359534" y="995333"/>
            <a:ext cx="1076018" cy="289113"/>
          </a:xfrm>
          <a:prstGeom prst="borderCallout1">
            <a:avLst>
              <a:gd name="adj1" fmla="val 107361"/>
              <a:gd name="adj2" fmla="val 20548"/>
              <a:gd name="adj3" fmla="val 151643"/>
              <a:gd name="adj4" fmla="val 2571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</a:t>
            </a:r>
            <a:r>
              <a:rPr lang="en-US" sz="1400" dirty="0" err="1" smtClean="0">
                <a:solidFill>
                  <a:schemeClr val="tx1"/>
                </a:solidFill>
                <a:effectLst/>
              </a:rPr>
              <a:t>eturn_type</a:t>
            </a:r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Callout: Line 9">
            <a:extLst>
              <a:ext uri="{FF2B5EF4-FFF2-40B4-BE49-F238E27FC236}">
                <a16:creationId xmlns:a16="http://schemas.microsoft.com/office/drawing/2014/main" id="{FAD9918C-5697-4AF3-9A7F-B8AB7D328331}"/>
              </a:ext>
            </a:extLst>
          </p:cNvPr>
          <p:cNvSpPr/>
          <p:nvPr/>
        </p:nvSpPr>
        <p:spPr>
          <a:xfrm>
            <a:off x="2769589" y="995332"/>
            <a:ext cx="1292747" cy="289113"/>
          </a:xfrm>
          <a:prstGeom prst="borderCallout1">
            <a:avLst>
              <a:gd name="adj1" fmla="val 128052"/>
              <a:gd name="adj2" fmla="val 17371"/>
              <a:gd name="adj3" fmla="val 153185"/>
              <a:gd name="adj4" fmla="val -37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arameter list</a:t>
            </a:r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885A724-D5E6-43CE-ADBF-02507CB7AD38}"/>
              </a:ext>
            </a:extLst>
          </p:cNvPr>
          <p:cNvSpPr/>
          <p:nvPr/>
        </p:nvSpPr>
        <p:spPr>
          <a:xfrm>
            <a:off x="3249407" y="3077043"/>
            <a:ext cx="812929" cy="289113"/>
          </a:xfrm>
          <a:prstGeom prst="borderCallout1">
            <a:avLst>
              <a:gd name="adj1" fmla="val 18750"/>
              <a:gd name="adj2" fmla="val -8333"/>
              <a:gd name="adj3" fmla="val -172502"/>
              <a:gd name="adj4" fmla="val -79948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</a:rPr>
              <a:t>Body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7929" y="4228466"/>
            <a:ext cx="246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assing parameter by value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2246671" y="4289989"/>
            <a:ext cx="701259" cy="940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9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define a function separately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84007" y="1063625"/>
            <a:ext cx="4861154" cy="39185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/* function declaration */</a:t>
            </a:r>
          </a:p>
          <a:p>
            <a:pPr marL="0" indent="0">
              <a:buNone/>
            </a:pPr>
            <a:r>
              <a:rPr lang="en-US" sz="900" dirty="0" smtClean="0"/>
              <a:t>//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/>
              <a:t>max(</a:t>
            </a:r>
            <a:r>
              <a:rPr lang="en-US" sz="900" dirty="0" err="1"/>
              <a:t>int</a:t>
            </a:r>
            <a:r>
              <a:rPr lang="en-US" sz="900" dirty="0"/>
              <a:t> num1, </a:t>
            </a:r>
            <a:r>
              <a:rPr lang="en-US" sz="900" dirty="0" err="1"/>
              <a:t>int</a:t>
            </a:r>
            <a:r>
              <a:rPr lang="en-US" sz="900" dirty="0"/>
              <a:t> num2</a:t>
            </a:r>
            <a:r>
              <a:rPr lang="en-US" sz="900" dirty="0" smtClean="0"/>
              <a:t>);</a:t>
            </a:r>
          </a:p>
          <a:p>
            <a:pPr marL="0" indent="0">
              <a:buNone/>
            </a:pP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max(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); // Names of input variables are optional when declaring a function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/>
              <a:t>main () </a:t>
            </a:r>
            <a:r>
              <a:rPr lang="en-US" sz="900" dirty="0" smtClean="0"/>
              <a:t>{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  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/>
              <a:t>a = 100;</a:t>
            </a:r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err="1"/>
              <a:t>int</a:t>
            </a:r>
            <a:r>
              <a:rPr lang="en-US" sz="900" dirty="0"/>
              <a:t> b = 200;</a:t>
            </a:r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err="1"/>
              <a:t>int</a:t>
            </a:r>
            <a:r>
              <a:rPr lang="en-US" sz="900" dirty="0"/>
              <a:t> ret;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   /* </a:t>
            </a:r>
            <a:r>
              <a:rPr lang="en-US" sz="900" dirty="0" smtClean="0"/>
              <a:t>function call </a:t>
            </a:r>
            <a:r>
              <a:rPr lang="en-US" sz="900" dirty="0"/>
              <a:t>*/</a:t>
            </a:r>
          </a:p>
          <a:p>
            <a:pPr marL="0" indent="0">
              <a:buNone/>
            </a:pPr>
            <a:r>
              <a:rPr lang="en-US" sz="900" dirty="0"/>
              <a:t>   ret = max(a, b</a:t>
            </a:r>
            <a:r>
              <a:rPr lang="en-US" sz="900" dirty="0" smtClean="0"/>
              <a:t>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err="1"/>
              <a:t>printf</a:t>
            </a:r>
            <a:r>
              <a:rPr lang="en-US" sz="900" dirty="0"/>
              <a:t>( "Max value is : %d\n", ret </a:t>
            </a:r>
            <a:r>
              <a:rPr lang="en-US" sz="900" dirty="0" smtClean="0"/>
              <a:t>);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return 0;</a:t>
            </a:r>
          </a:p>
          <a:p>
            <a:pPr marL="0" indent="0">
              <a:buNone/>
            </a:pPr>
            <a:r>
              <a:rPr lang="en-US" sz="900" dirty="0" smtClean="0"/>
              <a:t>}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/* </a:t>
            </a:r>
            <a:r>
              <a:rPr lang="en-US" sz="900" dirty="0"/>
              <a:t>function </a:t>
            </a:r>
            <a:r>
              <a:rPr lang="en-US" sz="900" dirty="0" smtClean="0"/>
              <a:t>definition </a:t>
            </a:r>
            <a:r>
              <a:rPr lang="en-US" sz="900" dirty="0"/>
              <a:t>*/</a:t>
            </a:r>
          </a:p>
          <a:p>
            <a:pPr marL="0" indent="0">
              <a:buNone/>
            </a:pPr>
            <a:r>
              <a:rPr lang="en-US" sz="900" dirty="0" err="1" smtClean="0"/>
              <a:t>int</a:t>
            </a:r>
            <a:r>
              <a:rPr lang="en-US" sz="900" dirty="0" smtClean="0"/>
              <a:t> max(</a:t>
            </a:r>
            <a:r>
              <a:rPr lang="en-US" sz="900" dirty="0" err="1" smtClean="0"/>
              <a:t>int</a:t>
            </a:r>
            <a:r>
              <a:rPr lang="en-US" sz="900" dirty="0" smtClean="0"/>
              <a:t> num1, </a:t>
            </a:r>
            <a:r>
              <a:rPr lang="en-US" sz="900" dirty="0" err="1" smtClean="0"/>
              <a:t>int</a:t>
            </a:r>
            <a:r>
              <a:rPr lang="en-US" sz="900" dirty="0" smtClean="0"/>
              <a:t> num2)</a:t>
            </a:r>
          </a:p>
          <a:p>
            <a:pPr marL="0" indent="0">
              <a:buNone/>
            </a:pPr>
            <a:r>
              <a:rPr lang="en-US" sz="900" dirty="0" smtClean="0"/>
              <a:t>{</a:t>
            </a:r>
          </a:p>
          <a:p>
            <a:pPr marL="0" indent="0">
              <a:buNone/>
            </a:pPr>
            <a:r>
              <a:rPr lang="en-US" sz="900" dirty="0" smtClean="0"/>
              <a:t>   </a:t>
            </a:r>
            <a:r>
              <a:rPr lang="en-US" sz="900" dirty="0" err="1" smtClean="0"/>
              <a:t>int</a:t>
            </a:r>
            <a:r>
              <a:rPr lang="en-US" sz="900" dirty="0" smtClean="0"/>
              <a:t> </a:t>
            </a:r>
            <a:r>
              <a:rPr lang="en-US" sz="900" dirty="0"/>
              <a:t>result</a:t>
            </a:r>
            <a:r>
              <a:rPr lang="en-US" sz="900" dirty="0" smtClean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smtClean="0"/>
              <a:t>……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   return result;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95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what is the printed value for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32318" y="1063625"/>
            <a:ext cx="7080190" cy="37572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); //prototype of the function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10;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 = 20;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("Before swapping the values in main a = %d, b = %d\n",</a:t>
            </a:r>
            <a:r>
              <a:rPr lang="en-US" dirty="0" err="1"/>
              <a:t>a,b</a:t>
            </a:r>
            <a:r>
              <a:rPr lang="en-US" dirty="0"/>
              <a:t>);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swap(</a:t>
            </a:r>
            <a:r>
              <a:rPr lang="en-US" dirty="0" err="1"/>
              <a:t>a,b</a:t>
            </a:r>
            <a:r>
              <a:rPr lang="en-US" dirty="0"/>
              <a:t>);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("After swapping values in main a = %d, b = %d\n",</a:t>
            </a:r>
            <a:r>
              <a:rPr lang="en-US" dirty="0" err="1"/>
              <a:t>a,b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}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swap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temp;   </a:t>
            </a:r>
          </a:p>
          <a:p>
            <a:pPr marL="0" indent="0">
              <a:buNone/>
            </a:pPr>
            <a:r>
              <a:rPr lang="en-US" dirty="0"/>
              <a:t>    temp = a;  </a:t>
            </a:r>
          </a:p>
          <a:p>
            <a:pPr marL="0" indent="0">
              <a:buNone/>
            </a:pPr>
            <a:r>
              <a:rPr lang="en-US" dirty="0"/>
              <a:t>    a=b;  </a:t>
            </a:r>
          </a:p>
          <a:p>
            <a:pPr marL="0" indent="0">
              <a:buNone/>
            </a:pPr>
            <a:r>
              <a:rPr lang="en-US" dirty="0"/>
              <a:t>    b=temp;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("After swapping values in function a = %d, b = %d\n",</a:t>
            </a:r>
            <a:r>
              <a:rPr lang="en-US" dirty="0" err="1"/>
              <a:t>a,b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2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array argument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305" y="1285598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 Function definition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getAverage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size)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double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double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 = 0;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(i = 0; i &lt; size;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i++)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sum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[i];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sum / size;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array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37416" y="995040"/>
            <a:ext cx="6729813" cy="3978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stdio.h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/>
              <a:t>/* function declaration */</a:t>
            </a:r>
          </a:p>
          <a:p>
            <a:pPr marL="0" indent="0">
              <a:buNone/>
            </a:pPr>
            <a:r>
              <a:rPr lang="en-US" sz="1100" dirty="0"/>
              <a:t>double </a:t>
            </a:r>
            <a:r>
              <a:rPr lang="en-US" sz="1100" dirty="0" err="1"/>
              <a:t>getAverage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arr</a:t>
            </a:r>
            <a:r>
              <a:rPr lang="en-US" sz="1100" dirty="0"/>
              <a:t>[], </a:t>
            </a:r>
            <a:r>
              <a:rPr lang="en-US" sz="1100" dirty="0" err="1"/>
              <a:t>int</a:t>
            </a:r>
            <a:r>
              <a:rPr lang="en-US" sz="1100" dirty="0"/>
              <a:t> size);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int</a:t>
            </a:r>
            <a:r>
              <a:rPr lang="en-US" sz="1100" dirty="0"/>
              <a:t> main () {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/* an </a:t>
            </a:r>
            <a:r>
              <a:rPr lang="en-US" sz="1100" dirty="0" err="1"/>
              <a:t>int</a:t>
            </a:r>
            <a:r>
              <a:rPr lang="en-US" sz="1100" dirty="0"/>
              <a:t> array with 5 elements */</a:t>
            </a:r>
          </a:p>
          <a:p>
            <a:pPr marL="0" indent="0">
              <a:buNone/>
            </a:pPr>
            <a:r>
              <a:rPr lang="en-US" sz="1100" dirty="0"/>
              <a:t>   </a:t>
            </a:r>
            <a:r>
              <a:rPr lang="en-US" sz="1100" dirty="0" err="1"/>
              <a:t>int</a:t>
            </a:r>
            <a:r>
              <a:rPr lang="en-US" sz="1100" dirty="0"/>
              <a:t> balance[5] = {1000, 2, 3, 17, 50};</a:t>
            </a:r>
          </a:p>
          <a:p>
            <a:pPr marL="0" indent="0">
              <a:buNone/>
            </a:pPr>
            <a:r>
              <a:rPr lang="en-US" sz="1100" dirty="0"/>
              <a:t>   double </a:t>
            </a:r>
            <a:r>
              <a:rPr lang="en-US" sz="1100" dirty="0" err="1"/>
              <a:t>avg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/* pass </a:t>
            </a:r>
            <a:r>
              <a:rPr lang="en-US" sz="1100" dirty="0" smtClean="0"/>
              <a:t>the </a:t>
            </a:r>
            <a:r>
              <a:rPr lang="en-US" sz="1100" dirty="0"/>
              <a:t>array as an argument */</a:t>
            </a:r>
          </a:p>
          <a:p>
            <a:pPr marL="0" indent="0">
              <a:buNone/>
            </a:pPr>
            <a:r>
              <a:rPr lang="en-US" sz="1100" dirty="0"/>
              <a:t>   </a:t>
            </a:r>
            <a:r>
              <a:rPr lang="en-US" sz="1100" dirty="0" err="1"/>
              <a:t>avg</a:t>
            </a:r>
            <a:r>
              <a:rPr lang="en-US" sz="1100" dirty="0"/>
              <a:t> = </a:t>
            </a:r>
            <a:r>
              <a:rPr lang="en-US" sz="1100" dirty="0" err="1" smtClean="0"/>
              <a:t>getAverage</a:t>
            </a:r>
            <a:r>
              <a:rPr lang="en-US" sz="1100" b="1" dirty="0" smtClean="0"/>
              <a:t>(balance</a:t>
            </a:r>
            <a:r>
              <a:rPr lang="en-US" sz="1100" dirty="0"/>
              <a:t>, 5 ) ;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/>
              <a:t>   /* output the returned value */</a:t>
            </a:r>
          </a:p>
          <a:p>
            <a:pPr marL="0" indent="0">
              <a:buNone/>
            </a:pPr>
            <a:r>
              <a:rPr lang="en-US" sz="1100" dirty="0"/>
              <a:t>   </a:t>
            </a:r>
            <a:r>
              <a:rPr lang="en-US" sz="1100" dirty="0" err="1"/>
              <a:t>printf</a:t>
            </a:r>
            <a:r>
              <a:rPr lang="en-US" sz="1100" dirty="0"/>
              <a:t>( "Average value is: %f ", </a:t>
            </a:r>
            <a:r>
              <a:rPr lang="en-US" sz="1100" dirty="0" err="1" smtClean="0"/>
              <a:t>avg</a:t>
            </a:r>
            <a:r>
              <a:rPr lang="en-US" sz="1100" dirty="0" smtClean="0"/>
              <a:t>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</a:t>
            </a:r>
          </a:p>
          <a:p>
            <a:pPr marL="0" indent="0">
              <a:buNone/>
            </a:pPr>
            <a:r>
              <a:rPr lang="en-US" sz="1100" dirty="0"/>
              <a:t>   return 0;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startup code from canvas: </a:t>
            </a:r>
            <a:r>
              <a:rPr lang="en-GB" dirty="0" smtClean="0">
                <a:solidFill>
                  <a:srgbClr val="0070C0"/>
                </a:solidFill>
              </a:rPr>
              <a:t>startUp_StudentManagement_Part1.rar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Refactor/improve the code using function(s)</a:t>
            </a:r>
          </a:p>
          <a:p>
            <a:endParaRPr lang="en-US" dirty="0" smtClean="0"/>
          </a:p>
          <a:p>
            <a:r>
              <a:rPr lang="en-US" dirty="0" smtClean="0"/>
              <a:t>You are not expected to read inputs from the terminal (i.e. </a:t>
            </a:r>
            <a:r>
              <a:rPr lang="en-US" dirty="0" err="1" smtClean="0"/>
              <a:t>scanf</a:t>
            </a:r>
            <a:r>
              <a:rPr lang="en-US" dirty="0" smtClean="0"/>
              <a:t> not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80369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961</Words>
  <Application>Microsoft Office PowerPoint</Application>
  <PresentationFormat>On-screen Show (16:9)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Aangepast ontwerp</vt:lpstr>
      <vt:lpstr>Programming in C</vt:lpstr>
      <vt:lpstr>Week 2</vt:lpstr>
      <vt:lpstr>Function</vt:lpstr>
      <vt:lpstr>Declare and define a function at the same place</vt:lpstr>
      <vt:lpstr>Declare and define a function separately</vt:lpstr>
      <vt:lpstr>Quiz: what is the printed value for a and b</vt:lpstr>
      <vt:lpstr>Function with array argument</vt:lpstr>
      <vt:lpstr>Function with array argument</vt:lpstr>
      <vt:lpstr>Exercise</vt:lpstr>
      <vt:lpstr>Recursion</vt:lpstr>
      <vt:lpstr>Structures</vt:lpstr>
      <vt:lpstr>Structures</vt:lpstr>
      <vt:lpstr>Structures </vt:lpstr>
      <vt:lpstr>Exercise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Zhao,Qin Q.</dc:creator>
  <cp:lastModifiedBy>Guayrin,Brice B.P.B.J.P.</cp:lastModifiedBy>
  <cp:revision>258</cp:revision>
  <cp:lastPrinted>2014-08-19T14:33:34Z</cp:lastPrinted>
  <dcterms:created xsi:type="dcterms:W3CDTF">2019-11-16T10:39:10Z</dcterms:created>
  <dcterms:modified xsi:type="dcterms:W3CDTF">2023-02-15T17:54:19Z</dcterms:modified>
</cp:coreProperties>
</file>