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17"/>
  </p:notesMasterIdLst>
  <p:handoutMasterIdLst>
    <p:handoutMasterId r:id="rId18"/>
  </p:handoutMasterIdLst>
  <p:sldIdLst>
    <p:sldId id="295" r:id="rId2"/>
    <p:sldId id="296" r:id="rId3"/>
    <p:sldId id="317" r:id="rId4"/>
    <p:sldId id="336" r:id="rId5"/>
    <p:sldId id="335" r:id="rId6"/>
    <p:sldId id="321" r:id="rId7"/>
    <p:sldId id="318" r:id="rId8"/>
    <p:sldId id="330" r:id="rId9"/>
    <p:sldId id="338" r:id="rId10"/>
    <p:sldId id="326" r:id="rId11"/>
    <p:sldId id="339" r:id="rId12"/>
    <p:sldId id="327" r:id="rId13"/>
    <p:sldId id="340" r:id="rId14"/>
    <p:sldId id="319" r:id="rId15"/>
    <p:sldId id="322" r:id="rId16"/>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80BFA01C-CD74-7845-B021-672224978863}">
          <p14:sldIdLst>
            <p14:sldId id="295"/>
            <p14:sldId id="296"/>
            <p14:sldId id="317"/>
            <p14:sldId id="336"/>
            <p14:sldId id="335"/>
            <p14:sldId id="321"/>
            <p14:sldId id="318"/>
            <p14:sldId id="330"/>
            <p14:sldId id="338"/>
            <p14:sldId id="326"/>
            <p14:sldId id="339"/>
            <p14:sldId id="327"/>
            <p14:sldId id="340"/>
            <p14:sldId id="319"/>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5" autoAdjust="0"/>
    <p:restoredTop sz="82063" autoAdjust="0"/>
  </p:normalViewPr>
  <p:slideViewPr>
    <p:cSldViewPr snapToGrid="0" snapToObjects="1">
      <p:cViewPr varScale="1">
        <p:scale>
          <a:sx n="127" d="100"/>
          <a:sy n="127" d="100"/>
        </p:scale>
        <p:origin x="1128" y="86"/>
      </p:cViewPr>
      <p:guideLst>
        <p:guide orient="horz" pos="1620"/>
        <p:guide pos="2880"/>
      </p:guideLst>
    </p:cSldViewPr>
  </p:slideViewPr>
  <p:outlineViewPr>
    <p:cViewPr>
      <p:scale>
        <a:sx n="33" d="100"/>
        <a:sy n="33" d="100"/>
      </p:scale>
      <p:origin x="0" y="-874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5" d="100"/>
          <a:sy n="55" d="100"/>
        </p:scale>
        <p:origin x="286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45046B-E3A6-4E43-9D24-8C38ABDF8202}" type="datetimeFigureOut">
              <a:t>2/26/2023</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2CFB6-CBE2-1D40-B0FD-77D0D9479B87}" type="slidenum">
              <a:t>‹#›</a:t>
            </a:fld>
            <a:endParaRPr lang="nl-NL"/>
          </a:p>
        </p:txBody>
      </p:sp>
    </p:spTree>
    <p:extLst>
      <p:ext uri="{BB962C8B-B14F-4D97-AF65-F5344CB8AC3E}">
        <p14:creationId xmlns:p14="http://schemas.microsoft.com/office/powerpoint/2010/main" val="248425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47B21-E721-E94E-8C0A-F0532555091A}" type="datetimeFigureOut">
              <a:rPr lang="nl-NL" smtClean="0"/>
              <a:t>26-2-2023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ABE2E-621C-5C4E-A155-8FB9D216AC83}" type="slidenum">
              <a:rPr lang="nl-NL" smtClean="0"/>
              <a:t>‹#›</a:t>
            </a:fld>
            <a:endParaRPr lang="nl-NL"/>
          </a:p>
        </p:txBody>
      </p:sp>
    </p:spTree>
    <p:extLst>
      <p:ext uri="{BB962C8B-B14F-4D97-AF65-F5344CB8AC3E}">
        <p14:creationId xmlns:p14="http://schemas.microsoft.com/office/powerpoint/2010/main" val="174360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module has well defined interface serves other modules.</a:t>
            </a:r>
          </a:p>
          <a:p>
            <a:r>
              <a:rPr lang="en-US" dirty="0" smtClean="0"/>
              <a:t>Every module has the</a:t>
            </a:r>
            <a:r>
              <a:rPr lang="en-US" baseline="0" dirty="0" smtClean="0"/>
              <a:t> implementation part that other modules should not care about.</a:t>
            </a:r>
            <a:endParaRPr lang="en-US" dirty="0"/>
          </a:p>
        </p:txBody>
      </p:sp>
      <p:sp>
        <p:nvSpPr>
          <p:cNvPr id="4" name="Slide Number Placeholder 3"/>
          <p:cNvSpPr>
            <a:spLocks noGrp="1"/>
          </p:cNvSpPr>
          <p:nvPr>
            <p:ph type="sldNum" sz="quarter" idx="10"/>
          </p:nvPr>
        </p:nvSpPr>
        <p:spPr/>
        <p:txBody>
          <a:bodyPr/>
          <a:lstStyle/>
          <a:p>
            <a:fld id="{138ABE2E-621C-5C4E-A155-8FB9D216AC83}" type="slidenum">
              <a:rPr lang="nl-NL" smtClean="0"/>
              <a:t>3</a:t>
            </a:fld>
            <a:endParaRPr lang="nl-NL"/>
          </a:p>
        </p:txBody>
      </p:sp>
    </p:spTree>
    <p:extLst>
      <p:ext uri="{BB962C8B-B14F-4D97-AF65-F5344CB8AC3E}">
        <p14:creationId xmlns:p14="http://schemas.microsoft.com/office/powerpoint/2010/main" val="388455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Modularization has several benefits, especially on large and complex programs: </a:t>
            </a:r>
          </a:p>
          <a:p>
            <a:r>
              <a:rPr lang="en-US" sz="1200" b="0" i="0" u="none" strike="noStrike" kern="1200" dirty="0" smtClean="0">
                <a:solidFill>
                  <a:schemeClr val="tx1"/>
                </a:solidFill>
                <a:effectLst/>
                <a:latin typeface="+mn-lt"/>
                <a:ea typeface="+mn-ea"/>
                <a:cs typeface="+mn-cs"/>
              </a:rPr>
              <a:t>1. modules can be re-used in several projects;</a:t>
            </a:r>
          </a:p>
          <a:p>
            <a:r>
              <a:rPr lang="en-US" sz="1200" b="0" i="0" u="none" strike="noStrike" kern="1200" dirty="0" smtClean="0">
                <a:solidFill>
                  <a:schemeClr val="tx1"/>
                </a:solidFill>
                <a:effectLst/>
                <a:latin typeface="+mn-lt"/>
                <a:ea typeface="+mn-ea"/>
                <a:cs typeface="+mn-cs"/>
              </a:rPr>
              <a:t>2. changing the implementation details of a modules does not require to modify the clients using them as far as the interface does not change; </a:t>
            </a:r>
          </a:p>
          <a:p>
            <a:r>
              <a:rPr lang="en-US" sz="1200" b="0" i="0" u="none" strike="noStrike" kern="1200" dirty="0" smtClean="0">
                <a:solidFill>
                  <a:schemeClr val="tx1"/>
                </a:solidFill>
                <a:effectLst/>
                <a:latin typeface="+mn-lt"/>
                <a:ea typeface="+mn-ea"/>
                <a:cs typeface="+mn-cs"/>
              </a:rPr>
              <a:t>3. faster re-compilation, as only the modules that have been modified are actually re-compiled; </a:t>
            </a:r>
          </a:p>
          <a:p>
            <a:r>
              <a:rPr lang="en-US" sz="1200" b="0" i="0" u="none" strike="noStrike" kern="1200" dirty="0" smtClean="0">
                <a:solidFill>
                  <a:schemeClr val="tx1"/>
                </a:solidFill>
                <a:effectLst/>
                <a:latin typeface="+mn-lt"/>
                <a:ea typeface="+mn-ea"/>
                <a:cs typeface="+mn-cs"/>
              </a:rPr>
              <a:t>4. self-documenting, as the interface specifies all that we need to know to use the module;</a:t>
            </a:r>
          </a:p>
          <a:p>
            <a:r>
              <a:rPr lang="en-US" sz="1200" b="0" i="0" u="none" strike="noStrike" kern="1200" dirty="0" smtClean="0">
                <a:solidFill>
                  <a:schemeClr val="tx1"/>
                </a:solidFill>
                <a:effectLst/>
                <a:latin typeface="+mn-lt"/>
                <a:ea typeface="+mn-ea"/>
                <a:cs typeface="+mn-cs"/>
              </a:rPr>
              <a:t>easier debugging, as modules dependencies are clearly specified and every module can be tested separately</a:t>
            </a:r>
          </a:p>
          <a:p>
            <a:endParaRPr lang="en-US" dirty="0"/>
          </a:p>
        </p:txBody>
      </p:sp>
      <p:sp>
        <p:nvSpPr>
          <p:cNvPr id="4" name="Slide Number Placeholder 3"/>
          <p:cNvSpPr>
            <a:spLocks noGrp="1"/>
          </p:cNvSpPr>
          <p:nvPr>
            <p:ph type="sldNum" sz="quarter" idx="10"/>
          </p:nvPr>
        </p:nvSpPr>
        <p:spPr/>
        <p:txBody>
          <a:bodyPr/>
          <a:lstStyle/>
          <a:p>
            <a:fld id="{138ABE2E-621C-5C4E-A155-8FB9D216AC83}" type="slidenum">
              <a:rPr lang="nl-NL" smtClean="0"/>
              <a:t>5</a:t>
            </a:fld>
            <a:endParaRPr lang="nl-NL"/>
          </a:p>
        </p:txBody>
      </p:sp>
    </p:spTree>
    <p:extLst>
      <p:ext uri="{BB962C8B-B14F-4D97-AF65-F5344CB8AC3E}">
        <p14:creationId xmlns:p14="http://schemas.microsoft.com/office/powerpoint/2010/main" val="133527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If a header file happens to be included twice, the compiler will process its contents twice and it will result in an error. The standard way to prevent this is to enclose the entire real contents of the file in a conditional, like this</a:t>
            </a:r>
            <a:endParaRPr lang="en-US" dirty="0"/>
          </a:p>
        </p:txBody>
      </p:sp>
      <p:sp>
        <p:nvSpPr>
          <p:cNvPr id="4" name="Slide Number Placeholder 3"/>
          <p:cNvSpPr>
            <a:spLocks noGrp="1"/>
          </p:cNvSpPr>
          <p:nvPr>
            <p:ph type="sldNum" sz="quarter" idx="10"/>
          </p:nvPr>
        </p:nvSpPr>
        <p:spPr/>
        <p:txBody>
          <a:bodyPr/>
          <a:lstStyle/>
          <a:p>
            <a:fld id="{138ABE2E-621C-5C4E-A155-8FB9D216AC83}" type="slidenum">
              <a:rPr lang="nl-NL" smtClean="0"/>
              <a:t>8</a:t>
            </a:fld>
            <a:endParaRPr lang="nl-NL"/>
          </a:p>
        </p:txBody>
      </p:sp>
    </p:spTree>
    <p:extLst>
      <p:ext uri="{BB962C8B-B14F-4D97-AF65-F5344CB8AC3E}">
        <p14:creationId xmlns:p14="http://schemas.microsoft.com/office/powerpoint/2010/main" val="3606899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38ABE2E-621C-5C4E-A155-8FB9D216AC83}" type="slidenum">
              <a:rPr lang="nl-NL" smtClean="0"/>
              <a:t>9</a:t>
            </a:fld>
            <a:endParaRPr lang="nl-NL"/>
          </a:p>
        </p:txBody>
      </p:sp>
    </p:spTree>
    <p:extLst>
      <p:ext uri="{BB962C8B-B14F-4D97-AF65-F5344CB8AC3E}">
        <p14:creationId xmlns:p14="http://schemas.microsoft.com/office/powerpoint/2010/main" val="2185957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rPr>
              <a:t>C Preprocessor</a:t>
            </a:r>
            <a:r>
              <a:rPr lang="en-US" sz="1200" b="0" i="0" u="none" strike="noStrike" kern="1200" dirty="0" smtClean="0">
                <a:solidFill>
                  <a:schemeClr val="tx1"/>
                </a:solidFill>
                <a:effectLst/>
                <a:latin typeface="+mn-lt"/>
                <a:ea typeface="+mn-ea"/>
                <a:cs typeface="+mn-cs"/>
              </a:rPr>
              <a:t> is not a part of the compiler, but is a separate step in the compilation process. In simple terms, a C Preprocessor is just a text substitution tool and it instructs the compiler to do required pre-processing before the actual compilation. We'll refer to the C Preprocessor as CPP.</a:t>
            </a:r>
          </a:p>
          <a:p>
            <a:r>
              <a:rPr lang="en-US" sz="1200" b="0" i="0" u="none" strike="noStrike" kern="1200" dirty="0" smtClean="0">
                <a:solidFill>
                  <a:schemeClr val="tx1"/>
                </a:solidFill>
                <a:effectLst/>
                <a:latin typeface="+mn-lt"/>
                <a:ea typeface="+mn-ea"/>
                <a:cs typeface="+mn-cs"/>
              </a:rPr>
              <a:t>All preprocessor commands begin with a hash symbol (#). It must be the first nonblank character, and for readability, a preprocessor directive should begin in the first column. The following section lists down all the important preprocessor directives −</a:t>
            </a:r>
          </a:p>
          <a:p>
            <a:endParaRPr lang="en-US" dirty="0"/>
          </a:p>
        </p:txBody>
      </p:sp>
      <p:sp>
        <p:nvSpPr>
          <p:cNvPr id="4" name="Slide Number Placeholder 3"/>
          <p:cNvSpPr>
            <a:spLocks noGrp="1"/>
          </p:cNvSpPr>
          <p:nvPr>
            <p:ph type="sldNum" sz="quarter" idx="10"/>
          </p:nvPr>
        </p:nvSpPr>
        <p:spPr/>
        <p:txBody>
          <a:bodyPr/>
          <a:lstStyle/>
          <a:p>
            <a:fld id="{138ABE2E-621C-5C4E-A155-8FB9D216AC83}" type="slidenum">
              <a:rPr lang="nl-NL" smtClean="0"/>
              <a:t>10</a:t>
            </a:fld>
            <a:endParaRPr lang="nl-NL"/>
          </a:p>
        </p:txBody>
      </p:sp>
    </p:spTree>
    <p:extLst>
      <p:ext uri="{BB962C8B-B14F-4D97-AF65-F5344CB8AC3E}">
        <p14:creationId xmlns:p14="http://schemas.microsoft.com/office/powerpoint/2010/main" val="398191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macro</a:t>
            </a:r>
            <a:r>
              <a:rPr lang="en-US" sz="1200" b="0" i="0" kern="1200" dirty="0" smtClean="0">
                <a:solidFill>
                  <a:schemeClr val="tx1"/>
                </a:solidFill>
                <a:effectLst/>
                <a:latin typeface="+mn-lt"/>
                <a:ea typeface="+mn-ea"/>
                <a:cs typeface="+mn-cs"/>
              </a:rPr>
              <a:t> is a fragment of code which has been given a name. Whenever the name is used, it is replaced by the contents of the </a:t>
            </a:r>
            <a:r>
              <a:rPr lang="en-US" sz="1200" b="1" i="0" kern="1200" dirty="0" smtClean="0">
                <a:solidFill>
                  <a:schemeClr val="tx1"/>
                </a:solidFill>
                <a:effectLst/>
                <a:latin typeface="+mn-lt"/>
                <a:ea typeface="+mn-ea"/>
                <a:cs typeface="+mn-cs"/>
              </a:rPr>
              <a:t>macro</a:t>
            </a:r>
            <a:endParaRPr lang="en-US" dirty="0"/>
          </a:p>
        </p:txBody>
      </p:sp>
      <p:sp>
        <p:nvSpPr>
          <p:cNvPr id="4" name="Slide Number Placeholder 3"/>
          <p:cNvSpPr>
            <a:spLocks noGrp="1"/>
          </p:cNvSpPr>
          <p:nvPr>
            <p:ph type="sldNum" sz="quarter" idx="10"/>
          </p:nvPr>
        </p:nvSpPr>
        <p:spPr/>
        <p:txBody>
          <a:bodyPr/>
          <a:lstStyle/>
          <a:p>
            <a:fld id="{138ABE2E-621C-5C4E-A155-8FB9D216AC83}" type="slidenum">
              <a:rPr lang="nl-NL" smtClean="0"/>
              <a:t>12</a:t>
            </a:fld>
            <a:endParaRPr lang="nl-NL"/>
          </a:p>
        </p:txBody>
      </p:sp>
    </p:spTree>
    <p:extLst>
      <p:ext uri="{BB962C8B-B14F-4D97-AF65-F5344CB8AC3E}">
        <p14:creationId xmlns:p14="http://schemas.microsoft.com/office/powerpoint/2010/main" val="247118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endParaRPr lang="en-US" dirty="0"/>
          </a:p>
        </p:txBody>
      </p:sp>
      <p:sp>
        <p:nvSpPr>
          <p:cNvPr id="4" name="Slide Number Placeholder 3"/>
          <p:cNvSpPr>
            <a:spLocks noGrp="1"/>
          </p:cNvSpPr>
          <p:nvPr>
            <p:ph type="sldNum" sz="quarter" idx="10"/>
          </p:nvPr>
        </p:nvSpPr>
        <p:spPr/>
        <p:txBody>
          <a:bodyPr/>
          <a:lstStyle/>
          <a:p>
            <a:fld id="{138ABE2E-621C-5C4E-A155-8FB9D216AC83}" type="slidenum">
              <a:rPr lang="nl-NL" smtClean="0"/>
              <a:t>14</a:t>
            </a:fld>
            <a:endParaRPr lang="nl-NL"/>
          </a:p>
        </p:txBody>
      </p:sp>
    </p:spTree>
    <p:extLst>
      <p:ext uri="{BB962C8B-B14F-4D97-AF65-F5344CB8AC3E}">
        <p14:creationId xmlns:p14="http://schemas.microsoft.com/office/powerpoint/2010/main" val="25746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a.out</a:t>
            </a:r>
            <a:endParaRPr lang="en-US" dirty="0"/>
          </a:p>
        </p:txBody>
      </p:sp>
      <p:sp>
        <p:nvSpPr>
          <p:cNvPr id="4" name="Slide Number Placeholder 3"/>
          <p:cNvSpPr>
            <a:spLocks noGrp="1"/>
          </p:cNvSpPr>
          <p:nvPr>
            <p:ph type="sldNum" sz="quarter" idx="10"/>
          </p:nvPr>
        </p:nvSpPr>
        <p:spPr/>
        <p:txBody>
          <a:bodyPr/>
          <a:lstStyle/>
          <a:p>
            <a:fld id="{138ABE2E-621C-5C4E-A155-8FB9D216AC83}" type="slidenum">
              <a:rPr lang="nl-NL" smtClean="0"/>
              <a:t>15</a:t>
            </a:fld>
            <a:endParaRPr lang="nl-NL"/>
          </a:p>
        </p:txBody>
      </p:sp>
    </p:spTree>
    <p:extLst>
      <p:ext uri="{BB962C8B-B14F-4D97-AF65-F5344CB8AC3E}">
        <p14:creationId xmlns:p14="http://schemas.microsoft.com/office/powerpoint/2010/main" val="44215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p:txBody>
      </p:sp>
      <p:sp>
        <p:nvSpPr>
          <p:cNvPr id="4" name="Tijdelijke aanduiding voor inhoud 3"/>
          <p:cNvSpPr>
            <a:spLocks noGrp="1"/>
          </p:cNvSpPr>
          <p:nvPr>
            <p:ph sz="half" idx="2"/>
          </p:nvPr>
        </p:nvSpPr>
        <p:spPr>
          <a:xfrm>
            <a:off x="4648200" y="1200150"/>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dirty="0"/>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p:txBody>
      </p:sp>
      <p:sp>
        <p:nvSpPr>
          <p:cNvPr id="6" name="Tijdelijke aanduiding voor inhoud 5"/>
          <p:cNvSpPr>
            <a:spLocks noGrp="1"/>
          </p:cNvSpPr>
          <p:nvPr>
            <p:ph sz="quarter" idx="4"/>
          </p:nvPr>
        </p:nvSpPr>
        <p:spPr>
          <a:xfrm>
            <a:off x="4645025"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p:txBody>
      </p:sp>
      <p:sp>
        <p:nvSpPr>
          <p:cNvPr id="7" name="Tijdelijke aanduiding voor datum 6"/>
          <p:cNvSpPr>
            <a:spLocks noGrp="1"/>
          </p:cNvSpPr>
          <p:nvPr>
            <p:ph type="dt" sz="half" idx="10"/>
          </p:nvPr>
        </p:nvSpPr>
        <p:spPr>
          <a:xfrm>
            <a:off x="457200" y="4767263"/>
            <a:ext cx="2133600" cy="274637"/>
          </a:xfrm>
          <a:prstGeom prst="rect">
            <a:avLst/>
          </a:prstGeom>
        </p:spPr>
        <p:txBody>
          <a:bodyPr/>
          <a:lstStyle/>
          <a:p>
            <a:fld id="{4ED2B493-C1EE-714C-B8A9-F38F4D8CE6E7}" type="datetimeFigureOut">
              <a:rPr lang="nl-NL" smtClean="0"/>
              <a:t>26-2-2023</a:t>
            </a:fld>
            <a:endParaRPr lang="nl-NL" dirty="0"/>
          </a:p>
        </p:txBody>
      </p:sp>
      <p:sp>
        <p:nvSpPr>
          <p:cNvPr id="8" name="Tijdelijke aanduiding voor voettekst 7"/>
          <p:cNvSpPr>
            <a:spLocks noGrp="1"/>
          </p:cNvSpPr>
          <p:nvPr>
            <p:ph type="ftr" sz="quarter" idx="11"/>
          </p:nvPr>
        </p:nvSpPr>
        <p:spPr>
          <a:xfrm>
            <a:off x="1738642" y="4767263"/>
            <a:ext cx="4281158" cy="274637"/>
          </a:xfrm>
          <a:prstGeom prst="rect">
            <a:avLst/>
          </a:prstGeom>
        </p:spPr>
        <p:txBody>
          <a:bodyPr/>
          <a:lstStyle/>
          <a:p>
            <a:endParaRPr lang="nl-NL"/>
          </a:p>
        </p:txBody>
      </p:sp>
      <p:sp>
        <p:nvSpPr>
          <p:cNvPr id="9" name="Tijdelijke aanduiding voor dianummer 8"/>
          <p:cNvSpPr>
            <a:spLocks noGrp="1"/>
          </p:cNvSpPr>
          <p:nvPr>
            <p:ph type="sldNum" sz="quarter" idx="12"/>
          </p:nvPr>
        </p:nvSpPr>
        <p:spPr>
          <a:xfrm>
            <a:off x="6553200" y="4767263"/>
            <a:ext cx="1610267" cy="274637"/>
          </a:xfrm>
          <a:prstGeom prst="rect">
            <a:avLst/>
          </a:prstGeom>
        </p:spPr>
        <p:txBody>
          <a:bodyPr/>
          <a:lstStyle/>
          <a:p>
            <a:fld id="{F3BC6476-EA18-C04A-BD06-B622CA55CE7C}"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noAutofit/>
          </a:bodyPr>
          <a:lstStyle>
            <a:lvl1pPr algn="l">
              <a:defRPr sz="2000" b="1"/>
            </a:lvl1pPr>
          </a:lstStyle>
          <a:p>
            <a:r>
              <a:rPr lang="en-US" smtClean="0"/>
              <a:t>Click to edit Master title style</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NL" dirty="0"/>
          </a:p>
        </p:txBody>
      </p:sp>
      <p:sp>
        <p:nvSpPr>
          <p:cNvPr id="4" name="Tijdelijke aanduiding voor tekst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elblad_NL">
    <p:spTree>
      <p:nvGrpSpPr>
        <p:cNvPr id="1" name=""/>
        <p:cNvGrpSpPr/>
        <p:nvPr/>
      </p:nvGrpSpPr>
      <p:grpSpPr>
        <a:xfrm>
          <a:off x="0" y="0"/>
          <a:ext cx="0" cy="0"/>
          <a:chOff x="0" y="0"/>
          <a:chExt cx="0" cy="0"/>
        </a:xfrm>
      </p:grpSpPr>
      <p:pic>
        <p:nvPicPr>
          <p:cNvPr id="3" name="Afbeelding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7" y="2029"/>
            <a:ext cx="9134075" cy="5139440"/>
          </a:xfrm>
          <a:prstGeom prst="rect">
            <a:avLst/>
          </a:prstGeom>
        </p:spPr>
      </p:pic>
      <p:sp>
        <p:nvSpPr>
          <p:cNvPr id="9" name="Tijdelijke aanduiding voor voettekst 5"/>
          <p:cNvSpPr>
            <a:spLocks noGrp="1"/>
          </p:cNvSpPr>
          <p:nvPr>
            <p:ph type="ftr" sz="quarter" idx="11"/>
          </p:nvPr>
        </p:nvSpPr>
        <p:spPr>
          <a:xfrm>
            <a:off x="1492468" y="4630341"/>
            <a:ext cx="6366115" cy="273844"/>
          </a:xfrm>
          <a:prstGeom prst="rect">
            <a:avLst/>
          </a:prstGeom>
        </p:spPr>
        <p:txBody>
          <a:bodyPr/>
          <a:lstStyle>
            <a:lvl1pPr>
              <a:defRPr>
                <a:solidFill>
                  <a:srgbClr val="FFFFFF"/>
                </a:solidFill>
              </a:defRPr>
            </a:lvl1pPr>
          </a:lstStyle>
          <a:p>
            <a:endParaRPr lang="nl-NL" dirty="0"/>
          </a:p>
        </p:txBody>
      </p:sp>
      <p:sp>
        <p:nvSpPr>
          <p:cNvPr id="10" name="Tijdelijke aanduiding voor dianummer 6"/>
          <p:cNvSpPr>
            <a:spLocks noGrp="1"/>
          </p:cNvSpPr>
          <p:nvPr>
            <p:ph type="sldNum" sz="quarter" idx="12"/>
          </p:nvPr>
        </p:nvSpPr>
        <p:spPr>
          <a:xfrm>
            <a:off x="8046189" y="4641986"/>
            <a:ext cx="829797" cy="273844"/>
          </a:xfrm>
          <a:prstGeom prst="rect">
            <a:avLst/>
          </a:prstGeom>
        </p:spPr>
        <p:txBody>
          <a:bodyPr/>
          <a:lstStyle>
            <a:lvl1pPr>
              <a:defRPr>
                <a:solidFill>
                  <a:srgbClr val="FFFFFF"/>
                </a:solidFill>
              </a:defRPr>
            </a:lvl1pPr>
          </a:lstStyle>
          <a:p>
            <a:fld id="{CC1A7FFB-7E9A-E347-8F80-8E2C647B3625}" type="slidenum">
              <a:rPr lang="nl-NL"/>
              <a:pPr/>
              <a:t>‹#›</a:t>
            </a:fld>
            <a:endParaRPr lang="nl-NL"/>
          </a:p>
        </p:txBody>
      </p:sp>
      <p:sp>
        <p:nvSpPr>
          <p:cNvPr id="2" name="Titel 1"/>
          <p:cNvSpPr>
            <a:spLocks noGrp="1"/>
          </p:cNvSpPr>
          <p:nvPr>
            <p:ph type="title"/>
          </p:nvPr>
        </p:nvSpPr>
        <p:spPr>
          <a:xfrm>
            <a:off x="1492468" y="1400775"/>
            <a:ext cx="7383518" cy="857250"/>
          </a:xfrm>
        </p:spPr>
        <p:txBody>
          <a:bodyPr/>
          <a:lstStyle/>
          <a:p>
            <a:r>
              <a:rPr lang="en-US" smtClean="0"/>
              <a:t>Click to edit Master title style</a:t>
            </a:r>
            <a:endParaRPr lang="nl-NL" dirty="0"/>
          </a:p>
        </p:txBody>
      </p:sp>
      <p:sp>
        <p:nvSpPr>
          <p:cNvPr id="12" name="Tijdelijke aanduiding voor inhoud 2"/>
          <p:cNvSpPr>
            <a:spLocks noGrp="1"/>
          </p:cNvSpPr>
          <p:nvPr>
            <p:ph idx="1" hasCustomPrompt="1"/>
          </p:nvPr>
        </p:nvSpPr>
        <p:spPr>
          <a:xfrm>
            <a:off x="1492468" y="2221509"/>
            <a:ext cx="7383518" cy="2192807"/>
          </a:xfrm>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Tree>
    <p:extLst>
      <p:ext uri="{BB962C8B-B14F-4D97-AF65-F5344CB8AC3E}">
        <p14:creationId xmlns:p14="http://schemas.microsoft.com/office/powerpoint/2010/main" val="34804793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elblad_NL">
    <p:spTree>
      <p:nvGrpSpPr>
        <p:cNvPr id="1" name=""/>
        <p:cNvGrpSpPr/>
        <p:nvPr/>
      </p:nvGrpSpPr>
      <p:grpSpPr>
        <a:xfrm>
          <a:off x="0" y="0"/>
          <a:ext cx="0" cy="0"/>
          <a:chOff x="0" y="0"/>
          <a:chExt cx="0" cy="0"/>
        </a:xfrm>
      </p:grpSpPr>
      <p:pic>
        <p:nvPicPr>
          <p:cNvPr id="3" name="Afbeelding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7" y="2029"/>
            <a:ext cx="9134075" cy="5139439"/>
          </a:xfrm>
          <a:prstGeom prst="rect">
            <a:avLst/>
          </a:prstGeom>
        </p:spPr>
      </p:pic>
      <p:sp>
        <p:nvSpPr>
          <p:cNvPr id="9" name="Tijdelijke aanduiding voor voettekst 5"/>
          <p:cNvSpPr>
            <a:spLocks noGrp="1"/>
          </p:cNvSpPr>
          <p:nvPr>
            <p:ph type="ftr" sz="quarter" idx="11"/>
          </p:nvPr>
        </p:nvSpPr>
        <p:spPr>
          <a:xfrm>
            <a:off x="1492468" y="4630341"/>
            <a:ext cx="6366115" cy="273844"/>
          </a:xfrm>
          <a:prstGeom prst="rect">
            <a:avLst/>
          </a:prstGeom>
        </p:spPr>
        <p:txBody>
          <a:bodyPr/>
          <a:lstStyle>
            <a:lvl1pPr>
              <a:defRPr>
                <a:solidFill>
                  <a:srgbClr val="FFFFFF"/>
                </a:solidFill>
              </a:defRPr>
            </a:lvl1pPr>
          </a:lstStyle>
          <a:p>
            <a:endParaRPr lang="nl-NL" dirty="0"/>
          </a:p>
        </p:txBody>
      </p:sp>
      <p:sp>
        <p:nvSpPr>
          <p:cNvPr id="10" name="Tijdelijke aanduiding voor dianummer 6"/>
          <p:cNvSpPr>
            <a:spLocks noGrp="1"/>
          </p:cNvSpPr>
          <p:nvPr>
            <p:ph type="sldNum" sz="quarter" idx="12"/>
          </p:nvPr>
        </p:nvSpPr>
        <p:spPr>
          <a:xfrm>
            <a:off x="8046189" y="4641986"/>
            <a:ext cx="829797" cy="273844"/>
          </a:xfrm>
          <a:prstGeom prst="rect">
            <a:avLst/>
          </a:prstGeom>
        </p:spPr>
        <p:txBody>
          <a:bodyPr/>
          <a:lstStyle>
            <a:lvl1pPr>
              <a:defRPr>
                <a:solidFill>
                  <a:srgbClr val="FFFFFF"/>
                </a:solidFill>
              </a:defRPr>
            </a:lvl1pPr>
          </a:lstStyle>
          <a:p>
            <a:fld id="{CC1A7FFB-7E9A-E347-8F80-8E2C647B3625}" type="slidenum">
              <a:rPr lang="nl-NL"/>
              <a:pPr/>
              <a:t>‹#›</a:t>
            </a:fld>
            <a:endParaRPr lang="nl-NL"/>
          </a:p>
        </p:txBody>
      </p:sp>
      <p:sp>
        <p:nvSpPr>
          <p:cNvPr id="2" name="Titel 1"/>
          <p:cNvSpPr>
            <a:spLocks noGrp="1"/>
          </p:cNvSpPr>
          <p:nvPr>
            <p:ph type="title"/>
          </p:nvPr>
        </p:nvSpPr>
        <p:spPr>
          <a:xfrm>
            <a:off x="1492468" y="1400775"/>
            <a:ext cx="7383518" cy="857250"/>
          </a:xfrm>
        </p:spPr>
        <p:txBody>
          <a:bodyPr/>
          <a:lstStyle/>
          <a:p>
            <a:r>
              <a:rPr lang="en-US" smtClean="0"/>
              <a:t>Click to edit Master title style</a:t>
            </a:r>
            <a:endParaRPr lang="nl-NL" dirty="0"/>
          </a:p>
        </p:txBody>
      </p:sp>
      <p:sp>
        <p:nvSpPr>
          <p:cNvPr id="12" name="Tijdelijke aanduiding voor inhoud 2"/>
          <p:cNvSpPr>
            <a:spLocks noGrp="1"/>
          </p:cNvSpPr>
          <p:nvPr>
            <p:ph idx="1" hasCustomPrompt="1"/>
          </p:nvPr>
        </p:nvSpPr>
        <p:spPr>
          <a:xfrm>
            <a:off x="1492468" y="2221509"/>
            <a:ext cx="7383518" cy="2192807"/>
          </a:xfrm>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ee objecten">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4" y="2029"/>
            <a:ext cx="9134075" cy="5139440"/>
          </a:xfrm>
          <a:prstGeom prst="rect">
            <a:avLst/>
          </a:prstGeom>
        </p:spPr>
      </p:pic>
      <p:sp>
        <p:nvSpPr>
          <p:cNvPr id="8" name="Tijdelijke aanduiding voor voettekst 4"/>
          <p:cNvSpPr>
            <a:spLocks noGrp="1"/>
          </p:cNvSpPr>
          <p:nvPr>
            <p:ph type="ftr" sz="quarter" idx="11"/>
          </p:nvPr>
        </p:nvSpPr>
        <p:spPr>
          <a:xfrm>
            <a:off x="1676400" y="4630341"/>
            <a:ext cx="6182182" cy="273844"/>
          </a:xfrm>
          <a:prstGeom prst="rect">
            <a:avLst/>
          </a:prstGeom>
        </p:spPr>
        <p:txBody>
          <a:bodyPr/>
          <a:lstStyle/>
          <a:p>
            <a:endParaRPr lang="nl-NL" dirty="0"/>
          </a:p>
        </p:txBody>
      </p:sp>
      <p:sp>
        <p:nvSpPr>
          <p:cNvPr id="9" name="Tijdelijke aanduiding voor dianummer 5"/>
          <p:cNvSpPr>
            <a:spLocks noGrp="1"/>
          </p:cNvSpPr>
          <p:nvPr>
            <p:ph type="sldNum" sz="quarter" idx="12"/>
          </p:nvPr>
        </p:nvSpPr>
        <p:spPr>
          <a:xfrm>
            <a:off x="8046187" y="4641986"/>
            <a:ext cx="829797" cy="273844"/>
          </a:xfrm>
          <a:prstGeom prst="rect">
            <a:avLst/>
          </a:prstGeom>
        </p:spPr>
        <p:txBody>
          <a:bodyPr/>
          <a:lstStyle/>
          <a:p>
            <a:fld id="{CC1A7FFB-7E9A-E347-8F80-8E2C647B3625}" type="slidenum">
              <a:rPr lang="nl-NL"/>
              <a:t>‹#›</a:t>
            </a:fld>
            <a:endParaRPr lang="nl-NL"/>
          </a:p>
        </p:txBody>
      </p:sp>
      <p:sp>
        <p:nvSpPr>
          <p:cNvPr id="13" name="Titel 1"/>
          <p:cNvSpPr>
            <a:spLocks noGrp="1"/>
          </p:cNvSpPr>
          <p:nvPr>
            <p:ph type="title"/>
          </p:nvPr>
        </p:nvSpPr>
        <p:spPr>
          <a:xfrm>
            <a:off x="1676400" y="1204346"/>
            <a:ext cx="7199586" cy="857250"/>
          </a:xfrm>
        </p:spPr>
        <p:txBody>
          <a:bodyPr/>
          <a:lstStyle>
            <a:lvl1pPr algn="r">
              <a:defRPr/>
            </a:lvl1pPr>
          </a:lstStyle>
          <a:p>
            <a:r>
              <a:rPr lang="en-US" smtClean="0"/>
              <a:t>Click to edit Master title style</a:t>
            </a:r>
            <a:endParaRPr lang="nl-NL" dirty="0"/>
          </a:p>
        </p:txBody>
      </p:sp>
      <p:sp>
        <p:nvSpPr>
          <p:cNvPr id="14" name="Tijdelijke aanduiding voor inhoud 2"/>
          <p:cNvSpPr>
            <a:spLocks noGrp="1"/>
          </p:cNvSpPr>
          <p:nvPr>
            <p:ph idx="1" hasCustomPrompt="1"/>
          </p:nvPr>
        </p:nvSpPr>
        <p:spPr>
          <a:xfrm>
            <a:off x="1676400" y="2107096"/>
            <a:ext cx="7199586" cy="2447865"/>
          </a:xfrm>
        </p:spPr>
        <p:txBody>
          <a:bodyPr/>
          <a:lstStyle>
            <a:lvl1pPr algn="r">
              <a:defRPr sz="2400">
                <a:latin typeface="Arial"/>
                <a:cs typeface="Arial"/>
              </a:defRPr>
            </a:lvl1pPr>
            <a:lvl2pPr algn="r">
              <a:defRPr sz="2000"/>
            </a:lvl2pPr>
          </a:lstStyle>
          <a:p>
            <a:pPr lvl="0"/>
            <a:r>
              <a:rPr lang="nl-NL" dirty="0" smtClean="0"/>
              <a:t>Klik om de tekststijl van het sjabloon te bewerken</a:t>
            </a:r>
          </a:p>
          <a:p>
            <a:pPr lvl="1"/>
            <a:r>
              <a:rPr lang="nl-NL" dirty="0" smtClean="0"/>
              <a:t>Tweede niveau</a:t>
            </a:r>
          </a:p>
        </p:txBody>
      </p:sp>
    </p:spTree>
    <p:extLst>
      <p:ext uri="{BB962C8B-B14F-4D97-AF65-F5344CB8AC3E}">
        <p14:creationId xmlns:p14="http://schemas.microsoft.com/office/powerpoint/2010/main" val="43737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607" y="2030"/>
            <a:ext cx="9134076" cy="513944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smtClean="0"/>
              <a:t>Titel van presentatie, </a:t>
            </a:r>
            <a:r>
              <a:rPr lang="nl-NL" dirty="0" err="1" smtClean="0"/>
              <a:t>Arial</a:t>
            </a:r>
            <a:r>
              <a:rPr lang="nl-NL" dirty="0" smtClean="0"/>
              <a:t> 32pt</a:t>
            </a:r>
            <a:endParaRPr lang="nl-NL" dirty="0"/>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smtClean="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
        <p:nvSpPr>
          <p:cNvPr id="11" name="Tijdelijke aanduiding voor dianummer 5"/>
          <p:cNvSpPr>
            <a:spLocks noGrp="1"/>
          </p:cNvSpPr>
          <p:nvPr>
            <p:ph type="sldNum" sz="quarter" idx="4"/>
          </p:nvPr>
        </p:nvSpPr>
        <p:spPr>
          <a:xfrm>
            <a:off x="6970292" y="4641986"/>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C1A7FFB-7E9A-E347-8F80-8E2C647B3625}" type="slidenum">
              <a:rPr lang="nl-NL" smtClean="0"/>
              <a:pPr/>
              <a:t>‹#›</a:t>
            </a:fld>
            <a:endParaRPr lang="nl-NL" dirty="0"/>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823" r:id="rId1"/>
    <p:sldLayoutId id="2147483825" r:id="rId2"/>
    <p:sldLayoutId id="2147483826" r:id="rId3"/>
    <p:sldLayoutId id="2147483830" r:id="rId4"/>
    <p:sldLayoutId id="2147483831" r:id="rId5"/>
    <p:sldLayoutId id="2147483833" r:id="rId6"/>
    <p:sldLayoutId id="2147483832" r:id="rId7"/>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hict.instructure.com/courses/12695/modules/items/85966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Programming in C</a:t>
            </a:r>
            <a:endParaRPr lang="nl-NL" dirty="0"/>
          </a:p>
        </p:txBody>
      </p:sp>
    </p:spTree>
    <p:extLst>
      <p:ext uri="{BB962C8B-B14F-4D97-AF65-F5344CB8AC3E}">
        <p14:creationId xmlns:p14="http://schemas.microsoft.com/office/powerpoint/2010/main" val="49868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process - overview</a:t>
            </a:r>
            <a:endParaRPr lang="en-US" dirty="0"/>
          </a:p>
        </p:txBody>
      </p:sp>
      <p:sp>
        <p:nvSpPr>
          <p:cNvPr id="6" name="Rectangle 5"/>
          <p:cNvSpPr/>
          <p:nvPr/>
        </p:nvSpPr>
        <p:spPr>
          <a:xfrm>
            <a:off x="3815979" y="1496072"/>
            <a:ext cx="1325008" cy="5056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a:t>
            </a:r>
            <a:endParaRPr lang="en-US" dirty="0"/>
          </a:p>
        </p:txBody>
      </p:sp>
      <p:sp>
        <p:nvSpPr>
          <p:cNvPr id="13" name="Rectangle 12"/>
          <p:cNvSpPr/>
          <p:nvPr/>
        </p:nvSpPr>
        <p:spPr>
          <a:xfrm>
            <a:off x="1734391" y="1503149"/>
            <a:ext cx="1427189" cy="5056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Preprocessor</a:t>
            </a:r>
            <a:endParaRPr lang="en-US" dirty="0"/>
          </a:p>
        </p:txBody>
      </p:sp>
      <p:sp>
        <p:nvSpPr>
          <p:cNvPr id="3" name="TextBox 2"/>
          <p:cNvSpPr txBox="1"/>
          <p:nvPr/>
        </p:nvSpPr>
        <p:spPr>
          <a:xfrm>
            <a:off x="1068637" y="2544896"/>
            <a:ext cx="7238082" cy="707886"/>
          </a:xfrm>
          <a:prstGeom prst="rect">
            <a:avLst/>
          </a:prstGeom>
          <a:noFill/>
        </p:spPr>
        <p:txBody>
          <a:bodyPr wrap="square" rtlCol="0">
            <a:spAutoFit/>
          </a:bodyPr>
          <a:lstStyle/>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1079992" y="1755954"/>
            <a:ext cx="65439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161580" y="1755954"/>
            <a:ext cx="65439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5795386" y="1490314"/>
            <a:ext cx="1325008" cy="5056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Linker</a:t>
            </a:r>
            <a:endParaRPr lang="en-US" dirty="0"/>
          </a:p>
        </p:txBody>
      </p:sp>
      <p:cxnSp>
        <p:nvCxnSpPr>
          <p:cNvPr id="16" name="Straight Arrow Connector 15"/>
          <p:cNvCxnSpPr/>
          <p:nvPr/>
        </p:nvCxnSpPr>
        <p:spPr>
          <a:xfrm>
            <a:off x="5140987" y="1750196"/>
            <a:ext cx="65439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120394" y="1750196"/>
            <a:ext cx="65439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3664" y="1476469"/>
            <a:ext cx="1582154" cy="646331"/>
          </a:xfrm>
          <a:prstGeom prst="rect">
            <a:avLst/>
          </a:prstGeom>
          <a:noFill/>
        </p:spPr>
        <p:txBody>
          <a:bodyPr wrap="square" rtlCol="0">
            <a:spAutoFit/>
          </a:bodyPr>
          <a:lstStyle/>
          <a:p>
            <a:r>
              <a:rPr lang="en-GB" dirty="0" smtClean="0"/>
              <a:t>code </a:t>
            </a:r>
          </a:p>
          <a:p>
            <a:r>
              <a:rPr lang="en-GB" dirty="0" smtClean="0"/>
              <a:t>(.h and .c files)</a:t>
            </a:r>
            <a:endParaRPr lang="en-GB" dirty="0"/>
          </a:p>
        </p:txBody>
      </p:sp>
      <p:sp>
        <p:nvSpPr>
          <p:cNvPr id="19" name="TextBox 18"/>
          <p:cNvSpPr txBox="1"/>
          <p:nvPr/>
        </p:nvSpPr>
        <p:spPr>
          <a:xfrm>
            <a:off x="7774793" y="1419952"/>
            <a:ext cx="1325008" cy="646331"/>
          </a:xfrm>
          <a:prstGeom prst="rect">
            <a:avLst/>
          </a:prstGeom>
          <a:noFill/>
        </p:spPr>
        <p:txBody>
          <a:bodyPr wrap="square" rtlCol="0">
            <a:spAutoFit/>
          </a:bodyPr>
          <a:lstStyle/>
          <a:p>
            <a:r>
              <a:rPr lang="en-GB" dirty="0" smtClean="0"/>
              <a:t>executable </a:t>
            </a:r>
          </a:p>
          <a:p>
            <a:r>
              <a:rPr lang="en-GB" dirty="0" smtClean="0"/>
              <a:t>(.exe file)</a:t>
            </a:r>
            <a:endParaRPr lang="en-GB" dirty="0"/>
          </a:p>
        </p:txBody>
      </p:sp>
      <p:sp>
        <p:nvSpPr>
          <p:cNvPr id="20" name="TextBox 19"/>
          <p:cNvSpPr txBox="1"/>
          <p:nvPr/>
        </p:nvSpPr>
        <p:spPr>
          <a:xfrm>
            <a:off x="2966720" y="1931320"/>
            <a:ext cx="1044118" cy="646331"/>
          </a:xfrm>
          <a:prstGeom prst="rect">
            <a:avLst/>
          </a:prstGeom>
          <a:noFill/>
        </p:spPr>
        <p:txBody>
          <a:bodyPr wrap="square" rtlCol="0">
            <a:spAutoFit/>
          </a:bodyPr>
          <a:lstStyle/>
          <a:p>
            <a:pPr algn="ctr"/>
            <a:r>
              <a:rPr lang="en-GB" dirty="0" smtClean="0"/>
              <a:t>code </a:t>
            </a:r>
          </a:p>
          <a:p>
            <a:pPr algn="ctr"/>
            <a:r>
              <a:rPr lang="en-GB" dirty="0" smtClean="0"/>
              <a:t>(.c files)</a:t>
            </a:r>
            <a:endParaRPr lang="en-GB" dirty="0"/>
          </a:p>
        </p:txBody>
      </p:sp>
      <p:sp>
        <p:nvSpPr>
          <p:cNvPr id="21" name="TextBox 20"/>
          <p:cNvSpPr txBox="1"/>
          <p:nvPr/>
        </p:nvSpPr>
        <p:spPr>
          <a:xfrm>
            <a:off x="4946128" y="1919841"/>
            <a:ext cx="1044118" cy="646331"/>
          </a:xfrm>
          <a:prstGeom prst="rect">
            <a:avLst/>
          </a:prstGeom>
          <a:noFill/>
        </p:spPr>
        <p:txBody>
          <a:bodyPr wrap="square" rtlCol="0">
            <a:spAutoFit/>
          </a:bodyPr>
          <a:lstStyle/>
          <a:p>
            <a:pPr algn="ctr"/>
            <a:r>
              <a:rPr lang="en-GB" dirty="0" smtClean="0"/>
              <a:t>code </a:t>
            </a:r>
          </a:p>
          <a:p>
            <a:pPr algn="ctr"/>
            <a:r>
              <a:rPr lang="en-GB" dirty="0" smtClean="0"/>
              <a:t>(.o files)</a:t>
            </a:r>
            <a:endParaRPr lang="en-GB" dirty="0"/>
          </a:p>
        </p:txBody>
      </p:sp>
      <p:cxnSp>
        <p:nvCxnSpPr>
          <p:cNvPr id="8" name="Straight Connector 7"/>
          <p:cNvCxnSpPr/>
          <p:nvPr/>
        </p:nvCxnSpPr>
        <p:spPr>
          <a:xfrm flipH="1">
            <a:off x="4463716" y="968542"/>
            <a:ext cx="18047" cy="3898232"/>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203575" y="3199981"/>
            <a:ext cx="2513766" cy="369332"/>
          </a:xfrm>
          <a:prstGeom prst="rect">
            <a:avLst/>
          </a:prstGeom>
          <a:noFill/>
        </p:spPr>
        <p:txBody>
          <a:bodyPr wrap="square" rtlCol="0">
            <a:spAutoFit/>
          </a:bodyPr>
          <a:lstStyle/>
          <a:p>
            <a:r>
              <a:rPr lang="en-GB" dirty="0" smtClean="0"/>
              <a:t>Human-readable code</a:t>
            </a:r>
            <a:endParaRPr lang="en-GB" dirty="0"/>
          </a:p>
        </p:txBody>
      </p:sp>
      <p:sp>
        <p:nvSpPr>
          <p:cNvPr id="23" name="TextBox 22"/>
          <p:cNvSpPr txBox="1"/>
          <p:nvPr/>
        </p:nvSpPr>
        <p:spPr>
          <a:xfrm>
            <a:off x="5261027" y="3199981"/>
            <a:ext cx="2513766" cy="369332"/>
          </a:xfrm>
          <a:prstGeom prst="rect">
            <a:avLst/>
          </a:prstGeom>
          <a:noFill/>
        </p:spPr>
        <p:txBody>
          <a:bodyPr wrap="square" rtlCol="0">
            <a:spAutoFit/>
          </a:bodyPr>
          <a:lstStyle/>
          <a:p>
            <a:r>
              <a:rPr lang="en-GB" dirty="0" smtClean="0"/>
              <a:t>Machine-readable code</a:t>
            </a:r>
            <a:endParaRPr lang="en-GB" dirty="0"/>
          </a:p>
        </p:txBody>
      </p:sp>
    </p:spTree>
    <p:extLst>
      <p:ext uri="{BB962C8B-B14F-4D97-AF65-F5344CB8AC3E}">
        <p14:creationId xmlns:p14="http://schemas.microsoft.com/office/powerpoint/2010/main" val="2617595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Pre-processor</a:t>
            </a:r>
            <a:endParaRPr lang="en-GB" dirty="0"/>
          </a:p>
        </p:txBody>
      </p:sp>
      <p:sp>
        <p:nvSpPr>
          <p:cNvPr id="9" name="Content Placeholder 8"/>
          <p:cNvSpPr>
            <a:spLocks noGrp="1"/>
          </p:cNvSpPr>
          <p:nvPr>
            <p:ph idx="1"/>
          </p:nvPr>
        </p:nvSpPr>
        <p:spPr/>
        <p:txBody>
          <a:bodyPr>
            <a:normAutofit lnSpcReduction="10000"/>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preprocessor is also know as the pre-compiler. </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preprocessor is a text-substitution tool modifying the source code (*.c files) before compilation</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Directives (e.g. #include) defines the actions to be performed by the pre-processor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85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 – List of directives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90669703"/>
              </p:ext>
            </p:extLst>
          </p:nvPr>
        </p:nvGraphicFramePr>
        <p:xfrm>
          <a:off x="824753" y="983475"/>
          <a:ext cx="7232724" cy="3400684"/>
        </p:xfrm>
        <a:graphic>
          <a:graphicData uri="http://schemas.openxmlformats.org/drawingml/2006/table">
            <a:tbl>
              <a:tblPr firstRow="1" bandRow="1">
                <a:tableStyleId>{5C22544A-7EE6-4342-B048-85BDC9FD1C3A}</a:tableStyleId>
              </a:tblPr>
              <a:tblGrid>
                <a:gridCol w="1262231">
                  <a:extLst>
                    <a:ext uri="{9D8B030D-6E8A-4147-A177-3AD203B41FA5}">
                      <a16:colId xmlns:a16="http://schemas.microsoft.com/office/drawing/2014/main" val="3032242089"/>
                    </a:ext>
                  </a:extLst>
                </a:gridCol>
                <a:gridCol w="3559585">
                  <a:extLst>
                    <a:ext uri="{9D8B030D-6E8A-4147-A177-3AD203B41FA5}">
                      <a16:colId xmlns:a16="http://schemas.microsoft.com/office/drawing/2014/main" val="3613429273"/>
                    </a:ext>
                  </a:extLst>
                </a:gridCol>
                <a:gridCol w="2410908">
                  <a:extLst>
                    <a:ext uri="{9D8B030D-6E8A-4147-A177-3AD203B41FA5}">
                      <a16:colId xmlns:a16="http://schemas.microsoft.com/office/drawing/2014/main" val="3576984725"/>
                    </a:ext>
                  </a:extLst>
                </a:gridCol>
              </a:tblGrid>
              <a:tr h="384034">
                <a:tc>
                  <a:txBody>
                    <a:bodyPr/>
                    <a:lstStyle/>
                    <a:p>
                      <a:r>
                        <a:rPr lang="en-US" sz="1400" dirty="0" smtClean="0"/>
                        <a:t>Directives</a:t>
                      </a:r>
                      <a:endParaRPr lang="en-US" sz="1400" dirty="0"/>
                    </a:p>
                  </a:txBody>
                  <a:tcPr/>
                </a:tc>
                <a:tc>
                  <a:txBody>
                    <a:bodyPr/>
                    <a:lstStyle/>
                    <a:p>
                      <a:r>
                        <a:rPr lang="en-US" sz="1400" dirty="0" smtClean="0"/>
                        <a:t>Explanation</a:t>
                      </a:r>
                      <a:endParaRPr lang="en-US" sz="1400" dirty="0"/>
                    </a:p>
                  </a:txBody>
                  <a:tcPr/>
                </a:tc>
                <a:tc>
                  <a:txBody>
                    <a:bodyPr/>
                    <a:lstStyle/>
                    <a:p>
                      <a:r>
                        <a:rPr lang="en-US" sz="1400" dirty="0" smtClean="0"/>
                        <a:t>Example</a:t>
                      </a:r>
                      <a:endParaRPr lang="en-US" sz="1400" dirty="0"/>
                    </a:p>
                  </a:txBody>
                  <a:tcPr/>
                </a:tc>
                <a:extLst>
                  <a:ext uri="{0D108BD9-81ED-4DB2-BD59-A6C34878D82A}">
                    <a16:rowId xmlns:a16="http://schemas.microsoft.com/office/drawing/2014/main" val="1303444828"/>
                  </a:ext>
                </a:extLst>
              </a:tr>
              <a:tr h="318204">
                <a:tc>
                  <a:txBody>
                    <a:bodyPr/>
                    <a:lstStyle/>
                    <a:p>
                      <a:r>
                        <a:rPr lang="en-US" sz="1400" dirty="0" smtClean="0"/>
                        <a:t>#define</a:t>
                      </a:r>
                      <a:endParaRPr lang="en-US" sz="1400" dirty="0"/>
                    </a:p>
                  </a:txBody>
                  <a:tcPr/>
                </a:tc>
                <a:tc>
                  <a:txBody>
                    <a:bodyPr/>
                    <a:lstStyle/>
                    <a:p>
                      <a:r>
                        <a:rPr lang="en-US" sz="1400" dirty="0" smtClean="0"/>
                        <a:t>Substitute a preprocessor </a:t>
                      </a:r>
                      <a:r>
                        <a:rPr lang="en-US" sz="1400" b="1" dirty="0" smtClean="0"/>
                        <a:t>macro</a:t>
                      </a:r>
                      <a:endParaRPr lang="en-US" sz="1400" b="1" dirty="0"/>
                    </a:p>
                  </a:txBody>
                  <a:tcPr/>
                </a:tc>
                <a:tc>
                  <a:txBody>
                    <a:bodyPr/>
                    <a:lstStyle/>
                    <a:p>
                      <a:r>
                        <a:rPr lang="en-US" sz="1400" dirty="0" smtClean="0"/>
                        <a:t>#define PI 3.14</a:t>
                      </a:r>
                      <a:endParaRPr lang="en-US" sz="1400" dirty="0"/>
                    </a:p>
                  </a:txBody>
                  <a:tcPr/>
                </a:tc>
                <a:extLst>
                  <a:ext uri="{0D108BD9-81ED-4DB2-BD59-A6C34878D82A}">
                    <a16:rowId xmlns:a16="http://schemas.microsoft.com/office/drawing/2014/main" val="2013497649"/>
                  </a:ext>
                </a:extLst>
              </a:tr>
              <a:tr h="298878">
                <a:tc>
                  <a:txBody>
                    <a:bodyPr/>
                    <a:lstStyle/>
                    <a:p>
                      <a:r>
                        <a:rPr lang="en-US" sz="1400" dirty="0" smtClean="0"/>
                        <a:t>#include</a:t>
                      </a:r>
                      <a:endParaRPr lang="en-US" sz="1400" dirty="0"/>
                    </a:p>
                  </a:txBody>
                  <a:tcPr/>
                </a:tc>
                <a:tc>
                  <a:txBody>
                    <a:bodyPr/>
                    <a:lstStyle/>
                    <a:p>
                      <a:r>
                        <a:rPr lang="en-US" sz="1400" dirty="0" smtClean="0"/>
                        <a:t>Insert a particular header from another file</a:t>
                      </a:r>
                      <a:endParaRPr lang="en-US" sz="1400" dirty="0"/>
                    </a:p>
                  </a:txBody>
                  <a:tcPr/>
                </a:tc>
                <a:tc>
                  <a:txBody>
                    <a:bodyPr/>
                    <a:lstStyle/>
                    <a:p>
                      <a:r>
                        <a:rPr lang="en-US" sz="1400" dirty="0" smtClean="0"/>
                        <a:t>#include</a:t>
                      </a:r>
                      <a:r>
                        <a:rPr lang="en-US" sz="1400" baseline="0" dirty="0" smtClean="0"/>
                        <a:t> “</a:t>
                      </a:r>
                      <a:r>
                        <a:rPr lang="en-US" sz="1400" baseline="0" dirty="0" err="1" smtClean="0"/>
                        <a:t>Playlist.h</a:t>
                      </a:r>
                      <a:r>
                        <a:rPr lang="en-US" sz="1400" baseline="0" dirty="0" smtClean="0"/>
                        <a:t>”</a:t>
                      </a:r>
                      <a:endParaRPr lang="en-US" sz="1400" dirty="0"/>
                    </a:p>
                  </a:txBody>
                  <a:tcPr/>
                </a:tc>
                <a:extLst>
                  <a:ext uri="{0D108BD9-81ED-4DB2-BD59-A6C34878D82A}">
                    <a16:rowId xmlns:a16="http://schemas.microsoft.com/office/drawing/2014/main" val="639308541"/>
                  </a:ext>
                </a:extLst>
              </a:tr>
              <a:tr h="713555">
                <a:tc>
                  <a:txBody>
                    <a:bodyPr/>
                    <a:lstStyle/>
                    <a:p>
                      <a:r>
                        <a:rPr lang="en-US" sz="1400" dirty="0" smtClean="0"/>
                        <a:t>#</a:t>
                      </a:r>
                      <a:r>
                        <a:rPr lang="en-US" sz="1400" dirty="0" err="1" smtClean="0"/>
                        <a:t>ifdef</a:t>
                      </a:r>
                      <a:endParaRPr lang="en-US" sz="1400" dirty="0" smtClean="0"/>
                    </a:p>
                    <a:p>
                      <a:r>
                        <a:rPr lang="en-US" sz="1400" dirty="0" smtClean="0"/>
                        <a:t>#</a:t>
                      </a:r>
                      <a:r>
                        <a:rPr lang="en-US" sz="1400" dirty="0" err="1" smtClean="0"/>
                        <a:t>endif</a:t>
                      </a:r>
                      <a:endParaRPr lang="en-US" sz="1400" dirty="0"/>
                    </a:p>
                  </a:txBody>
                  <a:tcPr/>
                </a:tc>
                <a:tc>
                  <a:txBody>
                    <a:bodyPr/>
                    <a:lstStyle/>
                    <a:p>
                      <a:r>
                        <a:rPr lang="en-US" sz="1400" dirty="0" smtClean="0"/>
                        <a:t>Return true if this macro is defined</a:t>
                      </a:r>
                      <a:endParaRPr lang="en-US" sz="1400" dirty="0"/>
                    </a:p>
                  </a:txBody>
                  <a:tcPr/>
                </a:tc>
                <a:tc>
                  <a:txBody>
                    <a:bodyPr/>
                    <a:lstStyle/>
                    <a:p>
                      <a:r>
                        <a:rPr lang="en-US" sz="1400" dirty="0" smtClean="0"/>
                        <a:t>#</a:t>
                      </a:r>
                      <a:r>
                        <a:rPr lang="en-US" sz="1400" dirty="0" err="1" smtClean="0"/>
                        <a:t>ifdef</a:t>
                      </a:r>
                      <a:r>
                        <a:rPr lang="en-US" sz="1400" dirty="0" smtClean="0"/>
                        <a:t> DEBUG</a:t>
                      </a:r>
                    </a:p>
                    <a:p>
                      <a:r>
                        <a:rPr lang="en-US" sz="1400" dirty="0" smtClean="0"/>
                        <a:t>  /* your debug statement */</a:t>
                      </a:r>
                    </a:p>
                    <a:p>
                      <a:r>
                        <a:rPr lang="en-US" sz="1400" dirty="0" smtClean="0"/>
                        <a:t>#</a:t>
                      </a:r>
                      <a:r>
                        <a:rPr lang="en-US" sz="1400" dirty="0" err="1" smtClean="0"/>
                        <a:t>endif</a:t>
                      </a:r>
                      <a:endParaRPr lang="en-US" sz="1400" dirty="0"/>
                    </a:p>
                  </a:txBody>
                  <a:tcPr/>
                </a:tc>
                <a:extLst>
                  <a:ext uri="{0D108BD9-81ED-4DB2-BD59-A6C34878D82A}">
                    <a16:rowId xmlns:a16="http://schemas.microsoft.com/office/drawing/2014/main" val="2188201310"/>
                  </a:ext>
                </a:extLst>
              </a:tr>
              <a:tr h="713555">
                <a:tc>
                  <a:txBody>
                    <a:bodyPr/>
                    <a:lstStyle/>
                    <a:p>
                      <a:r>
                        <a:rPr lang="en-US" sz="1400" dirty="0" smtClean="0"/>
                        <a:t>#</a:t>
                      </a:r>
                      <a:r>
                        <a:rPr lang="en-US" sz="1400" dirty="0" err="1" smtClean="0"/>
                        <a:t>ifndef</a:t>
                      </a:r>
                      <a:endParaRPr lang="en-US" sz="1400" dirty="0" smtClean="0"/>
                    </a:p>
                    <a:p>
                      <a:r>
                        <a:rPr lang="en-US" sz="1400" dirty="0" smtClean="0"/>
                        <a:t>#</a:t>
                      </a:r>
                      <a:r>
                        <a:rPr lang="en-US" sz="1400" dirty="0" err="1" smtClean="0"/>
                        <a:t>endif</a:t>
                      </a:r>
                      <a:endParaRPr lang="en-US" sz="1400" dirty="0"/>
                    </a:p>
                  </a:txBody>
                  <a:tcPr/>
                </a:tc>
                <a:tc>
                  <a:txBody>
                    <a:bodyPr/>
                    <a:lstStyle/>
                    <a:p>
                      <a:r>
                        <a:rPr lang="en-US" sz="1400" dirty="0" smtClean="0"/>
                        <a:t>Return true if this macro is not defined</a:t>
                      </a:r>
                      <a:endParaRPr lang="en-US" sz="1400" dirty="0"/>
                    </a:p>
                  </a:txBody>
                  <a:tcPr/>
                </a:tc>
                <a:tc>
                  <a:txBody>
                    <a:bodyPr/>
                    <a:lstStyle/>
                    <a:p>
                      <a:r>
                        <a:rPr lang="en-US" sz="1400" dirty="0" smtClean="0"/>
                        <a:t>#</a:t>
                      </a:r>
                      <a:r>
                        <a:rPr lang="en-US" sz="1400" dirty="0" err="1" smtClean="0"/>
                        <a:t>ifndef</a:t>
                      </a:r>
                      <a:r>
                        <a:rPr lang="en-US" sz="1400" dirty="0" smtClean="0"/>
                        <a:t> MESSAGE</a:t>
                      </a:r>
                    </a:p>
                    <a:p>
                      <a:r>
                        <a:rPr lang="en-US" sz="1400" dirty="0" smtClean="0"/>
                        <a:t>  /* your message statement*/</a:t>
                      </a:r>
                    </a:p>
                    <a:p>
                      <a:r>
                        <a:rPr lang="en-US" sz="1400" dirty="0" smtClean="0"/>
                        <a:t>#</a:t>
                      </a:r>
                      <a:r>
                        <a:rPr lang="en-US" sz="1400" dirty="0" err="1" smtClean="0"/>
                        <a:t>endif</a:t>
                      </a:r>
                      <a:endParaRPr lang="en-US" sz="1400" dirty="0"/>
                    </a:p>
                  </a:txBody>
                  <a:tcPr/>
                </a:tc>
                <a:extLst>
                  <a:ext uri="{0D108BD9-81ED-4DB2-BD59-A6C34878D82A}">
                    <a16:rowId xmlns:a16="http://schemas.microsoft.com/office/drawing/2014/main" val="3398709674"/>
                  </a:ext>
                </a:extLst>
              </a:tr>
              <a:tr h="312375">
                <a:tc>
                  <a:txBody>
                    <a:bodyPr/>
                    <a:lstStyle/>
                    <a:p>
                      <a:r>
                        <a:rPr lang="en-US" sz="1400" dirty="0" smtClean="0"/>
                        <a:t>#else</a:t>
                      </a:r>
                      <a:endParaRPr lang="en-US" sz="1400" dirty="0"/>
                    </a:p>
                  </a:txBody>
                  <a:tcPr/>
                </a:tc>
                <a:tc>
                  <a:txBody>
                    <a:bodyPr/>
                    <a:lstStyle/>
                    <a:p>
                      <a:r>
                        <a:rPr lang="en-US" sz="1400" dirty="0" smtClean="0"/>
                        <a:t>The alternative for #if</a:t>
                      </a:r>
                      <a:endParaRPr lang="en-US" sz="1400" dirty="0"/>
                    </a:p>
                  </a:txBody>
                  <a:tcPr/>
                </a:tc>
                <a:tc>
                  <a:txBody>
                    <a:bodyPr/>
                    <a:lstStyle/>
                    <a:p>
                      <a:endParaRPr lang="en-US" sz="1400" dirty="0"/>
                    </a:p>
                  </a:txBody>
                  <a:tcPr/>
                </a:tc>
                <a:extLst>
                  <a:ext uri="{0D108BD9-81ED-4DB2-BD59-A6C34878D82A}">
                    <a16:rowId xmlns:a16="http://schemas.microsoft.com/office/drawing/2014/main" val="4254519291"/>
                  </a:ext>
                </a:extLst>
              </a:tr>
              <a:tr h="297314">
                <a:tc>
                  <a:txBody>
                    <a:bodyPr/>
                    <a:lstStyle/>
                    <a:p>
                      <a:r>
                        <a:rPr lang="en-US" sz="1400" dirty="0" smtClean="0"/>
                        <a:t>#</a:t>
                      </a:r>
                      <a:r>
                        <a:rPr lang="en-US" sz="1400" dirty="0" err="1" smtClean="0"/>
                        <a:t>elif</a:t>
                      </a:r>
                      <a:endParaRPr lang="en-US" sz="1400" dirty="0"/>
                    </a:p>
                  </a:txBody>
                  <a:tcPr/>
                </a:tc>
                <a:tc>
                  <a:txBody>
                    <a:bodyPr/>
                    <a:lstStyle/>
                    <a:p>
                      <a:r>
                        <a:rPr lang="en-US" sz="1400" dirty="0" smtClean="0"/>
                        <a:t>#else and #if  in one statement</a:t>
                      </a:r>
                      <a:endParaRPr lang="en-US" sz="1400" dirty="0"/>
                    </a:p>
                  </a:txBody>
                  <a:tcPr/>
                </a:tc>
                <a:tc>
                  <a:txBody>
                    <a:bodyPr/>
                    <a:lstStyle/>
                    <a:p>
                      <a:endParaRPr lang="en-US" sz="1400" dirty="0"/>
                    </a:p>
                  </a:txBody>
                  <a:tcPr/>
                </a:tc>
                <a:extLst>
                  <a:ext uri="{0D108BD9-81ED-4DB2-BD59-A6C34878D82A}">
                    <a16:rowId xmlns:a16="http://schemas.microsoft.com/office/drawing/2014/main" val="646481747"/>
                  </a:ext>
                </a:extLst>
              </a:tr>
              <a:tr h="313431">
                <a:tc>
                  <a:txBody>
                    <a:bodyPr/>
                    <a:lstStyle/>
                    <a:p>
                      <a:r>
                        <a:rPr lang="en-US" sz="1400" dirty="0" smtClean="0"/>
                        <a:t>#error</a:t>
                      </a:r>
                      <a:endParaRPr lang="en-US" sz="1400" dirty="0"/>
                    </a:p>
                  </a:txBody>
                  <a:tcPr/>
                </a:tc>
                <a:tc>
                  <a:txBody>
                    <a:bodyPr/>
                    <a:lstStyle/>
                    <a:p>
                      <a:r>
                        <a:rPr lang="en-US" sz="1400" dirty="0" smtClean="0"/>
                        <a:t>Print error message on </a:t>
                      </a:r>
                      <a:r>
                        <a:rPr lang="en-US" sz="1400" dirty="0" err="1" smtClean="0"/>
                        <a:t>stderr</a:t>
                      </a:r>
                      <a:endParaRPr lang="en-US" sz="1400" dirty="0"/>
                    </a:p>
                  </a:txBody>
                  <a:tcPr/>
                </a:tc>
                <a:tc>
                  <a:txBody>
                    <a:bodyPr/>
                    <a:lstStyle/>
                    <a:p>
                      <a:endParaRPr lang="en-US" sz="1400" dirty="0"/>
                    </a:p>
                  </a:txBody>
                  <a:tcPr/>
                </a:tc>
                <a:extLst>
                  <a:ext uri="{0D108BD9-81ED-4DB2-BD59-A6C34878D82A}">
                    <a16:rowId xmlns:a16="http://schemas.microsoft.com/office/drawing/2014/main" val="690126009"/>
                  </a:ext>
                </a:extLst>
              </a:tr>
            </a:tbl>
          </a:graphicData>
        </a:graphic>
      </p:graphicFrame>
    </p:spTree>
    <p:extLst>
      <p:ext uri="{BB962C8B-B14F-4D97-AF65-F5344CB8AC3E}">
        <p14:creationId xmlns:p14="http://schemas.microsoft.com/office/powerpoint/2010/main" val="1949934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Compiler and linker</a:t>
            </a:r>
            <a:endParaRPr lang="en-GB" dirty="0"/>
          </a:p>
        </p:txBody>
      </p:sp>
      <p:sp>
        <p:nvSpPr>
          <p:cNvPr id="3" name="Content Placeholder 2"/>
          <p:cNvSpPr>
            <a:spLocks noGrp="1"/>
          </p:cNvSpPr>
          <p:nvPr>
            <p:ph idx="1"/>
          </p:nvPr>
        </p:nvSpPr>
        <p:spPr>
          <a:xfrm>
            <a:off x="457200" y="1200151"/>
            <a:ext cx="8229600" cy="3353802"/>
          </a:xfrm>
        </p:spPr>
        <p:txBody>
          <a:bodyPr>
            <a:normAutofit lnSpcReduction="10000"/>
          </a:bodyPr>
          <a:lstStyle/>
          <a:p>
            <a:r>
              <a:rPr lang="en-GB" dirty="0" smtClean="0"/>
              <a:t>The compiler converts human-readable code (.c files) to computer-readable code a.k.a. object code (.o files)</a:t>
            </a:r>
          </a:p>
          <a:p>
            <a:endParaRPr lang="en-GB" dirty="0" smtClean="0"/>
          </a:p>
          <a:p>
            <a:r>
              <a:rPr lang="en-GB" dirty="0" smtClean="0"/>
              <a:t>The linker groups all objects files into an single executable file (.exe file)</a:t>
            </a:r>
          </a:p>
          <a:p>
            <a:endParaRPr lang="en-GB" dirty="0"/>
          </a:p>
          <a:p>
            <a:r>
              <a:rPr lang="en-GB" dirty="0" smtClean="0"/>
              <a:t>In this course we use the </a:t>
            </a:r>
            <a:r>
              <a:rPr lang="en-GB" dirty="0" err="1" smtClean="0"/>
              <a:t>gcc</a:t>
            </a:r>
            <a:r>
              <a:rPr lang="en-GB" dirty="0" smtClean="0"/>
              <a:t> compiler (gcc.exe) to compile a program. Note: </a:t>
            </a:r>
            <a:r>
              <a:rPr lang="en-GB" dirty="0" err="1" smtClean="0"/>
              <a:t>gcc</a:t>
            </a:r>
            <a:r>
              <a:rPr lang="en-GB" dirty="0" smtClean="0"/>
              <a:t> is also used to call the linker and the pre-processor.</a:t>
            </a:r>
          </a:p>
          <a:p>
            <a:endParaRPr lang="en-GB" dirty="0"/>
          </a:p>
          <a:p>
            <a:endParaRPr lang="en-GB" dirty="0"/>
          </a:p>
        </p:txBody>
      </p:sp>
    </p:spTree>
    <p:extLst>
      <p:ext uri="{BB962C8B-B14F-4D97-AF65-F5344CB8AC3E}">
        <p14:creationId xmlns:p14="http://schemas.microsoft.com/office/powerpoint/2010/main" val="1121500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Makefile</a:t>
            </a:r>
            <a:endParaRPr lang="en-US" dirty="0"/>
          </a:p>
        </p:txBody>
      </p:sp>
      <p:sp>
        <p:nvSpPr>
          <p:cNvPr id="3" name="Content Placeholder 2"/>
          <p:cNvSpPr>
            <a:spLocks noGrp="1"/>
          </p:cNvSpPr>
          <p:nvPr>
            <p:ph sz="half" idx="1"/>
          </p:nvPr>
        </p:nvSpPr>
        <p:spPr>
          <a:xfrm>
            <a:off x="457199" y="1200151"/>
            <a:ext cx="8022567" cy="3268332"/>
          </a:xfrm>
        </p:spPr>
        <p:txBody>
          <a:bodyPr>
            <a:normAutofit/>
          </a:bodyPr>
          <a:lstStyle/>
          <a:p>
            <a:r>
              <a:rPr lang="en-US" dirty="0" smtClean="0"/>
              <a:t>A </a:t>
            </a:r>
            <a:r>
              <a:rPr lang="en-US" b="1" dirty="0" err="1" smtClean="0"/>
              <a:t>makefile</a:t>
            </a:r>
            <a:r>
              <a:rPr lang="en-US" dirty="0" smtClean="0"/>
              <a:t> </a:t>
            </a:r>
            <a:r>
              <a:rPr lang="en-US" dirty="0"/>
              <a:t>is </a:t>
            </a:r>
            <a:r>
              <a:rPr lang="en-US" dirty="0" smtClean="0"/>
              <a:t>file listing a group of actions required to build a program, i.e. to convert source code (.c files) into an executable (.exe). In other words, a </a:t>
            </a:r>
            <a:r>
              <a:rPr lang="en-US" dirty="0" err="1" smtClean="0"/>
              <a:t>makefile</a:t>
            </a:r>
            <a:r>
              <a:rPr lang="en-US" dirty="0" smtClean="0"/>
              <a:t> automates and facilitates the </a:t>
            </a:r>
            <a:r>
              <a:rPr lang="en-US" dirty="0" err="1" smtClean="0"/>
              <a:t>the</a:t>
            </a:r>
            <a:r>
              <a:rPr lang="en-US" dirty="0" smtClean="0"/>
              <a:t> process of building a </a:t>
            </a:r>
            <a:r>
              <a:rPr lang="en-US" smtClean="0"/>
              <a:t>software program</a:t>
            </a:r>
            <a:endParaRPr lang="en-US" dirty="0" smtClean="0"/>
          </a:p>
          <a:p>
            <a:endParaRPr lang="en-US" b="1" dirty="0" smtClean="0"/>
          </a:p>
          <a:p>
            <a:r>
              <a:rPr lang="en-US" dirty="0"/>
              <a:t>A</a:t>
            </a:r>
            <a:r>
              <a:rPr lang="en-US" b="1" dirty="0" smtClean="0"/>
              <a:t> </a:t>
            </a:r>
            <a:r>
              <a:rPr lang="en-US" b="1" dirty="0" err="1" smtClean="0"/>
              <a:t>makefile</a:t>
            </a:r>
            <a:r>
              <a:rPr lang="en-US" dirty="0" smtClean="0"/>
              <a:t> </a:t>
            </a:r>
            <a:r>
              <a:rPr lang="en-US" dirty="0"/>
              <a:t>is </a:t>
            </a:r>
            <a:r>
              <a:rPr lang="en-US" dirty="0" smtClean="0"/>
              <a:t>executed using the make program (make.exe).</a:t>
            </a:r>
            <a:endParaRPr lang="en-US" dirty="0"/>
          </a:p>
        </p:txBody>
      </p:sp>
    </p:spTree>
    <p:extLst>
      <p:ext uri="{BB962C8B-B14F-4D97-AF65-F5344CB8AC3E}">
        <p14:creationId xmlns:p14="http://schemas.microsoft.com/office/powerpoint/2010/main" val="245727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makefile</a:t>
            </a:r>
            <a:endParaRPr lang="en-US" dirty="0"/>
          </a:p>
        </p:txBody>
      </p:sp>
      <p:sp>
        <p:nvSpPr>
          <p:cNvPr id="5" name="Rectangle 2"/>
          <p:cNvSpPr>
            <a:spLocks noGrp="1" noChangeArrowheads="1"/>
          </p:cNvSpPr>
          <p:nvPr>
            <p:ph sz="half" idx="1"/>
          </p:nvPr>
        </p:nvSpPr>
        <p:spPr bwMode="auto">
          <a:xfrm>
            <a:off x="526211" y="1351982"/>
            <a:ext cx="25615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Arial Unicode MS"/>
                <a:ea typeface="&amp;quot"/>
              </a:rPr>
              <a:t>#make file - this is a comment section</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ea typeface="&amp;quot"/>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Unicode MS"/>
                <a:ea typeface="&amp;quot"/>
              </a:rPr>
              <a:t>all:    #target name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Unicode MS"/>
                <a:ea typeface="&amp;quot"/>
              </a:rPr>
              <a:t>    </a:t>
            </a:r>
            <a:r>
              <a:rPr kumimoji="0" lang="en-US" altLang="en-US" sz="1200" b="0" i="0" u="none" strike="noStrike" cap="none" normalizeH="0" baseline="0" dirty="0" err="1" smtClean="0">
                <a:ln>
                  <a:noFill/>
                </a:ln>
                <a:solidFill>
                  <a:srgbClr val="000000"/>
                </a:solidFill>
                <a:effectLst/>
                <a:latin typeface="Arial Unicode MS"/>
                <a:ea typeface="&amp;quot"/>
              </a:rPr>
              <a:t>gcc</a:t>
            </a:r>
            <a:r>
              <a:rPr kumimoji="0" lang="en-US" altLang="en-US" sz="1200" b="0" i="0" u="none" strike="noStrike" cap="none" normalizeH="0" baseline="0" dirty="0" smtClean="0">
                <a:ln>
                  <a:noFill/>
                </a:ln>
                <a:solidFill>
                  <a:srgbClr val="000000"/>
                </a:solidFill>
                <a:effectLst/>
                <a:latin typeface="Arial Unicode MS"/>
                <a:ea typeface="&amp;quot"/>
              </a:rPr>
              <a:t> </a:t>
            </a:r>
            <a:r>
              <a:rPr kumimoji="0" lang="en-US" altLang="en-US" sz="1200" b="0" i="0" u="none" strike="noStrike" cap="none" normalizeH="0" baseline="0" dirty="0" err="1" smtClean="0">
                <a:ln>
                  <a:noFill/>
                </a:ln>
                <a:solidFill>
                  <a:srgbClr val="000000"/>
                </a:solidFill>
                <a:effectLst/>
                <a:latin typeface="Arial Unicode MS"/>
                <a:ea typeface="&amp;quot"/>
              </a:rPr>
              <a:t>main.c</a:t>
            </a:r>
            <a:r>
              <a:rPr kumimoji="0" lang="en-US" altLang="en-US" sz="1200" b="0" i="0" u="none" strike="noStrike" cap="none" normalizeH="0" baseline="0" dirty="0" smtClean="0">
                <a:ln>
                  <a:noFill/>
                </a:ln>
                <a:solidFill>
                  <a:srgbClr val="000000"/>
                </a:solidFill>
                <a:effectLst/>
                <a:latin typeface="Arial Unicode MS"/>
                <a:ea typeface="&amp;quot"/>
              </a:rPr>
              <a:t> </a:t>
            </a:r>
            <a:r>
              <a:rPr kumimoji="0" lang="en-US" altLang="en-US" sz="1200" b="0" i="0" u="none" strike="noStrike" cap="none" normalizeH="0" baseline="0" dirty="0" err="1" smtClean="0">
                <a:ln>
                  <a:noFill/>
                </a:ln>
                <a:solidFill>
                  <a:srgbClr val="000000"/>
                </a:solidFill>
                <a:effectLst/>
                <a:latin typeface="Arial Unicode MS"/>
                <a:ea typeface="&amp;quot"/>
              </a:rPr>
              <a:t>misc.c</a:t>
            </a:r>
            <a:r>
              <a:rPr kumimoji="0" lang="en-US" altLang="en-US" sz="1200" b="0" i="0" u="none" strike="noStrike" cap="none" normalizeH="0" baseline="0" dirty="0" smtClean="0">
                <a:ln>
                  <a:noFill/>
                </a:ln>
                <a:solidFill>
                  <a:srgbClr val="000000"/>
                </a:solidFill>
                <a:effectLst/>
                <a:latin typeface="Arial Unicode MS"/>
                <a:ea typeface="&amp;quot"/>
              </a:rPr>
              <a:t> -o main</a:t>
            </a:r>
            <a:endParaRPr kumimoji="0" lang="en-US" altLang="en-US" sz="1200" b="0" i="0" u="none" strike="noStrike" cap="none" normalizeH="0" baseline="0" dirty="0" smtClean="0">
              <a:ln>
                <a:noFill/>
              </a:ln>
              <a:solidFill>
                <a:schemeClr val="tx1"/>
              </a:solidFill>
              <a:effectLst/>
            </a:endParaRPr>
          </a:p>
        </p:txBody>
      </p:sp>
      <p:sp>
        <p:nvSpPr>
          <p:cNvPr id="6" name="TextBox 5"/>
          <p:cNvSpPr txBox="1"/>
          <p:nvPr/>
        </p:nvSpPr>
        <p:spPr>
          <a:xfrm>
            <a:off x="153897" y="1063625"/>
            <a:ext cx="623248" cy="307777"/>
          </a:xfrm>
          <a:prstGeom prst="rect">
            <a:avLst/>
          </a:prstGeom>
          <a:noFill/>
          <a:ln>
            <a:solidFill>
              <a:schemeClr val="tx2">
                <a:lumMod val="60000"/>
                <a:lumOff val="40000"/>
              </a:schemeClr>
            </a:solidFill>
          </a:ln>
        </p:spPr>
        <p:txBody>
          <a:bodyPr wrap="none" rtlCol="0">
            <a:spAutoFit/>
          </a:bodyPr>
          <a:lstStyle/>
          <a:p>
            <a:r>
              <a:rPr lang="en-US" sz="1400" dirty="0" smtClean="0"/>
              <a:t>target</a:t>
            </a:r>
            <a:endParaRPr lang="en-US" sz="1400" dirty="0"/>
          </a:p>
        </p:txBody>
      </p:sp>
      <p:cxnSp>
        <p:nvCxnSpPr>
          <p:cNvPr id="8" name="Straight Connector 7"/>
          <p:cNvCxnSpPr>
            <a:endCxn id="5" idx="1"/>
          </p:cNvCxnSpPr>
          <p:nvPr/>
        </p:nvCxnSpPr>
        <p:spPr>
          <a:xfrm>
            <a:off x="301214" y="1432957"/>
            <a:ext cx="224997" cy="288357"/>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06297" y="2431637"/>
            <a:ext cx="825995" cy="307777"/>
          </a:xfrm>
          <a:prstGeom prst="rect">
            <a:avLst/>
          </a:prstGeom>
          <a:noFill/>
          <a:ln>
            <a:solidFill>
              <a:schemeClr val="tx2">
                <a:lumMod val="60000"/>
                <a:lumOff val="40000"/>
              </a:schemeClr>
            </a:solidFill>
          </a:ln>
        </p:spPr>
        <p:txBody>
          <a:bodyPr wrap="none" rtlCol="0">
            <a:spAutoFit/>
          </a:bodyPr>
          <a:lstStyle/>
          <a:p>
            <a:r>
              <a:rPr lang="en-US" sz="1400" dirty="0" smtClean="0"/>
              <a:t>compiler</a:t>
            </a:r>
            <a:endParaRPr lang="en-US" sz="1400" dirty="0"/>
          </a:p>
        </p:txBody>
      </p:sp>
      <p:cxnSp>
        <p:nvCxnSpPr>
          <p:cNvPr id="11" name="Straight Connector 10"/>
          <p:cNvCxnSpPr>
            <a:endCxn id="9" idx="0"/>
          </p:cNvCxnSpPr>
          <p:nvPr/>
        </p:nvCxnSpPr>
        <p:spPr>
          <a:xfrm flipH="1">
            <a:off x="719295" y="2090646"/>
            <a:ext cx="57850" cy="340991"/>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2"/>
          <p:cNvSpPr>
            <a:spLocks noGrp="1" noChangeArrowheads="1"/>
          </p:cNvSpPr>
          <p:nvPr>
            <p:ph sz="half" idx="1"/>
          </p:nvPr>
        </p:nvSpPr>
        <p:spPr bwMode="auto">
          <a:xfrm>
            <a:off x="4281505" y="1262086"/>
            <a:ext cx="17745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808080"/>
                </a:solidFill>
                <a:latin typeface="Arial Unicode MS"/>
              </a:rPr>
              <a:t>Run/execute the </a:t>
            </a:r>
            <a:r>
              <a:rPr lang="en-US" altLang="en-US" sz="1200" dirty="0" err="1" smtClean="0">
                <a:solidFill>
                  <a:srgbClr val="808080"/>
                </a:solidFill>
                <a:latin typeface="Arial Unicode MS"/>
              </a:rPr>
              <a:t>makefile</a:t>
            </a:r>
            <a:r>
              <a:rPr lang="en-US" altLang="en-US" sz="1200" dirty="0" smtClean="0">
                <a:solidFill>
                  <a:srgbClr val="808080"/>
                </a:solidFill>
                <a:latin typeface="Arial Unicode MS"/>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808080"/>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808080"/>
                </a:solidFill>
                <a:latin typeface="Arial Unicode MS"/>
              </a:rPr>
              <a:t>Without target name: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latin typeface="Arial Unicode MS"/>
              </a:rPr>
              <a:t>m</a:t>
            </a:r>
            <a:r>
              <a:rPr kumimoji="0" lang="en-US" altLang="en-US" sz="1800" b="1" i="0" u="none" strike="noStrike" cap="none" normalizeH="0" baseline="0" dirty="0" smtClean="0">
                <a:ln>
                  <a:noFill/>
                </a:ln>
                <a:effectLst/>
                <a:latin typeface="Arial Unicode MS"/>
              </a:rPr>
              <a:t>ake</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200" dirty="0">
              <a:solidFill>
                <a:srgbClr val="808080"/>
              </a:solidFill>
              <a:latin typeface="Arial Unicode MS"/>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Arial Unicode MS"/>
              </a:rPr>
              <a:t>With target</a:t>
            </a:r>
            <a:r>
              <a:rPr kumimoji="0" lang="en-US" altLang="en-US" sz="1200" b="0" i="0" u="none" strike="noStrike" cap="none" normalizeH="0" dirty="0" smtClean="0">
                <a:ln>
                  <a:noFill/>
                </a:ln>
                <a:solidFill>
                  <a:srgbClr val="808080"/>
                </a:solidFill>
                <a:effectLst/>
                <a:latin typeface="Arial Unicode MS"/>
              </a:rPr>
              <a:t> name:</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latin typeface="Arial Unicode MS"/>
              </a:rPr>
              <a:t>m</a:t>
            </a:r>
            <a:r>
              <a:rPr lang="en-US" altLang="en-US" sz="1800" b="1" baseline="0" dirty="0" smtClean="0">
                <a:latin typeface="Arial Unicode MS"/>
              </a:rPr>
              <a:t>ake</a:t>
            </a:r>
            <a:r>
              <a:rPr lang="en-US" altLang="en-US" sz="1800" b="1" dirty="0" smtClean="0">
                <a:latin typeface="Arial Unicode MS"/>
              </a:rPr>
              <a:t> all</a:t>
            </a:r>
            <a:endParaRPr kumimoji="0" lang="en-US" altLang="en-US" sz="1800" b="1" i="0" u="none" strike="noStrike" cap="none" normalizeH="0" baseline="0" dirty="0" smtClean="0">
              <a:ln>
                <a:noFill/>
              </a:ln>
              <a:effectLst/>
            </a:endParaRPr>
          </a:p>
        </p:txBody>
      </p:sp>
    </p:spTree>
    <p:extLst>
      <p:ext uri="{BB962C8B-B14F-4D97-AF65-F5344CB8AC3E}">
        <p14:creationId xmlns:p14="http://schemas.microsoft.com/office/powerpoint/2010/main" val="317848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Week </a:t>
            </a:r>
            <a:r>
              <a:rPr lang="nl-NL" dirty="0"/>
              <a:t>3</a:t>
            </a:r>
          </a:p>
        </p:txBody>
      </p:sp>
      <p:sp>
        <p:nvSpPr>
          <p:cNvPr id="3" name="Tijdelijke aanduiding voor inhoud 2"/>
          <p:cNvSpPr>
            <a:spLocks noGrp="1"/>
          </p:cNvSpPr>
          <p:nvPr>
            <p:ph idx="1"/>
          </p:nvPr>
        </p:nvSpPr>
        <p:spPr/>
        <p:txBody>
          <a:bodyPr/>
          <a:lstStyle/>
          <a:p>
            <a:pPr marL="0" indent="0">
              <a:buNone/>
            </a:pPr>
            <a:r>
              <a:rPr lang="nl-NL" dirty="0" smtClean="0"/>
              <a:t>Modules, </a:t>
            </a:r>
            <a:r>
              <a:rPr lang="nl-NL" dirty="0" err="1" smtClean="0"/>
              <a:t>Build</a:t>
            </a:r>
            <a:r>
              <a:rPr lang="nl-NL" dirty="0" smtClean="0"/>
              <a:t> </a:t>
            </a:r>
            <a:r>
              <a:rPr lang="nl-NL" dirty="0" err="1" smtClean="0"/>
              <a:t>process</a:t>
            </a:r>
            <a:endParaRPr lang="nl-NL" dirty="0"/>
          </a:p>
        </p:txBody>
      </p:sp>
    </p:spTree>
    <p:extLst>
      <p:ext uri="{BB962C8B-B14F-4D97-AF65-F5344CB8AC3E}">
        <p14:creationId xmlns:p14="http://schemas.microsoft.com/office/powerpoint/2010/main" val="408206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approach for large program</a:t>
            </a:r>
            <a:endParaRPr lang="en-US" dirty="0"/>
          </a:p>
        </p:txBody>
      </p:sp>
      <p:sp>
        <p:nvSpPr>
          <p:cNvPr id="3" name="Content Placeholder 2"/>
          <p:cNvSpPr>
            <a:spLocks noGrp="1"/>
          </p:cNvSpPr>
          <p:nvPr>
            <p:ph sz="half" idx="1"/>
          </p:nvPr>
        </p:nvSpPr>
        <p:spPr>
          <a:xfrm>
            <a:off x="457199" y="1200150"/>
            <a:ext cx="7332453" cy="3233827"/>
          </a:xfrm>
        </p:spPr>
        <p:txBody>
          <a:bodyPr/>
          <a:lstStyle/>
          <a:p>
            <a:r>
              <a:rPr lang="en-US" b="1" dirty="0" smtClean="0"/>
              <a:t>Reusability</a:t>
            </a:r>
            <a:r>
              <a:rPr lang="en-US" dirty="0" smtClean="0"/>
              <a:t>: Separate large file into smaller modules or libraries, which can be shared amongst many programs</a:t>
            </a:r>
          </a:p>
          <a:p>
            <a:endParaRPr lang="en-US" b="1" dirty="0" smtClean="0"/>
          </a:p>
          <a:p>
            <a:r>
              <a:rPr lang="en-US" b="1" dirty="0" smtClean="0"/>
              <a:t>Maintainability</a:t>
            </a:r>
            <a:r>
              <a:rPr lang="en-US" dirty="0" smtClean="0"/>
              <a:t>: Each module can be compiled separately, and can be linked in compile time</a:t>
            </a:r>
          </a:p>
          <a:p>
            <a:endParaRPr lang="en-US" dirty="0" smtClean="0"/>
          </a:p>
          <a:p>
            <a:r>
              <a:rPr lang="en-US" dirty="0" smtClean="0"/>
              <a:t>Unix utilities such as </a:t>
            </a:r>
            <a:r>
              <a:rPr lang="en-US" b="1" dirty="0" smtClean="0"/>
              <a:t>make</a:t>
            </a:r>
            <a:r>
              <a:rPr lang="en-US" dirty="0" smtClean="0"/>
              <a:t> help us to maintain large system</a:t>
            </a:r>
          </a:p>
        </p:txBody>
      </p:sp>
    </p:spTree>
    <p:extLst>
      <p:ext uri="{BB962C8B-B14F-4D97-AF65-F5344CB8AC3E}">
        <p14:creationId xmlns:p14="http://schemas.microsoft.com/office/powerpoint/2010/main" val="2935798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approach for large program</a:t>
            </a:r>
            <a:endParaRPr lang="en-US" dirty="0"/>
          </a:p>
        </p:txBody>
      </p:sp>
      <p:sp>
        <p:nvSpPr>
          <p:cNvPr id="3" name="Content Placeholder 2"/>
          <p:cNvSpPr>
            <a:spLocks noGrp="1"/>
          </p:cNvSpPr>
          <p:nvPr>
            <p:ph idx="1"/>
          </p:nvPr>
        </p:nvSpPr>
        <p:spPr/>
        <p:txBody>
          <a:bodyPr/>
          <a:lstStyle/>
          <a:p>
            <a:r>
              <a:rPr lang="en-US" dirty="0" smtClean="0"/>
              <a:t>Function modules</a:t>
            </a:r>
          </a:p>
          <a:p>
            <a:r>
              <a:rPr lang="en-US" dirty="0" smtClean="0"/>
              <a:t>Data modules</a:t>
            </a:r>
          </a:p>
          <a:p>
            <a:r>
              <a:rPr lang="en-US" dirty="0" smtClean="0"/>
              <a:t>Interface vs. implementation</a:t>
            </a:r>
            <a:endParaRPr lang="en-US" dirty="0"/>
          </a:p>
        </p:txBody>
      </p:sp>
    </p:spTree>
    <p:extLst>
      <p:ext uri="{BB962C8B-B14F-4D97-AF65-F5344CB8AC3E}">
        <p14:creationId xmlns:p14="http://schemas.microsoft.com/office/powerpoint/2010/main" val="303894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approach for large program</a:t>
            </a:r>
          </a:p>
        </p:txBody>
      </p:sp>
      <p:grpSp>
        <p:nvGrpSpPr>
          <p:cNvPr id="12" name="Group 11"/>
          <p:cNvGrpSpPr/>
          <p:nvPr/>
        </p:nvGrpSpPr>
        <p:grpSpPr>
          <a:xfrm>
            <a:off x="1101686" y="2798283"/>
            <a:ext cx="2324560" cy="1311007"/>
            <a:chOff x="1046601" y="2853368"/>
            <a:chExt cx="2324560" cy="1311007"/>
          </a:xfrm>
        </p:grpSpPr>
        <p:sp>
          <p:nvSpPr>
            <p:cNvPr id="4" name="Rectangle 3"/>
            <p:cNvSpPr/>
            <p:nvPr/>
          </p:nvSpPr>
          <p:spPr>
            <a:xfrm>
              <a:off x="1046601" y="2853368"/>
              <a:ext cx="2324560" cy="13110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182477" y="3134301"/>
              <a:ext cx="903383" cy="35254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Module1.h</a:t>
              </a:r>
              <a:endParaRPr lang="en-US" sz="1200" dirty="0"/>
            </a:p>
          </p:txBody>
        </p:sp>
        <p:sp>
          <p:nvSpPr>
            <p:cNvPr id="6" name="Rectangle 5"/>
            <p:cNvSpPr/>
            <p:nvPr/>
          </p:nvSpPr>
          <p:spPr>
            <a:xfrm>
              <a:off x="1191656" y="3606194"/>
              <a:ext cx="903383" cy="35254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Module1.c</a:t>
              </a:r>
              <a:endParaRPr lang="en-US" sz="1200" dirty="0"/>
            </a:p>
          </p:txBody>
        </p:sp>
        <p:sp>
          <p:nvSpPr>
            <p:cNvPr id="7" name="Rectangle 6"/>
            <p:cNvSpPr/>
            <p:nvPr/>
          </p:nvSpPr>
          <p:spPr>
            <a:xfrm>
              <a:off x="2357610" y="3361986"/>
              <a:ext cx="903383" cy="35254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Module1.o</a:t>
              </a:r>
              <a:endParaRPr lang="en-US" sz="1200" dirty="0"/>
            </a:p>
          </p:txBody>
        </p:sp>
        <p:cxnSp>
          <p:nvCxnSpPr>
            <p:cNvPr id="9" name="Straight Arrow Connector 8"/>
            <p:cNvCxnSpPr>
              <a:stCxn id="5" idx="3"/>
              <a:endCxn id="7" idx="1"/>
            </p:cNvCxnSpPr>
            <p:nvPr/>
          </p:nvCxnSpPr>
          <p:spPr>
            <a:xfrm>
              <a:off x="2085860" y="3310571"/>
              <a:ext cx="271750" cy="2276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1"/>
            </p:cNvCxnSpPr>
            <p:nvPr/>
          </p:nvCxnSpPr>
          <p:spPr>
            <a:xfrm flipV="1">
              <a:off x="2095039" y="3538256"/>
              <a:ext cx="262571" cy="244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4250677" y="2798283"/>
            <a:ext cx="2324560" cy="1311007"/>
            <a:chOff x="1046601" y="2853368"/>
            <a:chExt cx="2324560" cy="1311007"/>
          </a:xfrm>
        </p:grpSpPr>
        <p:sp>
          <p:nvSpPr>
            <p:cNvPr id="14" name="Rectangle 13"/>
            <p:cNvSpPr/>
            <p:nvPr/>
          </p:nvSpPr>
          <p:spPr>
            <a:xfrm>
              <a:off x="1046601" y="2853368"/>
              <a:ext cx="2324560" cy="13110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182477" y="3134301"/>
              <a:ext cx="903383" cy="35254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Module2.h</a:t>
              </a:r>
              <a:endParaRPr lang="en-US" sz="1200" dirty="0"/>
            </a:p>
          </p:txBody>
        </p:sp>
        <p:sp>
          <p:nvSpPr>
            <p:cNvPr id="16" name="Rectangle 15"/>
            <p:cNvSpPr/>
            <p:nvPr/>
          </p:nvSpPr>
          <p:spPr>
            <a:xfrm>
              <a:off x="1191656" y="3606194"/>
              <a:ext cx="903383" cy="35254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Module2.c</a:t>
              </a:r>
              <a:endParaRPr lang="en-US" sz="1200" dirty="0"/>
            </a:p>
          </p:txBody>
        </p:sp>
        <p:sp>
          <p:nvSpPr>
            <p:cNvPr id="17" name="Rectangle 16"/>
            <p:cNvSpPr/>
            <p:nvPr/>
          </p:nvSpPr>
          <p:spPr>
            <a:xfrm>
              <a:off x="2357610" y="3361986"/>
              <a:ext cx="903383" cy="35254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Module2.o</a:t>
              </a:r>
              <a:endParaRPr lang="en-US" sz="1200" dirty="0"/>
            </a:p>
          </p:txBody>
        </p:sp>
        <p:cxnSp>
          <p:nvCxnSpPr>
            <p:cNvPr id="18" name="Straight Arrow Connector 17"/>
            <p:cNvCxnSpPr>
              <a:stCxn id="15" idx="3"/>
              <a:endCxn id="17" idx="1"/>
            </p:cNvCxnSpPr>
            <p:nvPr/>
          </p:nvCxnSpPr>
          <p:spPr>
            <a:xfrm>
              <a:off x="2085860" y="3310571"/>
              <a:ext cx="271750" cy="2276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3"/>
              <a:endCxn id="17" idx="1"/>
            </p:cNvCxnSpPr>
            <p:nvPr/>
          </p:nvCxnSpPr>
          <p:spPr>
            <a:xfrm flipV="1">
              <a:off x="2095039" y="3538256"/>
              <a:ext cx="262571" cy="244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1553378" y="1200839"/>
            <a:ext cx="4505899" cy="10245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740666" y="1509311"/>
            <a:ext cx="1575412" cy="407624"/>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Program_name.c</a:t>
            </a:r>
            <a:endParaRPr lang="en-US" sz="1200" dirty="0"/>
          </a:p>
        </p:txBody>
      </p:sp>
      <p:sp>
        <p:nvSpPr>
          <p:cNvPr id="22" name="Rectangle 21"/>
          <p:cNvSpPr/>
          <p:nvPr/>
        </p:nvSpPr>
        <p:spPr>
          <a:xfrm>
            <a:off x="3832038" y="1518490"/>
            <a:ext cx="1575412" cy="407624"/>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Program_name</a:t>
            </a:r>
            <a:endParaRPr lang="en-US" sz="1200" dirty="0"/>
          </a:p>
        </p:txBody>
      </p:sp>
      <p:cxnSp>
        <p:nvCxnSpPr>
          <p:cNvPr id="24" name="Straight Arrow Connector 23"/>
          <p:cNvCxnSpPr>
            <a:stCxn id="21" idx="3"/>
            <a:endCxn id="22" idx="1"/>
          </p:cNvCxnSpPr>
          <p:nvPr/>
        </p:nvCxnSpPr>
        <p:spPr>
          <a:xfrm>
            <a:off x="3316078" y="1713123"/>
            <a:ext cx="515960" cy="9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5" idx="0"/>
          </p:cNvCxnSpPr>
          <p:nvPr/>
        </p:nvCxnSpPr>
        <p:spPr>
          <a:xfrm flipV="1">
            <a:off x="1689254" y="2390660"/>
            <a:ext cx="9178" cy="6885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698432" y="2390660"/>
            <a:ext cx="22896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978927" y="1954573"/>
            <a:ext cx="0" cy="436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7" idx="0"/>
          </p:cNvCxnSpPr>
          <p:nvPr/>
        </p:nvCxnSpPr>
        <p:spPr>
          <a:xfrm flipV="1">
            <a:off x="2864387" y="2623853"/>
            <a:ext cx="0" cy="6830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843269" y="2623853"/>
            <a:ext cx="14074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4250677" y="1954573"/>
            <a:ext cx="0" cy="6692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15" idx="0"/>
          </p:cNvCxnSpPr>
          <p:nvPr/>
        </p:nvCxnSpPr>
        <p:spPr>
          <a:xfrm flipV="1">
            <a:off x="4838245" y="1954573"/>
            <a:ext cx="9178" cy="1124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7" idx="0"/>
          </p:cNvCxnSpPr>
          <p:nvPr/>
        </p:nvCxnSpPr>
        <p:spPr>
          <a:xfrm flipV="1">
            <a:off x="6013378" y="2506795"/>
            <a:ext cx="0" cy="800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5179768" y="2516894"/>
            <a:ext cx="8336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5179768" y="1954573"/>
            <a:ext cx="0" cy="5623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2569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27582"/>
            <a:ext cx="3783780" cy="502015"/>
          </a:xfrm>
        </p:spPr>
        <p:txBody>
          <a:bodyPr>
            <a:normAutofit fontScale="90000"/>
          </a:bodyPr>
          <a:lstStyle/>
          <a:p>
            <a:r>
              <a:rPr lang="en-US" dirty="0" smtClean="0">
                <a:latin typeface="Times New Roman" panose="02020603050405020304" pitchFamily="18" charset="0"/>
                <a:cs typeface="Times New Roman" panose="02020603050405020304" pitchFamily="18" charset="0"/>
              </a:rPr>
              <a:t>.c and .h files</a:t>
            </a:r>
            <a:endParaRPr lang="en-US" dirty="0">
              <a:latin typeface="Times New Roman" panose="02020603050405020304" pitchFamily="18" charset="0"/>
              <a:cs typeface="Times New Roman" panose="02020603050405020304" pitchFamily="18" charset="0"/>
            </a:endParaRPr>
          </a:p>
        </p:txBody>
      </p:sp>
      <p:sp>
        <p:nvSpPr>
          <p:cNvPr id="3" name="Tijdelijke aanduiding voor dianummer 2"/>
          <p:cNvSpPr>
            <a:spLocks noGrp="1"/>
          </p:cNvSpPr>
          <p:nvPr>
            <p:ph type="sldNum" sz="quarter" idx="12"/>
          </p:nvPr>
        </p:nvSpPr>
        <p:spPr>
          <a:xfrm>
            <a:off x="6394012" y="4746561"/>
            <a:ext cx="512504" cy="273844"/>
          </a:xfrm>
        </p:spPr>
        <p:txBody>
          <a:bodyPr/>
          <a:lstStyle/>
          <a:p>
            <a:fld id="{B5DBEF89-CEF7-40AA-8E0F-EE2C69EA355A}" type="slidenum">
              <a:rPr lang="nl-NL" smtClean="0"/>
              <a:pPr/>
              <a:t>6</a:t>
            </a:fld>
            <a:endParaRPr lang="nl-NL"/>
          </a:p>
        </p:txBody>
      </p:sp>
      <p:sp>
        <p:nvSpPr>
          <p:cNvPr id="6" name="TextBox 5"/>
          <p:cNvSpPr txBox="1"/>
          <p:nvPr/>
        </p:nvSpPr>
        <p:spPr>
          <a:xfrm>
            <a:off x="639463" y="1502345"/>
            <a:ext cx="2858117" cy="2169825"/>
          </a:xfrm>
          <a:prstGeom prst="rect">
            <a:avLst/>
          </a:prstGeom>
          <a:noFill/>
          <a:ln w="19050">
            <a:solidFill>
              <a:schemeClr val="bg1">
                <a:lumMod val="65000"/>
              </a:schemeClr>
            </a:solidFill>
          </a:ln>
        </p:spPr>
        <p:txBody>
          <a:bodyPr wrap="square" rtlCol="0">
            <a:spAutoFit/>
          </a:bodyPr>
          <a:lstStyle/>
          <a:p>
            <a:r>
              <a:rPr lang="en-US" sz="1500" b="1" dirty="0">
                <a:latin typeface="Courier New" panose="02070309020205020404" pitchFamily="49" charset="0"/>
                <a:cs typeface="Courier New" panose="02070309020205020404" pitchFamily="49" charset="0"/>
              </a:rPr>
              <a:t>#include </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playlist.h</a:t>
            </a:r>
            <a:r>
              <a:rPr lang="en-US" sz="1500" dirty="0">
                <a:latin typeface="Courier New" panose="02070309020205020404" pitchFamily="49" charset="0"/>
                <a:cs typeface="Courier New" panose="02070309020205020404" pitchFamily="49" charset="0"/>
              </a:rPr>
              <a:t>"</a:t>
            </a:r>
          </a:p>
          <a:p>
            <a:endParaRPr lang="en-US" sz="1500"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main(void)</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n;</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n = </a:t>
            </a:r>
            <a:r>
              <a:rPr lang="en-US" sz="1500" dirty="0" err="1">
                <a:latin typeface="Courier New" panose="02070309020205020404" pitchFamily="49" charset="0"/>
                <a:cs typeface="Courier New" panose="02070309020205020404" pitchFamily="49" charset="0"/>
              </a:rPr>
              <a:t>g</a:t>
            </a:r>
            <a:r>
              <a:rPr lang="en-US" sz="1500" dirty="0" err="1" smtClean="0">
                <a:latin typeface="Courier New" panose="02070309020205020404" pitchFamily="49" charset="0"/>
                <a:cs typeface="Courier New" panose="02070309020205020404" pitchFamily="49" charset="0"/>
              </a:rPr>
              <a:t>etNrOfSongs</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a:t>
            </a:r>
          </a:p>
        </p:txBody>
      </p:sp>
      <p:sp>
        <p:nvSpPr>
          <p:cNvPr id="7" name="TextBox 6"/>
          <p:cNvSpPr txBox="1"/>
          <p:nvPr/>
        </p:nvSpPr>
        <p:spPr>
          <a:xfrm>
            <a:off x="639462" y="1184670"/>
            <a:ext cx="882972" cy="300082"/>
          </a:xfrm>
          <a:prstGeom prst="rect">
            <a:avLst/>
          </a:prstGeom>
          <a:noFill/>
        </p:spPr>
        <p:txBody>
          <a:bodyPr wrap="square" rtlCol="0">
            <a:spAutoFit/>
          </a:bodyPr>
          <a:lstStyle/>
          <a:p>
            <a:r>
              <a:rPr lang="en-US" sz="1350" dirty="0" err="1"/>
              <a:t>main.c</a:t>
            </a:r>
            <a:r>
              <a:rPr lang="en-US" sz="1350" dirty="0"/>
              <a:t>:</a:t>
            </a:r>
          </a:p>
        </p:txBody>
      </p:sp>
      <p:sp>
        <p:nvSpPr>
          <p:cNvPr id="8" name="TextBox 7"/>
          <p:cNvSpPr txBox="1"/>
          <p:nvPr/>
        </p:nvSpPr>
        <p:spPr>
          <a:xfrm>
            <a:off x="4291782" y="604580"/>
            <a:ext cx="2989579" cy="1708160"/>
          </a:xfrm>
          <a:prstGeom prst="rect">
            <a:avLst/>
          </a:prstGeom>
          <a:noFill/>
          <a:ln w="19050">
            <a:solidFill>
              <a:schemeClr val="bg1">
                <a:lumMod val="65000"/>
              </a:schemeClr>
            </a:solidFill>
          </a:ln>
        </p:spPr>
        <p:txBody>
          <a:bodyPr wrap="square" rtlCol="0">
            <a:spAutoFit/>
          </a:bodyPr>
          <a:lstStyle/>
          <a:p>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ifndef</a:t>
            </a:r>
            <a:r>
              <a:rPr lang="en-US" sz="1500" b="1" dirty="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PLAYLIST_H</a:t>
            </a:r>
          </a:p>
          <a:p>
            <a:r>
              <a:rPr lang="en-US" sz="1500" b="1" dirty="0">
                <a:latin typeface="Courier New" panose="02070309020205020404" pitchFamily="49" charset="0"/>
                <a:cs typeface="Courier New" panose="02070309020205020404" pitchFamily="49" charset="0"/>
              </a:rPr>
              <a:t>#define </a:t>
            </a:r>
            <a:r>
              <a:rPr lang="en-US" sz="1500" dirty="0">
                <a:latin typeface="Courier New" panose="02070309020205020404" pitchFamily="49" charset="0"/>
                <a:cs typeface="Courier New" panose="02070309020205020404" pitchFamily="49" charset="0"/>
              </a:rPr>
              <a:t>PLAYLIST_H</a:t>
            </a:r>
          </a:p>
          <a:p>
            <a:endParaRPr lang="en-US" sz="1500" dirty="0">
              <a:latin typeface="Courier New" panose="02070309020205020404" pitchFamily="49" charset="0"/>
              <a:cs typeface="Courier New" panose="02070309020205020404" pitchFamily="49" charset="0"/>
            </a:endParaRPr>
          </a:p>
          <a:p>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g</a:t>
            </a:r>
            <a:r>
              <a:rPr lang="en-US" sz="1500" dirty="0" err="1" smtClean="0">
                <a:latin typeface="Courier New" panose="02070309020205020404" pitchFamily="49" charset="0"/>
                <a:cs typeface="Courier New" panose="02070309020205020404" pitchFamily="49" charset="0"/>
              </a:rPr>
              <a:t>etNrOfSongs</a:t>
            </a:r>
            <a:r>
              <a:rPr lang="en-US" sz="1500" dirty="0" smtClean="0">
                <a:latin typeface="Courier New" panose="02070309020205020404" pitchFamily="49" charset="0"/>
                <a:cs typeface="Courier New" panose="02070309020205020404" pitchFamily="49" charset="0"/>
              </a:rPr>
              <a:t>(void</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 other prototypes   </a:t>
            </a:r>
          </a:p>
          <a:p>
            <a:endParaRPr lang="en-US" sz="1500"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endif</a:t>
            </a:r>
            <a:endParaRPr lang="en-US" sz="1500" b="1" dirty="0">
              <a:latin typeface="Courier New" panose="02070309020205020404" pitchFamily="49" charset="0"/>
              <a:cs typeface="Courier New" panose="02070309020205020404" pitchFamily="49" charset="0"/>
            </a:endParaRPr>
          </a:p>
        </p:txBody>
      </p:sp>
      <p:sp>
        <p:nvSpPr>
          <p:cNvPr id="9" name="TextBox 8"/>
          <p:cNvSpPr txBox="1"/>
          <p:nvPr/>
        </p:nvSpPr>
        <p:spPr>
          <a:xfrm>
            <a:off x="4317007" y="2756630"/>
            <a:ext cx="2964354" cy="1938992"/>
          </a:xfrm>
          <a:prstGeom prst="rect">
            <a:avLst/>
          </a:prstGeom>
          <a:noFill/>
          <a:ln w="19050">
            <a:solidFill>
              <a:schemeClr val="bg1">
                <a:lumMod val="65000"/>
              </a:schemeClr>
            </a:solidFill>
          </a:ln>
        </p:spPr>
        <p:txBody>
          <a:bodyPr wrap="square" rtlCol="0">
            <a:spAutoFit/>
          </a:bodyPr>
          <a:lstStyle/>
          <a:p>
            <a:r>
              <a:rPr lang="en-US" sz="1500" b="1" dirty="0">
                <a:latin typeface="Courier New" panose="02070309020205020404" pitchFamily="49" charset="0"/>
                <a:cs typeface="Courier New" panose="02070309020205020404" pitchFamily="49" charset="0"/>
              </a:rPr>
              <a:t>#include </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playlist.h</a:t>
            </a:r>
            <a:r>
              <a:rPr lang="en-US" sz="1500" dirty="0">
                <a:latin typeface="Courier New" panose="02070309020205020404" pitchFamily="49" charset="0"/>
                <a:cs typeface="Courier New" panose="02070309020205020404" pitchFamily="49" charset="0"/>
              </a:rPr>
              <a:t>"</a:t>
            </a:r>
          </a:p>
          <a:p>
            <a:endParaRPr lang="en-US" sz="1500" dirty="0">
              <a:latin typeface="Courier New" panose="02070309020205020404" pitchFamily="49" charset="0"/>
              <a:cs typeface="Courier New" panose="02070309020205020404" pitchFamily="49" charset="0"/>
            </a:endParaRPr>
          </a:p>
          <a:p>
            <a:r>
              <a:rPr lang="en-US" sz="1500" b="1"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t>
            </a:r>
            <a:r>
              <a:rPr lang="en-US" sz="1500" dirty="0" err="1" smtClean="0">
                <a:latin typeface="Courier New" panose="02070309020205020404" pitchFamily="49" charset="0"/>
                <a:cs typeface="Courier New" panose="02070309020205020404" pitchFamily="49" charset="0"/>
              </a:rPr>
              <a:t>getNrOfSongs</a:t>
            </a:r>
            <a:r>
              <a:rPr lang="en-US" sz="1500" dirty="0" smtClean="0">
                <a:latin typeface="Courier New" panose="02070309020205020404" pitchFamily="49" charset="0"/>
                <a:cs typeface="Courier New" panose="02070309020205020404" pitchFamily="49" charset="0"/>
              </a:rPr>
              <a:t>(void</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 implementation</a:t>
            </a:r>
          </a:p>
          <a:p>
            <a:r>
              <a:rPr lang="en-US" sz="1500" dirty="0">
                <a:latin typeface="Courier New" panose="02070309020205020404" pitchFamily="49" charset="0"/>
                <a:cs typeface="Courier New" panose="02070309020205020404" pitchFamily="49" charset="0"/>
              </a:rPr>
              <a:t>}</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other function </a:t>
            </a:r>
          </a:p>
        </p:txBody>
      </p:sp>
      <p:sp>
        <p:nvSpPr>
          <p:cNvPr id="10" name="TextBox 9"/>
          <p:cNvSpPr txBox="1"/>
          <p:nvPr/>
        </p:nvSpPr>
        <p:spPr>
          <a:xfrm>
            <a:off x="4252413" y="2479630"/>
            <a:ext cx="841577" cy="300082"/>
          </a:xfrm>
          <a:prstGeom prst="rect">
            <a:avLst/>
          </a:prstGeom>
          <a:noFill/>
        </p:spPr>
        <p:txBody>
          <a:bodyPr wrap="none" rtlCol="0">
            <a:spAutoFit/>
          </a:bodyPr>
          <a:lstStyle/>
          <a:p>
            <a:r>
              <a:rPr lang="en-US" sz="1350" dirty="0" err="1"/>
              <a:t>playlist.c</a:t>
            </a:r>
            <a:r>
              <a:rPr lang="en-US" sz="1350" dirty="0"/>
              <a:t>:</a:t>
            </a:r>
          </a:p>
        </p:txBody>
      </p:sp>
      <p:sp>
        <p:nvSpPr>
          <p:cNvPr id="11" name="TextBox 10"/>
          <p:cNvSpPr txBox="1"/>
          <p:nvPr/>
        </p:nvSpPr>
        <p:spPr>
          <a:xfrm>
            <a:off x="4291780" y="327581"/>
            <a:ext cx="859210" cy="300082"/>
          </a:xfrm>
          <a:prstGeom prst="rect">
            <a:avLst/>
          </a:prstGeom>
          <a:noFill/>
        </p:spPr>
        <p:txBody>
          <a:bodyPr wrap="none" rtlCol="0">
            <a:spAutoFit/>
          </a:bodyPr>
          <a:lstStyle/>
          <a:p>
            <a:r>
              <a:rPr lang="en-US" sz="1350" dirty="0" err="1"/>
              <a:t>playlist.h</a:t>
            </a:r>
            <a:r>
              <a:rPr lang="en-US" sz="1350" dirty="0"/>
              <a:t>:</a:t>
            </a:r>
          </a:p>
        </p:txBody>
      </p:sp>
    </p:spTree>
    <p:extLst>
      <p:ext uri="{BB962C8B-B14F-4D97-AF65-F5344CB8AC3E}">
        <p14:creationId xmlns:p14="http://schemas.microsoft.com/office/powerpoint/2010/main" val="25739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file</a:t>
            </a:r>
            <a:endParaRPr lang="en-US" dirty="0"/>
          </a:p>
        </p:txBody>
      </p:sp>
      <p:sp>
        <p:nvSpPr>
          <p:cNvPr id="3" name="Content Placeholder 2"/>
          <p:cNvSpPr>
            <a:spLocks noGrp="1"/>
          </p:cNvSpPr>
          <p:nvPr>
            <p:ph sz="half" idx="1"/>
          </p:nvPr>
        </p:nvSpPr>
        <p:spPr>
          <a:xfrm>
            <a:off x="457199" y="1200150"/>
            <a:ext cx="8025789" cy="3225201"/>
          </a:xfrm>
        </p:spPr>
        <p:txBody>
          <a:bodyPr>
            <a:normAutofit lnSpcReduction="10000"/>
          </a:bodyPr>
          <a:lstStyle/>
          <a:p>
            <a:r>
              <a:rPr lang="en-US" dirty="0" smtClean="0"/>
              <a:t>Declarations that can be shared to other programs are put in a header file with .h suffix</a:t>
            </a:r>
          </a:p>
          <a:p>
            <a:r>
              <a:rPr lang="en-US" dirty="0" smtClean="0"/>
              <a:t>Header files only contain declarations of data type, function prototypes and pre-processor directives</a:t>
            </a:r>
          </a:p>
          <a:p>
            <a:pPr lvl="1"/>
            <a:r>
              <a:rPr lang="en-US" dirty="0" smtClean="0"/>
              <a:t>Data type: </a:t>
            </a:r>
            <a:r>
              <a:rPr lang="en-US" dirty="0" err="1" smtClean="0"/>
              <a:t>typedef</a:t>
            </a:r>
            <a:r>
              <a:rPr lang="en-US" dirty="0" smtClean="0"/>
              <a:t>, </a:t>
            </a:r>
            <a:r>
              <a:rPr lang="en-US" dirty="0" err="1" smtClean="0"/>
              <a:t>enum</a:t>
            </a:r>
            <a:endParaRPr lang="en-US" dirty="0" smtClean="0"/>
          </a:p>
          <a:p>
            <a:pPr lvl="1"/>
            <a:r>
              <a:rPr lang="en-US" dirty="0" smtClean="0"/>
              <a:t>Function prototype</a:t>
            </a:r>
          </a:p>
          <a:p>
            <a:pPr lvl="1"/>
            <a:r>
              <a:rPr lang="en-US" dirty="0" smtClean="0"/>
              <a:t>Pre-processor directives (e.g. #define)</a:t>
            </a:r>
          </a:p>
          <a:p>
            <a:r>
              <a:rPr lang="en-US" dirty="0" smtClean="0"/>
              <a:t>Other programs use the module by including the header file</a:t>
            </a:r>
          </a:p>
          <a:p>
            <a:pPr marL="457200" lvl="1" indent="0">
              <a:buNone/>
            </a:pPr>
            <a:r>
              <a:rPr lang="en-US" dirty="0" smtClean="0"/>
              <a:t>#include “</a:t>
            </a:r>
            <a:r>
              <a:rPr lang="en-US" dirty="0" err="1" smtClean="0"/>
              <a:t>my_header.h</a:t>
            </a:r>
            <a:r>
              <a:rPr lang="en-US" dirty="0" smtClean="0"/>
              <a:t>”</a:t>
            </a:r>
          </a:p>
          <a:p>
            <a:pPr marL="457200" lvl="1" indent="0">
              <a:buNone/>
            </a:pPr>
            <a:r>
              <a:rPr lang="en-US" dirty="0" smtClean="0"/>
              <a:t>#include &lt;</a:t>
            </a:r>
            <a:r>
              <a:rPr lang="en-US" dirty="0" err="1" smtClean="0"/>
              <a:t>stdio.h</a:t>
            </a:r>
            <a:r>
              <a:rPr lang="en-US" dirty="0" smtClean="0"/>
              <a:t>&gt;    /*standard library */</a:t>
            </a:r>
            <a:endParaRPr lang="en-US" dirty="0"/>
          </a:p>
        </p:txBody>
      </p:sp>
    </p:spTree>
    <p:extLst>
      <p:ext uri="{BB962C8B-B14F-4D97-AF65-F5344CB8AC3E}">
        <p14:creationId xmlns:p14="http://schemas.microsoft.com/office/powerpoint/2010/main" val="3057205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Once-only headers</a:t>
            </a:r>
            <a:endParaRPr lang="en-US" dirty="0"/>
          </a:p>
        </p:txBody>
      </p:sp>
      <p:sp>
        <p:nvSpPr>
          <p:cNvPr id="3" name="Content Placeholder 2"/>
          <p:cNvSpPr>
            <a:spLocks noGrp="1"/>
          </p:cNvSpPr>
          <p:nvPr>
            <p:ph sz="half" idx="1"/>
          </p:nvPr>
        </p:nvSpPr>
        <p:spPr>
          <a:xfrm>
            <a:off x="457200" y="2666082"/>
            <a:ext cx="7849518" cy="1429022"/>
          </a:xfrm>
        </p:spPr>
        <p:txBody>
          <a:bodyPr>
            <a:normAutofit fontScale="70000" lnSpcReduction="20000"/>
          </a:bodyPr>
          <a:lstStyle/>
          <a:p>
            <a:pPr marL="0" indent="0">
              <a:buNone/>
            </a:pPr>
            <a:r>
              <a:rPr lang="en-US" dirty="0"/>
              <a:t>#</a:t>
            </a:r>
            <a:r>
              <a:rPr lang="en-US" dirty="0" err="1"/>
              <a:t>ifndef</a:t>
            </a:r>
            <a:r>
              <a:rPr lang="en-US" dirty="0"/>
              <a:t> HEADER_FILE</a:t>
            </a:r>
          </a:p>
          <a:p>
            <a:pPr marL="0" indent="0">
              <a:buNone/>
            </a:pPr>
            <a:r>
              <a:rPr lang="en-US" dirty="0"/>
              <a:t>#define HEADER_FILE</a:t>
            </a:r>
          </a:p>
          <a:p>
            <a:pPr marL="0" indent="0">
              <a:buNone/>
            </a:pPr>
            <a:endParaRPr lang="en-US" dirty="0"/>
          </a:p>
          <a:p>
            <a:pPr marL="0" indent="0">
              <a:buNone/>
            </a:pPr>
            <a:r>
              <a:rPr lang="en-US" dirty="0"/>
              <a:t>the entire header </a:t>
            </a:r>
            <a:r>
              <a:rPr lang="en-US" dirty="0" smtClean="0"/>
              <a:t>file</a:t>
            </a:r>
            <a:endParaRPr lang="en-US" dirty="0"/>
          </a:p>
          <a:p>
            <a:pPr marL="0" indent="0">
              <a:buNone/>
            </a:pPr>
            <a:endParaRPr lang="en-US" dirty="0"/>
          </a:p>
          <a:p>
            <a:pPr marL="0" indent="0">
              <a:buNone/>
            </a:pPr>
            <a:r>
              <a:rPr lang="en-US" dirty="0"/>
              <a:t>#</a:t>
            </a:r>
            <a:r>
              <a:rPr lang="en-US" dirty="0" err="1" smtClean="0"/>
              <a:t>endif</a:t>
            </a:r>
            <a:endParaRPr lang="en-US" dirty="0" smtClean="0"/>
          </a:p>
        </p:txBody>
      </p:sp>
      <p:sp>
        <p:nvSpPr>
          <p:cNvPr id="5" name="TextBox 4"/>
          <p:cNvSpPr txBox="1"/>
          <p:nvPr/>
        </p:nvSpPr>
        <p:spPr>
          <a:xfrm>
            <a:off x="457200" y="1283963"/>
            <a:ext cx="7970704"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If a header file happens to be included twice, the compiler will process its contents twice and it </a:t>
            </a:r>
            <a:r>
              <a:rPr lang="en-US" sz="2000" dirty="0" smtClean="0">
                <a:latin typeface="Arial" panose="020B0604020202020204" pitchFamily="34" charset="0"/>
                <a:cs typeface="Arial" panose="020B0604020202020204" pitchFamily="34" charset="0"/>
              </a:rPr>
              <a:t>may </a:t>
            </a:r>
            <a:r>
              <a:rPr lang="en-US" sz="2000" dirty="0">
                <a:latin typeface="Arial" panose="020B0604020202020204" pitchFamily="34" charset="0"/>
                <a:cs typeface="Arial" panose="020B0604020202020204" pitchFamily="34" charset="0"/>
              </a:rPr>
              <a:t>result in an </a:t>
            </a:r>
            <a:r>
              <a:rPr lang="en-US" sz="2000" dirty="0" smtClean="0">
                <a:latin typeface="Arial" panose="020B0604020202020204" pitchFamily="34" charset="0"/>
                <a:cs typeface="Arial" panose="020B0604020202020204" pitchFamily="34" charset="0"/>
              </a:rPr>
              <a:t>error. The standard way to prevent multiple inclusion is to:</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457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Download starting code from canvas: </a:t>
            </a:r>
            <a:r>
              <a:rPr lang="en-GB" dirty="0">
                <a:solidFill>
                  <a:srgbClr val="0070C0"/>
                </a:solidFill>
              </a:rPr>
              <a:t>startUp_StudentManagement_Part2.rar</a:t>
            </a:r>
            <a:r>
              <a:rPr lang="en-GB" dirty="0">
                <a:hlinkClick r:id="rId3" tooltip="exerciseStudentManagement_v2.rar"/>
              </a:rPr>
              <a:t> </a:t>
            </a:r>
            <a:r>
              <a:rPr lang="en-GB" dirty="0" smtClean="0"/>
              <a:t/>
            </a:r>
            <a:br>
              <a:rPr lang="en-GB" dirty="0" smtClean="0"/>
            </a:br>
            <a:endParaRPr lang="en-US" dirty="0"/>
          </a:p>
          <a:p>
            <a:r>
              <a:rPr lang="en-US" dirty="0" smtClean="0"/>
              <a:t>Perform the exercises described in the starting code to practice with functions, structures and modules</a:t>
            </a:r>
          </a:p>
          <a:p>
            <a:endParaRPr lang="en-US" dirty="0" smtClean="0"/>
          </a:p>
          <a:p>
            <a:r>
              <a:rPr lang="en-US" dirty="0" smtClean="0"/>
              <a:t>You are not expected to read inputs from the terminal (i.e. </a:t>
            </a:r>
            <a:r>
              <a:rPr lang="en-US" dirty="0" err="1" smtClean="0"/>
              <a:t>scanf</a:t>
            </a:r>
            <a:r>
              <a:rPr lang="en-US" dirty="0" smtClean="0"/>
              <a:t> not needed)</a:t>
            </a:r>
            <a:endParaRPr lang="en-US" dirty="0"/>
          </a:p>
        </p:txBody>
      </p:sp>
    </p:spTree>
    <p:extLst>
      <p:ext uri="{BB962C8B-B14F-4D97-AF65-F5344CB8AC3E}">
        <p14:creationId xmlns:p14="http://schemas.microsoft.com/office/powerpoint/2010/main" val="1275166417"/>
      </p:ext>
    </p:extLst>
  </p:cSld>
  <p:clrMapOvr>
    <a:masterClrMapping/>
  </p:clrMapOvr>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PPT_Fontys_NL_universeel</Template>
  <TotalTime>0</TotalTime>
  <Words>982</Words>
  <Application>Microsoft Office PowerPoint</Application>
  <PresentationFormat>On-screen Show (16:9)</PresentationFormat>
  <Paragraphs>167</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&amp;quot</vt:lpstr>
      <vt:lpstr>Arial</vt:lpstr>
      <vt:lpstr>Arial Unicode MS</vt:lpstr>
      <vt:lpstr>Calibri</vt:lpstr>
      <vt:lpstr>Courier New</vt:lpstr>
      <vt:lpstr>Times New Roman</vt:lpstr>
      <vt:lpstr>Aangepast ontwerp</vt:lpstr>
      <vt:lpstr>Programming in C</vt:lpstr>
      <vt:lpstr>Week 3</vt:lpstr>
      <vt:lpstr>Modular approach for large program</vt:lpstr>
      <vt:lpstr>Modular approach for large program</vt:lpstr>
      <vt:lpstr>Modular approach for large program</vt:lpstr>
      <vt:lpstr>.c and .h files</vt:lpstr>
      <vt:lpstr>Header file</vt:lpstr>
      <vt:lpstr>Once-only headers</vt:lpstr>
      <vt:lpstr>Exercises</vt:lpstr>
      <vt:lpstr>Build process - overview</vt:lpstr>
      <vt:lpstr>Pre-processor</vt:lpstr>
      <vt:lpstr>Preprocessor – List of directives</vt:lpstr>
      <vt:lpstr>Compiler and linker</vt:lpstr>
      <vt:lpstr>Makefile</vt:lpstr>
      <vt:lpstr>Example of makefile</vt:lpstr>
    </vt:vector>
  </TitlesOfParts>
  <Company>Fontys Hogescholen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Zhao,Qin Q.</dc:creator>
  <cp:lastModifiedBy>Guayrin,Brice B.P.B.J.P.</cp:lastModifiedBy>
  <cp:revision>240</cp:revision>
  <cp:lastPrinted>2014-08-19T14:33:34Z</cp:lastPrinted>
  <dcterms:created xsi:type="dcterms:W3CDTF">2019-11-16T10:39:10Z</dcterms:created>
  <dcterms:modified xsi:type="dcterms:W3CDTF">2023-02-26T15:18:32Z</dcterms:modified>
</cp:coreProperties>
</file>