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6"/>
  </p:notesMasterIdLst>
  <p:handoutMasterIdLst>
    <p:handoutMasterId r:id="rId17"/>
  </p:handoutMasterIdLst>
  <p:sldIdLst>
    <p:sldId id="295" r:id="rId2"/>
    <p:sldId id="296" r:id="rId3"/>
    <p:sldId id="334" r:id="rId4"/>
    <p:sldId id="316" r:id="rId5"/>
    <p:sldId id="343" r:id="rId6"/>
    <p:sldId id="311" r:id="rId7"/>
    <p:sldId id="315" r:id="rId8"/>
    <p:sldId id="340" r:id="rId9"/>
    <p:sldId id="342" r:id="rId10"/>
    <p:sldId id="344" r:id="rId11"/>
    <p:sldId id="332" r:id="rId12"/>
    <p:sldId id="339" r:id="rId13"/>
    <p:sldId id="318" r:id="rId14"/>
    <p:sldId id="345" r:id="rId1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296"/>
            <p14:sldId id="334"/>
            <p14:sldId id="316"/>
            <p14:sldId id="343"/>
            <p14:sldId id="311"/>
            <p14:sldId id="315"/>
            <p14:sldId id="340"/>
            <p14:sldId id="342"/>
            <p14:sldId id="344"/>
            <p14:sldId id="332"/>
            <p14:sldId id="339"/>
            <p14:sldId id="31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yrin,Brice B.P.B.J.P." initials="GB" lastIdx="2" clrIdx="0">
    <p:extLst>
      <p:ext uri="{19B8F6BF-5375-455C-9EA6-DF929625EA0E}">
        <p15:presenceInfo xmlns:p15="http://schemas.microsoft.com/office/powerpoint/2012/main" userId="S-1-5-21-11087255-1466054374-1897138802-2316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9022" autoAdjust="0"/>
  </p:normalViewPr>
  <p:slideViewPr>
    <p:cSldViewPr snapToGrid="0" snapToObjects="1">
      <p:cViewPr varScale="1">
        <p:scale>
          <a:sx n="91" d="100"/>
          <a:sy n="91" d="100"/>
        </p:scale>
        <p:origin x="119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3/13/2023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86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way to explain pointers with box and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Guess what is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15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type matters: e.g.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78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76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prototype of</a:t>
            </a:r>
            <a:r>
              <a:rPr lang="en-US" baseline="0" dirty="0" smtClean="0"/>
              <a:t>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06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prototype of</a:t>
            </a:r>
            <a:r>
              <a:rPr lang="en-US" baseline="0" dirty="0" smtClean="0"/>
              <a:t>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80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13-3-2023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in 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(week7)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038896" cy="2446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char c = ‘x’;  // 1 byte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    //  4 byes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*pc = &amp;c;</a:t>
            </a:r>
          </a:p>
          <a:p>
            <a:pPr marL="0" indent="0">
              <a:buNone/>
            </a:pPr>
            <a:r>
              <a:rPr lang="en-US" dirty="0" smtClean="0"/>
              <a:t>pa++;  // increment pa = pa + 1</a:t>
            </a:r>
          </a:p>
          <a:p>
            <a:pPr marL="0" indent="0">
              <a:buNone/>
            </a:pPr>
            <a:r>
              <a:rPr lang="en-US" dirty="0" smtClean="0"/>
              <a:t>pc++;  //increment pc = pc + 1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07663"/>
              </p:ext>
            </p:extLst>
          </p:nvPr>
        </p:nvGraphicFramePr>
        <p:xfrm>
          <a:off x="4942121" y="206375"/>
          <a:ext cx="19267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44">
                  <a:extLst>
                    <a:ext uri="{9D8B030D-6E8A-4147-A177-3AD203B41FA5}">
                      <a16:colId xmlns:a16="http://schemas.microsoft.com/office/drawing/2014/main" val="2813855946"/>
                    </a:ext>
                  </a:extLst>
                </a:gridCol>
                <a:gridCol w="1058927">
                  <a:extLst>
                    <a:ext uri="{9D8B030D-6E8A-4147-A177-3AD203B41FA5}">
                      <a16:colId xmlns:a16="http://schemas.microsoft.com/office/drawing/2014/main" val="327933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5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130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7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3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128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127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3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126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9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125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9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124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123</a:t>
                      </a:r>
                      <a:endParaRPr lang="en-US" sz="1200" baseline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4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122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3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121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3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53385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868892" y="947057"/>
            <a:ext cx="152400" cy="3592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32467" y="90737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68892" y="3537857"/>
            <a:ext cx="163575" cy="1489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2467" y="4056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6879774" y="2046511"/>
            <a:ext cx="163575" cy="1489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43349" y="256557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pa+1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6868888" y="576942"/>
            <a:ext cx="152400" cy="3592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32463" y="53725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 (week7)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434" y="1461664"/>
            <a:ext cx="6607834" cy="359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10908" y="1461664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38614" y="1463452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078" y="1465240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2983" y="1465240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28905" y="1475998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466" y="2774565"/>
            <a:ext cx="1232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*p, *q;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100;</a:t>
            </a:r>
          </a:p>
          <a:p>
            <a:r>
              <a:rPr lang="en-US" dirty="0"/>
              <a:t>p</a:t>
            </a:r>
            <a:r>
              <a:rPr lang="en-US" dirty="0" smtClean="0"/>
              <a:t> = &amp;a;</a:t>
            </a:r>
          </a:p>
          <a:p>
            <a:r>
              <a:rPr lang="en-US" dirty="0"/>
              <a:t>p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q = p;</a:t>
            </a:r>
          </a:p>
          <a:p>
            <a:r>
              <a:rPr lang="en-US" dirty="0" smtClean="0"/>
              <a:t>q--;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5313" y="2291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1610908" y="1835731"/>
            <a:ext cx="37652" cy="455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4057" y="1465240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82521" y="1467028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8426" y="1467028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34348" y="1477786"/>
            <a:ext cx="0" cy="359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5832" y="11614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11508" y="2314689"/>
            <a:ext cx="5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527105" y="1859035"/>
            <a:ext cx="153900" cy="455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4108" y="1170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108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44108" y="3916962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is (p == q) true?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86724" y="4242593"/>
            <a:ext cx="1521702" cy="13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7321" y="2807219"/>
            <a:ext cx="1378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r>
              <a:rPr lang="en-US" dirty="0"/>
              <a:t>c</a:t>
            </a:r>
            <a:r>
              <a:rPr lang="en-US" dirty="0" smtClean="0"/>
              <a:t>har *q;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100;</a:t>
            </a:r>
          </a:p>
          <a:p>
            <a:r>
              <a:rPr lang="en-US" dirty="0"/>
              <a:t>p</a:t>
            </a:r>
            <a:r>
              <a:rPr lang="en-US" dirty="0" smtClean="0"/>
              <a:t> = &amp;a;</a:t>
            </a:r>
          </a:p>
          <a:p>
            <a:r>
              <a:rPr lang="en-US" dirty="0"/>
              <a:t>p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q = (char*)p;</a:t>
            </a:r>
          </a:p>
          <a:p>
            <a:r>
              <a:rPr lang="en-US" dirty="0" smtClean="0"/>
              <a:t>q--;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62220" y="419998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is (p == q) true?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104836" y="4525620"/>
            <a:ext cx="1521702" cy="13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8364" y="1063625"/>
            <a:ext cx="4999666" cy="3553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void increment(</a:t>
            </a:r>
            <a:r>
              <a:rPr lang="en-US" sz="1600" dirty="0" err="1" smtClean="0"/>
              <a:t>int</a:t>
            </a:r>
            <a:r>
              <a:rPr lang="en-US" sz="1600" dirty="0" smtClean="0"/>
              <a:t>* p)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*p = *p + 1;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 ()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 </a:t>
            </a:r>
            <a:r>
              <a:rPr lang="en-US" sz="1600" dirty="0" smtClean="0"/>
              <a:t>a = 10;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increment(&amp;a);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(“Address of a is: %p\n”, &amp;a);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(“Incremented value of a is: %d\n”, a);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78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7841411" cy="3447350"/>
          </a:xfrm>
        </p:spPr>
        <p:txBody>
          <a:bodyPr>
            <a:normAutofit/>
          </a:bodyPr>
          <a:lstStyle/>
          <a:p>
            <a:r>
              <a:rPr lang="en-US" dirty="0" smtClean="0"/>
              <a:t>Write a function to swap the value of two variables using pointers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08" y="1637015"/>
            <a:ext cx="5892583" cy="30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7841411" cy="3447350"/>
          </a:xfrm>
        </p:spPr>
        <p:txBody>
          <a:bodyPr>
            <a:normAutofit/>
          </a:bodyPr>
          <a:lstStyle/>
          <a:p>
            <a:r>
              <a:rPr lang="en-US" dirty="0" smtClean="0"/>
              <a:t>Write the </a:t>
            </a:r>
            <a:r>
              <a:rPr lang="en-US" i="1" dirty="0" smtClean="0"/>
              <a:t>sort3</a:t>
            </a:r>
            <a:r>
              <a:rPr lang="en-US" dirty="0" smtClean="0"/>
              <a:t> function to sort 3 numbers in ascending order by making use of pointers. The function should not make use of arrays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85999"/>
              </p:ext>
            </p:extLst>
          </p:nvPr>
        </p:nvGraphicFramePr>
        <p:xfrm>
          <a:off x="1163272" y="2367565"/>
          <a:ext cx="7208940" cy="180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5">
                  <a:extLst>
                    <a:ext uri="{9D8B030D-6E8A-4147-A177-3AD203B41FA5}">
                      <a16:colId xmlns:a16="http://schemas.microsoft.com/office/drawing/2014/main" val="3560812968"/>
                    </a:ext>
                  </a:extLst>
                </a:gridCol>
                <a:gridCol w="1802235">
                  <a:extLst>
                    <a:ext uri="{9D8B030D-6E8A-4147-A177-3AD203B41FA5}">
                      <a16:colId xmlns:a16="http://schemas.microsoft.com/office/drawing/2014/main" val="3009561995"/>
                    </a:ext>
                  </a:extLst>
                </a:gridCol>
                <a:gridCol w="1802235">
                  <a:extLst>
                    <a:ext uri="{9D8B030D-6E8A-4147-A177-3AD203B41FA5}">
                      <a16:colId xmlns:a16="http://schemas.microsoft.com/office/drawing/2014/main" val="1184151064"/>
                    </a:ext>
                  </a:extLst>
                </a:gridCol>
                <a:gridCol w="1802235">
                  <a:extLst>
                    <a:ext uri="{9D8B030D-6E8A-4147-A177-3AD203B41FA5}">
                      <a16:colId xmlns:a16="http://schemas.microsoft.com/office/drawing/2014/main" val="3496592576"/>
                    </a:ext>
                  </a:extLst>
                </a:gridCol>
              </a:tblGrid>
              <a:tr h="5278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 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96851"/>
                  </a:ext>
                </a:extLst>
              </a:tr>
              <a:tr h="527883">
                <a:tc>
                  <a:txBody>
                    <a:bodyPr/>
                    <a:lstStyle/>
                    <a:p>
                      <a:r>
                        <a:rPr lang="en-GB" dirty="0" smtClean="0"/>
                        <a:t>Before calling sort3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87688"/>
                  </a:ext>
                </a:extLst>
              </a:tr>
              <a:tr h="527883">
                <a:tc>
                  <a:txBody>
                    <a:bodyPr/>
                    <a:lstStyle/>
                    <a:p>
                      <a:r>
                        <a:rPr lang="en-GB" dirty="0" smtClean="0"/>
                        <a:t>After calling sort3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7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Week 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Pointers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using pointers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used </a:t>
            </a:r>
            <a:r>
              <a:rPr lang="en-US" dirty="0" err="1" smtClean="0"/>
              <a:t>i.a</a:t>
            </a:r>
            <a:r>
              <a:rPr lang="en-US" dirty="0" smtClean="0"/>
              <a:t>. to 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return (multiple) </a:t>
            </a:r>
            <a:r>
              <a:rPr lang="en-US" dirty="0"/>
              <a:t>values from a </a:t>
            </a:r>
            <a:r>
              <a:rPr lang="en-US" dirty="0" smtClean="0"/>
              <a:t>function (Week5)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more efficiently handle </a:t>
            </a:r>
            <a:r>
              <a:rPr lang="en-US" dirty="0"/>
              <a:t>arrays </a:t>
            </a:r>
            <a:r>
              <a:rPr lang="en-US" dirty="0" smtClean="0"/>
              <a:t>(Week7)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smtClean="0"/>
              <a:t>efficiently handle </a:t>
            </a:r>
            <a:r>
              <a:rPr lang="en-US" dirty="0" smtClean="0"/>
              <a:t>structures (Week8)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Pointer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0452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pointer</a:t>
            </a:r>
            <a:r>
              <a:rPr lang="en-US" dirty="0"/>
              <a:t> is a variable whose value is the </a:t>
            </a:r>
            <a:r>
              <a:rPr lang="en-US" b="1" dirty="0"/>
              <a:t>address</a:t>
            </a:r>
            <a:r>
              <a:rPr lang="en-US" dirty="0"/>
              <a:t> of another variable, i.e., direct address of the memory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Declare </a:t>
            </a:r>
            <a:r>
              <a:rPr lang="en-US" dirty="0"/>
              <a:t>a pointer before using it to store any variable </a:t>
            </a:r>
            <a:r>
              <a:rPr lang="en-US" dirty="0" smtClean="0"/>
              <a:t>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93" y="3042192"/>
            <a:ext cx="4429125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574" y="3846385"/>
            <a:ext cx="4346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*p;        </a:t>
            </a:r>
            <a:r>
              <a:rPr lang="en-US" dirty="0" smtClean="0">
                <a:solidFill>
                  <a:schemeClr val="tx2"/>
                </a:solidFill>
              </a:rPr>
              <a:t>/* declare a pointer */</a:t>
            </a:r>
          </a:p>
          <a:p>
            <a:r>
              <a:rPr lang="en-US" dirty="0"/>
              <a:t>p</a:t>
            </a:r>
            <a:r>
              <a:rPr lang="en-US" dirty="0" smtClean="0"/>
              <a:t> = &amp;c;       </a:t>
            </a:r>
            <a:r>
              <a:rPr lang="en-US" dirty="0" smtClean="0">
                <a:solidFill>
                  <a:schemeClr val="tx2"/>
                </a:solidFill>
              </a:rPr>
              <a:t>/* assign the address of c to p */</a:t>
            </a:r>
          </a:p>
          <a:p>
            <a:r>
              <a:rPr lang="en-US" dirty="0" smtClean="0"/>
              <a:t>*p = 5;        </a:t>
            </a:r>
            <a:r>
              <a:rPr lang="en-US" dirty="0" smtClean="0">
                <a:solidFill>
                  <a:schemeClr val="tx2"/>
                </a:solidFill>
              </a:rPr>
              <a:t>/* dereferencing the pointer p */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1198"/>
              </p:ext>
            </p:extLst>
          </p:nvPr>
        </p:nvGraphicFramePr>
        <p:xfrm>
          <a:off x="3722915" y="1007836"/>
          <a:ext cx="21771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398078656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385665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9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4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1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006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76436" y="534182"/>
            <a:ext cx="162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62743" y="1763877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690" y="176387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3625" y="225373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7230" y="2841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4510" y="281978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&amp;c;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93724" y="1948543"/>
            <a:ext cx="1206334" cy="1077686"/>
          </a:xfrm>
          <a:prstGeom prst="curvedConnector3">
            <a:avLst>
              <a:gd name="adj1" fmla="val 136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3624" y="31899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= 10;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26140" y="1794655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 10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4506" y="3516471"/>
            <a:ext cx="251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 = 5;  //dereferencing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54000" y="292002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124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77174" y="17638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40" y="1779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pointers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86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8" grpId="0"/>
      <p:bldP spid="29" grpId="0"/>
      <p:bldP spid="30" grpId="0"/>
      <p:bldP spid="31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pointers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803305" y="1213503"/>
            <a:ext cx="3805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1, y = 2, z[10];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;        </a:t>
            </a:r>
            <a:r>
              <a:rPr lang="en-US" dirty="0" smtClean="0">
                <a:solidFill>
                  <a:schemeClr val="accent1"/>
                </a:solidFill>
              </a:rPr>
              <a:t>/* </a:t>
            </a:r>
            <a:r>
              <a:rPr lang="en-US" dirty="0" err="1" smtClean="0">
                <a:solidFill>
                  <a:schemeClr val="accent1"/>
                </a:solidFill>
              </a:rPr>
              <a:t>ip</a:t>
            </a:r>
            <a:r>
              <a:rPr lang="en-US" dirty="0" smtClean="0">
                <a:solidFill>
                  <a:schemeClr val="accent1"/>
                </a:solidFill>
              </a:rPr>
              <a:t> is a pointer to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*/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p</a:t>
            </a:r>
            <a:r>
              <a:rPr lang="en-US" dirty="0" smtClean="0"/>
              <a:t> = &amp;x;        </a:t>
            </a:r>
            <a:r>
              <a:rPr lang="en-US" dirty="0" smtClean="0">
                <a:solidFill>
                  <a:schemeClr val="accent1"/>
                </a:solidFill>
              </a:rPr>
              <a:t>/* </a:t>
            </a:r>
            <a:r>
              <a:rPr lang="en-US" dirty="0" err="1" smtClean="0">
                <a:solidFill>
                  <a:schemeClr val="accent1"/>
                </a:solidFill>
              </a:rPr>
              <a:t>ip</a:t>
            </a:r>
            <a:r>
              <a:rPr lang="en-US" dirty="0" smtClean="0">
                <a:solidFill>
                  <a:schemeClr val="accent1"/>
                </a:solidFill>
              </a:rPr>
              <a:t> now points to x */</a:t>
            </a:r>
          </a:p>
          <a:p>
            <a:r>
              <a:rPr lang="en-US" dirty="0"/>
              <a:t>y</a:t>
            </a:r>
            <a:r>
              <a:rPr lang="en-US" dirty="0" smtClean="0"/>
              <a:t> = *</a:t>
            </a:r>
            <a:r>
              <a:rPr lang="en-US" dirty="0" err="1" smtClean="0"/>
              <a:t>ip</a:t>
            </a:r>
            <a:r>
              <a:rPr lang="en-US" dirty="0" smtClean="0"/>
              <a:t>;         </a:t>
            </a:r>
            <a:r>
              <a:rPr lang="en-US" dirty="0" smtClean="0">
                <a:solidFill>
                  <a:schemeClr val="accent1"/>
                </a:solidFill>
              </a:rPr>
              <a:t>/* y now is 1 */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ip</a:t>
            </a:r>
            <a:r>
              <a:rPr lang="en-US" dirty="0" smtClean="0"/>
              <a:t> = 0;         </a:t>
            </a:r>
            <a:r>
              <a:rPr lang="en-US" dirty="0" smtClean="0">
                <a:solidFill>
                  <a:schemeClr val="accent1"/>
                </a:solidFill>
              </a:rPr>
              <a:t>/* x is now 0 */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</a:t>
            </a:r>
            <a:r>
              <a:rPr lang="en-US" dirty="0" smtClean="0"/>
              <a:t> = &amp;z[0];    </a:t>
            </a:r>
            <a:r>
              <a:rPr lang="en-US" dirty="0" smtClean="0">
                <a:solidFill>
                  <a:schemeClr val="accent1"/>
                </a:solidFill>
              </a:rPr>
              <a:t>/* </a:t>
            </a:r>
            <a:r>
              <a:rPr lang="en-US" dirty="0" err="1" smtClean="0">
                <a:solidFill>
                  <a:schemeClr val="accent1"/>
                </a:solidFill>
              </a:rPr>
              <a:t>ip</a:t>
            </a:r>
            <a:r>
              <a:rPr lang="en-US" dirty="0" smtClean="0">
                <a:solidFill>
                  <a:schemeClr val="accent1"/>
                </a:solidFill>
              </a:rPr>
              <a:t> now points to z[0] */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64967"/>
              </p:ext>
            </p:extLst>
          </p:nvPr>
        </p:nvGraphicFramePr>
        <p:xfrm>
          <a:off x="5987142" y="619579"/>
          <a:ext cx="10885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581494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8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2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z[9]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9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8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1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3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979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13618" y="13395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66064" y="1350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9617" y="9896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6064" y="1000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143641" y="1185247"/>
            <a:ext cx="715263" cy="2992739"/>
            <a:chOff x="7242160" y="1196112"/>
            <a:chExt cx="677047" cy="3023551"/>
          </a:xfrm>
        </p:grpSpPr>
        <p:cxnSp>
          <p:nvCxnSpPr>
            <p:cNvPr id="35" name="Elbow Connector 34"/>
            <p:cNvCxnSpPr/>
            <p:nvPr/>
          </p:nvCxnSpPr>
          <p:spPr>
            <a:xfrm rot="5400000" flipH="1" flipV="1">
              <a:off x="6930537" y="3230993"/>
              <a:ext cx="1300293" cy="677047"/>
            </a:xfrm>
            <a:prstGeom prst="bentConnector3">
              <a:avLst>
                <a:gd name="adj1" fmla="val 3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V="1">
              <a:off x="6719055" y="1719217"/>
              <a:ext cx="1723258" cy="677047"/>
            </a:xfrm>
            <a:prstGeom prst="bentConnector3">
              <a:avLst>
                <a:gd name="adj1" fmla="val 9982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H="1">
            <a:off x="5595544" y="3425622"/>
            <a:ext cx="323670" cy="752366"/>
            <a:chOff x="7242160" y="1196112"/>
            <a:chExt cx="677047" cy="3023551"/>
          </a:xfrm>
        </p:grpSpPr>
        <p:cxnSp>
          <p:nvCxnSpPr>
            <p:cNvPr id="49" name="Elbow Connector 48"/>
            <p:cNvCxnSpPr/>
            <p:nvPr/>
          </p:nvCxnSpPr>
          <p:spPr>
            <a:xfrm rot="5400000" flipH="1" flipV="1">
              <a:off x="6930537" y="3230993"/>
              <a:ext cx="1300293" cy="677047"/>
            </a:xfrm>
            <a:prstGeom prst="bentConnector3">
              <a:avLst>
                <a:gd name="adj1" fmla="val 3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6200000" flipV="1">
              <a:off x="6719055" y="1719217"/>
              <a:ext cx="1723258" cy="677047"/>
            </a:xfrm>
            <a:prstGeom prst="bentConnector3">
              <a:avLst>
                <a:gd name="adj1" fmla="val 9982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987142" y="245829"/>
            <a:ext cx="108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memory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553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using</a:t>
            </a:r>
            <a:r>
              <a:rPr lang="nl-NL" dirty="0" smtClean="0"/>
              <a:t> pointers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2983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i</a:t>
            </a:r>
            <a:r>
              <a:rPr lang="en-US" sz="1400" dirty="0" err="1" smtClean="0"/>
              <a:t>nt</a:t>
            </a:r>
            <a:r>
              <a:rPr lang="en-US" sz="1400" dirty="0" smtClean="0"/>
              <a:t> *ptr1, m = 300;</a:t>
            </a:r>
          </a:p>
          <a:p>
            <a:pPr marL="0" indent="0">
              <a:buNone/>
            </a:pPr>
            <a:r>
              <a:rPr lang="en-US" sz="1400" dirty="0"/>
              <a:t>f</a:t>
            </a:r>
            <a:r>
              <a:rPr lang="en-US" sz="1400" dirty="0" smtClean="0"/>
              <a:t>loat *ptr2, f = 300.60;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ptr1 = &amp;m;</a:t>
            </a:r>
          </a:p>
          <a:p>
            <a:pPr marL="0" indent="0">
              <a:buNone/>
            </a:pPr>
            <a:r>
              <a:rPr lang="en-US" sz="1400" dirty="0" smtClean="0"/>
              <a:t>ptr2 = &amp;f,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p</a:t>
            </a:r>
            <a:r>
              <a:rPr lang="en-US" sz="1400" dirty="0" err="1" smtClean="0"/>
              <a:t>rintf</a:t>
            </a:r>
            <a:r>
              <a:rPr lang="en-US" sz="1400" dirty="0" smtClean="0"/>
              <a:t> (“m = %d , address = %p, value = %d\n”, m, &amp;m, *(&amp;m));</a:t>
            </a:r>
          </a:p>
          <a:p>
            <a:pPr marL="0" indent="0">
              <a:buNone/>
            </a:pPr>
            <a:r>
              <a:rPr lang="en-US" sz="1400" dirty="0" err="1"/>
              <a:t>printf</a:t>
            </a:r>
            <a:r>
              <a:rPr lang="en-US" sz="1400" dirty="0"/>
              <a:t> </a:t>
            </a:r>
            <a:r>
              <a:rPr lang="en-US" sz="1400" dirty="0" smtClean="0"/>
              <a:t>(“m </a:t>
            </a:r>
            <a:r>
              <a:rPr lang="en-US" sz="1400" dirty="0"/>
              <a:t>= %d , address </a:t>
            </a:r>
            <a:r>
              <a:rPr lang="en-US" sz="1400" dirty="0" smtClean="0"/>
              <a:t>= </a:t>
            </a:r>
            <a:r>
              <a:rPr lang="en-US" sz="1400" dirty="0"/>
              <a:t>%p, </a:t>
            </a:r>
            <a:r>
              <a:rPr lang="en-US" sz="1400" dirty="0" smtClean="0"/>
              <a:t>value </a:t>
            </a:r>
            <a:r>
              <a:rPr lang="en-US" sz="1400" dirty="0"/>
              <a:t>= %d\n”, m, </a:t>
            </a:r>
            <a:r>
              <a:rPr lang="en-US" sz="1400" dirty="0" smtClean="0"/>
              <a:t>ptr1, *ptr1);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printf</a:t>
            </a:r>
            <a:r>
              <a:rPr lang="en-US" sz="1400" dirty="0"/>
              <a:t> </a:t>
            </a:r>
            <a:r>
              <a:rPr lang="en-US" sz="1400" dirty="0" smtClean="0"/>
              <a:t>(“f </a:t>
            </a:r>
            <a:r>
              <a:rPr lang="en-US" sz="1400" dirty="0"/>
              <a:t>= </a:t>
            </a:r>
            <a:r>
              <a:rPr lang="en-US" sz="1400" dirty="0" smtClean="0"/>
              <a:t>%f </a:t>
            </a:r>
            <a:r>
              <a:rPr lang="en-US" sz="1400" dirty="0"/>
              <a:t>, address </a:t>
            </a:r>
            <a:r>
              <a:rPr lang="en-US" sz="1400" dirty="0" smtClean="0"/>
              <a:t>= </a:t>
            </a:r>
            <a:r>
              <a:rPr lang="en-US" sz="1400" dirty="0"/>
              <a:t>%p, </a:t>
            </a:r>
            <a:r>
              <a:rPr lang="en-US" sz="1400" dirty="0" smtClean="0"/>
              <a:t>value </a:t>
            </a:r>
            <a:r>
              <a:rPr lang="en-US" sz="1400" dirty="0"/>
              <a:t>= </a:t>
            </a:r>
            <a:r>
              <a:rPr lang="en-US" sz="1400" dirty="0" smtClean="0"/>
              <a:t>%f\n</a:t>
            </a:r>
            <a:r>
              <a:rPr lang="en-US" sz="1400" dirty="0"/>
              <a:t>”, </a:t>
            </a:r>
            <a:r>
              <a:rPr lang="en-US" sz="1400" dirty="0" smtClean="0"/>
              <a:t>f, &amp;f, *(&amp;f));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printf</a:t>
            </a:r>
            <a:r>
              <a:rPr lang="en-US" sz="1400" dirty="0"/>
              <a:t> </a:t>
            </a:r>
            <a:r>
              <a:rPr lang="en-US" sz="1400" dirty="0" smtClean="0"/>
              <a:t>(“f </a:t>
            </a:r>
            <a:r>
              <a:rPr lang="en-US" sz="1400" dirty="0"/>
              <a:t>= </a:t>
            </a:r>
            <a:r>
              <a:rPr lang="en-US" sz="1400" dirty="0" smtClean="0"/>
              <a:t>%f </a:t>
            </a:r>
            <a:r>
              <a:rPr lang="en-US" sz="1400" dirty="0"/>
              <a:t>, address </a:t>
            </a:r>
            <a:r>
              <a:rPr lang="en-US" sz="1400" dirty="0" smtClean="0"/>
              <a:t>= </a:t>
            </a:r>
            <a:r>
              <a:rPr lang="en-US" sz="1400" dirty="0"/>
              <a:t>%p, </a:t>
            </a:r>
            <a:r>
              <a:rPr lang="en-US" sz="1400" dirty="0" smtClean="0"/>
              <a:t>value </a:t>
            </a:r>
            <a:r>
              <a:rPr lang="en-US" sz="1400" dirty="0"/>
              <a:t>= </a:t>
            </a:r>
            <a:r>
              <a:rPr lang="en-US" sz="1400" dirty="0" smtClean="0"/>
              <a:t>%f\n</a:t>
            </a:r>
            <a:r>
              <a:rPr lang="en-US" sz="1400" dirty="0"/>
              <a:t>”, </a:t>
            </a:r>
            <a:r>
              <a:rPr lang="en-US" sz="1400" dirty="0" smtClean="0"/>
              <a:t>f, ptr2, </a:t>
            </a:r>
            <a:r>
              <a:rPr lang="en-US" sz="1400" dirty="0"/>
              <a:t>*</a:t>
            </a:r>
            <a:r>
              <a:rPr lang="en-US" sz="1400" dirty="0" smtClean="0"/>
              <a:t>ptr2);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using</a:t>
            </a:r>
            <a:r>
              <a:rPr lang="nl-NL" dirty="0"/>
              <a:t> pointers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8363" y="993108"/>
            <a:ext cx="350058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#include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stdio.h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main()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{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x;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 = &amp;x;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 = 0;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 x = %d\n"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x);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 Address of x = %p\n"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0;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24399" y="869999"/>
            <a:ext cx="4244109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1pPr>
            <a:lvl2pPr marL="7429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defTabSz="914400">
              <a:buFontTx/>
              <a:buNone/>
            </a:pPr>
            <a:r>
              <a:rPr lang="en-US" altLang="en-US" sz="1600" dirty="0" smtClean="0">
                <a:solidFill>
                  <a:srgbClr val="808080"/>
                </a:solidFill>
                <a:ea typeface="Monaco"/>
                <a:cs typeface="Arial" panose="020B0604020202020204" pitchFamily="34" charset="0"/>
              </a:rPr>
              <a:t>#include &lt;</a:t>
            </a:r>
            <a:r>
              <a:rPr lang="en-US" altLang="en-US" sz="1600" dirty="0" err="1" smtClean="0">
                <a:solidFill>
                  <a:srgbClr val="808080"/>
                </a:solidFill>
                <a:ea typeface="Monaco"/>
                <a:cs typeface="Arial" panose="020B0604020202020204" pitchFamily="34" charset="0"/>
              </a:rPr>
              <a:t>stdio.h</a:t>
            </a:r>
            <a:r>
              <a:rPr lang="en-US" altLang="en-US" sz="1600" dirty="0" smtClean="0">
                <a:solidFill>
                  <a:srgbClr val="808080"/>
                </a:solidFill>
                <a:ea typeface="Monaco"/>
                <a:cs typeface="Arial" panose="020B0604020202020204" pitchFamily="34" charset="0"/>
              </a:rPr>
              <a:t>&gt;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b="1" dirty="0" err="1" smtClean="0">
                <a:solidFill>
                  <a:srgbClr val="808080"/>
                </a:solidFill>
                <a:ea typeface="Monaco"/>
                <a:cs typeface="Arial" panose="020B0604020202020204" pitchFamily="34" charset="0"/>
              </a:rPr>
              <a:t>int</a:t>
            </a: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main()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{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   </a:t>
            </a:r>
            <a:r>
              <a:rPr lang="en-US" altLang="en-US" sz="1600" b="1" dirty="0" err="1" smtClean="0">
                <a:solidFill>
                  <a:srgbClr val="808080"/>
                </a:solidFill>
                <a:ea typeface="Monaco"/>
                <a:cs typeface="Arial" panose="020B0604020202020204" pitchFamily="34" charset="0"/>
              </a:rPr>
              <a:t>int</a:t>
            </a: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x;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   </a:t>
            </a:r>
            <a:r>
              <a:rPr lang="en-US" altLang="en-US" sz="1600" dirty="0" err="1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scanf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(“%d”, &amp;x); // </a:t>
            </a:r>
            <a:r>
              <a:rPr lang="en-US" altLang="en-US" sz="1600" dirty="0" err="1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scanf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 uses pointers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   </a:t>
            </a:r>
            <a:r>
              <a:rPr lang="en-US" altLang="en-US" sz="1600" b="1" dirty="0" err="1" smtClean="0">
                <a:solidFill>
                  <a:srgbClr val="FF1493"/>
                </a:solidFill>
                <a:ea typeface="Monaco"/>
                <a:cs typeface="Arial" panose="020B0604020202020204" pitchFamily="34" charset="0"/>
              </a:rPr>
              <a:t>printf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ea typeface="Monaco"/>
                <a:cs typeface="Arial" panose="020B0604020202020204" pitchFamily="34" charset="0"/>
              </a:rPr>
              <a:t>" x = %d\n"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, x);</a:t>
            </a:r>
            <a:b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    </a:t>
            </a:r>
            <a:r>
              <a:rPr lang="en-US" altLang="en-US" sz="1600" b="1" dirty="0" err="1" smtClean="0">
                <a:solidFill>
                  <a:srgbClr val="FF1493"/>
                </a:solidFill>
                <a:ea typeface="Monaco"/>
                <a:cs typeface="Arial" panose="020B0604020202020204" pitchFamily="34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ea typeface="Monaco"/>
                <a:cs typeface="Arial" panose="020B0604020202020204" pitchFamily="34" charset="0"/>
              </a:rPr>
              <a:t>" Address of x = </a:t>
            </a:r>
            <a:r>
              <a:rPr lang="en-US" altLang="en-US" sz="1600" dirty="0" smtClean="0">
                <a:solidFill>
                  <a:srgbClr val="0000FF"/>
                </a:solidFill>
                <a:ea typeface="Monaco"/>
                <a:cs typeface="Arial" panose="020B0604020202020204" pitchFamily="34" charset="0"/>
              </a:rPr>
              <a:t>%p\n</a:t>
            </a:r>
            <a:r>
              <a:rPr lang="en-US" altLang="en-US" sz="1600" dirty="0">
                <a:solidFill>
                  <a:srgbClr val="0000FF"/>
                </a:solidFill>
                <a:ea typeface="Monaco"/>
                <a:cs typeface="Arial" panose="020B0604020202020204" pitchFamily="34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&amp;x);</a:t>
            </a:r>
            <a:endParaRPr lang="en-US" altLang="en-US" sz="1600" dirty="0">
              <a:solidFill>
                <a:srgbClr val="000000"/>
              </a:solidFill>
              <a:ea typeface="Monaco"/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    </a:t>
            </a:r>
            <a:r>
              <a:rPr lang="en-US" altLang="en-US" sz="1600" b="1" dirty="0" smtClean="0">
                <a:solidFill>
                  <a:srgbClr val="006699"/>
                </a:solidFill>
                <a:ea typeface="Monaco"/>
                <a:cs typeface="Arial" panose="020B0604020202020204" pitchFamily="34" charset="0"/>
              </a:rPr>
              <a:t>return</a:t>
            </a:r>
            <a:r>
              <a:rPr lang="en-US" altLang="en-US" sz="1600" dirty="0" smtClean="0">
                <a:ea typeface="Monaco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0;</a:t>
            </a:r>
            <a:endParaRPr lang="en-US" altLang="en-US" sz="1600" dirty="0" smtClean="0">
              <a:cs typeface="Arial" panose="020B0604020202020204" pitchFamily="34" charset="0"/>
            </a:endParaRPr>
          </a:p>
          <a:p>
            <a:pPr marL="0" indent="0" defTabSz="914400"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ea typeface="Monaco"/>
                <a:cs typeface="Arial" panose="020B0604020202020204" pitchFamily="34" charset="0"/>
              </a:rPr>
              <a:t>}</a:t>
            </a:r>
            <a:endParaRPr lang="en-US" altLang="en-US" sz="16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Pointers </a:t>
            </a:r>
            <a:r>
              <a:rPr lang="nl-NL" dirty="0" err="1" smtClean="0"/>
              <a:t>and</a:t>
            </a:r>
            <a:r>
              <a:rPr lang="nl-NL" dirty="0" smtClean="0"/>
              <a:t> arrays (week7)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74042" y="924534"/>
            <a:ext cx="352179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stdio.h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main()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[] = {1, 2 ,3};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[] = {1, 2 ,3};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ea typeface="Monaco"/>
                <a:cs typeface="Arial" panose="020B0604020202020204" pitchFamily="34" charset="0"/>
              </a:rPr>
              <a:t>char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*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arri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[] = %d\n"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ptri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= %d\n"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arrc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[] = %d\n"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arrc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ea typeface="Monaco"/>
                <a:cs typeface="Arial" panose="020B0604020202020204" pitchFamily="34" charset="0"/>
              </a:rPr>
              <a:t>printf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ptrc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Monaco"/>
                <a:cs typeface="Arial" panose="020B0604020202020204" pitchFamily="34" charset="0"/>
              </a:rPr>
              <a:t> = %d\n"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ptrc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ea typeface="Monaco"/>
                <a:cs typeface="Arial" panose="020B0604020202020204" pitchFamily="34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onaco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Monaco"/>
                <a:cs typeface="Arial" panose="020B0604020202020204" pitchFamily="34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87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990</Words>
  <Application>Microsoft Office PowerPoint</Application>
  <PresentationFormat>On-screen Show (16:9)</PresentationFormat>
  <Paragraphs>201</Paragraphs>
  <Slides>14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Monaco</vt:lpstr>
      <vt:lpstr>Aangepast ontwerp</vt:lpstr>
      <vt:lpstr>Programming in C</vt:lpstr>
      <vt:lpstr>Week 5</vt:lpstr>
      <vt:lpstr>The advantage of using pointers in C</vt:lpstr>
      <vt:lpstr>Pointer</vt:lpstr>
      <vt:lpstr>How to use pointers</vt:lpstr>
      <vt:lpstr>How to use pointers</vt:lpstr>
      <vt:lpstr>Example of using pointers</vt:lpstr>
      <vt:lpstr>Example of using pointers</vt:lpstr>
      <vt:lpstr>Pointers and arrays (week7)</vt:lpstr>
      <vt:lpstr>Pointer arithmetic (week7)</vt:lpstr>
      <vt:lpstr>Pointer arithmetic (week7)</vt:lpstr>
      <vt:lpstr>Passing pointers to functions</vt:lpstr>
      <vt:lpstr>Exercise 1</vt:lpstr>
      <vt:lpstr>Exercise 2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Zhao,Qin Q.</dc:creator>
  <cp:lastModifiedBy>Guayrin,Brice B.P.B.J.P.</cp:lastModifiedBy>
  <cp:revision>334</cp:revision>
  <cp:lastPrinted>2014-08-19T14:33:34Z</cp:lastPrinted>
  <dcterms:created xsi:type="dcterms:W3CDTF">2019-11-16T10:39:10Z</dcterms:created>
  <dcterms:modified xsi:type="dcterms:W3CDTF">2023-03-13T10:56:49Z</dcterms:modified>
</cp:coreProperties>
</file>