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notesMasterIdLst>
    <p:notesMasterId r:id="rId20"/>
  </p:notesMasterIdLst>
  <p:handoutMasterIdLst>
    <p:handoutMasterId r:id="rId21"/>
  </p:handoutMasterIdLst>
  <p:sldIdLst>
    <p:sldId id="295" r:id="rId2"/>
    <p:sldId id="296" r:id="rId3"/>
    <p:sldId id="335" r:id="rId4"/>
    <p:sldId id="343" r:id="rId5"/>
    <p:sldId id="314" r:id="rId6"/>
    <p:sldId id="327" r:id="rId7"/>
    <p:sldId id="326" r:id="rId8"/>
    <p:sldId id="328" r:id="rId9"/>
    <p:sldId id="344" r:id="rId10"/>
    <p:sldId id="351" r:id="rId11"/>
    <p:sldId id="347" r:id="rId12"/>
    <p:sldId id="342" r:id="rId13"/>
    <p:sldId id="334" r:id="rId14"/>
    <p:sldId id="349" r:id="rId15"/>
    <p:sldId id="350" r:id="rId16"/>
    <p:sldId id="336" r:id="rId17"/>
    <p:sldId id="324" r:id="rId18"/>
    <p:sldId id="329" r:id="rId19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295"/>
            <p14:sldId id="296"/>
            <p14:sldId id="335"/>
            <p14:sldId id="343"/>
            <p14:sldId id="314"/>
            <p14:sldId id="327"/>
            <p14:sldId id="326"/>
            <p14:sldId id="328"/>
            <p14:sldId id="344"/>
            <p14:sldId id="351"/>
            <p14:sldId id="347"/>
            <p14:sldId id="342"/>
            <p14:sldId id="334"/>
            <p14:sldId id="349"/>
            <p14:sldId id="350"/>
            <p14:sldId id="336"/>
            <p14:sldId id="324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ayrin,Brice B.P.B.J.P." initials="GB" lastIdx="2" clrIdx="0">
    <p:extLst>
      <p:ext uri="{19B8F6BF-5375-455C-9EA6-DF929625EA0E}">
        <p15:presenceInfo xmlns:p15="http://schemas.microsoft.com/office/powerpoint/2012/main" userId="S-1-5-21-11087255-1466054374-1897138802-2316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79180" autoAdjust="0"/>
  </p:normalViewPr>
  <p:slideViewPr>
    <p:cSldViewPr snapToGrid="0" snapToObjects="1">
      <p:cViewPr varScale="1">
        <p:scale>
          <a:sx n="155" d="100"/>
          <a:sy n="155" d="100"/>
        </p:scale>
        <p:origin x="312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3/25/2023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47B21-E721-E94E-8C0A-F0532555091A}" type="datetimeFigureOut">
              <a:rPr lang="nl-NL" smtClean="0"/>
              <a:t>25-3-2023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ABE2E-621C-5C4E-A155-8FB9D216AC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360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ED2B493-C1EE-714C-B8A9-F38F4D8CE6E7}" type="datetimeFigureOut">
              <a:rPr lang="nl-NL" smtClean="0"/>
              <a:t>25-3-2023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3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610267" cy="274637"/>
          </a:xfrm>
          <a:prstGeom prst="rect">
            <a:avLst/>
          </a:prstGeom>
        </p:spPr>
        <p:txBody>
          <a:bodyPr/>
          <a:lstStyle/>
          <a:p>
            <a:fld id="{F3BC6476-EA18-C04A-BD06-B622CA55CE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29"/>
            <a:ext cx="9134075" cy="513944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5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46189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29"/>
            <a:ext cx="9134075" cy="5139439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5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46189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" y="2029"/>
            <a:ext cx="9134075" cy="5139440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676400" y="4630341"/>
            <a:ext cx="6182182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7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676400" y="1204346"/>
            <a:ext cx="7199586" cy="85725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676400" y="2107096"/>
            <a:ext cx="7199586" cy="2447865"/>
          </a:xfrm>
        </p:spPr>
        <p:txBody>
          <a:bodyPr/>
          <a:lstStyle>
            <a:lvl1pPr algn="r"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30"/>
            <a:ext cx="9134076" cy="513944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Titel van presentatie, </a:t>
            </a:r>
            <a:r>
              <a:rPr lang="nl-NL" dirty="0" err="1" smtClean="0"/>
              <a:t>Arial</a:t>
            </a:r>
            <a:r>
              <a:rPr lang="nl-NL" dirty="0" smtClean="0"/>
              <a:t> 32pt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1" r:id="rId5"/>
    <p:sldLayoutId id="2147483833" r:id="rId6"/>
    <p:sldLayoutId id="2147483832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hict.instructure.com/courses/12695/modules/items/85966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Programming in 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86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01660"/>
              </p:ext>
            </p:extLst>
          </p:nvPr>
        </p:nvGraphicFramePr>
        <p:xfrm>
          <a:off x="577516" y="1579264"/>
          <a:ext cx="8037095" cy="213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799">
                  <a:extLst>
                    <a:ext uri="{9D8B030D-6E8A-4147-A177-3AD203B41FA5}">
                      <a16:colId xmlns:a16="http://schemas.microsoft.com/office/drawing/2014/main" val="779906972"/>
                    </a:ext>
                  </a:extLst>
                </a:gridCol>
                <a:gridCol w="5978296">
                  <a:extLst>
                    <a:ext uri="{9D8B030D-6E8A-4147-A177-3AD203B41FA5}">
                      <a16:colId xmlns:a16="http://schemas.microsoft.com/office/drawing/2014/main" val="2870099881"/>
                    </a:ext>
                  </a:extLst>
                </a:gridCol>
              </a:tblGrid>
              <a:tr h="237588"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calc_occurrence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98281"/>
                  </a:ext>
                </a:extLst>
              </a:tr>
              <a:tr h="885097"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 function calculates the occurrence of a specified value in</a:t>
                      </a:r>
                      <a:r>
                        <a:rPr lang="en-GB" baseline="0" dirty="0" smtClean="0"/>
                        <a:t> an array. The occurrence is calculated as a percentage.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157903"/>
                  </a:ext>
                </a:extLst>
              </a:tr>
              <a:tr h="885097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Possible</a:t>
                      </a:r>
                      <a:r>
                        <a:rPr lang="nl-NL" dirty="0" smtClean="0"/>
                        <a:t> prototype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bool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calc_occurence</a:t>
                      </a:r>
                      <a:r>
                        <a:rPr lang="nl-NL" dirty="0" smtClean="0"/>
                        <a:t>(int*</a:t>
                      </a:r>
                      <a:r>
                        <a:rPr lang="nl-NL" baseline="0" dirty="0" smtClean="0"/>
                        <a:t> array, int </a:t>
                      </a:r>
                      <a:r>
                        <a:rPr lang="nl-NL" baseline="0" dirty="0" err="1" smtClean="0"/>
                        <a:t>size_array</a:t>
                      </a:r>
                      <a:r>
                        <a:rPr lang="nl-NL" baseline="0" dirty="0" smtClean="0"/>
                        <a:t>, int </a:t>
                      </a:r>
                      <a:r>
                        <a:rPr lang="nl-NL" baseline="0" dirty="0" err="1" smtClean="0"/>
                        <a:t>value</a:t>
                      </a:r>
                      <a:r>
                        <a:rPr lang="nl-NL" baseline="0" dirty="0" smtClean="0"/>
                        <a:t>, </a:t>
                      </a:r>
                      <a:r>
                        <a:rPr lang="nl-NL" baseline="0" dirty="0" err="1" smtClean="0"/>
                        <a:t>float</a:t>
                      </a:r>
                      <a:r>
                        <a:rPr lang="nl-NL" baseline="0" dirty="0" smtClean="0"/>
                        <a:t>* </a:t>
                      </a:r>
                      <a:r>
                        <a:rPr lang="nl-NL" baseline="0" dirty="0" err="1" smtClean="0"/>
                        <a:t>occurence</a:t>
                      </a:r>
                      <a:r>
                        <a:rPr lang="nl-NL" baseline="0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9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241747"/>
              </p:ext>
            </p:extLst>
          </p:nvPr>
        </p:nvGraphicFramePr>
        <p:xfrm>
          <a:off x="577516" y="1579264"/>
          <a:ext cx="8037095" cy="2439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799">
                  <a:extLst>
                    <a:ext uri="{9D8B030D-6E8A-4147-A177-3AD203B41FA5}">
                      <a16:colId xmlns:a16="http://schemas.microsoft.com/office/drawing/2014/main" val="779906972"/>
                    </a:ext>
                  </a:extLst>
                </a:gridCol>
                <a:gridCol w="5978296">
                  <a:extLst>
                    <a:ext uri="{9D8B030D-6E8A-4147-A177-3AD203B41FA5}">
                      <a16:colId xmlns:a16="http://schemas.microsoft.com/office/drawing/2014/main" val="2870099881"/>
                    </a:ext>
                  </a:extLst>
                </a:gridCol>
              </a:tblGrid>
              <a:tr h="237588"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reverse_order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98281"/>
                  </a:ext>
                </a:extLst>
              </a:tr>
              <a:tr h="885097"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 function reverses the order of elements in an array</a:t>
                      </a:r>
                      <a:r>
                        <a:rPr lang="en-GB" baseline="0" dirty="0" smtClean="0"/>
                        <a:t>. </a:t>
                      </a:r>
                      <a:br>
                        <a:rPr lang="en-GB" baseline="0" dirty="0" smtClean="0"/>
                      </a:br>
                      <a:r>
                        <a:rPr lang="en-GB" baseline="0" dirty="0" smtClean="0"/>
                        <a:t>Hint: can you re-use the swap function of the debugging challenge ?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157903"/>
                  </a:ext>
                </a:extLst>
              </a:tr>
              <a:tr h="885097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Possible</a:t>
                      </a:r>
                      <a:r>
                        <a:rPr lang="nl-NL" dirty="0" smtClean="0"/>
                        <a:t> prototype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bool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reverse_order</a:t>
                      </a:r>
                      <a:r>
                        <a:rPr lang="nl-NL" dirty="0" smtClean="0"/>
                        <a:t>(int*</a:t>
                      </a:r>
                      <a:r>
                        <a:rPr lang="nl-NL" baseline="0" dirty="0" smtClean="0"/>
                        <a:t> array, int </a:t>
                      </a:r>
                      <a:r>
                        <a:rPr lang="nl-NL" baseline="0" dirty="0" err="1" smtClean="0"/>
                        <a:t>size_array</a:t>
                      </a:r>
                      <a:r>
                        <a:rPr lang="nl-NL" baseline="0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5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arrays: “bubble sort” algorithm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1063625"/>
            <a:ext cx="7629525" cy="341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arrays: “exchange sort”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1063625"/>
            <a:ext cx="7629525" cy="341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917879"/>
              </p:ext>
            </p:extLst>
          </p:nvPr>
        </p:nvGraphicFramePr>
        <p:xfrm>
          <a:off x="577516" y="1579264"/>
          <a:ext cx="8037095" cy="213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799">
                  <a:extLst>
                    <a:ext uri="{9D8B030D-6E8A-4147-A177-3AD203B41FA5}">
                      <a16:colId xmlns:a16="http://schemas.microsoft.com/office/drawing/2014/main" val="779906972"/>
                    </a:ext>
                  </a:extLst>
                </a:gridCol>
                <a:gridCol w="5978296">
                  <a:extLst>
                    <a:ext uri="{9D8B030D-6E8A-4147-A177-3AD203B41FA5}">
                      <a16:colId xmlns:a16="http://schemas.microsoft.com/office/drawing/2014/main" val="2870099881"/>
                    </a:ext>
                  </a:extLst>
                </a:gridCol>
              </a:tblGrid>
              <a:tr h="237588"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bubble_sort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98281"/>
                  </a:ext>
                </a:extLst>
              </a:tr>
              <a:tr h="885097"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 function sorts an array using the bubble sort algorithm</a:t>
                      </a:r>
                      <a:r>
                        <a:rPr lang="en-GB" baseline="0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157903"/>
                  </a:ext>
                </a:extLst>
              </a:tr>
              <a:tr h="885097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Possible</a:t>
                      </a:r>
                      <a:r>
                        <a:rPr lang="nl-NL" dirty="0" smtClean="0"/>
                        <a:t> prototype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bool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bubble_sort</a:t>
                      </a:r>
                      <a:r>
                        <a:rPr lang="nl-NL" dirty="0" smtClean="0"/>
                        <a:t>(int*</a:t>
                      </a:r>
                      <a:r>
                        <a:rPr lang="nl-NL" baseline="0" dirty="0" smtClean="0"/>
                        <a:t> array, int </a:t>
                      </a:r>
                      <a:r>
                        <a:rPr lang="nl-NL" baseline="0" dirty="0" err="1" smtClean="0"/>
                        <a:t>size_array</a:t>
                      </a:r>
                      <a:r>
                        <a:rPr lang="nl-NL" baseline="0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8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08374"/>
              </p:ext>
            </p:extLst>
          </p:nvPr>
        </p:nvGraphicFramePr>
        <p:xfrm>
          <a:off x="577516" y="1579264"/>
          <a:ext cx="8037095" cy="213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799">
                  <a:extLst>
                    <a:ext uri="{9D8B030D-6E8A-4147-A177-3AD203B41FA5}">
                      <a16:colId xmlns:a16="http://schemas.microsoft.com/office/drawing/2014/main" val="779906972"/>
                    </a:ext>
                  </a:extLst>
                </a:gridCol>
                <a:gridCol w="5978296">
                  <a:extLst>
                    <a:ext uri="{9D8B030D-6E8A-4147-A177-3AD203B41FA5}">
                      <a16:colId xmlns:a16="http://schemas.microsoft.com/office/drawing/2014/main" val="2870099881"/>
                    </a:ext>
                  </a:extLst>
                </a:gridCol>
              </a:tblGrid>
              <a:tr h="237588"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exchange_sort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98281"/>
                  </a:ext>
                </a:extLst>
              </a:tr>
              <a:tr h="885097"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 function sorts an array using the exchange sort algorithm</a:t>
                      </a:r>
                      <a:r>
                        <a:rPr lang="en-GB" baseline="0" dirty="0" smtClean="0"/>
                        <a:t>.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157903"/>
                  </a:ext>
                </a:extLst>
              </a:tr>
              <a:tr h="885097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Possible</a:t>
                      </a:r>
                      <a:r>
                        <a:rPr lang="nl-NL" dirty="0" smtClean="0"/>
                        <a:t> prototype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bool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exchange</a:t>
                      </a:r>
                      <a:r>
                        <a:rPr lang="nl-NL" dirty="0" err="1" smtClean="0"/>
                        <a:t>_sort</a:t>
                      </a:r>
                      <a:r>
                        <a:rPr lang="nl-NL" dirty="0" smtClean="0"/>
                        <a:t>(int*</a:t>
                      </a:r>
                      <a:r>
                        <a:rPr lang="nl-NL" baseline="0" dirty="0" smtClean="0"/>
                        <a:t> array, int </a:t>
                      </a:r>
                      <a:r>
                        <a:rPr lang="nl-NL" baseline="0" dirty="0" err="1" smtClean="0"/>
                        <a:t>size_array</a:t>
                      </a:r>
                      <a:r>
                        <a:rPr lang="nl-NL" baseline="0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2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strings (array of characters)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basically arrays of characters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char c1[6] = “Hello”;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char *c2;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c2 = c1;   // c2[i] is *(c2 + i)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c1 = c2;       </a:t>
            </a:r>
            <a:r>
              <a:rPr lang="en-US" sz="1800" dirty="0" smtClean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c1 = c1 + 1; </a:t>
            </a:r>
            <a:r>
              <a:rPr lang="en-US" sz="1800" dirty="0" smtClean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smtClean="0"/>
              <a:t>c2++;           </a:t>
            </a:r>
            <a:r>
              <a:rPr lang="en-US" sz="1800" dirty="0" smtClean="0">
                <a:solidFill>
                  <a:srgbClr val="FF0000"/>
                </a:solidFill>
              </a:rPr>
              <a:t>Y</a:t>
            </a:r>
            <a:endParaRPr 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646212"/>
              </p:ext>
            </p:extLst>
          </p:nvPr>
        </p:nvGraphicFramePr>
        <p:xfrm>
          <a:off x="4931433" y="1911353"/>
          <a:ext cx="24959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985">
                  <a:extLst>
                    <a:ext uri="{9D8B030D-6E8A-4147-A177-3AD203B41FA5}">
                      <a16:colId xmlns:a16="http://schemas.microsoft.com/office/drawing/2014/main" val="3892346636"/>
                    </a:ext>
                  </a:extLst>
                </a:gridCol>
                <a:gridCol w="415985">
                  <a:extLst>
                    <a:ext uri="{9D8B030D-6E8A-4147-A177-3AD203B41FA5}">
                      <a16:colId xmlns:a16="http://schemas.microsoft.com/office/drawing/2014/main" val="4175961999"/>
                    </a:ext>
                  </a:extLst>
                </a:gridCol>
                <a:gridCol w="415985">
                  <a:extLst>
                    <a:ext uri="{9D8B030D-6E8A-4147-A177-3AD203B41FA5}">
                      <a16:colId xmlns:a16="http://schemas.microsoft.com/office/drawing/2014/main" val="2297127454"/>
                    </a:ext>
                  </a:extLst>
                </a:gridCol>
                <a:gridCol w="415985">
                  <a:extLst>
                    <a:ext uri="{9D8B030D-6E8A-4147-A177-3AD203B41FA5}">
                      <a16:colId xmlns:a16="http://schemas.microsoft.com/office/drawing/2014/main" val="1622217072"/>
                    </a:ext>
                  </a:extLst>
                </a:gridCol>
                <a:gridCol w="415985">
                  <a:extLst>
                    <a:ext uri="{9D8B030D-6E8A-4147-A177-3AD203B41FA5}">
                      <a16:colId xmlns:a16="http://schemas.microsoft.com/office/drawing/2014/main" val="1200950722"/>
                    </a:ext>
                  </a:extLst>
                </a:gridCol>
                <a:gridCol w="415985">
                  <a:extLst>
                    <a:ext uri="{9D8B030D-6E8A-4147-A177-3AD203B41FA5}">
                      <a16:colId xmlns:a16="http://schemas.microsoft.com/office/drawing/2014/main" val="4240362497"/>
                    </a:ext>
                  </a:extLst>
                </a:gridCol>
              </a:tblGrid>
              <a:tr h="305639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41814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31965" y="19113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34796"/>
              </p:ext>
            </p:extLst>
          </p:nvPr>
        </p:nvGraphicFramePr>
        <p:xfrm>
          <a:off x="4931433" y="2413639"/>
          <a:ext cx="503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09">
                  <a:extLst>
                    <a:ext uri="{9D8B030D-6E8A-4147-A177-3AD203B41FA5}">
                      <a16:colId xmlns:a16="http://schemas.microsoft.com/office/drawing/2014/main" val="1652169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4287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1433" y="165054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200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90862" y="165630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201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710680" y="166205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202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537723" y="233116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183037" y="2277113"/>
            <a:ext cx="0" cy="136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4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strings (array of characters)</a:t>
            </a:r>
            <a:endParaRPr lang="en-US" dirty="0"/>
          </a:p>
        </p:txBody>
      </p:sp>
      <p:sp>
        <p:nvSpPr>
          <p:cNvPr id="5" name="Rechthoek 1"/>
          <p:cNvSpPr/>
          <p:nvPr/>
        </p:nvSpPr>
        <p:spPr>
          <a:xfrm>
            <a:off x="322102" y="1050925"/>
            <a:ext cx="479282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nl-NL" sz="1600" dirty="0" err="1" smtClean="0">
                <a:ea typeface="PMingLiU" panose="02020500000000000000" pitchFamily="18" charset="-120"/>
                <a:cs typeface="Arial" panose="020B0604020202020204" pitchFamily="34" charset="0"/>
              </a:rPr>
              <a:t>char</a:t>
            </a:r>
            <a:r>
              <a:rPr lang="nl-NL" sz="1600" dirty="0" smtClean="0">
                <a:ea typeface="PMingLiU" panose="02020500000000000000" pitchFamily="18" charset="-120"/>
                <a:cs typeface="Arial" panose="020B0604020202020204" pitchFamily="34" charset="0"/>
              </a:rPr>
              <a:t> s1[12];</a:t>
            </a:r>
          </a:p>
          <a:p>
            <a:pPr marL="457200"/>
            <a:r>
              <a:rPr lang="nl-NL" sz="1600" dirty="0" err="1">
                <a:ea typeface="PMingLiU" panose="02020500000000000000" pitchFamily="18" charset="-120"/>
                <a:cs typeface="Arial" panose="020B0604020202020204" pitchFamily="34" charset="0"/>
              </a:rPr>
              <a:t>c</a:t>
            </a:r>
            <a:r>
              <a:rPr lang="nl-NL" sz="1600" dirty="0" err="1" smtClean="0">
                <a:ea typeface="PMingLiU" panose="02020500000000000000" pitchFamily="18" charset="-120"/>
                <a:cs typeface="Arial" panose="020B0604020202020204" pitchFamily="34" charset="0"/>
              </a:rPr>
              <a:t>har</a:t>
            </a:r>
            <a:r>
              <a:rPr lang="nl-NL" sz="1600" dirty="0" smtClean="0"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nl-NL" sz="1600" dirty="0" err="1" smtClean="0">
                <a:ea typeface="PMingLiU" panose="02020500000000000000" pitchFamily="18" charset="-120"/>
                <a:cs typeface="Arial" panose="020B0604020202020204" pitchFamily="34" charset="0"/>
              </a:rPr>
              <a:t>s2</a:t>
            </a:r>
            <a:r>
              <a:rPr lang="nl-NL" sz="1600" dirty="0" smtClean="0">
                <a:ea typeface="PMingLiU" panose="02020500000000000000" pitchFamily="18" charset="-120"/>
                <a:cs typeface="Arial" panose="020B0604020202020204" pitchFamily="34" charset="0"/>
              </a:rPr>
              <a:t>[] = “</a:t>
            </a:r>
            <a:r>
              <a:rPr lang="nl-NL" sz="1600" dirty="0" err="1" smtClean="0">
                <a:ea typeface="PMingLiU" panose="02020500000000000000" pitchFamily="18" charset="-120"/>
                <a:cs typeface="Arial" panose="020B0604020202020204" pitchFamily="34" charset="0"/>
              </a:rPr>
              <a:t>how</a:t>
            </a:r>
            <a:r>
              <a:rPr lang="nl-NL" sz="1600" dirty="0" smtClean="0">
                <a:ea typeface="PMingLiU" panose="02020500000000000000" pitchFamily="18" charset="-120"/>
                <a:cs typeface="Arial" panose="020B0604020202020204" pitchFamily="34" charset="0"/>
              </a:rPr>
              <a:t> are </a:t>
            </a:r>
            <a:r>
              <a:rPr lang="nl-NL" sz="1600" dirty="0" err="1" smtClean="0">
                <a:ea typeface="PMingLiU" panose="02020500000000000000" pitchFamily="18" charset="-120"/>
                <a:cs typeface="Arial" panose="020B0604020202020204" pitchFamily="34" charset="0"/>
              </a:rPr>
              <a:t>you</a:t>
            </a:r>
            <a:r>
              <a:rPr lang="nl-NL" sz="1600" dirty="0" smtClean="0">
                <a:ea typeface="PMingLiU" panose="02020500000000000000" pitchFamily="18" charset="-120"/>
                <a:cs typeface="Arial" panose="020B0604020202020204" pitchFamily="34" charset="0"/>
              </a:rPr>
              <a:t>”;</a:t>
            </a:r>
          </a:p>
          <a:p>
            <a:pPr marL="457200"/>
            <a:r>
              <a:rPr lang="nl-NL" sz="1600" dirty="0" err="1">
                <a:ea typeface="PMingLiU" panose="02020500000000000000" pitchFamily="18" charset="-120"/>
                <a:cs typeface="Arial" panose="020B0604020202020204" pitchFamily="34" charset="0"/>
              </a:rPr>
              <a:t>c</a:t>
            </a:r>
            <a:r>
              <a:rPr lang="nl-NL" sz="1600" dirty="0" err="1" smtClean="0">
                <a:ea typeface="PMingLiU" panose="02020500000000000000" pitchFamily="18" charset="-120"/>
                <a:cs typeface="Arial" panose="020B0604020202020204" pitchFamily="34" charset="0"/>
              </a:rPr>
              <a:t>har</a:t>
            </a:r>
            <a:r>
              <a:rPr lang="nl-NL" sz="1600" dirty="0" smtClean="0">
                <a:ea typeface="PMingLiU" panose="02020500000000000000" pitchFamily="18" charset="-120"/>
                <a:cs typeface="Arial" panose="020B0604020202020204" pitchFamily="34" charset="0"/>
              </a:rPr>
              <a:t> *</a:t>
            </a:r>
            <a:r>
              <a:rPr lang="nl-NL" sz="1600" dirty="0" err="1" smtClean="0">
                <a:ea typeface="PMingLiU" panose="02020500000000000000" pitchFamily="18" charset="-120"/>
                <a:cs typeface="Arial" panose="020B0604020202020204" pitchFamily="34" charset="0"/>
              </a:rPr>
              <a:t>s3</a:t>
            </a:r>
            <a:r>
              <a:rPr lang="nl-NL" sz="1600" dirty="0" smtClean="0">
                <a:ea typeface="PMingLiU" panose="02020500000000000000" pitchFamily="18" charset="-120"/>
                <a:cs typeface="Arial" panose="020B0604020202020204" pitchFamily="34" charset="0"/>
              </a:rPr>
              <a:t> =“</a:t>
            </a:r>
            <a:r>
              <a:rPr lang="nl-NL" sz="1600" dirty="0" err="1" smtClean="0">
                <a:ea typeface="PMingLiU" panose="02020500000000000000" pitchFamily="18" charset="-120"/>
                <a:cs typeface="Arial" panose="020B0604020202020204" pitchFamily="34" charset="0"/>
              </a:rPr>
              <a:t>today</a:t>
            </a:r>
            <a:r>
              <a:rPr lang="nl-NL" sz="1600" dirty="0" smtClean="0">
                <a:ea typeface="PMingLiU" panose="02020500000000000000" pitchFamily="18" charset="-120"/>
                <a:cs typeface="Arial" panose="020B0604020202020204" pitchFamily="34" charset="0"/>
              </a:rPr>
              <a:t>?...”</a:t>
            </a:r>
          </a:p>
          <a:p>
            <a:pPr marL="457200"/>
            <a:r>
              <a:rPr lang="nl-NL" sz="1600" dirty="0" err="1">
                <a:ea typeface="PMingLiU" panose="02020500000000000000" pitchFamily="18" charset="-120"/>
                <a:cs typeface="Arial" panose="020B0604020202020204" pitchFamily="34" charset="0"/>
              </a:rPr>
              <a:t>c</a:t>
            </a:r>
            <a:r>
              <a:rPr lang="nl-NL" sz="1600" dirty="0" err="1" smtClean="0">
                <a:ea typeface="PMingLiU" panose="02020500000000000000" pitchFamily="18" charset="-120"/>
                <a:cs typeface="Arial" panose="020B0604020202020204" pitchFamily="34" charset="0"/>
              </a:rPr>
              <a:t>har</a:t>
            </a:r>
            <a:r>
              <a:rPr lang="nl-NL" sz="1600" dirty="0" smtClean="0">
                <a:ea typeface="PMingLiU" panose="02020500000000000000" pitchFamily="18" charset="-120"/>
                <a:cs typeface="Arial" panose="020B0604020202020204" pitchFamily="34" charset="0"/>
              </a:rPr>
              <a:t> s4[20] = “</a:t>
            </a:r>
            <a:r>
              <a:rPr lang="nl-NL" sz="1600" dirty="0" err="1" smtClean="0">
                <a:ea typeface="PMingLiU" panose="02020500000000000000" pitchFamily="18" charset="-120"/>
                <a:cs typeface="Arial" panose="020B0604020202020204" pitchFamily="34" charset="0"/>
              </a:rPr>
              <a:t>result</a:t>
            </a:r>
            <a:r>
              <a:rPr lang="nl-NL" sz="1600" dirty="0" smtClean="0">
                <a:ea typeface="PMingLiU" panose="02020500000000000000" pitchFamily="18" charset="-120"/>
                <a:cs typeface="Arial" panose="020B0604020202020204" pitchFamily="34" charset="0"/>
              </a:rPr>
              <a:t>”;</a:t>
            </a:r>
          </a:p>
          <a:p>
            <a:pPr marL="457200"/>
            <a:r>
              <a:rPr lang="nl-NL" sz="1600" dirty="0" err="1">
                <a:ea typeface="PMingLiU" panose="02020500000000000000" pitchFamily="18" charset="-120"/>
                <a:cs typeface="Arial" panose="020B0604020202020204" pitchFamily="34" charset="0"/>
              </a:rPr>
              <a:t>c</a:t>
            </a:r>
            <a:r>
              <a:rPr lang="nl-NL" sz="1600" dirty="0" err="1" smtClean="0">
                <a:ea typeface="PMingLiU" panose="02020500000000000000" pitchFamily="18" charset="-120"/>
                <a:cs typeface="Arial" panose="020B0604020202020204" pitchFamily="34" charset="0"/>
              </a:rPr>
              <a:t>har</a:t>
            </a:r>
            <a:r>
              <a:rPr lang="nl-NL" sz="1600" dirty="0" smtClean="0">
                <a:ea typeface="PMingLiU" panose="02020500000000000000" pitchFamily="18" charset="-120"/>
                <a:cs typeface="Arial" panose="020B0604020202020204" pitchFamily="34" charset="0"/>
              </a:rPr>
              <a:t> *s5;</a:t>
            </a:r>
          </a:p>
          <a:p>
            <a:pPr marL="457200"/>
            <a:r>
              <a:rPr lang="nl-NL" sz="1600" dirty="0"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lang="nl-NL" sz="1600" dirty="0" smtClean="0">
                <a:ea typeface="PMingLiU" panose="02020500000000000000" pitchFamily="18" charset="-120"/>
                <a:cs typeface="Arial" panose="020B0604020202020204" pitchFamily="34" charset="0"/>
              </a:rPr>
              <a:t>5 = s4;</a:t>
            </a:r>
          </a:p>
          <a:p>
            <a:pPr marL="457200"/>
            <a:endParaRPr lang="nl-NL" sz="1600" dirty="0" smtClean="0"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457200"/>
            <a:r>
              <a:rPr lang="nl-NL" sz="1600" dirty="0" smtClean="0">
                <a:ea typeface="PMingLiU" panose="02020500000000000000" pitchFamily="18" charset="-120"/>
                <a:cs typeface="Arial" panose="020B0604020202020204" pitchFamily="34" charset="0"/>
              </a:rPr>
              <a:t>//</a:t>
            </a:r>
            <a:r>
              <a:rPr lang="nl-NL" sz="1600" dirty="0" err="1" smtClean="0">
                <a:ea typeface="PMingLiU" panose="02020500000000000000" pitchFamily="18" charset="-120"/>
                <a:cs typeface="Arial" panose="020B0604020202020204" pitchFamily="34" charset="0"/>
              </a:rPr>
              <a:t>Length</a:t>
            </a:r>
            <a:r>
              <a:rPr lang="nl-NL" sz="1600" dirty="0" smtClean="0">
                <a:ea typeface="PMingLiU" panose="02020500000000000000" pitchFamily="18" charset="-120"/>
                <a:cs typeface="Arial" panose="020B0604020202020204" pitchFamily="34" charset="0"/>
              </a:rPr>
              <a:t> of string s4?</a:t>
            </a:r>
          </a:p>
          <a:p>
            <a:pPr marL="457200"/>
            <a:r>
              <a:rPr lang="en-US" sz="1600" dirty="0" err="1" smtClean="0">
                <a:ea typeface="PMingLiU" panose="02020500000000000000" pitchFamily="18" charset="-12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sz="1600" dirty="0">
                <a:ea typeface="PMingLiU" panose="02020500000000000000" pitchFamily="18" charset="-120"/>
                <a:cs typeface="Arial" panose="020B0604020202020204" pitchFamily="34" charset="0"/>
              </a:rPr>
              <a:t>i = 0;</a:t>
            </a:r>
          </a:p>
          <a:p>
            <a:pPr marL="457200"/>
            <a:r>
              <a:rPr lang="en-US" sz="1600" dirty="0" smtClean="0">
                <a:ea typeface="PMingLiU" panose="02020500000000000000" pitchFamily="18" charset="-120"/>
                <a:cs typeface="Arial" panose="020B0604020202020204" pitchFamily="34" charset="0"/>
              </a:rPr>
              <a:t>while </a:t>
            </a:r>
            <a:r>
              <a:rPr lang="en-US" sz="1600" dirty="0">
                <a:ea typeface="PMingLiU" panose="02020500000000000000" pitchFamily="18" charset="-120"/>
                <a:cs typeface="Arial" panose="020B0604020202020204" pitchFamily="34" charset="0"/>
              </a:rPr>
              <a:t>(*(s4+i) != '\0</a:t>
            </a:r>
            <a:r>
              <a:rPr lang="en-US" sz="1600" dirty="0" smtClean="0">
                <a:ea typeface="PMingLiU" panose="02020500000000000000" pitchFamily="18" charset="-120"/>
                <a:cs typeface="Arial" panose="020B0604020202020204" pitchFamily="34" charset="0"/>
              </a:rPr>
              <a:t>') {</a:t>
            </a:r>
            <a:endParaRPr lang="en-US" sz="1600" dirty="0"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457200"/>
            <a:r>
              <a:rPr lang="en-US" sz="1600" dirty="0" smtClean="0">
                <a:ea typeface="PMingLiU" panose="02020500000000000000" pitchFamily="18" charset="-120"/>
                <a:cs typeface="Arial" panose="020B0604020202020204" pitchFamily="34" charset="0"/>
              </a:rPr>
              <a:t>    </a:t>
            </a:r>
            <a:r>
              <a:rPr lang="en-US" sz="1600" dirty="0">
                <a:ea typeface="PMingLiU" panose="02020500000000000000" pitchFamily="18" charset="-120"/>
                <a:cs typeface="Arial" panose="020B0604020202020204" pitchFamily="34" charset="0"/>
              </a:rPr>
              <a:t>i++; </a:t>
            </a:r>
            <a:endParaRPr lang="en-US" sz="1600" dirty="0" smtClean="0"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457200"/>
            <a:r>
              <a:rPr lang="en-US" sz="1600" dirty="0">
                <a:ea typeface="PMingLiU" panose="02020500000000000000" pitchFamily="18" charset="-120"/>
                <a:cs typeface="Arial" panose="020B0604020202020204" pitchFamily="34" charset="0"/>
              </a:rPr>
              <a:t>}</a:t>
            </a:r>
          </a:p>
          <a:p>
            <a:pPr marL="457200"/>
            <a:r>
              <a:rPr lang="en-US" sz="1600" dirty="0" err="1" smtClean="0">
                <a:ea typeface="PMingLiU" panose="02020500000000000000" pitchFamily="18" charset="-120"/>
                <a:cs typeface="Arial" panose="020B0604020202020204" pitchFamily="34" charset="0"/>
              </a:rPr>
              <a:t>printf</a:t>
            </a:r>
            <a:r>
              <a:rPr lang="en-US" sz="1600" dirty="0" smtClean="0">
                <a:ea typeface="PMingLiU" panose="02020500000000000000" pitchFamily="18" charset="-120"/>
                <a:cs typeface="Arial" panose="020B0604020202020204" pitchFamily="34" charset="0"/>
              </a:rPr>
              <a:t> (“Word %s has %d characters\n</a:t>
            </a:r>
            <a:r>
              <a:rPr lang="en-US" sz="1600" dirty="0">
                <a:ea typeface="PMingLiU" panose="02020500000000000000" pitchFamily="18" charset="-120"/>
                <a:cs typeface="Arial" panose="020B0604020202020204" pitchFamily="34" charset="0"/>
              </a:rPr>
              <a:t>" , </a:t>
            </a:r>
            <a:r>
              <a:rPr lang="en-US" sz="1600" dirty="0" smtClean="0">
                <a:ea typeface="PMingLiU" panose="02020500000000000000" pitchFamily="18" charset="-120"/>
                <a:cs typeface="Arial" panose="020B0604020202020204" pitchFamily="34" charset="0"/>
              </a:rPr>
              <a:t>s4, i);</a:t>
            </a:r>
            <a:endParaRPr lang="en-US" sz="1600" dirty="0"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6425" y="1063625"/>
            <a:ext cx="19077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Quiz:</a:t>
            </a:r>
          </a:p>
          <a:p>
            <a:r>
              <a:rPr lang="en-US" dirty="0" smtClean="0"/>
              <a:t>1. Is s4 = s5 valid?</a:t>
            </a:r>
          </a:p>
          <a:p>
            <a:r>
              <a:rPr lang="en-US" dirty="0" smtClean="0"/>
              <a:t>2. Is s4++ valid?</a:t>
            </a:r>
          </a:p>
          <a:p>
            <a:r>
              <a:rPr lang="en-US" dirty="0" smtClean="0"/>
              <a:t>3. Is s5++ valid?</a:t>
            </a:r>
          </a:p>
          <a:p>
            <a:r>
              <a:rPr lang="en-US" dirty="0" smtClean="0"/>
              <a:t>4. Is s5[2] valid?</a:t>
            </a:r>
          </a:p>
          <a:p>
            <a:r>
              <a:rPr lang="en-US" dirty="0" smtClean="0"/>
              <a:t>5. Is s4[2] valid?</a:t>
            </a:r>
          </a:p>
          <a:p>
            <a:r>
              <a:rPr lang="en-US" dirty="0" smtClean="0"/>
              <a:t>6. Is *(s4+2) valid?</a:t>
            </a:r>
          </a:p>
          <a:p>
            <a:r>
              <a:rPr lang="en-US" dirty="0" smtClean="0"/>
              <a:t>7. Is *(s5+2) valid?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16284"/>
              </p:ext>
            </p:extLst>
          </p:nvPr>
        </p:nvGraphicFramePr>
        <p:xfrm>
          <a:off x="4940755" y="3559395"/>
          <a:ext cx="3457566" cy="62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938">
                  <a:extLst>
                    <a:ext uri="{9D8B030D-6E8A-4147-A177-3AD203B41FA5}">
                      <a16:colId xmlns:a16="http://schemas.microsoft.com/office/drawing/2014/main" val="3395952170"/>
                    </a:ext>
                  </a:extLst>
                </a:gridCol>
                <a:gridCol w="493938">
                  <a:extLst>
                    <a:ext uri="{9D8B030D-6E8A-4147-A177-3AD203B41FA5}">
                      <a16:colId xmlns:a16="http://schemas.microsoft.com/office/drawing/2014/main" val="2841925738"/>
                    </a:ext>
                  </a:extLst>
                </a:gridCol>
                <a:gridCol w="493938">
                  <a:extLst>
                    <a:ext uri="{9D8B030D-6E8A-4147-A177-3AD203B41FA5}">
                      <a16:colId xmlns:a16="http://schemas.microsoft.com/office/drawing/2014/main" val="3922390451"/>
                    </a:ext>
                  </a:extLst>
                </a:gridCol>
                <a:gridCol w="493938">
                  <a:extLst>
                    <a:ext uri="{9D8B030D-6E8A-4147-A177-3AD203B41FA5}">
                      <a16:colId xmlns:a16="http://schemas.microsoft.com/office/drawing/2014/main" val="1274158794"/>
                    </a:ext>
                  </a:extLst>
                </a:gridCol>
                <a:gridCol w="493938">
                  <a:extLst>
                    <a:ext uri="{9D8B030D-6E8A-4147-A177-3AD203B41FA5}">
                      <a16:colId xmlns:a16="http://schemas.microsoft.com/office/drawing/2014/main" val="2578317897"/>
                    </a:ext>
                  </a:extLst>
                </a:gridCol>
                <a:gridCol w="493938">
                  <a:extLst>
                    <a:ext uri="{9D8B030D-6E8A-4147-A177-3AD203B41FA5}">
                      <a16:colId xmlns:a16="http://schemas.microsoft.com/office/drawing/2014/main" val="3250790530"/>
                    </a:ext>
                  </a:extLst>
                </a:gridCol>
                <a:gridCol w="493938">
                  <a:extLst>
                    <a:ext uri="{9D8B030D-6E8A-4147-A177-3AD203B41FA5}">
                      <a16:colId xmlns:a16="http://schemas.microsoft.com/office/drawing/2014/main" val="2372699551"/>
                    </a:ext>
                  </a:extLst>
                </a:gridCol>
              </a:tblGrid>
              <a:tr h="312908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200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201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202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203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204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205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206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831857"/>
                  </a:ext>
                </a:extLst>
              </a:tr>
              <a:tr h="312908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r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e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u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l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\0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4218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40755" y="4593771"/>
            <a:ext cx="458559" cy="272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6882" y="489892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400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48627" y="4627013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s5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605090" y="3908552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s4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H="1" flipV="1">
            <a:off x="5148152" y="4185551"/>
            <a:ext cx="21883" cy="408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9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string to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86" y="1162051"/>
            <a:ext cx="2905125" cy="318628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print(char c[])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i = 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while(c[i] != ‘\0’)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printf</a:t>
            </a:r>
            <a:r>
              <a:rPr lang="en-US" dirty="0" smtClean="0"/>
              <a:t>(“%</a:t>
            </a:r>
            <a:r>
              <a:rPr lang="en-US" dirty="0" err="1" smtClean="0"/>
              <a:t>c”,c</a:t>
            </a:r>
            <a:r>
              <a:rPr lang="en-US" dirty="0" smtClean="0"/>
              <a:t>[i]);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i++;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(“\n”);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char c[20] = “Hello”;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print(c);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9180" y="1162052"/>
            <a:ext cx="3118077" cy="29730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300" dirty="0" smtClean="0"/>
              <a:t>#include &lt;</a:t>
            </a:r>
            <a:r>
              <a:rPr lang="en-US" sz="1300" dirty="0" err="1" smtClean="0"/>
              <a:t>stdio.h</a:t>
            </a:r>
            <a:r>
              <a:rPr lang="en-US" sz="1300" dirty="0" smtClean="0"/>
              <a:t>&gt;</a:t>
            </a:r>
          </a:p>
          <a:p>
            <a:pPr marL="0" indent="0">
              <a:buFont typeface="Arial"/>
              <a:buNone/>
            </a:pPr>
            <a:r>
              <a:rPr lang="en-US" sz="1300" dirty="0" smtClean="0"/>
              <a:t>#include &lt;</a:t>
            </a:r>
            <a:r>
              <a:rPr lang="en-US" sz="1300" dirty="0" err="1" smtClean="0"/>
              <a:t>string.h</a:t>
            </a:r>
            <a:r>
              <a:rPr lang="en-US" sz="1300" dirty="0" smtClean="0"/>
              <a:t>&gt;</a:t>
            </a:r>
          </a:p>
          <a:p>
            <a:pPr marL="0" indent="0">
              <a:buFont typeface="Arial"/>
              <a:buNone/>
            </a:pPr>
            <a:endParaRPr lang="en-US" sz="1300" dirty="0" smtClean="0"/>
          </a:p>
          <a:p>
            <a:pPr marL="0" indent="0">
              <a:buFont typeface="Arial"/>
              <a:buNone/>
            </a:pPr>
            <a:r>
              <a:rPr lang="en-US" sz="1300" dirty="0" smtClean="0"/>
              <a:t>void print(char *c)</a:t>
            </a:r>
          </a:p>
          <a:p>
            <a:pPr marL="0" indent="0">
              <a:buFont typeface="Arial"/>
              <a:buNone/>
            </a:pPr>
            <a:r>
              <a:rPr lang="en-US" sz="1300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en-US" sz="1300" dirty="0"/>
              <a:t> </a:t>
            </a:r>
            <a:r>
              <a:rPr lang="en-US" sz="1300" dirty="0" smtClean="0"/>
              <a:t>   while(*c != ‘\0’)</a:t>
            </a:r>
          </a:p>
          <a:p>
            <a:pPr marL="0" indent="0">
              <a:buFont typeface="Arial"/>
              <a:buNone/>
            </a:pPr>
            <a:r>
              <a:rPr lang="en-US" sz="1300" dirty="0"/>
              <a:t> </a:t>
            </a:r>
            <a:r>
              <a:rPr lang="en-US" sz="1300" dirty="0" smtClean="0"/>
              <a:t>   {</a:t>
            </a:r>
          </a:p>
          <a:p>
            <a:pPr marL="0" indent="0">
              <a:buFont typeface="Arial"/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</a:t>
            </a:r>
            <a:r>
              <a:rPr lang="en-US" sz="1300" dirty="0" err="1" smtClean="0"/>
              <a:t>printf</a:t>
            </a:r>
            <a:r>
              <a:rPr lang="en-US" sz="1300" dirty="0" smtClean="0"/>
              <a:t>(“%c”, *c);</a:t>
            </a:r>
          </a:p>
          <a:p>
            <a:pPr marL="0" indent="0">
              <a:buFont typeface="Arial"/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</a:t>
            </a:r>
            <a:r>
              <a:rPr lang="en-US" sz="1300" dirty="0" err="1" smtClean="0"/>
              <a:t>c++</a:t>
            </a:r>
            <a:r>
              <a:rPr lang="en-US" sz="1300" dirty="0" smtClean="0"/>
              <a:t>;</a:t>
            </a:r>
          </a:p>
          <a:p>
            <a:pPr marL="0" indent="0">
              <a:buFont typeface="Arial"/>
              <a:buNone/>
            </a:pPr>
            <a:r>
              <a:rPr lang="en-US" sz="1300" dirty="0"/>
              <a:t> </a:t>
            </a:r>
            <a:r>
              <a:rPr lang="en-US" sz="1300" dirty="0" smtClean="0"/>
              <a:t>   }</a:t>
            </a:r>
          </a:p>
          <a:p>
            <a:pPr marL="0" indent="0">
              <a:buFont typeface="Arial"/>
              <a:buNone/>
            </a:pPr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err="1" smtClean="0"/>
              <a:t>printf</a:t>
            </a:r>
            <a:r>
              <a:rPr lang="en-US" sz="1300" dirty="0" smtClean="0"/>
              <a:t>(“\n”);</a:t>
            </a:r>
          </a:p>
          <a:p>
            <a:pPr marL="0" indent="0">
              <a:buFont typeface="Arial"/>
              <a:buNone/>
            </a:pPr>
            <a:r>
              <a:rPr lang="en-US" sz="1300" dirty="0" smtClean="0"/>
              <a:t>}</a:t>
            </a:r>
          </a:p>
          <a:p>
            <a:pPr marL="0" indent="0">
              <a:buFont typeface="Arial"/>
              <a:buNone/>
            </a:pPr>
            <a:endParaRPr lang="en-US" sz="1300" dirty="0" smtClean="0"/>
          </a:p>
          <a:p>
            <a:pPr marL="0" indent="0">
              <a:buFont typeface="Arial"/>
              <a:buNone/>
            </a:pPr>
            <a:r>
              <a:rPr lang="en-US" sz="1300" dirty="0" err="1" smtClean="0"/>
              <a:t>int</a:t>
            </a:r>
            <a:r>
              <a:rPr lang="en-US" sz="1300" dirty="0" smtClean="0"/>
              <a:t> main()</a:t>
            </a:r>
          </a:p>
          <a:p>
            <a:pPr marL="0" indent="0">
              <a:buFont typeface="Arial"/>
              <a:buNone/>
            </a:pPr>
            <a:r>
              <a:rPr lang="en-US" sz="1300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en-US" sz="1300" dirty="0"/>
              <a:t> </a:t>
            </a:r>
            <a:r>
              <a:rPr lang="en-US" sz="1300" dirty="0" smtClean="0"/>
              <a:t>   char c[20] = “Hello”; </a:t>
            </a:r>
          </a:p>
          <a:p>
            <a:pPr marL="0" indent="0">
              <a:buFont typeface="Arial"/>
              <a:buNone/>
            </a:pPr>
            <a:r>
              <a:rPr lang="en-US" sz="1300" dirty="0"/>
              <a:t> </a:t>
            </a:r>
            <a:r>
              <a:rPr lang="en-US" sz="1300" dirty="0" smtClean="0"/>
              <a:t>   print(c);</a:t>
            </a:r>
          </a:p>
          <a:p>
            <a:pPr marL="0" indent="0">
              <a:buFont typeface="Arial"/>
              <a:buNone/>
            </a:pPr>
            <a:r>
              <a:rPr lang="en-US" sz="1300" dirty="0" smtClean="0"/>
              <a:t>}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38875" y="1162051"/>
            <a:ext cx="2905125" cy="2874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void print(char *c)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en-US" dirty="0"/>
              <a:t> </a:t>
            </a:r>
            <a:r>
              <a:rPr lang="en-US" dirty="0" smtClean="0"/>
              <a:t>   while(*c != ‘\0’)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{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(“%c”, *c);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c++</a:t>
            </a:r>
            <a:r>
              <a:rPr lang="en-US" dirty="0" smtClean="0"/>
              <a:t>;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}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(“\n”);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en-US" dirty="0"/>
              <a:t> </a:t>
            </a:r>
            <a:r>
              <a:rPr lang="en-US" dirty="0" smtClean="0"/>
              <a:t>   char *c = “Hello”;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print(c);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0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Week 7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Pointers </a:t>
            </a:r>
            <a:r>
              <a:rPr lang="nl-NL" dirty="0" err="1" smtClean="0"/>
              <a:t>and</a:t>
            </a:r>
            <a:r>
              <a:rPr lang="nl-NL" dirty="0" smtClean="0"/>
              <a:t> Arrays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2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up: Pointers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53" y="1603049"/>
            <a:ext cx="4429125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9734" y="2416296"/>
            <a:ext cx="4346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c;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*p;        </a:t>
            </a:r>
            <a:r>
              <a:rPr lang="en-US" dirty="0" smtClean="0">
                <a:solidFill>
                  <a:schemeClr val="tx2"/>
                </a:solidFill>
              </a:rPr>
              <a:t>/* declare a pointer */</a:t>
            </a:r>
          </a:p>
          <a:p>
            <a:r>
              <a:rPr lang="en-US" dirty="0"/>
              <a:t>p</a:t>
            </a:r>
            <a:r>
              <a:rPr lang="en-US" dirty="0" smtClean="0"/>
              <a:t> = &amp;c;       </a:t>
            </a:r>
            <a:r>
              <a:rPr lang="en-US" dirty="0" smtClean="0">
                <a:solidFill>
                  <a:schemeClr val="tx2"/>
                </a:solidFill>
              </a:rPr>
              <a:t>/* assign the address of c to p */</a:t>
            </a:r>
          </a:p>
          <a:p>
            <a:r>
              <a:rPr lang="en-US" dirty="0" smtClean="0"/>
              <a:t>*p = 5;        </a:t>
            </a:r>
            <a:r>
              <a:rPr lang="en-US" dirty="0" smtClean="0">
                <a:solidFill>
                  <a:schemeClr val="tx2"/>
                </a:solidFill>
              </a:rPr>
              <a:t>/* dereferencing the pointer p */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Team-up with a classmate</a:t>
            </a:r>
          </a:p>
          <a:p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/>
              <a:t>starting code from canvas: </a:t>
            </a:r>
            <a:br>
              <a:rPr lang="en-US" dirty="0"/>
            </a:br>
            <a:r>
              <a:rPr lang="en-GB" dirty="0" err="1" smtClean="0">
                <a:solidFill>
                  <a:srgbClr val="0070C0"/>
                </a:solidFill>
              </a:rPr>
              <a:t>debuggingChallenge.rar</a:t>
            </a:r>
            <a:r>
              <a:rPr lang="en-GB" dirty="0" smtClean="0">
                <a:hlinkClick r:id="rId2"/>
              </a:rPr>
              <a:t> 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  <a:p>
            <a:r>
              <a:rPr lang="en-US" dirty="0" smtClean="0"/>
              <a:t>Perform </a:t>
            </a:r>
            <a:r>
              <a:rPr lang="en-US" dirty="0"/>
              <a:t>the </a:t>
            </a:r>
            <a:r>
              <a:rPr lang="en-US" dirty="0" smtClean="0"/>
              <a:t>challenge as described </a:t>
            </a:r>
            <a:r>
              <a:rPr lang="en-US" dirty="0"/>
              <a:t>in the starting </a:t>
            </a:r>
            <a:r>
              <a:rPr lang="en-US" dirty="0" smtClean="0"/>
              <a:t>code</a:t>
            </a:r>
          </a:p>
          <a:p>
            <a:endParaRPr lang="en-US" dirty="0"/>
          </a:p>
          <a:p>
            <a:r>
              <a:rPr lang="en-US" dirty="0" smtClean="0"/>
              <a:t>Will you be the first team to debug the program?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Pointers </a:t>
            </a:r>
            <a:r>
              <a:rPr lang="nl-NL" dirty="0" err="1" smtClean="0"/>
              <a:t>and</a:t>
            </a:r>
            <a:r>
              <a:rPr lang="nl-NL" dirty="0" smtClean="0"/>
              <a:t> Arrays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pPr marL="914400" lvl="2" indent="0"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7915" y="2972537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*pa;</a:t>
            </a:r>
          </a:p>
          <a:p>
            <a:r>
              <a:rPr lang="en-US" dirty="0"/>
              <a:t>p</a:t>
            </a:r>
            <a:r>
              <a:rPr lang="en-US" dirty="0" smtClean="0"/>
              <a:t>a = &amp;a[0];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50" y="1682144"/>
            <a:ext cx="3543300" cy="523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7915" y="1660861"/>
            <a:ext cx="10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a[10];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775" y="2637442"/>
            <a:ext cx="38290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961135"/>
              </p:ext>
            </p:extLst>
          </p:nvPr>
        </p:nvGraphicFramePr>
        <p:xfrm>
          <a:off x="464209" y="2398979"/>
          <a:ext cx="5774601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943">
                  <a:extLst>
                    <a:ext uri="{9D8B030D-6E8A-4147-A177-3AD203B41FA5}">
                      <a16:colId xmlns:a16="http://schemas.microsoft.com/office/drawing/2014/main" val="1671055024"/>
                    </a:ext>
                  </a:extLst>
                </a:gridCol>
                <a:gridCol w="824943">
                  <a:extLst>
                    <a:ext uri="{9D8B030D-6E8A-4147-A177-3AD203B41FA5}">
                      <a16:colId xmlns:a16="http://schemas.microsoft.com/office/drawing/2014/main" val="376817312"/>
                    </a:ext>
                  </a:extLst>
                </a:gridCol>
                <a:gridCol w="824943">
                  <a:extLst>
                    <a:ext uri="{9D8B030D-6E8A-4147-A177-3AD203B41FA5}">
                      <a16:colId xmlns:a16="http://schemas.microsoft.com/office/drawing/2014/main" val="3391532395"/>
                    </a:ext>
                  </a:extLst>
                </a:gridCol>
                <a:gridCol w="824943">
                  <a:extLst>
                    <a:ext uri="{9D8B030D-6E8A-4147-A177-3AD203B41FA5}">
                      <a16:colId xmlns:a16="http://schemas.microsoft.com/office/drawing/2014/main" val="1023553401"/>
                    </a:ext>
                  </a:extLst>
                </a:gridCol>
                <a:gridCol w="824943">
                  <a:extLst>
                    <a:ext uri="{9D8B030D-6E8A-4147-A177-3AD203B41FA5}">
                      <a16:colId xmlns:a16="http://schemas.microsoft.com/office/drawing/2014/main" val="1282439863"/>
                    </a:ext>
                  </a:extLst>
                </a:gridCol>
                <a:gridCol w="824943">
                  <a:extLst>
                    <a:ext uri="{9D8B030D-6E8A-4147-A177-3AD203B41FA5}">
                      <a16:colId xmlns:a16="http://schemas.microsoft.com/office/drawing/2014/main" val="3028210307"/>
                    </a:ext>
                  </a:extLst>
                </a:gridCol>
                <a:gridCol w="824943">
                  <a:extLst>
                    <a:ext uri="{9D8B030D-6E8A-4147-A177-3AD203B41FA5}">
                      <a16:colId xmlns:a16="http://schemas.microsoft.com/office/drawing/2014/main" val="1669424935"/>
                    </a:ext>
                  </a:extLst>
                </a:gridCol>
              </a:tblGrid>
              <a:tr h="250825">
                <a:tc rowSpan="6"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</a:p>
                  </a:txBody>
                  <a:tcPr vert="vert270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ADDRESS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pa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pa+1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pa+2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pa+3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pa+4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0226"/>
                  </a:ext>
                </a:extLst>
              </a:tr>
              <a:tr h="250825">
                <a:tc vMerge="1">
                  <a:txBody>
                    <a:bodyPr/>
                    <a:lstStyle/>
                    <a:p>
                      <a:pPr algn="l"/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&amp;a[0]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&amp;a[1]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&amp;a[2]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&amp;a[3]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&amp;a[4]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879791"/>
                  </a:ext>
                </a:extLst>
              </a:tr>
              <a:tr h="250825">
                <a:tc vMerge="1">
                  <a:txBody>
                    <a:bodyPr/>
                    <a:lstStyle/>
                    <a:p>
                      <a:pPr algn="ctr"/>
                      <a:endParaRPr lang="en-US" sz="2200" b="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200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204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208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212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216</a:t>
                      </a:r>
                      <a:endParaRPr lang="en-US" sz="14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722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631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a[0]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a[1]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a[2]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a[3]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a[4]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8659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*pa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*(pa+1)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*(pa+2)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*(pa+3)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*(pa+4)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0276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4209" y="1154656"/>
            <a:ext cx="4107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a[5] = {2, 4, 5, 8, 1};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*pa = a;     // same as : </a:t>
            </a:r>
            <a:r>
              <a:rPr lang="en-US" dirty="0" err="1" smtClean="0"/>
              <a:t>int</a:t>
            </a:r>
            <a:r>
              <a:rPr lang="en-US" dirty="0" smtClean="0"/>
              <a:t> *pa = &amp;a[0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*pa</a:t>
            </a:r>
            <a:r>
              <a:rPr lang="en-US" dirty="0"/>
              <a:t>;     // same as : </a:t>
            </a:r>
            <a:r>
              <a:rPr lang="en-US" dirty="0" err="1"/>
              <a:t>int</a:t>
            </a:r>
            <a:r>
              <a:rPr lang="en-US" dirty="0"/>
              <a:t> 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a[0</a:t>
            </a:r>
            <a:r>
              <a:rPr lang="en-US" dirty="0"/>
              <a:t>];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Pointers </a:t>
            </a:r>
            <a:r>
              <a:rPr lang="nl-NL" dirty="0" err="1"/>
              <a:t>and</a:t>
            </a:r>
            <a:r>
              <a:rPr lang="nl-NL" dirty="0"/>
              <a:t> Arrays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38813" y="4252243"/>
            <a:ext cx="7257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64565" y="3990633"/>
            <a:ext cx="125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Pointer </a:t>
            </a:r>
            <a:r>
              <a:rPr lang="nl-NL" sz="1400" dirty="0" err="1" smtClean="0"/>
              <a:t>arithmetic</a:t>
            </a:r>
            <a:endParaRPr lang="en-GB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238810" y="3859828"/>
            <a:ext cx="7257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64565" y="3687273"/>
            <a:ext cx="135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Array </a:t>
            </a:r>
            <a:r>
              <a:rPr lang="nl-NL" sz="1400" dirty="0" err="1" smtClean="0"/>
              <a:t>indexing</a:t>
            </a:r>
            <a:endParaRPr lang="en-GB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238813" y="2871787"/>
            <a:ext cx="7257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64568" y="2699232"/>
            <a:ext cx="13544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Array </a:t>
            </a:r>
            <a:r>
              <a:rPr lang="nl-NL" sz="1400" dirty="0" err="1" smtClean="0"/>
              <a:t>indexing</a:t>
            </a:r>
            <a:endParaRPr lang="en-GB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38816" y="2563928"/>
            <a:ext cx="7257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64568" y="2398109"/>
            <a:ext cx="19731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Pointer </a:t>
            </a:r>
            <a:r>
              <a:rPr lang="nl-NL" sz="1400" dirty="0" err="1" smtClean="0"/>
              <a:t>arithmetic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646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2834640" cy="28949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smtClean="0"/>
              <a:t>Given:</a:t>
            </a:r>
          </a:p>
          <a:p>
            <a:pPr marL="400050" lvl="1" indent="0"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 </a:t>
            </a:r>
            <a:r>
              <a:rPr lang="en-US" sz="1400" dirty="0"/>
              <a:t>a[6] = { 3, 6, -3, 1, 8, 3 };</a:t>
            </a:r>
          </a:p>
          <a:p>
            <a:pPr marL="400050" lvl="1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 i = </a:t>
            </a:r>
            <a:r>
              <a:rPr lang="en-US" sz="1400" dirty="0" smtClean="0"/>
              <a:t>3, j </a:t>
            </a:r>
            <a:r>
              <a:rPr lang="en-US" sz="1400" dirty="0"/>
              <a:t>= 8;</a:t>
            </a:r>
          </a:p>
          <a:p>
            <a:pPr marL="400050" lvl="1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* p = a;</a:t>
            </a:r>
          </a:p>
          <a:p>
            <a:pPr marL="400050" lvl="1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* q;</a:t>
            </a:r>
          </a:p>
          <a:p>
            <a:pPr marL="400050" lvl="1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* r = &amp;a[1</a:t>
            </a:r>
            <a:r>
              <a:rPr lang="en-US" sz="1400" dirty="0" smtClean="0"/>
              <a:t>];</a:t>
            </a:r>
          </a:p>
          <a:p>
            <a:pPr marL="400050" lvl="1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Find the result of the following operations:</a:t>
            </a:r>
          </a:p>
          <a:p>
            <a:pPr marL="400050" lvl="1" indent="0">
              <a:buNone/>
            </a:pPr>
            <a:r>
              <a:rPr lang="en-US" sz="1400" dirty="0"/>
              <a:t>i = *(p + 5);</a:t>
            </a:r>
          </a:p>
          <a:p>
            <a:pPr marL="400050" lvl="1" indent="0">
              <a:buNone/>
            </a:pPr>
            <a:r>
              <a:rPr lang="da-DK" sz="1400" dirty="0"/>
              <a:t>j = sizeof (a</a:t>
            </a:r>
            <a:r>
              <a:rPr lang="da-DK" sz="1400" dirty="0" smtClean="0"/>
              <a:t>);</a:t>
            </a:r>
            <a:endParaRPr lang="en-US" sz="1400" dirty="0"/>
          </a:p>
          <a:p>
            <a:pPr marL="400050" lvl="1" indent="0">
              <a:buNone/>
            </a:pPr>
            <a:r>
              <a:rPr lang="da-DK" sz="1400" dirty="0"/>
              <a:t>r[2] = p[2] + a[1];</a:t>
            </a:r>
            <a:endParaRPr lang="en-US" sz="1400" dirty="0"/>
          </a:p>
          <a:p>
            <a:pPr marL="400050" lvl="1" indent="0">
              <a:buNone/>
            </a:pPr>
            <a:r>
              <a:rPr lang="en-US" sz="1400" dirty="0"/>
              <a:t>*q += </a:t>
            </a:r>
            <a:r>
              <a:rPr lang="en-US" sz="1400" dirty="0" smtClean="0"/>
              <a:t>(*</a:t>
            </a:r>
            <a:r>
              <a:rPr lang="en-US" sz="1400" dirty="0"/>
              <a:t>p </a:t>
            </a:r>
            <a:r>
              <a:rPr lang="en-US" sz="1400" dirty="0" smtClean="0"/>
              <a:t>)* (*r)</a:t>
            </a:r>
            <a:r>
              <a:rPr lang="da-DK" sz="1400" dirty="0" smtClean="0"/>
              <a:t>;</a:t>
            </a:r>
            <a:endParaRPr lang="en-US" sz="1400" dirty="0"/>
          </a:p>
          <a:p>
            <a:pPr marL="0" indent="0">
              <a:buNone/>
            </a:pPr>
            <a:endParaRPr lang="en-US" sz="1000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72706"/>
              </p:ext>
            </p:extLst>
          </p:nvPr>
        </p:nvGraphicFramePr>
        <p:xfrm>
          <a:off x="3528508" y="1593999"/>
          <a:ext cx="50668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944">
                  <a:extLst>
                    <a:ext uri="{9D8B030D-6E8A-4147-A177-3AD203B41FA5}">
                      <a16:colId xmlns:a16="http://schemas.microsoft.com/office/drawing/2014/main" val="1444000440"/>
                    </a:ext>
                  </a:extLst>
                </a:gridCol>
                <a:gridCol w="2918908">
                  <a:extLst>
                    <a:ext uri="{9D8B030D-6E8A-4147-A177-3AD203B41FA5}">
                      <a16:colId xmlns:a16="http://schemas.microsoft.com/office/drawing/2014/main" val="683683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 = *(p+5)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07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 = </a:t>
                      </a:r>
                      <a:r>
                        <a:rPr lang="en-US" dirty="0" err="1" smtClean="0"/>
                        <a:t>sizeof</a:t>
                      </a:r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6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r[2] = p[2] + a[1]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18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*q += (*p)*(*r)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5695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76452" y="197940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76452" y="228960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 = 24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76452" y="27131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[2] =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14252" y="3084622"/>
            <a:ext cx="294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*q does not point to any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4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69155" y="2133600"/>
            <a:ext cx="338800" cy="206375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888889" cy="30726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 err="1"/>
              <a:t>i</a:t>
            </a:r>
            <a:r>
              <a:rPr lang="en-US" sz="1200" dirty="0" err="1" smtClean="0"/>
              <a:t>nt</a:t>
            </a:r>
            <a:r>
              <a:rPr lang="en-US" sz="1200" dirty="0" smtClean="0"/>
              <a:t> </a:t>
            </a:r>
            <a:r>
              <a:rPr lang="en-US" sz="1200" dirty="0" err="1" smtClean="0"/>
              <a:t>sumOfElements</a:t>
            </a:r>
            <a:r>
              <a:rPr lang="en-US" sz="1200" dirty="0" smtClean="0"/>
              <a:t>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a[ ], </a:t>
            </a:r>
            <a:r>
              <a:rPr lang="en-US" sz="1200" dirty="0" err="1" smtClean="0"/>
              <a:t>int</a:t>
            </a:r>
            <a:r>
              <a:rPr lang="en-US" sz="1200" dirty="0" smtClean="0"/>
              <a:t> size)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sum = 0;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for (</a:t>
            </a:r>
            <a:r>
              <a:rPr lang="en-US" sz="1200" dirty="0" err="1" smtClean="0"/>
              <a:t>int</a:t>
            </a:r>
            <a:r>
              <a:rPr lang="en-US" sz="1200" dirty="0" smtClean="0"/>
              <a:t> i = 0; i &lt; size; i++)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/>
              <a:t>	 </a:t>
            </a:r>
            <a:r>
              <a:rPr lang="en-US" sz="1200" dirty="0" smtClean="0"/>
              <a:t> sum +=  a[i];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}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return sum;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main()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a[] = {1,2,3,4,5</a:t>
            </a:r>
            <a:r>
              <a:rPr lang="en-US" sz="1200" dirty="0"/>
              <a:t>}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sum = </a:t>
            </a:r>
            <a:r>
              <a:rPr lang="en-US" sz="1200" dirty="0" err="1" smtClean="0"/>
              <a:t>sumOfElements</a:t>
            </a:r>
            <a:r>
              <a:rPr lang="en-US" sz="1200" dirty="0" smtClean="0"/>
              <a:t>(a, 5);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printf</a:t>
            </a:r>
            <a:r>
              <a:rPr lang="en-US" sz="1200" dirty="0" smtClean="0"/>
              <a:t>(“Sum of elements is %d\n”, sum);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29756" y="2219855"/>
            <a:ext cx="367088" cy="206375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97911" y="1200150"/>
            <a:ext cx="3888889" cy="317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sumOfElements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b="1" dirty="0" smtClean="0"/>
              <a:t>*a</a:t>
            </a:r>
            <a:r>
              <a:rPr lang="en-US" sz="1200" dirty="0" smtClean="0"/>
              <a:t>, </a:t>
            </a:r>
            <a:r>
              <a:rPr lang="en-US" sz="1200" dirty="0" err="1" smtClean="0"/>
              <a:t>int</a:t>
            </a:r>
            <a:r>
              <a:rPr lang="en-US" sz="1200" dirty="0" smtClean="0"/>
              <a:t> size)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sum = 0;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	for (</a:t>
            </a:r>
            <a:r>
              <a:rPr lang="en-US" sz="1200" dirty="0" err="1" smtClean="0"/>
              <a:t>int</a:t>
            </a:r>
            <a:r>
              <a:rPr lang="en-US" sz="1200" dirty="0" smtClean="0"/>
              <a:t> i = 0; i &lt; size; i++)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	{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	  sum += *a;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               a++;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	}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	return sum;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}</a:t>
            </a:r>
          </a:p>
          <a:p>
            <a:pPr marL="0" indent="0">
              <a:buFont typeface="Arial"/>
              <a:buNone/>
            </a:pPr>
            <a:endParaRPr lang="en-US" sz="1200" dirty="0" smtClean="0"/>
          </a:p>
          <a:p>
            <a:pPr marL="0" indent="0">
              <a:buFont typeface="Arial"/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main()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a[] = {1,2,3,4,5};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size = </a:t>
            </a:r>
            <a:r>
              <a:rPr lang="en-US" sz="1200" dirty="0" err="1" smtClean="0"/>
              <a:t>sizeof</a:t>
            </a:r>
            <a:r>
              <a:rPr lang="en-US" sz="1200" dirty="0" smtClean="0"/>
              <a:t>(a)/</a:t>
            </a:r>
            <a:r>
              <a:rPr lang="en-US" sz="1200" dirty="0" err="1" smtClean="0"/>
              <a:t>sizeof</a:t>
            </a:r>
            <a:r>
              <a:rPr lang="en-US" sz="1200" dirty="0" smtClean="0"/>
              <a:t>(a[0]);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sum = </a:t>
            </a:r>
            <a:r>
              <a:rPr lang="en-US" sz="1200" dirty="0" err="1" smtClean="0"/>
              <a:t>sumOfElements</a:t>
            </a:r>
            <a:r>
              <a:rPr lang="en-US" sz="1200" dirty="0" smtClean="0"/>
              <a:t>(</a:t>
            </a:r>
            <a:r>
              <a:rPr lang="en-US" sz="1200" b="1" dirty="0"/>
              <a:t>a</a:t>
            </a:r>
            <a:r>
              <a:rPr lang="en-US" sz="1200" dirty="0" smtClean="0"/>
              <a:t>, </a:t>
            </a:r>
            <a:r>
              <a:rPr lang="en-US" sz="1200" b="1" dirty="0" smtClean="0"/>
              <a:t>size</a:t>
            </a:r>
            <a:r>
              <a:rPr lang="en-US" sz="1200" dirty="0" smtClean="0"/>
              <a:t>);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printf</a:t>
            </a:r>
            <a:r>
              <a:rPr lang="en-US" sz="1200" dirty="0" smtClean="0"/>
              <a:t>(“Sum of elements is %d\n”, sum);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837005" y="4272844"/>
            <a:ext cx="3137572" cy="7252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What</a:t>
            </a:r>
            <a:r>
              <a:rPr lang="nl-NL" sz="1600" dirty="0" smtClean="0"/>
              <a:t> is </a:t>
            </a:r>
            <a:r>
              <a:rPr lang="nl-NL" sz="1600" dirty="0" err="1" smtClean="0"/>
              <a:t>the</a:t>
            </a:r>
            <a:r>
              <a:rPr lang="nl-NL" sz="1600" dirty="0" smtClean="0"/>
              <a:t> advantage of </a:t>
            </a:r>
            <a:r>
              <a:rPr lang="nl-NL" sz="1600" dirty="0" err="1" smtClean="0"/>
              <a:t>using</a:t>
            </a:r>
            <a:r>
              <a:rPr lang="nl-NL" sz="1600" dirty="0" smtClean="0"/>
              <a:t> pointer </a:t>
            </a:r>
            <a:r>
              <a:rPr lang="nl-NL" sz="1600" dirty="0" err="1" smtClean="0"/>
              <a:t>arithmetic</a:t>
            </a:r>
            <a:r>
              <a:rPr lang="nl-NL" sz="1600" dirty="0" smtClean="0"/>
              <a:t> over array </a:t>
            </a:r>
            <a:r>
              <a:rPr lang="nl-NL" sz="1600" dirty="0" err="1" smtClean="0"/>
              <a:t>indexing</a:t>
            </a:r>
            <a:r>
              <a:rPr lang="nl-NL" sz="1600" dirty="0" smtClean="0"/>
              <a:t>?</a:t>
            </a:r>
            <a:endParaRPr lang="en-GB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907956" y="2236787"/>
            <a:ext cx="3554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796844" y="2323042"/>
            <a:ext cx="3554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63421" y="2105982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Array </a:t>
            </a:r>
            <a:r>
              <a:rPr lang="nl-NL" sz="1100" dirty="0" err="1" smtClean="0"/>
              <a:t>indexing</a:t>
            </a:r>
            <a:endParaRPr lang="en-GB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6140557" y="2192237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Pointer </a:t>
            </a:r>
            <a:r>
              <a:rPr lang="nl-NL" sz="1100" dirty="0" err="1" smtClean="0"/>
              <a:t>arithmetic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2069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43857"/>
              </p:ext>
            </p:extLst>
          </p:nvPr>
        </p:nvGraphicFramePr>
        <p:xfrm>
          <a:off x="577516" y="1579264"/>
          <a:ext cx="8037095" cy="213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799">
                  <a:extLst>
                    <a:ext uri="{9D8B030D-6E8A-4147-A177-3AD203B41FA5}">
                      <a16:colId xmlns:a16="http://schemas.microsoft.com/office/drawing/2014/main" val="779906972"/>
                    </a:ext>
                  </a:extLst>
                </a:gridCol>
                <a:gridCol w="5978296">
                  <a:extLst>
                    <a:ext uri="{9D8B030D-6E8A-4147-A177-3AD203B41FA5}">
                      <a16:colId xmlns:a16="http://schemas.microsoft.com/office/drawing/2014/main" val="2870099881"/>
                    </a:ext>
                  </a:extLst>
                </a:gridCol>
              </a:tblGrid>
              <a:tr h="237588"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search_value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98281"/>
                  </a:ext>
                </a:extLst>
              </a:tr>
              <a:tr h="885097"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 function checks</a:t>
                      </a:r>
                      <a:r>
                        <a:rPr lang="en-GB" baseline="0" dirty="0" smtClean="0"/>
                        <a:t> if an array contains a specified value.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157903"/>
                  </a:ext>
                </a:extLst>
              </a:tr>
              <a:tr h="885097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Possible</a:t>
                      </a:r>
                      <a:r>
                        <a:rPr lang="nl-NL" dirty="0" smtClean="0"/>
                        <a:t> prototype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bool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search_value</a:t>
                      </a:r>
                      <a:r>
                        <a:rPr lang="nl-NL" dirty="0" smtClean="0"/>
                        <a:t>(int*</a:t>
                      </a:r>
                      <a:r>
                        <a:rPr lang="nl-NL" baseline="0" dirty="0" smtClean="0"/>
                        <a:t> array, int </a:t>
                      </a:r>
                      <a:r>
                        <a:rPr lang="nl-NL" baseline="0" dirty="0" err="1" smtClean="0"/>
                        <a:t>size_array</a:t>
                      </a:r>
                      <a:r>
                        <a:rPr lang="nl-NL" baseline="0" dirty="0" smtClean="0"/>
                        <a:t>, int </a:t>
                      </a:r>
                      <a:r>
                        <a:rPr lang="nl-NL" baseline="0" dirty="0" err="1" smtClean="0"/>
                        <a:t>value</a:t>
                      </a:r>
                      <a:r>
                        <a:rPr lang="nl-NL" baseline="0" dirty="0" smtClean="0"/>
                        <a:t>, </a:t>
                      </a:r>
                      <a:r>
                        <a:rPr lang="nl-NL" baseline="0" dirty="0" err="1" smtClean="0"/>
                        <a:t>bool</a:t>
                      </a:r>
                      <a:r>
                        <a:rPr lang="nl-NL" baseline="0" dirty="0" smtClean="0"/>
                        <a:t>* </a:t>
                      </a:r>
                      <a:r>
                        <a:rPr lang="nl-NL" baseline="0" dirty="0" err="1" smtClean="0"/>
                        <a:t>result</a:t>
                      </a:r>
                      <a:r>
                        <a:rPr lang="nl-NL" baseline="0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3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PPT_Fontys_NL_universeel</Template>
  <TotalTime>0</TotalTime>
  <Words>1136</Words>
  <Application>Microsoft Office PowerPoint</Application>
  <PresentationFormat>On-screen Show (16:9)</PresentationFormat>
  <Paragraphs>272</Paragraphs>
  <Slides>18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PMingLiU</vt:lpstr>
      <vt:lpstr>Aangepast ontwerp</vt:lpstr>
      <vt:lpstr>Programming in C</vt:lpstr>
      <vt:lpstr>Week 7</vt:lpstr>
      <vt:lpstr>Wrap up: Pointers</vt:lpstr>
      <vt:lpstr>Debugging challenge</vt:lpstr>
      <vt:lpstr>Pointers and Arrays</vt:lpstr>
      <vt:lpstr>Pointers and Arrays</vt:lpstr>
      <vt:lpstr>Quiz</vt:lpstr>
      <vt:lpstr>Pointers and arrays</vt:lpstr>
      <vt:lpstr>Exercise 1</vt:lpstr>
      <vt:lpstr>Exercise 2</vt:lpstr>
      <vt:lpstr>Exercise 3</vt:lpstr>
      <vt:lpstr>Sorting arrays: “bubble sort” algorithm</vt:lpstr>
      <vt:lpstr>Sorting arrays: “exchange sort” algorithm</vt:lpstr>
      <vt:lpstr>Exercise 4</vt:lpstr>
      <vt:lpstr>Exercise 5</vt:lpstr>
      <vt:lpstr>Pointers and strings (array of characters)</vt:lpstr>
      <vt:lpstr>Pointers and strings (array of characters)</vt:lpstr>
      <vt:lpstr>Passing string to function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Zhao,Qin Q.</dc:creator>
  <cp:lastModifiedBy>Guayrin,Brice B.P.B.J.P.</cp:lastModifiedBy>
  <cp:revision>441</cp:revision>
  <cp:lastPrinted>2014-08-19T14:33:34Z</cp:lastPrinted>
  <dcterms:created xsi:type="dcterms:W3CDTF">2019-11-16T10:39:10Z</dcterms:created>
  <dcterms:modified xsi:type="dcterms:W3CDTF">2023-03-25T10:29:29Z</dcterms:modified>
</cp:coreProperties>
</file>