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7"/>
  </p:notesMasterIdLst>
  <p:handoutMasterIdLst>
    <p:handoutMasterId r:id="rId18"/>
  </p:handoutMasterIdLst>
  <p:sldIdLst>
    <p:sldId id="295" r:id="rId2"/>
    <p:sldId id="296" r:id="rId3"/>
    <p:sldId id="366" r:id="rId4"/>
    <p:sldId id="362" r:id="rId5"/>
    <p:sldId id="364" r:id="rId6"/>
    <p:sldId id="350" r:id="rId7"/>
    <p:sldId id="365" r:id="rId8"/>
    <p:sldId id="351" r:id="rId9"/>
    <p:sldId id="368" r:id="rId10"/>
    <p:sldId id="369" r:id="rId11"/>
    <p:sldId id="363" r:id="rId12"/>
    <p:sldId id="354" r:id="rId13"/>
    <p:sldId id="358" r:id="rId14"/>
    <p:sldId id="360" r:id="rId15"/>
    <p:sldId id="359" r:id="rId1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296"/>
            <p14:sldId id="366"/>
            <p14:sldId id="362"/>
            <p14:sldId id="364"/>
            <p14:sldId id="350"/>
            <p14:sldId id="365"/>
            <p14:sldId id="351"/>
            <p14:sldId id="368"/>
            <p14:sldId id="369"/>
            <p14:sldId id="363"/>
            <p14:sldId id="354"/>
            <p14:sldId id="358"/>
            <p14:sldId id="360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82381" autoAdjust="0"/>
  </p:normalViewPr>
  <p:slideViewPr>
    <p:cSldViewPr snapToGrid="0" snapToObjects="1">
      <p:cViewPr varScale="1">
        <p:scale>
          <a:sx n="95" d="100"/>
          <a:sy n="95" d="100"/>
        </p:scale>
        <p:origin x="107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4/7/2023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7-4-2023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the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52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04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53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7-4-2023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ct.instructure.com/courses/12695/modules/items/8596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in 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starting code from canvas: </a:t>
            </a:r>
            <a:r>
              <a:rPr lang="en-GB" dirty="0" smtClean="0">
                <a:solidFill>
                  <a:srgbClr val="0070C0"/>
                </a:solidFill>
              </a:rPr>
              <a:t>startUp_StudentManagement_Part3.rar</a:t>
            </a:r>
            <a:r>
              <a:rPr lang="en-GB" dirty="0" smtClean="0">
                <a:hlinkClick r:id="rId3" tooltip="exerciseStudentManagement_v2.rar"/>
              </a:rPr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  <a:p>
            <a:r>
              <a:rPr lang="en-US" dirty="0" smtClean="0"/>
              <a:t>Perform the exercises described in the starting code to practice the handling of structures with pointers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3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Optional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8301789" cy="2894954"/>
          </a:xfrm>
        </p:spPr>
        <p:txBody>
          <a:bodyPr/>
          <a:lstStyle/>
          <a:p>
            <a:r>
              <a:rPr lang="en-GB" dirty="0" smtClean="0"/>
              <a:t>Pointers and 2D arrays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Return pointer from functions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Dynamic memory allocation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6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2D array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01729"/>
              </p:ext>
            </p:extLst>
          </p:nvPr>
        </p:nvGraphicFramePr>
        <p:xfrm>
          <a:off x="2506132" y="3492362"/>
          <a:ext cx="5339520" cy="104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20">
                  <a:extLst>
                    <a:ext uri="{9D8B030D-6E8A-4147-A177-3AD203B41FA5}">
                      <a16:colId xmlns:a16="http://schemas.microsoft.com/office/drawing/2014/main" val="2041631706"/>
                    </a:ext>
                  </a:extLst>
                </a:gridCol>
                <a:gridCol w="889920">
                  <a:extLst>
                    <a:ext uri="{9D8B030D-6E8A-4147-A177-3AD203B41FA5}">
                      <a16:colId xmlns:a16="http://schemas.microsoft.com/office/drawing/2014/main" val="1675257254"/>
                    </a:ext>
                  </a:extLst>
                </a:gridCol>
                <a:gridCol w="889920">
                  <a:extLst>
                    <a:ext uri="{9D8B030D-6E8A-4147-A177-3AD203B41FA5}">
                      <a16:colId xmlns:a16="http://schemas.microsoft.com/office/drawing/2014/main" val="2204401239"/>
                    </a:ext>
                  </a:extLst>
                </a:gridCol>
                <a:gridCol w="889920">
                  <a:extLst>
                    <a:ext uri="{9D8B030D-6E8A-4147-A177-3AD203B41FA5}">
                      <a16:colId xmlns:a16="http://schemas.microsoft.com/office/drawing/2014/main" val="996971076"/>
                    </a:ext>
                  </a:extLst>
                </a:gridCol>
                <a:gridCol w="889920">
                  <a:extLst>
                    <a:ext uri="{9D8B030D-6E8A-4147-A177-3AD203B41FA5}">
                      <a16:colId xmlns:a16="http://schemas.microsoft.com/office/drawing/2014/main" val="2532539616"/>
                    </a:ext>
                  </a:extLst>
                </a:gridCol>
                <a:gridCol w="889920">
                  <a:extLst>
                    <a:ext uri="{9D8B030D-6E8A-4147-A177-3AD203B41FA5}">
                      <a16:colId xmlns:a16="http://schemas.microsoft.com/office/drawing/2014/main" val="3486321068"/>
                    </a:ext>
                  </a:extLst>
                </a:gridCol>
              </a:tblGrid>
              <a:tr h="33730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2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4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5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13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5456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400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404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408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412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416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420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43072"/>
                  </a:ext>
                </a:extLst>
              </a:tr>
              <a:tr h="3373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B[0]</a:t>
                      </a:r>
                      <a:endParaRPr lang="en-US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B[1]</a:t>
                      </a:r>
                      <a:endParaRPr lang="en-US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4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8223" y="881420"/>
            <a:ext cx="5057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B[2][3];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 = B;                // wrong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(*p)[2] = B;        // right, array of pointers</a:t>
            </a:r>
          </a:p>
          <a:p>
            <a:r>
              <a:rPr lang="en-US" dirty="0"/>
              <a:t>p</a:t>
            </a:r>
            <a:r>
              <a:rPr lang="en-US" dirty="0" smtClean="0"/>
              <a:t>rint B;                     // or &amp;B[0]</a:t>
            </a:r>
          </a:p>
          <a:p>
            <a:r>
              <a:rPr lang="en-US" dirty="0"/>
              <a:t>p</a:t>
            </a:r>
            <a:r>
              <a:rPr lang="en-US" dirty="0" smtClean="0"/>
              <a:t>rint *B;                   // or B[0] or &amp;B[0][0]</a:t>
            </a:r>
          </a:p>
          <a:p>
            <a:r>
              <a:rPr lang="en-US" dirty="0"/>
              <a:t>p</a:t>
            </a:r>
            <a:r>
              <a:rPr lang="en-US" dirty="0" smtClean="0"/>
              <a:t>rint B+1;                 // or &amp;B[1]</a:t>
            </a:r>
          </a:p>
          <a:p>
            <a:r>
              <a:rPr lang="en-US" dirty="0"/>
              <a:t>p</a:t>
            </a:r>
            <a:r>
              <a:rPr lang="en-US" dirty="0" smtClean="0"/>
              <a:t>rint *(B+1);            // or B[1] or &amp;B[1][0]</a:t>
            </a:r>
          </a:p>
          <a:p>
            <a:r>
              <a:rPr lang="en-US" dirty="0"/>
              <a:t>p</a:t>
            </a:r>
            <a:r>
              <a:rPr lang="en-US" dirty="0" smtClean="0"/>
              <a:t>rint *(B+1) + 2;      </a:t>
            </a:r>
          </a:p>
          <a:p>
            <a:r>
              <a:rPr lang="en-US" dirty="0" smtClean="0"/>
              <a:t>Print *(*B+1);         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50756" y="1757352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B[i][j] = *(B[i] + j)</a:t>
            </a:r>
          </a:p>
          <a:p>
            <a:r>
              <a:rPr lang="en-US" dirty="0"/>
              <a:t> </a:t>
            </a:r>
            <a:r>
              <a:rPr lang="en-US" dirty="0" smtClean="0"/>
              <a:t>          = *(*(</a:t>
            </a:r>
            <a:r>
              <a:rPr lang="en-US" dirty="0" err="1" smtClean="0"/>
              <a:t>B+i</a:t>
            </a:r>
            <a:r>
              <a:rPr lang="en-US" dirty="0" smtClean="0"/>
              <a:t>) + j)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7987" y="19676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4668" y="16886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4919" y="22329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4919" y="25264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4919" y="28086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96208" y="306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3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pointers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242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printHelloWorld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*add(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*b)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(*a)+(*b);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&amp;c;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2, b = 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add(&amp;a, &amp;b);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dirty="0" err="1" smtClean="0"/>
              <a:t>rintHelloWorld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(“Sum = %d\n”, *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74526"/>
              </p:ext>
            </p:extLst>
          </p:nvPr>
        </p:nvGraphicFramePr>
        <p:xfrm>
          <a:off x="2990850" y="1393189"/>
          <a:ext cx="15525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54">
                  <a:extLst>
                    <a:ext uri="{9D8B030D-6E8A-4147-A177-3AD203B41FA5}">
                      <a16:colId xmlns:a16="http://schemas.microsoft.com/office/drawing/2014/main" val="4043734923"/>
                    </a:ext>
                  </a:extLst>
                </a:gridCol>
                <a:gridCol w="957421">
                  <a:extLst>
                    <a:ext uri="{9D8B030D-6E8A-4147-A177-3AD203B41FA5}">
                      <a16:colId xmlns:a16="http://schemas.microsoft.com/office/drawing/2014/main" val="31402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= 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4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=104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=100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2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ptr</a:t>
                      </a:r>
                      <a:r>
                        <a:rPr lang="en-US" sz="1400" dirty="0" smtClean="0"/>
                        <a:t> = 208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= 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9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=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1224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1482"/>
              </p:ext>
            </p:extLst>
          </p:nvPr>
        </p:nvGraphicFramePr>
        <p:xfrm>
          <a:off x="5510212" y="1393189"/>
          <a:ext cx="15525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54">
                  <a:extLst>
                    <a:ext uri="{9D8B030D-6E8A-4147-A177-3AD203B41FA5}">
                      <a16:colId xmlns:a16="http://schemas.microsoft.com/office/drawing/2014/main" val="4043734923"/>
                    </a:ext>
                  </a:extLst>
                </a:gridCol>
                <a:gridCol w="957421">
                  <a:extLst>
                    <a:ext uri="{9D8B030D-6E8A-4147-A177-3AD203B41FA5}">
                      <a16:colId xmlns:a16="http://schemas.microsoft.com/office/drawing/2014/main" val="31402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4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2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ptr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ptr</a:t>
                      </a:r>
                      <a:r>
                        <a:rPr lang="en-US" sz="1400" baseline="0" dirty="0" smtClean="0"/>
                        <a:t> = 208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= 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9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=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12249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543425" y="3238500"/>
            <a:ext cx="133350" cy="1121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5366" y="36145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543425" y="1393189"/>
            <a:ext cx="121941" cy="14808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36791" y="19476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43200" y="3419475"/>
            <a:ext cx="247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43200" y="2038350"/>
            <a:ext cx="0" cy="138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2038350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7029450" y="3248025"/>
            <a:ext cx="133350" cy="1121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51391" y="36240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7062787" y="1393189"/>
            <a:ext cx="166688" cy="14787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276850" y="3390900"/>
            <a:ext cx="247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76850" y="2009775"/>
            <a:ext cx="0" cy="138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76850" y="200977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9016" y="1928613"/>
            <a:ext cx="118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PHW /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pointers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735110" cy="35242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printHelloWorld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*add(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*b)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*c = (</a:t>
            </a:r>
            <a:r>
              <a:rPr lang="en-US" dirty="0" err="1" smtClean="0"/>
              <a:t>int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	*c = (*a)+(*b);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c;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2, b = 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add(&amp;a, &amp;b);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dirty="0" err="1" smtClean="0"/>
              <a:t>rintHelloWorld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(“Sum = %d\n”, *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93972"/>
              </p:ext>
            </p:extLst>
          </p:nvPr>
        </p:nvGraphicFramePr>
        <p:xfrm>
          <a:off x="2990850" y="1393189"/>
          <a:ext cx="15525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54">
                  <a:extLst>
                    <a:ext uri="{9D8B030D-6E8A-4147-A177-3AD203B41FA5}">
                      <a16:colId xmlns:a16="http://schemas.microsoft.com/office/drawing/2014/main" val="4043734923"/>
                    </a:ext>
                  </a:extLst>
                </a:gridCol>
                <a:gridCol w="957421">
                  <a:extLst>
                    <a:ext uri="{9D8B030D-6E8A-4147-A177-3AD203B41FA5}">
                      <a16:colId xmlns:a16="http://schemas.microsoft.com/office/drawing/2014/main" val="31402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= 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4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=104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=100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2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ptr</a:t>
                      </a:r>
                      <a:r>
                        <a:rPr lang="en-US" sz="1400" baseline="0" dirty="0" smtClean="0"/>
                        <a:t> = 400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= 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9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=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12249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543425" y="3238500"/>
            <a:ext cx="133350" cy="1121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5366" y="36145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543425" y="1393189"/>
            <a:ext cx="121941" cy="14808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36791" y="19476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00700" y="1200150"/>
            <a:ext cx="1362075" cy="2038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00699" y="3879095"/>
            <a:ext cx="1362075" cy="740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870" y="178508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29447" y="3926194"/>
            <a:ext cx="101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Static/Global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73297" y="947222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Stack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5722641" y="2154415"/>
            <a:ext cx="1125833" cy="1625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8819" y="4111475"/>
            <a:ext cx="1125833" cy="1625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endCxn id="25" idx="1"/>
          </p:cNvCxnSpPr>
          <p:nvPr/>
        </p:nvCxnSpPr>
        <p:spPr>
          <a:xfrm rot="5400000" flipH="1" flipV="1">
            <a:off x="4522098" y="2257032"/>
            <a:ext cx="1221870" cy="11792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9369" y="22357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6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024319"/>
              </p:ext>
            </p:extLst>
          </p:nvPr>
        </p:nvGraphicFramePr>
        <p:xfrm>
          <a:off x="1696869" y="1314450"/>
          <a:ext cx="4770606" cy="2874964"/>
        </p:xfrm>
        <a:graphic>
          <a:graphicData uri="http://schemas.openxmlformats.org/drawingml/2006/table">
            <a:tbl>
              <a:tblPr/>
              <a:tblGrid>
                <a:gridCol w="484846">
                  <a:extLst>
                    <a:ext uri="{9D8B030D-6E8A-4147-A177-3AD203B41FA5}">
                      <a16:colId xmlns:a16="http://schemas.microsoft.com/office/drawing/2014/main" val="1297473837"/>
                    </a:ext>
                  </a:extLst>
                </a:gridCol>
                <a:gridCol w="4285760">
                  <a:extLst>
                    <a:ext uri="{9D8B030D-6E8A-4147-A177-3AD203B41FA5}">
                      <a16:colId xmlns:a16="http://schemas.microsoft.com/office/drawing/2014/main" val="1013730202"/>
                    </a:ext>
                  </a:extLst>
                </a:gridCol>
              </a:tblGrid>
              <a:tr h="2665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err="1">
                          <a:effectLst/>
                        </a:rPr>
                        <a:t>Sr.No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Function &amp; Description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13619"/>
                  </a:ext>
                </a:extLst>
              </a:tr>
              <a:tr h="78061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void *calloc(int num, int size);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This function allocates an array of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num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elements each of which size in bytes will be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92431"/>
                  </a:ext>
                </a:extLst>
              </a:tr>
              <a:tr h="60926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void free(void *address);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This function releases a block of memory block specified by address.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90463"/>
                  </a:ext>
                </a:extLst>
              </a:tr>
              <a:tr h="60926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void *malloc(int num);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This function allocates an array of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num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bytes and leave them uninitialized.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92688"/>
                  </a:ext>
                </a:extLst>
              </a:tr>
              <a:tr h="60926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void *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realloc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(void *address,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newsize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This function re-allocates memory extending it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upto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newsize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47599" marR="47599" marT="47599" marB="475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1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</a:t>
            </a:r>
            <a:r>
              <a:rPr lang="nl-NL" dirty="0"/>
              <a:t>8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Pointers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smtClean="0"/>
              <a:t>structures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209" y="2398979"/>
          <a:ext cx="57746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43">
                  <a:extLst>
                    <a:ext uri="{9D8B030D-6E8A-4147-A177-3AD203B41FA5}">
                      <a16:colId xmlns:a16="http://schemas.microsoft.com/office/drawing/2014/main" val="1671055024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376817312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3391532395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1023553401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1282439863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3028210307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1669424935"/>
                    </a:ext>
                  </a:extLst>
                </a:gridCol>
              </a:tblGrid>
              <a:tr h="250825">
                <a:tc rowSpan="6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ADDRESS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pa+1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pa+2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pa+3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pa+4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0226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&amp;a[0]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&amp;a[1]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&amp;a[2]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&amp;a[3]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&amp;a[4]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9791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pPr algn="ctr"/>
                      <a:endParaRPr lang="en-US" sz="22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204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208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212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216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722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63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a[0]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a[1]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a[2]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a[3]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a[4]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65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*pa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*(pa+1)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*(pa+2)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*(pa+3)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*(pa+4)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027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209" y="1154656"/>
            <a:ext cx="4107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a[5] = {2, 4, 5, 8, 1};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*pa = a;     // same as : </a:t>
            </a:r>
            <a:r>
              <a:rPr lang="en-US" dirty="0" err="1" smtClean="0"/>
              <a:t>int</a:t>
            </a:r>
            <a:r>
              <a:rPr lang="en-US" dirty="0" smtClean="0"/>
              <a:t> *pa = &amp;a[0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*pa</a:t>
            </a:r>
            <a:r>
              <a:rPr lang="en-US" dirty="0"/>
              <a:t>;     // same as : 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a[0</a:t>
            </a:r>
            <a:r>
              <a:rPr lang="en-US" dirty="0"/>
              <a:t>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 </a:t>
            </a:r>
            <a:r>
              <a:rPr lang="nl-NL" dirty="0" smtClean="0"/>
              <a:t>Pointers </a:t>
            </a:r>
            <a:r>
              <a:rPr lang="nl-NL" dirty="0" err="1"/>
              <a:t>and</a:t>
            </a:r>
            <a:r>
              <a:rPr lang="nl-NL" dirty="0"/>
              <a:t> Arrays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38813" y="4252243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64565" y="3990633"/>
            <a:ext cx="12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Pointer </a:t>
            </a:r>
            <a:r>
              <a:rPr lang="nl-NL" sz="1400" dirty="0" err="1" smtClean="0"/>
              <a:t>arithmetic</a:t>
            </a:r>
            <a:endParaRPr lang="en-GB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238810" y="3859828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64565" y="3687273"/>
            <a:ext cx="135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Array </a:t>
            </a:r>
            <a:r>
              <a:rPr lang="nl-NL" sz="1400" dirty="0" err="1" smtClean="0"/>
              <a:t>indexing</a:t>
            </a:r>
            <a:endParaRPr lang="en-GB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238813" y="2871787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64568" y="2699232"/>
            <a:ext cx="13544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Array </a:t>
            </a:r>
            <a:r>
              <a:rPr lang="nl-NL" sz="1400" dirty="0" err="1" smtClean="0"/>
              <a:t>indexing</a:t>
            </a:r>
            <a:endParaRPr lang="en-GB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38816" y="2563928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68" y="2398109"/>
            <a:ext cx="1973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Pointer </a:t>
            </a:r>
            <a:r>
              <a:rPr lang="nl-NL" sz="1400" dirty="0" err="1" smtClean="0"/>
              <a:t>arithmetic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996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A structure is a </a:t>
            </a:r>
            <a:r>
              <a:rPr lang="en-US" sz="1600" dirty="0"/>
              <a:t>collection of one or more variables, possibly of different types under a single name for convenient </a:t>
            </a:r>
            <a:r>
              <a:rPr lang="en-US" sz="1600" dirty="0" smtClean="0"/>
              <a:t>handling</a:t>
            </a:r>
          </a:p>
          <a:p>
            <a:endParaRPr lang="en-US" sz="1600" dirty="0"/>
          </a:p>
          <a:p>
            <a:r>
              <a:rPr lang="en-US" sz="1600" dirty="0" smtClean="0"/>
              <a:t>Structure members can be accessed using the ‘.’ operator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4841" y="188328"/>
            <a:ext cx="3398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point {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y;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book {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char title[50];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char author[50];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point p1;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p1.x = 3;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p1.y = 4;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book book1;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(book1.title, "Programming in C");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(book1.author, "Stephen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Kochan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book1.id = 2000;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return 0;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Typedef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Without </a:t>
            </a:r>
            <a:r>
              <a:rPr lang="en-GB" dirty="0" err="1" smtClean="0"/>
              <a:t>typedef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26782"/>
          </a:xfrm>
        </p:spPr>
        <p:txBody>
          <a:bodyPr/>
          <a:lstStyle/>
          <a:p>
            <a:r>
              <a:rPr lang="en-GB" dirty="0" smtClean="0"/>
              <a:t>With </a:t>
            </a:r>
            <a:r>
              <a:rPr lang="en-GB" dirty="0" err="1" smtClean="0"/>
              <a:t>typedef</a:t>
            </a:r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4931616" y="1925348"/>
            <a:ext cx="28949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ypedef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struct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{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char title[50];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float price;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} Book;</a:t>
            </a:r>
          </a:p>
          <a:p>
            <a:pPr marL="457200"/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Book </a:t>
            </a:r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my_book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 marL="457200"/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my_book.price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= 19.95;</a:t>
            </a:r>
          </a:p>
        </p:txBody>
      </p:sp>
      <p:sp>
        <p:nvSpPr>
          <p:cNvPr id="6" name="Rechthoek 4"/>
          <p:cNvSpPr/>
          <p:nvPr/>
        </p:nvSpPr>
        <p:spPr>
          <a:xfrm>
            <a:off x="788742" y="1925348"/>
            <a:ext cx="28949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struct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book {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char title[50];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float price;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};</a:t>
            </a:r>
          </a:p>
          <a:p>
            <a:pPr marL="457200"/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struct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book </a:t>
            </a:r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my_book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 marL="457200"/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my_book.price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= 19.95;</a:t>
            </a:r>
          </a:p>
        </p:txBody>
      </p:sp>
    </p:spTree>
    <p:extLst>
      <p:ext uri="{BB962C8B-B14F-4D97-AF65-F5344CB8AC3E}">
        <p14:creationId xmlns:p14="http://schemas.microsoft.com/office/powerpoint/2010/main" val="7462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60"/>
            <a:ext cx="8229600" cy="857250"/>
          </a:xfrm>
        </p:spPr>
        <p:txBody>
          <a:bodyPr/>
          <a:lstStyle/>
          <a:p>
            <a:r>
              <a:rPr lang="en-US" dirty="0" smtClean="0"/>
              <a:t>Pointers and Structure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4681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not using pointers, structure members are accessed using the ‘.’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pointers: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members can be accessed using either the ‘.’ or ‘-&gt;’ operator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 is to use the ‘-&gt;’ for the sake of code legibility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68352" y="1016668"/>
            <a:ext cx="2496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y;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 Point;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Point p1;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p1.x = 10;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p1.y = 20;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Point *ptr_p1 = &amp;p1;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(*ptr_p1).x = 11;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(*ptr_p1).y = 21;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ptr_p1-&gt;x = 12;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    ptr_p1-&gt;y = 22;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2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077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When passing a structure to a function, a copy of the structure is created to be used in the function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Passing structures to functions can result in overhead, more specifically with large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large structures,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more efficient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pass a structure pointer to a function rather than the structure itself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999121" y="562442"/>
            <a:ext cx="435543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char title[50];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char author[50];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} Book;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(Book*);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Book book1 =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Programming in C",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Stephen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Kochan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", 2000};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(&amp;book1);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return 0;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(Book *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ptr_book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("%s\n",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ptr_book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-&gt;title);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("%s\n",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ptr_book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-&gt;author);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("%d\n",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ptr_book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-&gt;id);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63790" y="1097359"/>
            <a:ext cx="2151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ypedef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struct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char t[15];</a:t>
            </a: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*p;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 x;</a:t>
            </a: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}Foo;</a:t>
            </a:r>
            <a:endParaRPr lang="nl-NL" dirty="0">
              <a:solidFill>
                <a:srgbClr val="4F81BD"/>
              </a:solidFill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15634"/>
              </p:ext>
            </p:extLst>
          </p:nvPr>
        </p:nvGraphicFramePr>
        <p:xfrm>
          <a:off x="2908318" y="1220368"/>
          <a:ext cx="5505766" cy="2860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11">
                <a:tc>
                  <a:txBody>
                    <a:bodyPr/>
                    <a:lstStyle/>
                    <a:p>
                      <a:endParaRPr lang="nl-NL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>
                          <a:latin typeface="+mn-lt"/>
                          <a:cs typeface="Arial" panose="020B0604020202020204" pitchFamily="34" charset="0"/>
                        </a:rPr>
                        <a:t>Correct?</a:t>
                      </a:r>
                      <a:endParaRPr lang="nl-NL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err="1" smtClean="0">
                          <a:latin typeface="+mn-lt"/>
                          <a:cs typeface="Arial" panose="020B0604020202020204" pitchFamily="34" charset="0"/>
                        </a:rPr>
                        <a:t>Result</a:t>
                      </a:r>
                      <a:endParaRPr lang="nl-NL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f1.x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= 7;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j = 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sizeof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(f1.t);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 =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sizeof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f1.p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</a:t>
                      </a:r>
                      <a:endParaRPr lang="nl-NL" sz="1800" b="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strcpy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f1.t,”test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”);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 =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sizeof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(f1.t);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*(</a:t>
                      </a:r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f1.p</a:t>
                      </a: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= 15;</a:t>
                      </a:r>
                      <a:endParaRPr lang="nl-NL" sz="1800" b="0" i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f2</a:t>
                      </a: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6274" y="3176084"/>
            <a:ext cx="164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 f1;</a:t>
            </a:r>
          </a:p>
          <a:p>
            <a:r>
              <a:rPr lang="en-US" dirty="0" smtClean="0"/>
              <a:t>Foo *f2;</a:t>
            </a:r>
            <a:endParaRPr lang="en-US" dirty="0"/>
          </a:p>
        </p:txBody>
      </p:sp>
      <p:sp>
        <p:nvSpPr>
          <p:cNvPr id="7" name="Tekstvak 11"/>
          <p:cNvSpPr txBox="1"/>
          <p:nvPr/>
        </p:nvSpPr>
        <p:spPr>
          <a:xfrm>
            <a:off x="6021799" y="2792584"/>
            <a:ext cx="9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15</a:t>
            </a:r>
            <a:endParaRPr lang="nl-NL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kstvak 12"/>
          <p:cNvSpPr txBox="1"/>
          <p:nvPr/>
        </p:nvSpPr>
        <p:spPr>
          <a:xfrm>
            <a:off x="6061999" y="3340378"/>
            <a:ext cx="20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nl-NL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*(</a:t>
            </a:r>
            <a:r>
              <a:rPr lang="nl-NL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f1.p</a:t>
            </a:r>
            <a:r>
              <a:rPr lang="nl-NL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)??</a:t>
            </a:r>
            <a:endParaRPr lang="nl-NL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hthoek 13"/>
          <p:cNvSpPr/>
          <p:nvPr/>
        </p:nvSpPr>
        <p:spPr>
          <a:xfrm>
            <a:off x="5994611" y="19361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1" name="Rechthoek 14"/>
          <p:cNvSpPr/>
          <p:nvPr/>
        </p:nvSpPr>
        <p:spPr>
          <a:xfrm>
            <a:off x="6061999" y="23340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2" name="Tekstvak 18"/>
          <p:cNvSpPr txBox="1"/>
          <p:nvPr/>
        </p:nvSpPr>
        <p:spPr>
          <a:xfrm>
            <a:off x="6061999" y="3697302"/>
            <a:ext cx="1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*</a:t>
            </a:r>
            <a:r>
              <a:rPr lang="nl-NL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13" name="Tekstvak 6"/>
          <p:cNvSpPr txBox="1"/>
          <p:nvPr/>
        </p:nvSpPr>
        <p:spPr>
          <a:xfrm>
            <a:off x="5071028" y="1930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kstvak 7"/>
          <p:cNvSpPr txBox="1"/>
          <p:nvPr/>
        </p:nvSpPr>
        <p:spPr>
          <a:xfrm>
            <a:off x="5064266" y="159102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" name="Tekstvak 8"/>
          <p:cNvSpPr txBox="1"/>
          <p:nvPr/>
        </p:nvSpPr>
        <p:spPr>
          <a:xfrm>
            <a:off x="5086847" y="2314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" name="Tekstvak 9"/>
          <p:cNvSpPr txBox="1"/>
          <p:nvPr/>
        </p:nvSpPr>
        <p:spPr>
          <a:xfrm>
            <a:off x="5064266" y="2792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" name="Tekstvak 10"/>
          <p:cNvSpPr txBox="1"/>
          <p:nvPr/>
        </p:nvSpPr>
        <p:spPr>
          <a:xfrm>
            <a:off x="5112945" y="33658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112945" y="3749827"/>
            <a:ext cx="48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 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63790" y="1097359"/>
            <a:ext cx="2151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dirty="0" err="1" smtClean="0">
                <a:ea typeface="SimSun" panose="02010600030101010101" pitchFamily="2" charset="-122"/>
                <a:cs typeface="Arial" panose="020B0604020202020204" pitchFamily="34" charset="0"/>
              </a:rPr>
              <a:t>ypedef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struct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char t[15];</a:t>
            </a: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*p;</a:t>
            </a: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dirty="0" smtClean="0">
                <a:ea typeface="SimSun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dirty="0" err="1">
                <a:ea typeface="SimSu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 x;</a:t>
            </a:r>
          </a:p>
          <a:p>
            <a:pPr marL="457200"/>
            <a:r>
              <a:rPr lang="en-US" dirty="0">
                <a:ea typeface="SimSun" panose="02010600030101010101" pitchFamily="2" charset="-122"/>
                <a:cs typeface="Arial" panose="020B0604020202020204" pitchFamily="34" charset="0"/>
              </a:rPr>
              <a:t>}Foo;</a:t>
            </a:r>
            <a:endParaRPr lang="nl-NL" dirty="0">
              <a:solidFill>
                <a:srgbClr val="4F81BD"/>
              </a:solidFill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23025"/>
              </p:ext>
            </p:extLst>
          </p:nvPr>
        </p:nvGraphicFramePr>
        <p:xfrm>
          <a:off x="2908318" y="1220368"/>
          <a:ext cx="5505766" cy="2586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11">
                <a:tc>
                  <a:txBody>
                    <a:bodyPr/>
                    <a:lstStyle/>
                    <a:p>
                      <a:endParaRPr lang="nl-NL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>
                          <a:latin typeface="+mn-lt"/>
                          <a:cs typeface="Arial" panose="020B0604020202020204" pitchFamily="34" charset="0"/>
                        </a:rPr>
                        <a:t>Correct?</a:t>
                      </a:r>
                      <a:endParaRPr lang="nl-NL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err="1" smtClean="0">
                          <a:latin typeface="+mn-lt"/>
                          <a:cs typeface="Arial" panose="020B0604020202020204" pitchFamily="34" charset="0"/>
                        </a:rPr>
                        <a:t>Result</a:t>
                      </a:r>
                      <a:endParaRPr lang="nl-NL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f1.p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&amp;f1.x;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*(f1.p) = 12;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 =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strlen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(f1.t);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f2 =</a:t>
                      </a:r>
                      <a:r>
                        <a:rPr lang="nl-NL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&amp;f1;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*(f1.p) = 15;</a:t>
                      </a:r>
                      <a:endParaRPr lang="nl-NL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f2;</a:t>
                      </a:r>
                      <a:endParaRPr lang="nl-NL" sz="18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800" b="0" i="0" kern="1200" dirty="0">
                        <a:solidFill>
                          <a:schemeClr val="tx1"/>
                        </a:solidFill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6274" y="3176084"/>
            <a:ext cx="164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 f1;</a:t>
            </a:r>
          </a:p>
          <a:p>
            <a:r>
              <a:rPr lang="en-US" dirty="0" smtClean="0"/>
              <a:t>Foo *f2;</a:t>
            </a:r>
            <a:endParaRPr lang="en-US" dirty="0"/>
          </a:p>
        </p:txBody>
      </p:sp>
      <p:sp>
        <p:nvSpPr>
          <p:cNvPr id="7" name="Tekstvak 11"/>
          <p:cNvSpPr txBox="1"/>
          <p:nvPr/>
        </p:nvSpPr>
        <p:spPr>
          <a:xfrm>
            <a:off x="6021799" y="2729932"/>
            <a:ext cx="227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(*f2).x == 12</a:t>
            </a:r>
          </a:p>
          <a:p>
            <a:endParaRPr lang="nl-NL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kstvak 12"/>
          <p:cNvSpPr txBox="1"/>
          <p:nvPr/>
        </p:nvSpPr>
        <p:spPr>
          <a:xfrm>
            <a:off x="5994611" y="3077744"/>
            <a:ext cx="20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*(f1.p) == 15</a:t>
            </a:r>
          </a:p>
        </p:txBody>
      </p:sp>
      <p:sp>
        <p:nvSpPr>
          <p:cNvPr id="10" name="Rechthoek 13"/>
          <p:cNvSpPr/>
          <p:nvPr/>
        </p:nvSpPr>
        <p:spPr>
          <a:xfrm>
            <a:off x="5994611" y="1936105"/>
            <a:ext cx="2186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*(f1.p) == f1.x == </a:t>
            </a:r>
            <a:r>
              <a:rPr lang="nl-NL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endParaRPr lang="nl-NL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hthoek 14"/>
          <p:cNvSpPr/>
          <p:nvPr/>
        </p:nvSpPr>
        <p:spPr>
          <a:xfrm>
            <a:off x="6044380" y="2330083"/>
            <a:ext cx="1941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 == 4</a:t>
            </a:r>
          </a:p>
          <a:p>
            <a:endParaRPr lang="nl-NL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kstvak 18"/>
          <p:cNvSpPr txBox="1"/>
          <p:nvPr/>
        </p:nvSpPr>
        <p:spPr>
          <a:xfrm>
            <a:off x="6021799" y="3447076"/>
            <a:ext cx="146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Types </a:t>
            </a:r>
            <a:r>
              <a:rPr lang="nl-NL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differ</a:t>
            </a:r>
            <a:endParaRPr lang="nl-NL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kstvak 6"/>
          <p:cNvSpPr txBox="1"/>
          <p:nvPr/>
        </p:nvSpPr>
        <p:spPr>
          <a:xfrm>
            <a:off x="5071028" y="1930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kstvak 7"/>
          <p:cNvSpPr txBox="1"/>
          <p:nvPr/>
        </p:nvSpPr>
        <p:spPr>
          <a:xfrm>
            <a:off x="5064266" y="159102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" name="Tekstvak 8"/>
          <p:cNvSpPr txBox="1"/>
          <p:nvPr/>
        </p:nvSpPr>
        <p:spPr>
          <a:xfrm>
            <a:off x="5086847" y="2314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" name="Tekstvak 9"/>
          <p:cNvSpPr txBox="1"/>
          <p:nvPr/>
        </p:nvSpPr>
        <p:spPr>
          <a:xfrm>
            <a:off x="5064266" y="27366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" name="Tekstvak 10"/>
          <p:cNvSpPr txBox="1"/>
          <p:nvPr/>
        </p:nvSpPr>
        <p:spPr>
          <a:xfrm>
            <a:off x="5086847" y="30777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086847" y="3437062"/>
            <a:ext cx="48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 (part 2)</a:t>
            </a:r>
            <a:endParaRPr lang="en-GB" dirty="0"/>
          </a:p>
        </p:txBody>
      </p:sp>
      <p:sp>
        <p:nvSpPr>
          <p:cNvPr id="19" name="Tekstvak 15"/>
          <p:cNvSpPr txBox="1"/>
          <p:nvPr/>
        </p:nvSpPr>
        <p:spPr>
          <a:xfrm>
            <a:off x="6000287" y="1594696"/>
            <a:ext cx="18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*(</a:t>
            </a:r>
            <a:r>
              <a:rPr lang="nl-NL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f1.p</a:t>
            </a:r>
            <a:r>
              <a:rPr lang="nl-NL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== 7</a:t>
            </a:r>
          </a:p>
        </p:txBody>
      </p:sp>
    </p:spTree>
    <p:extLst>
      <p:ext uri="{BB962C8B-B14F-4D97-AF65-F5344CB8AC3E}">
        <p14:creationId xmlns:p14="http://schemas.microsoft.com/office/powerpoint/2010/main" val="32528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1356</Words>
  <Application>Microsoft Office PowerPoint</Application>
  <PresentationFormat>On-screen Show (16:9)</PresentationFormat>
  <Paragraphs>332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SimSun</vt:lpstr>
      <vt:lpstr>Arial</vt:lpstr>
      <vt:lpstr>Calibri</vt:lpstr>
      <vt:lpstr>PMingLiU</vt:lpstr>
      <vt:lpstr>Times New Roman</vt:lpstr>
      <vt:lpstr>Aangepast ontwerp</vt:lpstr>
      <vt:lpstr>Programming in C</vt:lpstr>
      <vt:lpstr>Week 8</vt:lpstr>
      <vt:lpstr>Wrap up: Pointers and Arrays</vt:lpstr>
      <vt:lpstr>Wrap up: structure</vt:lpstr>
      <vt:lpstr>Typedef keyword</vt:lpstr>
      <vt:lpstr>Pointers and Structure</vt:lpstr>
      <vt:lpstr>Pointers and Structure</vt:lpstr>
      <vt:lpstr>Quiz (part 1)</vt:lpstr>
      <vt:lpstr>Quiz (part 2)</vt:lpstr>
      <vt:lpstr>Exercises</vt:lpstr>
      <vt:lpstr>Optional topics</vt:lpstr>
      <vt:lpstr>Pointers and 2D array</vt:lpstr>
      <vt:lpstr>Return pointers from functions</vt:lpstr>
      <vt:lpstr>Return pointers from functions</vt:lpstr>
      <vt:lpstr>Dynamic memory allocation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Zhao,Qin Q.</dc:creator>
  <cp:lastModifiedBy>Guayrin,Brice B.P.B.J.P.</cp:lastModifiedBy>
  <cp:revision>387</cp:revision>
  <cp:lastPrinted>2014-08-19T14:33:34Z</cp:lastPrinted>
  <dcterms:created xsi:type="dcterms:W3CDTF">2019-11-16T10:39:10Z</dcterms:created>
  <dcterms:modified xsi:type="dcterms:W3CDTF">2023-04-07T09:22:51Z</dcterms:modified>
</cp:coreProperties>
</file>