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6" r:id="rId5"/>
    <p:sldId id="258" r:id="rId6"/>
    <p:sldId id="261" r:id="rId7"/>
    <p:sldId id="262" r:id="rId8"/>
    <p:sldId id="271" r:id="rId9"/>
    <p:sldId id="265" r:id="rId10"/>
    <p:sldId id="263" r:id="rId11"/>
    <p:sldId id="264" r:id="rId12"/>
    <p:sldId id="267" r:id="rId13"/>
    <p:sldId id="272" r:id="rId14"/>
    <p:sldId id="268" r:id="rId15"/>
    <p:sldId id="269" r:id="rId16"/>
    <p:sldId id="273" r:id="rId17"/>
    <p:sldId id="270" r:id="rId1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6327"/>
  </p:normalViewPr>
  <p:slideViewPr>
    <p:cSldViewPr snapToGrid="0" snapToObjects="1">
      <p:cViewPr varScale="1">
        <p:scale>
          <a:sx n="128" d="100"/>
          <a:sy n="128"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7221-24BB-FC62-53DF-E52AD9F1DA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02CB66C-2FC9-7C11-7726-8F4CE4B9F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DAE3BA0-0332-78F4-F17F-131F56275494}"/>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2FD88A68-74D0-C4FC-DB5A-F81AE9AE12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57F646-790B-D0F2-221A-5FC186CDDA32}"/>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178878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1291-22BF-4978-77FF-AF5F358E14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3B4AD55-E737-77F9-B565-57E0D88AC6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E9682F-D631-F38A-D142-CCA864A72E02}"/>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08DFA28B-1BC2-1DE8-F4C3-FA325AC751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62D190-0487-876E-6BA2-0217389391F5}"/>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96295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FF186-32DF-BAAA-526D-AE852037112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52C46AF-592F-61C3-DB64-25A3C45649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00D5229-F846-2AE9-E5E5-2D1C23500E1D}"/>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917FE350-7E17-6B3A-A93A-9D2EAD8D62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370DE5-F8AA-3DF4-5A4A-1A738920CB4F}"/>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52385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5FBA-C9E7-FFD6-1457-6B52D4BEE3D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555C08A-4665-5CED-A3F7-3ED19D264B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0C63583-37F9-C2D2-9F29-C7A8D4C4785E}"/>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8C9E992B-D1E4-C5DB-2E3F-BB8F1AFFE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57586-5258-0423-DB4F-480B45D7C358}"/>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425356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5B4C-F6D7-623A-1A81-6AD6B66299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E9BF53D-3830-C6D0-1048-476481038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60824B-9AB2-822C-DF60-FF14BAA30670}"/>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E9DC5B45-E6F5-44EE-C451-2DA743CDD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00D32F-F4BF-4418-E340-1F9895729999}"/>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428719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F82C-B1A9-A517-407E-C1820B11374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437907A-F7E5-0965-FC65-70A3484D24E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DC09500-7BDA-1C6F-76BF-229B9FBD6E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53AFB3C-4FBC-519E-BF41-7AAD0947DC93}"/>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6" name="Footer Placeholder 5">
            <a:extLst>
              <a:ext uri="{FF2B5EF4-FFF2-40B4-BE49-F238E27FC236}">
                <a16:creationId xmlns:a16="http://schemas.microsoft.com/office/drawing/2014/main" id="{FC3E8505-94F2-D893-0EFC-BF69F213E9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8353E9-7DFC-4EB0-6DA0-488AD6E5C3C4}"/>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2815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407A-2A2F-702B-D463-A5D72C3B23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90C6C2A-4EEC-619C-0184-B9211B56D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BF03D2-FF94-3A10-81F5-A2AEB99844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3383F4D-0B23-F6C8-5C9E-90896FD22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47DD0B-F264-CFD9-F253-DEB3D9AC2E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ED9CBE3-A0B5-9370-0B5D-481E3D682A6C}"/>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8" name="Footer Placeholder 7">
            <a:extLst>
              <a:ext uri="{FF2B5EF4-FFF2-40B4-BE49-F238E27FC236}">
                <a16:creationId xmlns:a16="http://schemas.microsoft.com/office/drawing/2014/main" id="{CEDA7FFE-2BAE-36D5-477B-CA02832CC6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FCE90B6-4196-B37E-EB90-18B04228735A}"/>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251846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4C93-BF0A-DD32-1D88-9C19368A381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34D3B1A-7127-8E39-EF1D-CA66303C5451}"/>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4" name="Footer Placeholder 3">
            <a:extLst>
              <a:ext uri="{FF2B5EF4-FFF2-40B4-BE49-F238E27FC236}">
                <a16:creationId xmlns:a16="http://schemas.microsoft.com/office/drawing/2014/main" id="{AB47D664-3940-25E8-B3D3-AACDC0ED6E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C454D7-8646-8207-C288-69D49ED04798}"/>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21699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082CA-F228-B847-037E-56BCF594934D}"/>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3" name="Footer Placeholder 2">
            <a:extLst>
              <a:ext uri="{FF2B5EF4-FFF2-40B4-BE49-F238E27FC236}">
                <a16:creationId xmlns:a16="http://schemas.microsoft.com/office/drawing/2014/main" id="{EE86320D-B043-93BF-0200-AB86B6C3E6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8271DD-7DBD-038D-E3A6-200E9E28D14C}"/>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299777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A384-C4D2-51A1-A39F-F66AFA3D1E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E6036A7-BAE1-6A3B-2A67-59946E06A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CFD76CB-5460-10CA-ACC6-FF9D66B1D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0F02E6-1327-1303-E4CC-7320F3CDCBC9}"/>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6" name="Footer Placeholder 5">
            <a:extLst>
              <a:ext uri="{FF2B5EF4-FFF2-40B4-BE49-F238E27FC236}">
                <a16:creationId xmlns:a16="http://schemas.microsoft.com/office/drawing/2014/main" id="{5EAD8FE4-F608-E581-FAE1-F56710B135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93DAC1-A570-A2BF-C755-AD8FB3A7EC47}"/>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398340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329E-D920-D4B9-D04A-ED52D7E4D0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BCA5446-0939-23C8-1CD1-EA9C09575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8C4DC8-8129-5453-55B4-F859ECD59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06F201-5AD1-4D71-F45F-6ED99A69F98B}"/>
              </a:ext>
            </a:extLst>
          </p:cNvPr>
          <p:cNvSpPr>
            <a:spLocks noGrp="1"/>
          </p:cNvSpPr>
          <p:nvPr>
            <p:ph type="dt" sz="half" idx="10"/>
          </p:nvPr>
        </p:nvSpPr>
        <p:spPr/>
        <p:txBody>
          <a:bodyPr/>
          <a:lstStyle/>
          <a:p>
            <a:fld id="{791A15D4-51F5-4449-9ACA-3E9FC760D98D}" type="datetimeFigureOut">
              <a:rPr lang="en-GB" smtClean="0"/>
              <a:t>20/09/2023</a:t>
            </a:fld>
            <a:endParaRPr lang="en-GB"/>
          </a:p>
        </p:txBody>
      </p:sp>
      <p:sp>
        <p:nvSpPr>
          <p:cNvPr id="6" name="Footer Placeholder 5">
            <a:extLst>
              <a:ext uri="{FF2B5EF4-FFF2-40B4-BE49-F238E27FC236}">
                <a16:creationId xmlns:a16="http://schemas.microsoft.com/office/drawing/2014/main" id="{BEB4022F-A077-4516-14F9-39A90EF169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2FE694-FE46-6DD1-4C95-92BED4E0DB45}"/>
              </a:ext>
            </a:extLst>
          </p:cNvPr>
          <p:cNvSpPr>
            <a:spLocks noGrp="1"/>
          </p:cNvSpPr>
          <p:nvPr>
            <p:ph type="sldNum" sz="quarter" idx="12"/>
          </p:nvPr>
        </p:nvSpPr>
        <p:spPr/>
        <p:txBody>
          <a:bodyPr/>
          <a:lstStyle/>
          <a:p>
            <a:fld id="{F27BD4A9-2680-9046-BBA8-9B032BFB8520}" type="slidenum">
              <a:rPr lang="en-GB" smtClean="0"/>
              <a:t>‹#›</a:t>
            </a:fld>
            <a:endParaRPr lang="en-GB"/>
          </a:p>
        </p:txBody>
      </p:sp>
    </p:spTree>
    <p:extLst>
      <p:ext uri="{BB962C8B-B14F-4D97-AF65-F5344CB8AC3E}">
        <p14:creationId xmlns:p14="http://schemas.microsoft.com/office/powerpoint/2010/main" val="208648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7D2AC-2342-E4C9-FB77-BB14D9CB1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8076EFD-3232-91F8-9A3B-EADADA5AB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815EEC-D54D-FB17-0C0B-385E19FABE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A15D4-51F5-4449-9ACA-3E9FC760D98D}" type="datetimeFigureOut">
              <a:rPr lang="en-GB" smtClean="0"/>
              <a:t>20/09/2023</a:t>
            </a:fld>
            <a:endParaRPr lang="en-GB"/>
          </a:p>
        </p:txBody>
      </p:sp>
      <p:sp>
        <p:nvSpPr>
          <p:cNvPr id="5" name="Footer Placeholder 4">
            <a:extLst>
              <a:ext uri="{FF2B5EF4-FFF2-40B4-BE49-F238E27FC236}">
                <a16:creationId xmlns:a16="http://schemas.microsoft.com/office/drawing/2014/main" id="{39B742D0-99D9-D6E2-871E-A88823736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A8F6B1-B9BF-2544-7B03-8E1A6E8C6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BD4A9-2680-9046-BBA8-9B032BFB8520}" type="slidenum">
              <a:rPr lang="en-GB" smtClean="0"/>
              <a:t>‹#›</a:t>
            </a:fld>
            <a:endParaRPr lang="en-GB"/>
          </a:p>
        </p:txBody>
      </p:sp>
    </p:spTree>
    <p:extLst>
      <p:ext uri="{BB962C8B-B14F-4D97-AF65-F5344CB8AC3E}">
        <p14:creationId xmlns:p14="http://schemas.microsoft.com/office/powerpoint/2010/main" val="3302538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espressif.com/projects/esp-idf/en/v4.3/esp32/api-reference/system/freertos.html?highlight=mutex#semaphore-ap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espressif.com/projects/esp-idf/en/v4.3/esp32/api-reference/system/freertos.html?highlight=mutex#queue-a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freertos.org/FreeRTOS-quick-start-gui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espressif.com/projects/esp-idf/en/v4.3/esp32/api-reference/system/freertos.html?highlight=mutex#task-ap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7AD6A5-DACE-0820-0109-8AE1F3EFEA4D}"/>
              </a:ext>
            </a:extLst>
          </p:cNvPr>
          <p:cNvSpPr>
            <a:spLocks noGrp="1"/>
          </p:cNvSpPr>
          <p:nvPr>
            <p:ph type="ctrTitle"/>
          </p:nvPr>
        </p:nvSpPr>
        <p:spPr>
          <a:xfrm>
            <a:off x="1524003" y="1999615"/>
            <a:ext cx="9144000" cy="2764028"/>
          </a:xfrm>
        </p:spPr>
        <p:txBody>
          <a:bodyPr anchor="ctr">
            <a:normAutofit/>
          </a:bodyPr>
          <a:lstStyle/>
          <a:p>
            <a:r>
              <a:rPr lang="en-GB" sz="7200"/>
              <a:t>Real-Time Operating Systems</a:t>
            </a:r>
          </a:p>
        </p:txBody>
      </p:sp>
      <p:sp>
        <p:nvSpPr>
          <p:cNvPr id="3" name="Subtitle 2">
            <a:extLst>
              <a:ext uri="{FF2B5EF4-FFF2-40B4-BE49-F238E27FC236}">
                <a16:creationId xmlns:a16="http://schemas.microsoft.com/office/drawing/2014/main" id="{AEF6296F-9CE4-9A59-C92A-9D7246C8994A}"/>
              </a:ext>
            </a:extLst>
          </p:cNvPr>
          <p:cNvSpPr>
            <a:spLocks noGrp="1"/>
          </p:cNvSpPr>
          <p:nvPr>
            <p:ph type="subTitle" idx="1"/>
          </p:nvPr>
        </p:nvSpPr>
        <p:spPr>
          <a:xfrm>
            <a:off x="1966912" y="5645150"/>
            <a:ext cx="8258176" cy="631825"/>
          </a:xfrm>
        </p:spPr>
        <p:txBody>
          <a:bodyPr anchor="ctr">
            <a:normAutofit/>
          </a:bodyPr>
          <a:lstStyle/>
          <a:p>
            <a:r>
              <a:rPr lang="en-GB" dirty="0"/>
              <a:t>Concepts, Scheduling, Multitasking, Synchronisation and Queues</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068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CC21-2356-1D5C-2A90-F24F43526E9C}"/>
              </a:ext>
            </a:extLst>
          </p:cNvPr>
          <p:cNvSpPr>
            <a:spLocks noGrp="1"/>
          </p:cNvSpPr>
          <p:nvPr>
            <p:ph type="title"/>
          </p:nvPr>
        </p:nvSpPr>
        <p:spPr/>
        <p:txBody>
          <a:bodyPr/>
          <a:lstStyle/>
          <a:p>
            <a:r>
              <a:rPr lang="en-GB" dirty="0"/>
              <a:t>Mutex </a:t>
            </a:r>
          </a:p>
        </p:txBody>
      </p:sp>
      <p:pic>
        <p:nvPicPr>
          <p:cNvPr id="5" name="Picture 4" descr="A diagram of a memory&#10;&#10;Description automatically generated">
            <a:extLst>
              <a:ext uri="{FF2B5EF4-FFF2-40B4-BE49-F238E27FC236}">
                <a16:creationId xmlns:a16="http://schemas.microsoft.com/office/drawing/2014/main" id="{19D2C3D8-4393-0B5A-87BB-C46AE71DE30F}"/>
              </a:ext>
            </a:extLst>
          </p:cNvPr>
          <p:cNvPicPr>
            <a:picLocks noChangeAspect="1"/>
          </p:cNvPicPr>
          <p:nvPr/>
        </p:nvPicPr>
        <p:blipFill>
          <a:blip r:embed="rId2"/>
          <a:stretch>
            <a:fillRect/>
          </a:stretch>
        </p:blipFill>
        <p:spPr>
          <a:xfrm>
            <a:off x="2310714" y="1299776"/>
            <a:ext cx="9881286" cy="5558223"/>
          </a:xfrm>
          <a:prstGeom prst="rect">
            <a:avLst/>
          </a:prstGeom>
        </p:spPr>
      </p:pic>
      <p:sp>
        <p:nvSpPr>
          <p:cNvPr id="6" name="TextBox 5">
            <a:extLst>
              <a:ext uri="{FF2B5EF4-FFF2-40B4-BE49-F238E27FC236}">
                <a16:creationId xmlns:a16="http://schemas.microsoft.com/office/drawing/2014/main" id="{8071446B-4612-B041-E4EF-078CCEC7362F}"/>
              </a:ext>
            </a:extLst>
          </p:cNvPr>
          <p:cNvSpPr txBox="1"/>
          <p:nvPr/>
        </p:nvSpPr>
        <p:spPr>
          <a:xfrm>
            <a:off x="642551" y="2817341"/>
            <a:ext cx="976036" cy="369332"/>
          </a:xfrm>
          <a:prstGeom prst="rect">
            <a:avLst/>
          </a:prstGeom>
          <a:noFill/>
        </p:spPr>
        <p:txBody>
          <a:bodyPr wrap="none" rtlCol="0">
            <a:spAutoFit/>
          </a:bodyPr>
          <a:lstStyle/>
          <a:p>
            <a:r>
              <a:rPr lang="en-GB" dirty="0">
                <a:solidFill>
                  <a:srgbClr val="FF0000"/>
                </a:solidFill>
              </a:rPr>
              <a:t>Problem</a:t>
            </a:r>
          </a:p>
        </p:txBody>
      </p:sp>
      <p:sp>
        <p:nvSpPr>
          <p:cNvPr id="8" name="TextBox 7">
            <a:extLst>
              <a:ext uri="{FF2B5EF4-FFF2-40B4-BE49-F238E27FC236}">
                <a16:creationId xmlns:a16="http://schemas.microsoft.com/office/drawing/2014/main" id="{0FC35A15-53EB-1A31-3C75-E8D9B81D1892}"/>
              </a:ext>
            </a:extLst>
          </p:cNvPr>
          <p:cNvSpPr txBox="1"/>
          <p:nvPr/>
        </p:nvSpPr>
        <p:spPr>
          <a:xfrm>
            <a:off x="0" y="5919281"/>
            <a:ext cx="2953265" cy="769441"/>
          </a:xfrm>
          <a:prstGeom prst="rect">
            <a:avLst/>
          </a:prstGeom>
          <a:noFill/>
        </p:spPr>
        <p:txBody>
          <a:bodyPr wrap="square">
            <a:spAutoFit/>
          </a:bodyPr>
          <a:lstStyle/>
          <a:p>
            <a:r>
              <a:rPr lang="en-GB" sz="1100" dirty="0"/>
              <a:t>https://</a:t>
            </a:r>
            <a:r>
              <a:rPr lang="en-GB" sz="1100" dirty="0" err="1"/>
              <a:t>www.digikey.nl</a:t>
            </a:r>
            <a:r>
              <a:rPr lang="en-GB" sz="1100" dirty="0"/>
              <a:t>/</a:t>
            </a:r>
            <a:r>
              <a:rPr lang="en-GB" sz="1100" dirty="0" err="1"/>
              <a:t>en</a:t>
            </a:r>
            <a:r>
              <a:rPr lang="en-GB" sz="1100" dirty="0"/>
              <a:t>/maker/projects/introduction-to-rtos-solution-to-part-6-freertos-mutex-example/c6e3581aa2204f1380e83a9b4c3807a6</a:t>
            </a:r>
          </a:p>
        </p:txBody>
      </p:sp>
    </p:spTree>
    <p:extLst>
      <p:ext uri="{BB962C8B-B14F-4D97-AF65-F5344CB8AC3E}">
        <p14:creationId xmlns:p14="http://schemas.microsoft.com/office/powerpoint/2010/main" val="417138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E167-168D-F331-55BB-B3A30156CC27}"/>
              </a:ext>
            </a:extLst>
          </p:cNvPr>
          <p:cNvSpPr>
            <a:spLocks noGrp="1"/>
          </p:cNvSpPr>
          <p:nvPr>
            <p:ph type="title"/>
          </p:nvPr>
        </p:nvSpPr>
        <p:spPr/>
        <p:txBody>
          <a:bodyPr/>
          <a:lstStyle/>
          <a:p>
            <a:r>
              <a:rPr lang="en-GB" dirty="0"/>
              <a:t>Mutex</a:t>
            </a:r>
          </a:p>
        </p:txBody>
      </p:sp>
      <p:pic>
        <p:nvPicPr>
          <p:cNvPr id="5" name="Picture 4" descr="A table with text and numbers&#10;&#10;Description automatically generated with medium confidence">
            <a:extLst>
              <a:ext uri="{FF2B5EF4-FFF2-40B4-BE49-F238E27FC236}">
                <a16:creationId xmlns:a16="http://schemas.microsoft.com/office/drawing/2014/main" id="{C07EEB01-2A68-9B23-DFD3-BD97C10AC14C}"/>
              </a:ext>
            </a:extLst>
          </p:cNvPr>
          <p:cNvPicPr>
            <a:picLocks noChangeAspect="1"/>
          </p:cNvPicPr>
          <p:nvPr/>
        </p:nvPicPr>
        <p:blipFill>
          <a:blip r:embed="rId2"/>
          <a:stretch>
            <a:fillRect/>
          </a:stretch>
        </p:blipFill>
        <p:spPr>
          <a:xfrm>
            <a:off x="2001794" y="1334530"/>
            <a:ext cx="10190205" cy="5523470"/>
          </a:xfrm>
          <a:prstGeom prst="rect">
            <a:avLst/>
          </a:prstGeom>
        </p:spPr>
      </p:pic>
      <p:sp>
        <p:nvSpPr>
          <p:cNvPr id="6" name="TextBox 5">
            <a:extLst>
              <a:ext uri="{FF2B5EF4-FFF2-40B4-BE49-F238E27FC236}">
                <a16:creationId xmlns:a16="http://schemas.microsoft.com/office/drawing/2014/main" id="{01FD4F83-08AE-E8EE-B8E3-20C3B78CBAFE}"/>
              </a:ext>
            </a:extLst>
          </p:cNvPr>
          <p:cNvSpPr txBox="1"/>
          <p:nvPr/>
        </p:nvSpPr>
        <p:spPr>
          <a:xfrm>
            <a:off x="642551" y="2817341"/>
            <a:ext cx="1834348" cy="646331"/>
          </a:xfrm>
          <a:prstGeom prst="rect">
            <a:avLst/>
          </a:prstGeom>
          <a:noFill/>
        </p:spPr>
        <p:txBody>
          <a:bodyPr wrap="none" rtlCol="0">
            <a:spAutoFit/>
          </a:bodyPr>
          <a:lstStyle/>
          <a:p>
            <a:r>
              <a:rPr lang="en-GB" dirty="0">
                <a:solidFill>
                  <a:srgbClr val="FF0000"/>
                </a:solidFill>
              </a:rPr>
              <a:t>Possible Solution:</a:t>
            </a:r>
          </a:p>
          <a:p>
            <a:r>
              <a:rPr lang="en-GB" dirty="0">
                <a:solidFill>
                  <a:srgbClr val="FF0000"/>
                </a:solidFill>
              </a:rPr>
              <a:t>Mutex</a:t>
            </a:r>
          </a:p>
        </p:txBody>
      </p:sp>
      <p:sp>
        <p:nvSpPr>
          <p:cNvPr id="8" name="TextBox 7">
            <a:extLst>
              <a:ext uri="{FF2B5EF4-FFF2-40B4-BE49-F238E27FC236}">
                <a16:creationId xmlns:a16="http://schemas.microsoft.com/office/drawing/2014/main" id="{7CBDB0D0-5A09-601B-BA97-A87CD314445A}"/>
              </a:ext>
            </a:extLst>
          </p:cNvPr>
          <p:cNvSpPr txBox="1"/>
          <p:nvPr/>
        </p:nvSpPr>
        <p:spPr>
          <a:xfrm>
            <a:off x="206976" y="5871172"/>
            <a:ext cx="2943997" cy="769441"/>
          </a:xfrm>
          <a:prstGeom prst="rect">
            <a:avLst/>
          </a:prstGeom>
          <a:noFill/>
        </p:spPr>
        <p:txBody>
          <a:bodyPr wrap="square">
            <a:spAutoFit/>
          </a:bodyPr>
          <a:lstStyle/>
          <a:p>
            <a:r>
              <a:rPr lang="en-GB" sz="1100" dirty="0"/>
              <a:t>https://</a:t>
            </a:r>
            <a:r>
              <a:rPr lang="en-GB" sz="1100" dirty="0" err="1"/>
              <a:t>www.digikey.nl</a:t>
            </a:r>
            <a:r>
              <a:rPr lang="en-GB" sz="1100" dirty="0"/>
              <a:t>/</a:t>
            </a:r>
            <a:r>
              <a:rPr lang="en-GB" sz="1100" dirty="0" err="1"/>
              <a:t>en</a:t>
            </a:r>
            <a:r>
              <a:rPr lang="en-GB" sz="1100" dirty="0"/>
              <a:t>/maker/projects/introduction-to-rtos-solution-to-part-6-freertos-mutex-example/c6e3581aa2204f1380e83a9b4c3807a6</a:t>
            </a:r>
          </a:p>
        </p:txBody>
      </p:sp>
    </p:spTree>
    <p:extLst>
      <p:ext uri="{BB962C8B-B14F-4D97-AF65-F5344CB8AC3E}">
        <p14:creationId xmlns:p14="http://schemas.microsoft.com/office/powerpoint/2010/main" val="95697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D677-D9B9-B629-3500-A7561ED8EAC9}"/>
              </a:ext>
            </a:extLst>
          </p:cNvPr>
          <p:cNvSpPr>
            <a:spLocks noGrp="1"/>
          </p:cNvSpPr>
          <p:nvPr>
            <p:ph type="title"/>
          </p:nvPr>
        </p:nvSpPr>
        <p:spPr>
          <a:xfrm>
            <a:off x="731520" y="68738"/>
            <a:ext cx="10515600" cy="1325563"/>
          </a:xfrm>
        </p:spPr>
        <p:txBody>
          <a:bodyPr/>
          <a:lstStyle/>
          <a:p>
            <a:r>
              <a:rPr lang="en-GB" dirty="0"/>
              <a:t>Mutex Code Example</a:t>
            </a:r>
          </a:p>
        </p:txBody>
      </p:sp>
      <p:pic>
        <p:nvPicPr>
          <p:cNvPr id="5" name="Picture 4" descr="A screenshot of a computer&#10;&#10;Description automatically generated">
            <a:extLst>
              <a:ext uri="{FF2B5EF4-FFF2-40B4-BE49-F238E27FC236}">
                <a16:creationId xmlns:a16="http://schemas.microsoft.com/office/drawing/2014/main" id="{C50E5D77-6634-2A90-B60C-895ECCD610A1}"/>
              </a:ext>
            </a:extLst>
          </p:cNvPr>
          <p:cNvPicPr>
            <a:picLocks noChangeAspect="1"/>
          </p:cNvPicPr>
          <p:nvPr/>
        </p:nvPicPr>
        <p:blipFill>
          <a:blip r:embed="rId2"/>
          <a:stretch>
            <a:fillRect/>
          </a:stretch>
        </p:blipFill>
        <p:spPr>
          <a:xfrm>
            <a:off x="3197423" y="1478280"/>
            <a:ext cx="7638217" cy="5273040"/>
          </a:xfrm>
          <a:prstGeom prst="rect">
            <a:avLst/>
          </a:prstGeom>
        </p:spPr>
      </p:pic>
      <p:cxnSp>
        <p:nvCxnSpPr>
          <p:cNvPr id="7" name="Straight Arrow Connector 6">
            <a:extLst>
              <a:ext uri="{FF2B5EF4-FFF2-40B4-BE49-F238E27FC236}">
                <a16:creationId xmlns:a16="http://schemas.microsoft.com/office/drawing/2014/main" id="{CDED52D5-F849-6C66-826F-364494EBBDAA}"/>
              </a:ext>
            </a:extLst>
          </p:cNvPr>
          <p:cNvCxnSpPr/>
          <p:nvPr/>
        </p:nvCxnSpPr>
        <p:spPr>
          <a:xfrm>
            <a:off x="320040" y="4815840"/>
            <a:ext cx="3307080" cy="106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3FC4E5-5DC5-4D97-E864-FFF06A0249EE}"/>
              </a:ext>
            </a:extLst>
          </p:cNvPr>
          <p:cNvCxnSpPr>
            <a:cxnSpLocks/>
          </p:cNvCxnSpPr>
          <p:nvPr/>
        </p:nvCxnSpPr>
        <p:spPr>
          <a:xfrm flipV="1">
            <a:off x="320040" y="5669280"/>
            <a:ext cx="330708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09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AA09-E094-C301-1526-B0F673C46C09}"/>
              </a:ext>
            </a:extLst>
          </p:cNvPr>
          <p:cNvSpPr>
            <a:spLocks noGrp="1"/>
          </p:cNvSpPr>
          <p:nvPr>
            <p:ph type="title"/>
          </p:nvPr>
        </p:nvSpPr>
        <p:spPr/>
        <p:txBody>
          <a:bodyPr/>
          <a:lstStyle/>
          <a:p>
            <a:r>
              <a:rPr lang="en-GB" dirty="0"/>
              <a:t>Mutex API</a:t>
            </a:r>
          </a:p>
        </p:txBody>
      </p:sp>
      <p:sp>
        <p:nvSpPr>
          <p:cNvPr id="3" name="Content Placeholder 2">
            <a:extLst>
              <a:ext uri="{FF2B5EF4-FFF2-40B4-BE49-F238E27FC236}">
                <a16:creationId xmlns:a16="http://schemas.microsoft.com/office/drawing/2014/main" id="{DB7673FD-6712-FD09-1F5D-EA45F032035B}"/>
              </a:ext>
            </a:extLst>
          </p:cNvPr>
          <p:cNvSpPr>
            <a:spLocks noGrp="1"/>
          </p:cNvSpPr>
          <p:nvPr>
            <p:ph idx="1"/>
          </p:nvPr>
        </p:nvSpPr>
        <p:spPr/>
        <p:txBody>
          <a:bodyPr>
            <a:normAutofit fontScale="92500" lnSpcReduction="10000"/>
          </a:bodyPr>
          <a:lstStyle/>
          <a:p>
            <a:r>
              <a:rPr lang="en-GB" dirty="0"/>
              <a:t>Most used Semaphore/Mutex API’s and macros:</a:t>
            </a:r>
          </a:p>
          <a:p>
            <a:pPr marL="0" indent="0">
              <a:buNone/>
            </a:pPr>
            <a:endPar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GB" i="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xSemaphoreCreateMutex</a:t>
            </a:r>
            <a:r>
              <a:rPr lang="en-GB"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indent="0">
              <a:buNone/>
            </a:pPr>
            <a:r>
              <a:rPr lang="en-GB" b="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xSemaphoreTake</a:t>
            </a:r>
            <a:r>
              <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a:t>
            </a:r>
            <a:r>
              <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a:t>
            </a:r>
            <a:endPar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GB" b="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xSemaphoreGive</a:t>
            </a:r>
            <a:r>
              <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a:t>
            </a:r>
          </a:p>
          <a:p>
            <a:pPr marL="0" indent="0">
              <a:buNone/>
            </a:pPr>
            <a:endPar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GB" dirty="0">
                <a:latin typeface="Calibri" panose="020F0502020204030204" pitchFamily="34" charset="0"/>
                <a:ea typeface="Menlo" panose="020B0609030804020204" pitchFamily="49" charset="0"/>
                <a:cs typeface="Calibri" panose="020F0502020204030204" pitchFamily="34" charset="0"/>
              </a:rPr>
              <a:t>Please study Semaphore API at </a:t>
            </a:r>
            <a:r>
              <a:rPr lang="en-GB" dirty="0">
                <a:latin typeface="Calibri" panose="020F0502020204030204" pitchFamily="34" charset="0"/>
                <a:ea typeface="Menlo" panose="020B0609030804020204" pitchFamily="49" charset="0"/>
                <a:cs typeface="Calibri" panose="020F0502020204030204" pitchFamily="34" charset="0"/>
                <a:hlinkClick r:id="rId2">
                  <a:extLst>
                    <a:ext uri="{A12FA001-AC4F-418D-AE19-62706E023703}">
                      <ahyp:hlinkClr xmlns:ahyp="http://schemas.microsoft.com/office/drawing/2018/hyperlinkcolor" val="tx"/>
                    </a:ext>
                  </a:extLst>
                </a:hlinkClick>
              </a:rPr>
              <a:t>https://docs.espressif.com/projects/esp-idf/en/v4.3/esp32/api-reference/system/freertos.html?highlight=mutex#semaphore-api</a:t>
            </a:r>
            <a:r>
              <a:rPr lang="en-GB" dirty="0">
                <a:latin typeface="Calibri" panose="020F0502020204030204" pitchFamily="34" charset="0"/>
                <a:ea typeface="Menlo" panose="020B0609030804020204" pitchFamily="49" charset="0"/>
                <a:cs typeface="Calibri" panose="020F0502020204030204" pitchFamily="34" charset="0"/>
              </a:rPr>
              <a:t> or other sources well.</a:t>
            </a:r>
            <a:endParaRPr lang="en-GB" b="0" dirty="0">
              <a:effectLst/>
              <a:latin typeface="Calibri" panose="020F0502020204030204" pitchFamily="34" charset="0"/>
              <a:ea typeface="Menlo" panose="020B0609030804020204" pitchFamily="49"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96035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E7A6-10AE-1562-9E79-39C9102951DC}"/>
              </a:ext>
            </a:extLst>
          </p:cNvPr>
          <p:cNvSpPr>
            <a:spLocks noGrp="1"/>
          </p:cNvSpPr>
          <p:nvPr>
            <p:ph type="title"/>
          </p:nvPr>
        </p:nvSpPr>
        <p:spPr/>
        <p:txBody>
          <a:bodyPr/>
          <a:lstStyle/>
          <a:p>
            <a:r>
              <a:rPr lang="en-GB" dirty="0"/>
              <a:t>Queues</a:t>
            </a:r>
          </a:p>
        </p:txBody>
      </p:sp>
      <p:sp>
        <p:nvSpPr>
          <p:cNvPr id="3" name="Content Placeholder 2">
            <a:extLst>
              <a:ext uri="{FF2B5EF4-FFF2-40B4-BE49-F238E27FC236}">
                <a16:creationId xmlns:a16="http://schemas.microsoft.com/office/drawing/2014/main" id="{80056D7D-C02A-34FC-C3D8-32EF8341308F}"/>
              </a:ext>
            </a:extLst>
          </p:cNvPr>
          <p:cNvSpPr>
            <a:spLocks noGrp="1"/>
          </p:cNvSpPr>
          <p:nvPr>
            <p:ph idx="1"/>
          </p:nvPr>
        </p:nvSpPr>
        <p:spPr/>
        <p:txBody>
          <a:bodyPr/>
          <a:lstStyle/>
          <a:p>
            <a:pPr marL="0" indent="0">
              <a:buNone/>
            </a:pPr>
            <a:r>
              <a:rPr lang="en-GB" dirty="0"/>
              <a:t>Queues are used to communicate between tasks. They also buffer data if the speed of the sender is not the same as speed of the receiver.</a:t>
            </a:r>
          </a:p>
        </p:txBody>
      </p:sp>
      <p:pic>
        <p:nvPicPr>
          <p:cNvPr id="5" name="Picture 4" descr="A diagram of a value and value&#10;&#10;Description automatically generated with medium confidence">
            <a:extLst>
              <a:ext uri="{FF2B5EF4-FFF2-40B4-BE49-F238E27FC236}">
                <a16:creationId xmlns:a16="http://schemas.microsoft.com/office/drawing/2014/main" id="{E44E9951-30DA-D362-7AB4-BB25BFF0FC0A}"/>
              </a:ext>
            </a:extLst>
          </p:cNvPr>
          <p:cNvPicPr>
            <a:picLocks noChangeAspect="1"/>
          </p:cNvPicPr>
          <p:nvPr/>
        </p:nvPicPr>
        <p:blipFill>
          <a:blip r:embed="rId2"/>
          <a:stretch>
            <a:fillRect/>
          </a:stretch>
        </p:blipFill>
        <p:spPr>
          <a:xfrm>
            <a:off x="1143000" y="3109384"/>
            <a:ext cx="9387840" cy="3748616"/>
          </a:xfrm>
          <a:prstGeom prst="rect">
            <a:avLst/>
          </a:prstGeom>
        </p:spPr>
      </p:pic>
      <p:cxnSp>
        <p:nvCxnSpPr>
          <p:cNvPr id="7" name="Straight Arrow Connector 6">
            <a:extLst>
              <a:ext uri="{FF2B5EF4-FFF2-40B4-BE49-F238E27FC236}">
                <a16:creationId xmlns:a16="http://schemas.microsoft.com/office/drawing/2014/main" id="{0558D5DC-3DFA-F2DC-07DB-451CC5B71645}"/>
              </a:ext>
            </a:extLst>
          </p:cNvPr>
          <p:cNvCxnSpPr/>
          <p:nvPr/>
        </p:nvCxnSpPr>
        <p:spPr>
          <a:xfrm>
            <a:off x="6355080" y="4937972"/>
            <a:ext cx="1066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42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8E6B-49C9-50AF-24F2-9341D7C49803}"/>
              </a:ext>
            </a:extLst>
          </p:cNvPr>
          <p:cNvSpPr>
            <a:spLocks noGrp="1"/>
          </p:cNvSpPr>
          <p:nvPr>
            <p:ph type="title"/>
          </p:nvPr>
        </p:nvSpPr>
        <p:spPr/>
        <p:txBody>
          <a:bodyPr/>
          <a:lstStyle/>
          <a:p>
            <a:r>
              <a:rPr lang="en-GB" dirty="0"/>
              <a:t>Example Queue Code</a:t>
            </a:r>
          </a:p>
        </p:txBody>
      </p:sp>
      <p:pic>
        <p:nvPicPr>
          <p:cNvPr id="9" name="Content Placeholder 8" descr="A computer code with black text&#10;&#10;Description automatically generated">
            <a:extLst>
              <a:ext uri="{FF2B5EF4-FFF2-40B4-BE49-F238E27FC236}">
                <a16:creationId xmlns:a16="http://schemas.microsoft.com/office/drawing/2014/main" id="{EE1FD558-7651-9DED-6D5C-01214313D32C}"/>
              </a:ext>
            </a:extLst>
          </p:cNvPr>
          <p:cNvPicPr>
            <a:picLocks noGrp="1" noChangeAspect="1"/>
          </p:cNvPicPr>
          <p:nvPr>
            <p:ph idx="1"/>
          </p:nvPr>
        </p:nvPicPr>
        <p:blipFill>
          <a:blip r:embed="rId2"/>
          <a:stretch>
            <a:fillRect/>
          </a:stretch>
        </p:blipFill>
        <p:spPr>
          <a:xfrm>
            <a:off x="2239010" y="2489994"/>
            <a:ext cx="6616700" cy="2565400"/>
          </a:xfrm>
        </p:spPr>
      </p:pic>
    </p:spTree>
    <p:extLst>
      <p:ext uri="{BB962C8B-B14F-4D97-AF65-F5344CB8AC3E}">
        <p14:creationId xmlns:p14="http://schemas.microsoft.com/office/powerpoint/2010/main" val="193952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BC3A-7E6E-255C-9DCA-F628CED1BBAB}"/>
              </a:ext>
            </a:extLst>
          </p:cNvPr>
          <p:cNvSpPr>
            <a:spLocks noGrp="1"/>
          </p:cNvSpPr>
          <p:nvPr>
            <p:ph type="title"/>
          </p:nvPr>
        </p:nvSpPr>
        <p:spPr/>
        <p:txBody>
          <a:bodyPr/>
          <a:lstStyle/>
          <a:p>
            <a:r>
              <a:rPr lang="en-GB" dirty="0"/>
              <a:t>Queue API</a:t>
            </a:r>
          </a:p>
        </p:txBody>
      </p:sp>
      <p:sp>
        <p:nvSpPr>
          <p:cNvPr id="3" name="Content Placeholder 2">
            <a:extLst>
              <a:ext uri="{FF2B5EF4-FFF2-40B4-BE49-F238E27FC236}">
                <a16:creationId xmlns:a16="http://schemas.microsoft.com/office/drawing/2014/main" id="{6F9D58F6-D990-A447-7DCD-B9056A505655}"/>
              </a:ext>
            </a:extLst>
          </p:cNvPr>
          <p:cNvSpPr>
            <a:spLocks noGrp="1"/>
          </p:cNvSpPr>
          <p:nvPr>
            <p:ph idx="1"/>
          </p:nvPr>
        </p:nvSpPr>
        <p:spPr/>
        <p:txBody>
          <a:bodyPr>
            <a:normAutofit lnSpcReduction="10000"/>
          </a:bodyPr>
          <a:lstStyle/>
          <a:p>
            <a:r>
              <a:rPr lang="en-GB" dirty="0"/>
              <a:t>Most used Queue API’s and macros:</a:t>
            </a:r>
          </a:p>
          <a:p>
            <a:pPr marL="0" indent="0">
              <a:buNone/>
            </a:pPr>
            <a:endPar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endParaRPr>
          </a:p>
          <a:p>
            <a:pPr marL="0" indent="0">
              <a:buNone/>
            </a:pPr>
            <a:r>
              <a:rPr lang="en-GB" i="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xQueueCreate</a:t>
            </a:r>
            <a:r>
              <a:rPr lang="en-GB"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indent="0">
              <a:buNone/>
            </a:pPr>
            <a:r>
              <a:rPr lang="en-GB" b="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xQueueSend</a:t>
            </a:r>
            <a:r>
              <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a:t>
            </a:r>
            <a:r>
              <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a:t>
            </a:r>
            <a:endPar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GB" b="0" dirty="0" err="1">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xQueueReceive</a:t>
            </a:r>
            <a:r>
              <a:rPr lang="en-GB"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a:t>
            </a:r>
          </a:p>
          <a:p>
            <a:pPr marL="0" indent="0">
              <a:buNone/>
            </a:pPr>
            <a:endParaRPr lang="en-GB" b="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GB" dirty="0">
                <a:latin typeface="Calibri" panose="020F0502020204030204" pitchFamily="34" charset="0"/>
                <a:ea typeface="Menlo" panose="020B0609030804020204" pitchFamily="49" charset="0"/>
                <a:cs typeface="Calibri" panose="020F0502020204030204" pitchFamily="34" charset="0"/>
              </a:rPr>
              <a:t>Please study Semaphore API at </a:t>
            </a:r>
            <a:r>
              <a:rPr lang="en-GB" dirty="0">
                <a:latin typeface="Calibri" panose="020F0502020204030204" pitchFamily="34" charset="0"/>
                <a:ea typeface="Menlo" panose="020B0609030804020204" pitchFamily="49" charset="0"/>
                <a:cs typeface="Calibri" panose="020F0502020204030204" pitchFamily="34" charset="0"/>
                <a:hlinkClick r:id="rId2"/>
              </a:rPr>
              <a:t>https://docs.espressif.com/projects/esp-idf/en/v4.3/esp32/api-reference/system/freertos.html?highlight=mutex#queue-api</a:t>
            </a:r>
            <a:r>
              <a:rPr lang="en-GB" dirty="0">
                <a:latin typeface="Calibri" panose="020F0502020204030204" pitchFamily="34" charset="0"/>
                <a:ea typeface="Menlo" panose="020B0609030804020204" pitchFamily="49" charset="0"/>
                <a:cs typeface="Calibri" panose="020F0502020204030204" pitchFamily="34" charset="0"/>
              </a:rPr>
              <a:t> or other sources well.</a:t>
            </a:r>
            <a:endParaRPr lang="en-GB" b="0" dirty="0">
              <a:effectLst/>
              <a:latin typeface="Calibri" panose="020F0502020204030204" pitchFamily="34" charset="0"/>
              <a:ea typeface="Menlo" panose="020B0609030804020204" pitchFamily="49" charset="0"/>
              <a:cs typeface="Calibri" panose="020F0502020204030204" pitchFamily="34" charset="0"/>
            </a:endParaRPr>
          </a:p>
          <a:p>
            <a:endParaRPr lang="en-GB" dirty="0"/>
          </a:p>
        </p:txBody>
      </p:sp>
    </p:spTree>
    <p:extLst>
      <p:ext uri="{BB962C8B-B14F-4D97-AF65-F5344CB8AC3E}">
        <p14:creationId xmlns:p14="http://schemas.microsoft.com/office/powerpoint/2010/main" val="363384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2081-71BC-1577-5DDF-018A60F0E7A6}"/>
              </a:ext>
            </a:extLst>
          </p:cNvPr>
          <p:cNvSpPr>
            <a:spLocks noGrp="1"/>
          </p:cNvSpPr>
          <p:nvPr>
            <p:ph type="title"/>
          </p:nvPr>
        </p:nvSpPr>
        <p:spPr>
          <a:xfrm>
            <a:off x="876692" y="741391"/>
            <a:ext cx="5479719" cy="1616203"/>
          </a:xfrm>
        </p:spPr>
        <p:txBody>
          <a:bodyPr anchor="b">
            <a:normAutofit/>
          </a:bodyPr>
          <a:lstStyle/>
          <a:p>
            <a:r>
              <a:rPr lang="en-GB" sz="3200"/>
              <a:t>What’s Next</a:t>
            </a:r>
          </a:p>
        </p:txBody>
      </p:sp>
      <p:sp>
        <p:nvSpPr>
          <p:cNvPr id="3" name="Content Placeholder 2">
            <a:extLst>
              <a:ext uri="{FF2B5EF4-FFF2-40B4-BE49-F238E27FC236}">
                <a16:creationId xmlns:a16="http://schemas.microsoft.com/office/drawing/2014/main" id="{82809E72-3B07-FD30-C865-581F010EEB42}"/>
              </a:ext>
            </a:extLst>
          </p:cNvPr>
          <p:cNvSpPr>
            <a:spLocks noGrp="1"/>
          </p:cNvSpPr>
          <p:nvPr>
            <p:ph idx="1"/>
          </p:nvPr>
        </p:nvSpPr>
        <p:spPr>
          <a:xfrm>
            <a:off x="876692" y="2533476"/>
            <a:ext cx="5479719" cy="3447832"/>
          </a:xfrm>
        </p:spPr>
        <p:txBody>
          <a:bodyPr anchor="t">
            <a:normAutofit fontScale="92500" lnSpcReduction="10000"/>
          </a:bodyPr>
          <a:lstStyle/>
          <a:p>
            <a:r>
              <a:rPr lang="en-GB" sz="2000" dirty="0"/>
              <a:t>Please study materials at </a:t>
            </a:r>
          </a:p>
          <a:p>
            <a:pPr marL="0" indent="0">
              <a:buNone/>
            </a:pPr>
            <a:r>
              <a:rPr lang="en-GB" sz="2000" dirty="0">
                <a:hlinkClick r:id="rId2"/>
              </a:rPr>
              <a:t>https://www.freertos.org/FreeRTOS-quick-start-guide.html</a:t>
            </a:r>
            <a:r>
              <a:rPr lang="en-GB" sz="2000" dirty="0"/>
              <a:t>, sources/videos from Canvas and GIT repository</a:t>
            </a:r>
          </a:p>
          <a:p>
            <a:pPr marL="0" indent="0">
              <a:buNone/>
            </a:pPr>
            <a:r>
              <a:rPr lang="en-GB" sz="2000" dirty="0"/>
              <a:t>Be aware that ESP32 version (as well as the one from STM32) are not completely the same as standard </a:t>
            </a:r>
            <a:r>
              <a:rPr lang="en-GB" sz="2000" dirty="0" err="1"/>
              <a:t>freeRTOS</a:t>
            </a:r>
            <a:r>
              <a:rPr lang="en-GB" sz="2000" dirty="0"/>
              <a:t> version. Often, macros are used to make it as common as possible</a:t>
            </a:r>
          </a:p>
          <a:p>
            <a:pPr marL="0" indent="0">
              <a:buNone/>
            </a:pPr>
            <a:endParaRPr lang="en-GB" sz="2000" dirty="0"/>
          </a:p>
          <a:p>
            <a:pPr marL="0" indent="0">
              <a:buNone/>
            </a:pPr>
            <a:r>
              <a:rPr lang="en-GB" sz="2000" dirty="0"/>
              <a:t>For advanced, there is also material on </a:t>
            </a:r>
            <a:r>
              <a:rPr lang="en-GB" sz="2000" dirty="0" err="1"/>
              <a:t>freeRTOS</a:t>
            </a:r>
            <a:r>
              <a:rPr lang="en-GB" sz="2000" dirty="0"/>
              <a:t> on STM32 which can be found in GIT repository and will be shortly introduced on STM32/Embedded lessons.</a:t>
            </a:r>
          </a:p>
        </p:txBody>
      </p:sp>
      <p:pic>
        <p:nvPicPr>
          <p:cNvPr id="5" name="Picture 4" descr="Glasses on top of a book">
            <a:extLst>
              <a:ext uri="{FF2B5EF4-FFF2-40B4-BE49-F238E27FC236}">
                <a16:creationId xmlns:a16="http://schemas.microsoft.com/office/drawing/2014/main" id="{2C3130D5-BA34-C0EE-A57A-738D2696F567}"/>
              </a:ext>
            </a:extLst>
          </p:cNvPr>
          <p:cNvPicPr>
            <a:picLocks noChangeAspect="1"/>
          </p:cNvPicPr>
          <p:nvPr/>
        </p:nvPicPr>
        <p:blipFill rotWithShape="1">
          <a:blip r:embed="rId3"/>
          <a:srcRect l="13564" r="38896" b="-1"/>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95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1EDB-2CA8-39A4-9D5E-9911296903D7}"/>
              </a:ext>
            </a:extLst>
          </p:cNvPr>
          <p:cNvSpPr>
            <a:spLocks noGrp="1"/>
          </p:cNvSpPr>
          <p:nvPr>
            <p:ph type="title"/>
          </p:nvPr>
        </p:nvSpPr>
        <p:spPr>
          <a:xfrm>
            <a:off x="411480" y="987552"/>
            <a:ext cx="7410347" cy="1088136"/>
          </a:xfrm>
        </p:spPr>
        <p:txBody>
          <a:bodyPr anchor="b">
            <a:normAutofit/>
          </a:bodyPr>
          <a:lstStyle/>
          <a:p>
            <a:r>
              <a:rPr lang="en-GB" sz="3400" dirty="0"/>
              <a:t>Real-Time Operating System</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F4F443-D2BE-8F11-9941-5D79D654CB18}"/>
              </a:ext>
            </a:extLst>
          </p:cNvPr>
          <p:cNvSpPr>
            <a:spLocks noGrp="1"/>
          </p:cNvSpPr>
          <p:nvPr>
            <p:ph idx="1"/>
          </p:nvPr>
        </p:nvSpPr>
        <p:spPr>
          <a:xfrm>
            <a:off x="411478" y="2688336"/>
            <a:ext cx="7558629" cy="3584448"/>
          </a:xfrm>
        </p:spPr>
        <p:txBody>
          <a:bodyPr anchor="t">
            <a:normAutofit lnSpcReduction="10000"/>
          </a:bodyPr>
          <a:lstStyle/>
          <a:p>
            <a:r>
              <a:rPr lang="en-GB" sz="2400" dirty="0"/>
              <a:t>An operating system that is able to respond and process events within a predefined time limit (time critical embedded systems)</a:t>
            </a:r>
          </a:p>
          <a:p>
            <a:r>
              <a:rPr lang="en-GB" sz="2400" dirty="0"/>
              <a:t>Supports parallelism (multithreading/multitasking)</a:t>
            </a:r>
          </a:p>
          <a:p>
            <a:r>
              <a:rPr lang="en-GB" sz="2400" dirty="0"/>
              <a:t>Useful in modern embedded applications, e.g. IoT in combination with AI</a:t>
            </a:r>
          </a:p>
          <a:p>
            <a:r>
              <a:rPr lang="en-GB" sz="2400" dirty="0"/>
              <a:t>Powerful tool but requires a good design to avoid unexpected problems and complexity</a:t>
            </a:r>
          </a:p>
          <a:p>
            <a:r>
              <a:rPr lang="en-GB" sz="2400" dirty="0"/>
              <a:t>When designed well, improves modularity, clean interfaces and easier testing</a:t>
            </a:r>
          </a:p>
          <a:p>
            <a:endParaRPr lang="en-GB" sz="1800" dirty="0"/>
          </a:p>
          <a:p>
            <a:endParaRPr lang="en-GB" sz="1800" dirty="0"/>
          </a:p>
        </p:txBody>
      </p:sp>
      <p:pic>
        <p:nvPicPr>
          <p:cNvPr id="4" name="Picture 3">
            <a:extLst>
              <a:ext uri="{FF2B5EF4-FFF2-40B4-BE49-F238E27FC236}">
                <a16:creationId xmlns:a16="http://schemas.microsoft.com/office/drawing/2014/main" id="{AEA1511C-049E-FE5A-B19B-713F656CA36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90238" y="10"/>
            <a:ext cx="380176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0488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4A9D9-3066-7147-3B92-CC2B864404BA}"/>
              </a:ext>
            </a:extLst>
          </p:cNvPr>
          <p:cNvSpPr>
            <a:spLocks noGrp="1"/>
          </p:cNvSpPr>
          <p:nvPr>
            <p:ph type="title"/>
          </p:nvPr>
        </p:nvSpPr>
        <p:spPr>
          <a:xfrm>
            <a:off x="659234" y="957447"/>
            <a:ext cx="3383280" cy="4943105"/>
          </a:xfrm>
        </p:spPr>
        <p:txBody>
          <a:bodyPr anchor="ctr">
            <a:normAutofit/>
          </a:bodyPr>
          <a:lstStyle/>
          <a:p>
            <a:r>
              <a:rPr lang="en-GB" sz="4000" dirty="0"/>
              <a:t>Popular </a:t>
            </a:r>
            <a:r>
              <a:rPr lang="en-GB" sz="4000" dirty="0" err="1"/>
              <a:t>RTOS’es</a:t>
            </a:r>
            <a:r>
              <a:rPr lang="en-GB" sz="4000" dirty="0"/>
              <a:t> </a:t>
            </a:r>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359A331A-786F-EFC1-5553-9FEFFDF5942E}"/>
              </a:ext>
            </a:extLst>
          </p:cNvPr>
          <p:cNvPicPr>
            <a:picLocks noChangeAspect="1"/>
          </p:cNvPicPr>
          <p:nvPr/>
        </p:nvPicPr>
        <p:blipFill>
          <a:blip r:embed="rId2"/>
          <a:stretch>
            <a:fillRect/>
          </a:stretch>
        </p:blipFill>
        <p:spPr>
          <a:xfrm>
            <a:off x="4750058" y="1999110"/>
            <a:ext cx="1218247" cy="605293"/>
          </a:xfrm>
          <a:prstGeom prst="rect">
            <a:avLst/>
          </a:prstGeom>
        </p:spPr>
      </p:pic>
      <p:pic>
        <p:nvPicPr>
          <p:cNvPr id="5" name="Picture 4">
            <a:extLst>
              <a:ext uri="{FF2B5EF4-FFF2-40B4-BE49-F238E27FC236}">
                <a16:creationId xmlns:a16="http://schemas.microsoft.com/office/drawing/2014/main" id="{A4BDA103-8F20-34CC-1C91-CBB7FF3CCB11}"/>
              </a:ext>
            </a:extLst>
          </p:cNvPr>
          <p:cNvPicPr>
            <a:picLocks noChangeAspect="1"/>
          </p:cNvPicPr>
          <p:nvPr/>
        </p:nvPicPr>
        <p:blipFill>
          <a:blip r:embed="rId3"/>
          <a:stretch>
            <a:fillRect/>
          </a:stretch>
        </p:blipFill>
        <p:spPr>
          <a:xfrm>
            <a:off x="7210441" y="1999110"/>
            <a:ext cx="1510765" cy="639338"/>
          </a:xfrm>
          <a:prstGeom prst="rect">
            <a:avLst/>
          </a:prstGeom>
        </p:spPr>
      </p:pic>
      <p:pic>
        <p:nvPicPr>
          <p:cNvPr id="6" name="Picture 5">
            <a:extLst>
              <a:ext uri="{FF2B5EF4-FFF2-40B4-BE49-F238E27FC236}">
                <a16:creationId xmlns:a16="http://schemas.microsoft.com/office/drawing/2014/main" id="{2E1CFD4E-004F-6AEE-B6E0-8816D3FBB513}"/>
              </a:ext>
            </a:extLst>
          </p:cNvPr>
          <p:cNvPicPr>
            <a:picLocks noChangeAspect="1"/>
          </p:cNvPicPr>
          <p:nvPr/>
        </p:nvPicPr>
        <p:blipFill>
          <a:blip r:embed="rId4"/>
          <a:stretch>
            <a:fillRect/>
          </a:stretch>
        </p:blipFill>
        <p:spPr>
          <a:xfrm>
            <a:off x="9987230" y="1861714"/>
            <a:ext cx="761776" cy="914131"/>
          </a:xfrm>
          <a:prstGeom prst="rect">
            <a:avLst/>
          </a:prstGeom>
        </p:spPr>
      </p:pic>
      <p:sp>
        <p:nvSpPr>
          <p:cNvPr id="7" name="TextBox 6">
            <a:extLst>
              <a:ext uri="{FF2B5EF4-FFF2-40B4-BE49-F238E27FC236}">
                <a16:creationId xmlns:a16="http://schemas.microsoft.com/office/drawing/2014/main" id="{59E5ADEB-7E9F-F766-B03D-93BAE98D991F}"/>
              </a:ext>
            </a:extLst>
          </p:cNvPr>
          <p:cNvSpPr txBox="1"/>
          <p:nvPr/>
        </p:nvSpPr>
        <p:spPr>
          <a:xfrm>
            <a:off x="9902003" y="3021841"/>
            <a:ext cx="652936" cy="297325"/>
          </a:xfrm>
          <a:prstGeom prst="rect">
            <a:avLst/>
          </a:prstGeom>
          <a:noFill/>
        </p:spPr>
        <p:txBody>
          <a:bodyPr wrap="none" rtlCol="0">
            <a:spAutoFit/>
          </a:bodyPr>
          <a:lstStyle/>
          <a:p>
            <a:pPr defTabSz="676656">
              <a:spcAft>
                <a:spcPts val="600"/>
              </a:spcAft>
            </a:pPr>
            <a:r>
              <a:rPr lang="en-GB" sz="1332" kern="1200" err="1">
                <a:solidFill>
                  <a:schemeClr val="tx1"/>
                </a:solidFill>
                <a:latin typeface="+mn-lt"/>
                <a:ea typeface="+mn-ea"/>
                <a:cs typeface="+mn-cs"/>
              </a:rPr>
              <a:t>Segger</a:t>
            </a:r>
            <a:endParaRPr lang="en-GB"/>
          </a:p>
        </p:txBody>
      </p:sp>
      <p:sp>
        <p:nvSpPr>
          <p:cNvPr id="8" name="TextBox 7">
            <a:extLst>
              <a:ext uri="{FF2B5EF4-FFF2-40B4-BE49-F238E27FC236}">
                <a16:creationId xmlns:a16="http://schemas.microsoft.com/office/drawing/2014/main" id="{E2ED1AD7-79CF-2B70-C01B-8CB2B762DDEF}"/>
              </a:ext>
            </a:extLst>
          </p:cNvPr>
          <p:cNvSpPr txBox="1"/>
          <p:nvPr/>
        </p:nvSpPr>
        <p:spPr>
          <a:xfrm>
            <a:off x="7653649" y="3021841"/>
            <a:ext cx="745140" cy="297325"/>
          </a:xfrm>
          <a:prstGeom prst="rect">
            <a:avLst/>
          </a:prstGeom>
          <a:noFill/>
        </p:spPr>
        <p:txBody>
          <a:bodyPr wrap="none" rtlCol="0">
            <a:spAutoFit/>
          </a:bodyPr>
          <a:lstStyle/>
          <a:p>
            <a:pPr defTabSz="676656">
              <a:spcAft>
                <a:spcPts val="600"/>
              </a:spcAft>
            </a:pPr>
            <a:r>
              <a:rPr lang="en-GB" sz="1332" kern="1200">
                <a:solidFill>
                  <a:schemeClr val="tx1"/>
                </a:solidFill>
                <a:latin typeface="+mn-lt"/>
                <a:ea typeface="+mn-ea"/>
                <a:cs typeface="+mn-cs"/>
              </a:rPr>
              <a:t>Amazon</a:t>
            </a:r>
            <a:endParaRPr lang="en-GB"/>
          </a:p>
        </p:txBody>
      </p:sp>
      <p:sp>
        <p:nvSpPr>
          <p:cNvPr id="9" name="TextBox 8">
            <a:extLst>
              <a:ext uri="{FF2B5EF4-FFF2-40B4-BE49-F238E27FC236}">
                <a16:creationId xmlns:a16="http://schemas.microsoft.com/office/drawing/2014/main" id="{FF3FC845-02F6-08EF-8E07-A7F16160F798}"/>
              </a:ext>
            </a:extLst>
          </p:cNvPr>
          <p:cNvSpPr txBox="1"/>
          <p:nvPr/>
        </p:nvSpPr>
        <p:spPr>
          <a:xfrm>
            <a:off x="4788684" y="3021841"/>
            <a:ext cx="1674754" cy="297325"/>
          </a:xfrm>
          <a:prstGeom prst="rect">
            <a:avLst/>
          </a:prstGeom>
          <a:noFill/>
        </p:spPr>
        <p:txBody>
          <a:bodyPr wrap="none" rtlCol="0">
            <a:spAutoFit/>
          </a:bodyPr>
          <a:lstStyle/>
          <a:p>
            <a:pPr defTabSz="676656">
              <a:spcAft>
                <a:spcPts val="600"/>
              </a:spcAft>
            </a:pPr>
            <a:r>
              <a:rPr lang="en-GB" sz="1332" kern="1200">
                <a:solidFill>
                  <a:schemeClr val="tx1"/>
                </a:solidFill>
                <a:latin typeface="+mn-lt"/>
                <a:ea typeface="+mn-ea"/>
                <a:cs typeface="+mn-cs"/>
              </a:rPr>
              <a:t>The Linux Foundation</a:t>
            </a:r>
            <a:endParaRPr lang="en-GB"/>
          </a:p>
        </p:txBody>
      </p:sp>
      <p:sp>
        <p:nvSpPr>
          <p:cNvPr id="12" name="TextBox 11">
            <a:extLst>
              <a:ext uri="{FF2B5EF4-FFF2-40B4-BE49-F238E27FC236}">
                <a16:creationId xmlns:a16="http://schemas.microsoft.com/office/drawing/2014/main" id="{4FB6538E-9842-32B7-FDF8-32C7806A5BEE}"/>
              </a:ext>
            </a:extLst>
          </p:cNvPr>
          <p:cNvSpPr txBox="1"/>
          <p:nvPr/>
        </p:nvSpPr>
        <p:spPr>
          <a:xfrm>
            <a:off x="4549514" y="4648842"/>
            <a:ext cx="1782633" cy="297325"/>
          </a:xfrm>
          <a:prstGeom prst="rect">
            <a:avLst/>
          </a:prstGeom>
          <a:noFill/>
        </p:spPr>
        <p:txBody>
          <a:bodyPr wrap="square">
            <a:spAutoFit/>
          </a:bodyPr>
          <a:lstStyle/>
          <a:p>
            <a:pPr defTabSz="676656">
              <a:spcAft>
                <a:spcPts val="600"/>
              </a:spcAft>
            </a:pPr>
            <a:r>
              <a:rPr lang="en-GB" sz="1332" kern="1200" err="1">
                <a:solidFill>
                  <a:schemeClr val="tx1"/>
                </a:solidFill>
                <a:latin typeface="+mn-lt"/>
                <a:ea typeface="+mn-ea"/>
                <a:cs typeface="+mn-cs"/>
              </a:rPr>
              <a:t>VXWorks</a:t>
            </a:r>
            <a:r>
              <a:rPr lang="en-GB" sz="1332" kern="1200">
                <a:solidFill>
                  <a:schemeClr val="tx1"/>
                </a:solidFill>
                <a:latin typeface="+mn-lt"/>
                <a:ea typeface="+mn-ea"/>
                <a:cs typeface="+mn-cs"/>
              </a:rPr>
              <a:t> by </a:t>
            </a:r>
            <a:r>
              <a:rPr lang="en-GB" sz="1332" kern="1200" err="1">
                <a:solidFill>
                  <a:schemeClr val="tx1"/>
                </a:solidFill>
                <a:latin typeface="+mn-lt"/>
                <a:ea typeface="+mn-ea"/>
                <a:cs typeface="+mn-cs"/>
              </a:rPr>
              <a:t>WindRiver</a:t>
            </a:r>
            <a:endParaRPr lang="en-GB"/>
          </a:p>
        </p:txBody>
      </p:sp>
      <p:sp>
        <p:nvSpPr>
          <p:cNvPr id="15" name="TextBox 14">
            <a:extLst>
              <a:ext uri="{FF2B5EF4-FFF2-40B4-BE49-F238E27FC236}">
                <a16:creationId xmlns:a16="http://schemas.microsoft.com/office/drawing/2014/main" id="{C23BEFF3-39C3-3A30-043C-64EC0B2B39A6}"/>
              </a:ext>
            </a:extLst>
          </p:cNvPr>
          <p:cNvSpPr txBox="1"/>
          <p:nvPr/>
        </p:nvSpPr>
        <p:spPr>
          <a:xfrm>
            <a:off x="6871297" y="4601150"/>
            <a:ext cx="1687872" cy="297325"/>
          </a:xfrm>
          <a:prstGeom prst="rect">
            <a:avLst/>
          </a:prstGeom>
          <a:noFill/>
        </p:spPr>
        <p:txBody>
          <a:bodyPr wrap="square">
            <a:spAutoFit/>
          </a:bodyPr>
          <a:lstStyle/>
          <a:p>
            <a:pPr defTabSz="676656">
              <a:spcAft>
                <a:spcPts val="600"/>
              </a:spcAft>
            </a:pPr>
            <a:r>
              <a:rPr lang="en-GB" sz="1332" kern="1200" err="1">
                <a:solidFill>
                  <a:schemeClr val="tx1"/>
                </a:solidFill>
                <a:latin typeface="+mn-lt"/>
                <a:ea typeface="+mn-ea"/>
                <a:cs typeface="+mn-cs"/>
              </a:rPr>
              <a:t>Mbed</a:t>
            </a:r>
            <a:r>
              <a:rPr lang="en-GB" sz="1332" kern="1200">
                <a:solidFill>
                  <a:schemeClr val="tx1"/>
                </a:solidFill>
                <a:latin typeface="+mn-lt"/>
                <a:ea typeface="+mn-ea"/>
                <a:cs typeface="+mn-cs"/>
              </a:rPr>
              <a:t> OS by ARM</a:t>
            </a:r>
            <a:endParaRPr lang="en-GB"/>
          </a:p>
        </p:txBody>
      </p:sp>
      <p:pic>
        <p:nvPicPr>
          <p:cNvPr id="16" name="Picture 15">
            <a:extLst>
              <a:ext uri="{FF2B5EF4-FFF2-40B4-BE49-F238E27FC236}">
                <a16:creationId xmlns:a16="http://schemas.microsoft.com/office/drawing/2014/main" id="{FF530D13-7989-9915-AA05-6C70109DD250}"/>
              </a:ext>
            </a:extLst>
          </p:cNvPr>
          <p:cNvPicPr>
            <a:picLocks noChangeAspect="1"/>
          </p:cNvPicPr>
          <p:nvPr/>
        </p:nvPicPr>
        <p:blipFill>
          <a:blip r:embed="rId5"/>
          <a:stretch>
            <a:fillRect/>
          </a:stretch>
        </p:blipFill>
        <p:spPr>
          <a:xfrm>
            <a:off x="7048403" y="3561110"/>
            <a:ext cx="951605" cy="951605"/>
          </a:xfrm>
          <a:prstGeom prst="rect">
            <a:avLst/>
          </a:prstGeom>
        </p:spPr>
      </p:pic>
      <p:pic>
        <p:nvPicPr>
          <p:cNvPr id="17" name="Picture 16">
            <a:extLst>
              <a:ext uri="{FF2B5EF4-FFF2-40B4-BE49-F238E27FC236}">
                <a16:creationId xmlns:a16="http://schemas.microsoft.com/office/drawing/2014/main" id="{9FAC9655-04B4-CFC3-2499-0BF1EC3B7626}"/>
              </a:ext>
            </a:extLst>
          </p:cNvPr>
          <p:cNvPicPr>
            <a:picLocks noChangeAspect="1"/>
          </p:cNvPicPr>
          <p:nvPr/>
        </p:nvPicPr>
        <p:blipFill>
          <a:blip r:embed="rId6"/>
          <a:stretch>
            <a:fillRect/>
          </a:stretch>
        </p:blipFill>
        <p:spPr>
          <a:xfrm>
            <a:off x="4934362" y="3612092"/>
            <a:ext cx="849639" cy="849639"/>
          </a:xfrm>
          <a:prstGeom prst="rect">
            <a:avLst/>
          </a:prstGeom>
        </p:spPr>
      </p:pic>
      <p:sp>
        <p:nvSpPr>
          <p:cNvPr id="18" name="TextBox 17">
            <a:extLst>
              <a:ext uri="{FF2B5EF4-FFF2-40B4-BE49-F238E27FC236}">
                <a16:creationId xmlns:a16="http://schemas.microsoft.com/office/drawing/2014/main" id="{E5DB88EF-E769-F7F6-B34C-40D20FF85398}"/>
              </a:ext>
            </a:extLst>
          </p:cNvPr>
          <p:cNvSpPr txBox="1"/>
          <p:nvPr/>
        </p:nvSpPr>
        <p:spPr>
          <a:xfrm>
            <a:off x="9902003" y="4238422"/>
            <a:ext cx="1486625" cy="297325"/>
          </a:xfrm>
          <a:prstGeom prst="rect">
            <a:avLst/>
          </a:prstGeom>
          <a:noFill/>
        </p:spPr>
        <p:txBody>
          <a:bodyPr wrap="none" rtlCol="0">
            <a:spAutoFit/>
          </a:bodyPr>
          <a:lstStyle/>
          <a:p>
            <a:pPr defTabSz="676656">
              <a:spcAft>
                <a:spcPts val="600"/>
              </a:spcAft>
            </a:pPr>
            <a:r>
              <a:rPr lang="en-GB" sz="1332" kern="1200">
                <a:solidFill>
                  <a:schemeClr val="tx1"/>
                </a:solidFill>
                <a:latin typeface="+mn-lt"/>
                <a:ea typeface="+mn-ea"/>
                <a:cs typeface="+mn-cs"/>
              </a:rPr>
              <a:t>And many others…</a:t>
            </a:r>
            <a:endParaRPr lang="en-GB"/>
          </a:p>
        </p:txBody>
      </p:sp>
    </p:spTree>
    <p:extLst>
      <p:ext uri="{BB962C8B-B14F-4D97-AF65-F5344CB8AC3E}">
        <p14:creationId xmlns:p14="http://schemas.microsoft.com/office/powerpoint/2010/main" val="10113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141F-FC4C-BE3F-5B9E-5F43F2308EB4}"/>
              </a:ext>
            </a:extLst>
          </p:cNvPr>
          <p:cNvSpPr>
            <a:spLocks noGrp="1"/>
          </p:cNvSpPr>
          <p:nvPr>
            <p:ph type="title"/>
          </p:nvPr>
        </p:nvSpPr>
        <p:spPr/>
        <p:txBody>
          <a:bodyPr/>
          <a:lstStyle/>
          <a:p>
            <a:r>
              <a:rPr lang="en-GB" dirty="0" err="1"/>
              <a:t>freeRTOS</a:t>
            </a:r>
            <a:endParaRPr lang="en-GB" dirty="0"/>
          </a:p>
        </p:txBody>
      </p:sp>
      <p:sp>
        <p:nvSpPr>
          <p:cNvPr id="3" name="Content Placeholder 2">
            <a:extLst>
              <a:ext uri="{FF2B5EF4-FFF2-40B4-BE49-F238E27FC236}">
                <a16:creationId xmlns:a16="http://schemas.microsoft.com/office/drawing/2014/main" id="{01849F13-FEDA-EFD7-EBFC-887E9F55B3CF}"/>
              </a:ext>
            </a:extLst>
          </p:cNvPr>
          <p:cNvSpPr>
            <a:spLocks noGrp="1"/>
          </p:cNvSpPr>
          <p:nvPr>
            <p:ph idx="1"/>
          </p:nvPr>
        </p:nvSpPr>
        <p:spPr>
          <a:xfrm>
            <a:off x="838200" y="2290037"/>
            <a:ext cx="10515600" cy="4351338"/>
          </a:xfrm>
        </p:spPr>
        <p:txBody>
          <a:bodyPr/>
          <a:lstStyle/>
          <a:p>
            <a:r>
              <a:rPr lang="en-GB" dirty="0"/>
              <a:t>Market leader in free RTOS software especially useful for small embedded systems</a:t>
            </a:r>
          </a:p>
          <a:p>
            <a:r>
              <a:rPr lang="en-GB" dirty="0"/>
              <a:t>Currently owned by Amazon</a:t>
            </a:r>
          </a:p>
          <a:p>
            <a:r>
              <a:rPr lang="en-GB" dirty="0"/>
              <a:t>Growing IoT functionality</a:t>
            </a:r>
          </a:p>
          <a:p>
            <a:r>
              <a:rPr lang="en-GB" dirty="0"/>
              <a:t>Easy to use</a:t>
            </a:r>
          </a:p>
          <a:p>
            <a:r>
              <a:rPr lang="en-GB" dirty="0"/>
              <a:t>Available ports for ESP32</a:t>
            </a:r>
          </a:p>
          <a:p>
            <a:r>
              <a:rPr lang="en-GB" dirty="0"/>
              <a:t>Next slides talk mostly about </a:t>
            </a:r>
            <a:r>
              <a:rPr lang="en-GB" dirty="0" err="1"/>
              <a:t>freeRTOS</a:t>
            </a:r>
            <a:endParaRPr lang="en-GB" dirty="0"/>
          </a:p>
        </p:txBody>
      </p:sp>
      <p:pic>
        <p:nvPicPr>
          <p:cNvPr id="4" name="Picture 3">
            <a:extLst>
              <a:ext uri="{FF2B5EF4-FFF2-40B4-BE49-F238E27FC236}">
                <a16:creationId xmlns:a16="http://schemas.microsoft.com/office/drawing/2014/main" id="{0E0F0DFC-953B-2FD5-C401-488EE9D4E240}"/>
              </a:ext>
            </a:extLst>
          </p:cNvPr>
          <p:cNvPicPr>
            <a:picLocks noChangeAspect="1"/>
          </p:cNvPicPr>
          <p:nvPr/>
        </p:nvPicPr>
        <p:blipFill>
          <a:blip r:embed="rId2"/>
          <a:stretch>
            <a:fillRect/>
          </a:stretch>
        </p:blipFill>
        <p:spPr>
          <a:xfrm>
            <a:off x="7071360" y="216625"/>
            <a:ext cx="4055110" cy="1541531"/>
          </a:xfrm>
          <a:prstGeom prst="rect">
            <a:avLst/>
          </a:prstGeom>
        </p:spPr>
      </p:pic>
    </p:spTree>
    <p:extLst>
      <p:ext uri="{BB962C8B-B14F-4D97-AF65-F5344CB8AC3E}">
        <p14:creationId xmlns:p14="http://schemas.microsoft.com/office/powerpoint/2010/main" val="125257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2002-60DB-4460-3CAE-C12311264A7A}"/>
              </a:ext>
            </a:extLst>
          </p:cNvPr>
          <p:cNvSpPr>
            <a:spLocks noGrp="1"/>
          </p:cNvSpPr>
          <p:nvPr>
            <p:ph type="title"/>
          </p:nvPr>
        </p:nvSpPr>
        <p:spPr/>
        <p:txBody>
          <a:bodyPr/>
          <a:lstStyle/>
          <a:p>
            <a:r>
              <a:rPr lang="en-GB" dirty="0" err="1"/>
              <a:t>Superloop</a:t>
            </a:r>
            <a:r>
              <a:rPr lang="en-GB" dirty="0"/>
              <a:t> vs Real-Time OS</a:t>
            </a:r>
          </a:p>
        </p:txBody>
      </p:sp>
      <p:sp>
        <p:nvSpPr>
          <p:cNvPr id="6" name="TextBox 5">
            <a:extLst>
              <a:ext uri="{FF2B5EF4-FFF2-40B4-BE49-F238E27FC236}">
                <a16:creationId xmlns:a16="http://schemas.microsoft.com/office/drawing/2014/main" id="{BD2CD0CC-AA02-3214-FF4C-C6C4B5B5B695}"/>
              </a:ext>
            </a:extLst>
          </p:cNvPr>
          <p:cNvSpPr txBox="1"/>
          <p:nvPr/>
        </p:nvSpPr>
        <p:spPr>
          <a:xfrm>
            <a:off x="3747321" y="6492875"/>
            <a:ext cx="7937814" cy="276999"/>
          </a:xfrm>
          <a:prstGeom prst="rect">
            <a:avLst/>
          </a:prstGeom>
          <a:noFill/>
        </p:spPr>
        <p:txBody>
          <a:bodyPr wrap="none" rtlCol="0">
            <a:spAutoFit/>
          </a:bodyPr>
          <a:lstStyle/>
          <a:p>
            <a:r>
              <a:rPr lang="en-GB" sz="1200" dirty="0"/>
              <a:t>https://</a:t>
            </a:r>
            <a:r>
              <a:rPr lang="en-GB" sz="1200" dirty="0" err="1"/>
              <a:t>www.digikey.nl</a:t>
            </a:r>
            <a:r>
              <a:rPr lang="en-GB" sz="1200" dirty="0"/>
              <a:t>/</a:t>
            </a:r>
            <a:r>
              <a:rPr lang="en-GB" sz="1200" dirty="0" err="1"/>
              <a:t>en</a:t>
            </a:r>
            <a:r>
              <a:rPr lang="en-GB" sz="1200" dirty="0"/>
              <a:t>/maker/projects/what-is-a-</a:t>
            </a:r>
            <a:r>
              <a:rPr lang="en-GB" sz="1200" dirty="0" err="1"/>
              <a:t>realtime</a:t>
            </a:r>
            <a:r>
              <a:rPr lang="en-GB" sz="1200" dirty="0"/>
              <a:t>-operating-system-</a:t>
            </a:r>
            <a:r>
              <a:rPr lang="en-GB" sz="1200" dirty="0" err="1"/>
              <a:t>rtos</a:t>
            </a:r>
            <a:r>
              <a:rPr lang="en-GB" sz="1200" dirty="0"/>
              <a:t>/28d8087f53844decafa5000d89608016</a:t>
            </a:r>
          </a:p>
        </p:txBody>
      </p:sp>
      <p:pic>
        <p:nvPicPr>
          <p:cNvPr id="12" name="Content Placeholder 11" descr="A diagram of a super loop&#10;&#10;Description automatically generated">
            <a:extLst>
              <a:ext uri="{FF2B5EF4-FFF2-40B4-BE49-F238E27FC236}">
                <a16:creationId xmlns:a16="http://schemas.microsoft.com/office/drawing/2014/main" id="{52C4BCD8-F2A4-48CF-818C-B55873FF1DAB}"/>
              </a:ext>
            </a:extLst>
          </p:cNvPr>
          <p:cNvPicPr>
            <a:picLocks noGrp="1" noChangeAspect="1"/>
          </p:cNvPicPr>
          <p:nvPr>
            <p:ph idx="1"/>
          </p:nvPr>
        </p:nvPicPr>
        <p:blipFill>
          <a:blip r:embed="rId2"/>
          <a:stretch>
            <a:fillRect/>
          </a:stretch>
        </p:blipFill>
        <p:spPr>
          <a:xfrm>
            <a:off x="383059" y="2384854"/>
            <a:ext cx="5388774" cy="3835255"/>
          </a:xfrm>
        </p:spPr>
      </p:pic>
      <p:pic>
        <p:nvPicPr>
          <p:cNvPr id="14" name="Picture 13" descr="A diagram of a process&#10;&#10;Description automatically generated">
            <a:extLst>
              <a:ext uri="{FF2B5EF4-FFF2-40B4-BE49-F238E27FC236}">
                <a16:creationId xmlns:a16="http://schemas.microsoft.com/office/drawing/2014/main" id="{1C3D4705-AB15-75E0-405B-86FD0BE7295E}"/>
              </a:ext>
            </a:extLst>
          </p:cNvPr>
          <p:cNvPicPr>
            <a:picLocks noChangeAspect="1"/>
          </p:cNvPicPr>
          <p:nvPr/>
        </p:nvPicPr>
        <p:blipFill>
          <a:blip r:embed="rId3"/>
          <a:stretch>
            <a:fillRect/>
          </a:stretch>
        </p:blipFill>
        <p:spPr>
          <a:xfrm>
            <a:off x="5392812" y="2236220"/>
            <a:ext cx="6597552" cy="3711123"/>
          </a:xfrm>
          <a:prstGeom prst="rect">
            <a:avLst/>
          </a:prstGeom>
        </p:spPr>
      </p:pic>
    </p:spTree>
    <p:extLst>
      <p:ext uri="{BB962C8B-B14F-4D97-AF65-F5344CB8AC3E}">
        <p14:creationId xmlns:p14="http://schemas.microsoft.com/office/powerpoint/2010/main" val="192313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3061-BE6A-097E-BAA6-4C33588F092D}"/>
              </a:ext>
            </a:extLst>
          </p:cNvPr>
          <p:cNvSpPr>
            <a:spLocks noGrp="1"/>
          </p:cNvSpPr>
          <p:nvPr>
            <p:ph type="title"/>
          </p:nvPr>
        </p:nvSpPr>
        <p:spPr/>
        <p:txBody>
          <a:bodyPr/>
          <a:lstStyle/>
          <a:p>
            <a:r>
              <a:rPr lang="en-GB" dirty="0"/>
              <a:t>Multitasking</a:t>
            </a:r>
          </a:p>
        </p:txBody>
      </p:sp>
      <p:pic>
        <p:nvPicPr>
          <p:cNvPr id="10" name="Picture 9" descr="A diagram of a schedule&#10;&#10;Description automatically generated">
            <a:extLst>
              <a:ext uri="{FF2B5EF4-FFF2-40B4-BE49-F238E27FC236}">
                <a16:creationId xmlns:a16="http://schemas.microsoft.com/office/drawing/2014/main" id="{29B8C99C-B403-DFD2-D520-0056B4EE7EE1}"/>
              </a:ext>
            </a:extLst>
          </p:cNvPr>
          <p:cNvPicPr>
            <a:picLocks noChangeAspect="1"/>
          </p:cNvPicPr>
          <p:nvPr/>
        </p:nvPicPr>
        <p:blipFill>
          <a:blip r:embed="rId2"/>
          <a:stretch>
            <a:fillRect/>
          </a:stretch>
        </p:blipFill>
        <p:spPr>
          <a:xfrm>
            <a:off x="2323069" y="2508421"/>
            <a:ext cx="7694141" cy="4164227"/>
          </a:xfrm>
          <a:prstGeom prst="rect">
            <a:avLst/>
          </a:prstGeom>
        </p:spPr>
      </p:pic>
      <p:sp>
        <p:nvSpPr>
          <p:cNvPr id="11" name="TextBox 10">
            <a:extLst>
              <a:ext uri="{FF2B5EF4-FFF2-40B4-BE49-F238E27FC236}">
                <a16:creationId xmlns:a16="http://schemas.microsoft.com/office/drawing/2014/main" id="{26D5EF20-9311-D4A4-7C69-093BC1A756FC}"/>
              </a:ext>
            </a:extLst>
          </p:cNvPr>
          <p:cNvSpPr txBox="1"/>
          <p:nvPr/>
        </p:nvSpPr>
        <p:spPr>
          <a:xfrm>
            <a:off x="1161535" y="1532238"/>
            <a:ext cx="9413731" cy="646331"/>
          </a:xfrm>
          <a:prstGeom prst="rect">
            <a:avLst/>
          </a:prstGeom>
          <a:noFill/>
        </p:spPr>
        <p:txBody>
          <a:bodyPr wrap="none" rtlCol="0">
            <a:spAutoFit/>
          </a:bodyPr>
          <a:lstStyle/>
          <a:p>
            <a:r>
              <a:rPr lang="en-GB" dirty="0"/>
              <a:t>Different tasks are scheduled in time slots by the scheduler. It appears as of they run concurrently. </a:t>
            </a:r>
          </a:p>
          <a:p>
            <a:r>
              <a:rPr lang="en-GB" dirty="0"/>
              <a:t>It is also possible to prioritise the tasks.</a:t>
            </a:r>
          </a:p>
        </p:txBody>
      </p:sp>
    </p:spTree>
    <p:extLst>
      <p:ext uri="{BB962C8B-B14F-4D97-AF65-F5344CB8AC3E}">
        <p14:creationId xmlns:p14="http://schemas.microsoft.com/office/powerpoint/2010/main" val="136023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F612-5D3E-6D2F-585C-C4F283DF351E}"/>
              </a:ext>
            </a:extLst>
          </p:cNvPr>
          <p:cNvSpPr>
            <a:spLocks noGrp="1"/>
          </p:cNvSpPr>
          <p:nvPr>
            <p:ph type="title"/>
          </p:nvPr>
        </p:nvSpPr>
        <p:spPr/>
        <p:txBody>
          <a:bodyPr/>
          <a:lstStyle/>
          <a:p>
            <a:r>
              <a:rPr lang="en-GB" dirty="0"/>
              <a:t>Multitasking Example Code</a:t>
            </a:r>
          </a:p>
        </p:txBody>
      </p:sp>
      <p:pic>
        <p:nvPicPr>
          <p:cNvPr id="5" name="Picture 4" descr="A screenshot of a computer&#10;&#10;Description automatically generated">
            <a:extLst>
              <a:ext uri="{FF2B5EF4-FFF2-40B4-BE49-F238E27FC236}">
                <a16:creationId xmlns:a16="http://schemas.microsoft.com/office/drawing/2014/main" id="{816711E0-B54A-4A7D-EA4E-0C05961FD957}"/>
              </a:ext>
            </a:extLst>
          </p:cNvPr>
          <p:cNvPicPr>
            <a:picLocks noChangeAspect="1"/>
          </p:cNvPicPr>
          <p:nvPr/>
        </p:nvPicPr>
        <p:blipFill>
          <a:blip r:embed="rId2"/>
          <a:stretch>
            <a:fillRect/>
          </a:stretch>
        </p:blipFill>
        <p:spPr>
          <a:xfrm>
            <a:off x="1791731" y="1371598"/>
            <a:ext cx="7565666" cy="5301049"/>
          </a:xfrm>
          <a:prstGeom prst="rect">
            <a:avLst/>
          </a:prstGeom>
        </p:spPr>
      </p:pic>
    </p:spTree>
    <p:extLst>
      <p:ext uri="{BB962C8B-B14F-4D97-AF65-F5344CB8AC3E}">
        <p14:creationId xmlns:p14="http://schemas.microsoft.com/office/powerpoint/2010/main" val="20259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27BF-CFF9-38B1-B27E-1D7EEA710EE8}"/>
              </a:ext>
            </a:extLst>
          </p:cNvPr>
          <p:cNvSpPr>
            <a:spLocks noGrp="1"/>
          </p:cNvSpPr>
          <p:nvPr>
            <p:ph type="title"/>
          </p:nvPr>
        </p:nvSpPr>
        <p:spPr/>
        <p:txBody>
          <a:bodyPr/>
          <a:lstStyle/>
          <a:p>
            <a:r>
              <a:rPr lang="en-GB" dirty="0"/>
              <a:t>Task Lifetime</a:t>
            </a:r>
          </a:p>
        </p:txBody>
      </p:sp>
      <p:sp>
        <p:nvSpPr>
          <p:cNvPr id="3" name="Content Placeholder 2">
            <a:extLst>
              <a:ext uri="{FF2B5EF4-FFF2-40B4-BE49-F238E27FC236}">
                <a16:creationId xmlns:a16="http://schemas.microsoft.com/office/drawing/2014/main" id="{4BAF5894-4733-EAE7-1801-0DDF331C0A79}"/>
              </a:ext>
            </a:extLst>
          </p:cNvPr>
          <p:cNvSpPr>
            <a:spLocks noGrp="1"/>
          </p:cNvSpPr>
          <p:nvPr>
            <p:ph idx="1"/>
          </p:nvPr>
        </p:nvSpPr>
        <p:spPr/>
        <p:txBody>
          <a:bodyPr>
            <a:normAutofit fontScale="77500" lnSpcReduction="20000"/>
          </a:bodyPr>
          <a:lstStyle/>
          <a:p>
            <a:r>
              <a:rPr lang="en-GB" dirty="0"/>
              <a:t>A </a:t>
            </a:r>
            <a:r>
              <a:rPr lang="en-GB" dirty="0" err="1"/>
              <a:t>freeRTOS</a:t>
            </a:r>
            <a:r>
              <a:rPr lang="en-GB" dirty="0"/>
              <a:t> task can be created by one of the task creation API’s. The most common API is:</a:t>
            </a:r>
          </a:p>
          <a:p>
            <a:pPr marL="0" indent="0">
              <a:buNone/>
            </a:pPr>
            <a:endParaRPr lang="en-GB" dirty="0"/>
          </a:p>
          <a:p>
            <a:pPr marL="0" indent="0">
              <a:buNone/>
            </a:pPr>
            <a:r>
              <a:rPr lang="en-GB" b="1" i="1" dirty="0">
                <a:solidFill>
                  <a:srgbClr val="2980B9"/>
                </a:solidFill>
                <a:latin typeface="Lato" panose="020F0502020204030203" pitchFamily="34" charset="0"/>
              </a:rPr>
              <a:t>	</a:t>
            </a:r>
            <a:r>
              <a:rPr lang="en-GB" sz="2600" dirty="0" err="1">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xTaskCreate</a:t>
            </a:r>
            <a:r>
              <a:rPr lang="en-GB" sz="2600" b="1"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a:t>
            </a:r>
          </a:p>
          <a:p>
            <a:pPr marL="0" indent="0">
              <a:buNone/>
            </a:pPr>
            <a:endParaRPr lang="en-GB" sz="2600" dirty="0">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endParaRPr>
          </a:p>
          <a:p>
            <a:r>
              <a:rPr lang="en-GB" dirty="0"/>
              <a:t>Normally, task is being run infinitely, sometimes you want to run only one procedure and then stop the task. Then you should not forget to delete this task and clean up all resources:</a:t>
            </a:r>
          </a:p>
          <a:p>
            <a:pPr marL="0" indent="0">
              <a:buNone/>
            </a:pPr>
            <a:endParaRPr lang="en-GB" dirty="0"/>
          </a:p>
          <a:p>
            <a:pPr marL="0" indent="0">
              <a:buNone/>
            </a:pPr>
            <a:r>
              <a:rPr lang="en-GB" sz="2600"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	void </a:t>
            </a:r>
            <a:r>
              <a:rPr lang="en-GB" sz="2600" dirty="0" err="1">
                <a:solidFill>
                  <a:schemeClr val="accent1">
                    <a:lumMod val="75000"/>
                  </a:schemeClr>
                </a:solidFill>
                <a:latin typeface="Menlo" panose="020B0609030804020204" pitchFamily="49" charset="0"/>
                <a:ea typeface="Menlo" panose="020B0609030804020204" pitchFamily="49" charset="0"/>
                <a:cs typeface="Menlo" panose="020B0609030804020204" pitchFamily="49" charset="0"/>
              </a:rPr>
              <a:t>vTaskDelete</a:t>
            </a:r>
            <a:r>
              <a:rPr lang="en-GB" sz="2600"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rPr>
              <a:t>(NULL)</a:t>
            </a:r>
          </a:p>
          <a:p>
            <a:pPr marL="0" indent="0">
              <a:buNone/>
            </a:pPr>
            <a:endParaRPr lang="en-GB" sz="2600" i="0" dirty="0">
              <a:solidFill>
                <a:schemeClr val="accent1">
                  <a:lumMod val="75000"/>
                </a:schemeClr>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GB" sz="2800" dirty="0">
                <a:latin typeface="Calibri" panose="020F0502020204030204" pitchFamily="34" charset="0"/>
                <a:ea typeface="Menlo" panose="020B0609030804020204" pitchFamily="49" charset="0"/>
                <a:cs typeface="Calibri" panose="020F0502020204030204" pitchFamily="34" charset="0"/>
              </a:rPr>
              <a:t>Please study Semaphore API at </a:t>
            </a:r>
            <a:r>
              <a:rPr lang="en-GB" sz="2800" dirty="0">
                <a:hlinkClick r:id="rId2"/>
              </a:rPr>
              <a:t>https://docs.espressif.com/projects/esp-idf/en/v4.3/esp32/api-reference/system/freertos.html?highlight=mutex#task-api</a:t>
            </a:r>
            <a:r>
              <a:rPr lang="en-GB" sz="2800" dirty="0"/>
              <a:t> or other sources as well</a:t>
            </a:r>
          </a:p>
        </p:txBody>
      </p:sp>
    </p:spTree>
    <p:extLst>
      <p:ext uri="{BB962C8B-B14F-4D97-AF65-F5344CB8AC3E}">
        <p14:creationId xmlns:p14="http://schemas.microsoft.com/office/powerpoint/2010/main" val="337652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F859-111B-081C-18A4-FC4099C422A8}"/>
              </a:ext>
            </a:extLst>
          </p:cNvPr>
          <p:cNvSpPr>
            <a:spLocks noGrp="1"/>
          </p:cNvSpPr>
          <p:nvPr>
            <p:ph type="title"/>
          </p:nvPr>
        </p:nvSpPr>
        <p:spPr/>
        <p:txBody>
          <a:bodyPr/>
          <a:lstStyle/>
          <a:p>
            <a:r>
              <a:rPr lang="en-GB" dirty="0"/>
              <a:t>Mutex (Mutual Exclusion)</a:t>
            </a:r>
          </a:p>
        </p:txBody>
      </p:sp>
      <p:sp>
        <p:nvSpPr>
          <p:cNvPr id="3" name="Content Placeholder 2">
            <a:extLst>
              <a:ext uri="{FF2B5EF4-FFF2-40B4-BE49-F238E27FC236}">
                <a16:creationId xmlns:a16="http://schemas.microsoft.com/office/drawing/2014/main" id="{0C9D0B08-802C-80DF-6CDB-A0C6FA3FBF77}"/>
              </a:ext>
            </a:extLst>
          </p:cNvPr>
          <p:cNvSpPr>
            <a:spLocks noGrp="1"/>
          </p:cNvSpPr>
          <p:nvPr>
            <p:ph idx="1"/>
          </p:nvPr>
        </p:nvSpPr>
        <p:spPr/>
        <p:txBody>
          <a:bodyPr/>
          <a:lstStyle/>
          <a:p>
            <a:pPr marL="0" indent="0">
              <a:buNone/>
            </a:pPr>
            <a:r>
              <a:rPr lang="en-GB" dirty="0"/>
              <a:t>Mutex avoids more threads to access/override shared data at the same time</a:t>
            </a:r>
          </a:p>
          <a:p>
            <a:endParaRPr lang="en-GB" dirty="0"/>
          </a:p>
          <a:p>
            <a:pPr marL="0" indent="0">
              <a:buNone/>
            </a:pPr>
            <a:endParaRPr lang="en-GB" dirty="0"/>
          </a:p>
        </p:txBody>
      </p:sp>
      <p:pic>
        <p:nvPicPr>
          <p:cNvPr id="5" name="Picture 4" descr="A diagram of a flowchart&#10;&#10;Description automatically generated">
            <a:extLst>
              <a:ext uri="{FF2B5EF4-FFF2-40B4-BE49-F238E27FC236}">
                <a16:creationId xmlns:a16="http://schemas.microsoft.com/office/drawing/2014/main" id="{C47F5A70-258A-54E6-8149-BAAEC6FB351F}"/>
              </a:ext>
            </a:extLst>
          </p:cNvPr>
          <p:cNvPicPr>
            <a:picLocks noChangeAspect="1"/>
          </p:cNvPicPr>
          <p:nvPr/>
        </p:nvPicPr>
        <p:blipFill>
          <a:blip r:embed="rId2"/>
          <a:stretch>
            <a:fillRect/>
          </a:stretch>
        </p:blipFill>
        <p:spPr>
          <a:xfrm>
            <a:off x="3499365" y="3429000"/>
            <a:ext cx="4699000" cy="1549400"/>
          </a:xfrm>
          <a:prstGeom prst="rect">
            <a:avLst/>
          </a:prstGeom>
        </p:spPr>
      </p:pic>
      <p:sp>
        <p:nvSpPr>
          <p:cNvPr id="6" name="TextBox 5">
            <a:extLst>
              <a:ext uri="{FF2B5EF4-FFF2-40B4-BE49-F238E27FC236}">
                <a16:creationId xmlns:a16="http://schemas.microsoft.com/office/drawing/2014/main" id="{EB08B6BA-5ABE-C43C-D130-64CBD00519E9}"/>
              </a:ext>
            </a:extLst>
          </p:cNvPr>
          <p:cNvSpPr txBox="1"/>
          <p:nvPr/>
        </p:nvSpPr>
        <p:spPr>
          <a:xfrm>
            <a:off x="1421027" y="6492875"/>
            <a:ext cx="7892032" cy="369332"/>
          </a:xfrm>
          <a:prstGeom prst="rect">
            <a:avLst/>
          </a:prstGeom>
          <a:noFill/>
        </p:spPr>
        <p:txBody>
          <a:bodyPr wrap="none" rtlCol="0">
            <a:spAutoFit/>
          </a:bodyPr>
          <a:lstStyle/>
          <a:p>
            <a:r>
              <a:rPr lang="en-GB" dirty="0"/>
              <a:t>Note: most of the </a:t>
            </a:r>
            <a:r>
              <a:rPr lang="en-GB" dirty="0" err="1"/>
              <a:t>OS’es</a:t>
            </a:r>
            <a:r>
              <a:rPr lang="en-GB" dirty="0"/>
              <a:t> call </a:t>
            </a:r>
            <a:r>
              <a:rPr lang="en-GB" dirty="0" err="1"/>
              <a:t>freeRTOS’s</a:t>
            </a:r>
            <a:r>
              <a:rPr lang="en-GB" dirty="0"/>
              <a:t> task thread. </a:t>
            </a:r>
            <a:r>
              <a:rPr lang="en-GB" dirty="0" err="1"/>
              <a:t>freeRTOS</a:t>
            </a:r>
            <a:r>
              <a:rPr lang="en-GB" dirty="0"/>
              <a:t> has different naming</a:t>
            </a:r>
          </a:p>
        </p:txBody>
      </p:sp>
    </p:spTree>
    <p:extLst>
      <p:ext uri="{BB962C8B-B14F-4D97-AF65-F5344CB8AC3E}">
        <p14:creationId xmlns:p14="http://schemas.microsoft.com/office/powerpoint/2010/main" val="2852980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612</Words>
  <Application>Microsoft Macintosh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vt:lpstr>
      <vt:lpstr>Menlo</vt:lpstr>
      <vt:lpstr>Office Theme</vt:lpstr>
      <vt:lpstr>Real-Time Operating Systems</vt:lpstr>
      <vt:lpstr>Real-Time Operating System</vt:lpstr>
      <vt:lpstr>Popular RTOS’es </vt:lpstr>
      <vt:lpstr>freeRTOS</vt:lpstr>
      <vt:lpstr>Superloop vs Real-Time OS</vt:lpstr>
      <vt:lpstr>Multitasking</vt:lpstr>
      <vt:lpstr>Multitasking Example Code</vt:lpstr>
      <vt:lpstr>Task Lifetime</vt:lpstr>
      <vt:lpstr>Mutex (Mutual Exclusion)</vt:lpstr>
      <vt:lpstr>Mutex </vt:lpstr>
      <vt:lpstr>Mutex</vt:lpstr>
      <vt:lpstr>Mutex Code Example</vt:lpstr>
      <vt:lpstr>Mutex API</vt:lpstr>
      <vt:lpstr>Queues</vt:lpstr>
      <vt:lpstr>Example Queue Code</vt:lpstr>
      <vt:lpstr>Queue API</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Operating Systems</dc:title>
  <dc:creator>Frenken-Liskova,Renáta R.</dc:creator>
  <cp:lastModifiedBy>Frenken-Liskova,Renáta R.</cp:lastModifiedBy>
  <cp:revision>11</cp:revision>
  <dcterms:created xsi:type="dcterms:W3CDTF">2023-09-13T11:06:52Z</dcterms:created>
  <dcterms:modified xsi:type="dcterms:W3CDTF">2023-09-20T12:58:59Z</dcterms:modified>
</cp:coreProperties>
</file>