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16"/>
  </p:notesMasterIdLst>
  <p:sldIdLst>
    <p:sldId id="256" r:id="rId5"/>
    <p:sldId id="422" r:id="rId6"/>
    <p:sldId id="424" r:id="rId7"/>
    <p:sldId id="426" r:id="rId8"/>
    <p:sldId id="425" r:id="rId9"/>
    <p:sldId id="427" r:id="rId10"/>
    <p:sldId id="428" r:id="rId11"/>
    <p:sldId id="431" r:id="rId12"/>
    <p:sldId id="432" r:id="rId13"/>
    <p:sldId id="433" r:id="rId14"/>
    <p:sldId id="43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518" autoAdjust="0"/>
  </p:normalViewPr>
  <p:slideViewPr>
    <p:cSldViewPr snapToGrid="0">
      <p:cViewPr varScale="1">
        <p:scale>
          <a:sx n="133" d="100"/>
          <a:sy n="133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s,Peter P.J.H.M." userId="62820fc1-bcb9-4de1-9f3b-286e25ff0f25" providerId="ADAL" clId="{C123A120-2F6D-4844-AA89-6FD7E14224A6}"/>
    <pc:docChg chg="undo custSel addSld delSld modSld sldOrd">
      <pc:chgData name="Boots,Peter P.J.H.M." userId="62820fc1-bcb9-4de1-9f3b-286e25ff0f25" providerId="ADAL" clId="{C123A120-2F6D-4844-AA89-6FD7E14224A6}" dt="2020-11-19T09:06:43.346" v="1440"/>
      <pc:docMkLst>
        <pc:docMk/>
      </pc:docMkLst>
      <pc:sldChg chg="modSp mod">
        <pc:chgData name="Boots,Peter P.J.H.M." userId="62820fc1-bcb9-4de1-9f3b-286e25ff0f25" providerId="ADAL" clId="{C123A120-2F6D-4844-AA89-6FD7E14224A6}" dt="2020-11-19T08:27:07.121" v="174" actId="20577"/>
        <pc:sldMkLst>
          <pc:docMk/>
          <pc:sldMk cId="0" sldId="256"/>
        </pc:sldMkLst>
        <pc:spChg chg="mod">
          <ac:chgData name="Boots,Peter P.J.H.M." userId="62820fc1-bcb9-4de1-9f3b-286e25ff0f25" providerId="ADAL" clId="{C123A120-2F6D-4844-AA89-6FD7E14224A6}" dt="2020-11-19T08:27:07.121" v="174" actId="20577"/>
          <ac:spMkLst>
            <pc:docMk/>
            <pc:sldMk cId="0" sldId="256"/>
            <ac:spMk id="5" creationId="{DBE9E0EA-F6D3-465B-99B4-C3F90C8FE07C}"/>
          </ac:spMkLst>
        </pc:spChg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3298239914" sldId="289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1819583196" sldId="404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2310729294" sldId="414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3160442223" sldId="415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1287974054" sldId="416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4176048203" sldId="417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3131815278" sldId="418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3540721451" sldId="419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597558512" sldId="420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1467139366" sldId="421"/>
        </pc:sldMkLst>
      </pc:sldChg>
      <pc:sldChg chg="modAnim">
        <pc:chgData name="Boots,Peter P.J.H.M." userId="62820fc1-bcb9-4de1-9f3b-286e25ff0f25" providerId="ADAL" clId="{C123A120-2F6D-4844-AA89-6FD7E14224A6}" dt="2020-11-19T08:57:33.232" v="1193"/>
        <pc:sldMkLst>
          <pc:docMk/>
          <pc:sldMk cId="1025256359" sldId="422"/>
        </pc:sldMkLst>
      </pc:sldChg>
      <pc:sldChg chg="addSp delSp modSp mod modAnim">
        <pc:chgData name="Boots,Peter P.J.H.M." userId="62820fc1-bcb9-4de1-9f3b-286e25ff0f25" providerId="ADAL" clId="{C123A120-2F6D-4844-AA89-6FD7E14224A6}" dt="2020-11-19T08:59:36.508" v="1228" actId="20577"/>
        <pc:sldMkLst>
          <pc:docMk/>
          <pc:sldMk cId="214874737" sldId="428"/>
        </pc:sldMkLst>
        <pc:spChg chg="mod">
          <ac:chgData name="Boots,Peter P.J.H.M." userId="62820fc1-bcb9-4de1-9f3b-286e25ff0f25" providerId="ADAL" clId="{C123A120-2F6D-4844-AA89-6FD7E14224A6}" dt="2020-11-19T08:59:36.508" v="1228" actId="20577"/>
          <ac:spMkLst>
            <pc:docMk/>
            <pc:sldMk cId="214874737" sldId="428"/>
            <ac:spMk id="3" creationId="{8ADF490F-94A5-46CE-AA3E-24130D5A3C94}"/>
          </ac:spMkLst>
        </pc:spChg>
        <pc:spChg chg="add del">
          <ac:chgData name="Boots,Peter P.J.H.M." userId="62820fc1-bcb9-4de1-9f3b-286e25ff0f25" providerId="ADAL" clId="{C123A120-2F6D-4844-AA89-6FD7E14224A6}" dt="2020-11-18T10:26:52.917" v="52"/>
          <ac:spMkLst>
            <pc:docMk/>
            <pc:sldMk cId="214874737" sldId="428"/>
            <ac:spMk id="4" creationId="{CB19FF8B-FCF6-4556-B396-B459FBE7F1E8}"/>
          </ac:spMkLst>
        </pc:spChg>
        <pc:spChg chg="add del">
          <ac:chgData name="Boots,Peter P.J.H.M." userId="62820fc1-bcb9-4de1-9f3b-286e25ff0f25" providerId="ADAL" clId="{C123A120-2F6D-4844-AA89-6FD7E14224A6}" dt="2020-11-18T10:27:34.528" v="115"/>
          <ac:spMkLst>
            <pc:docMk/>
            <pc:sldMk cId="214874737" sldId="428"/>
            <ac:spMk id="6" creationId="{6D50AA36-8E0C-4D7C-B873-F482151E92B3}"/>
          </ac:spMkLst>
        </pc:spChg>
      </pc:sldChg>
      <pc:sldChg chg="del">
        <pc:chgData name="Boots,Peter P.J.H.M." userId="62820fc1-bcb9-4de1-9f3b-286e25ff0f25" providerId="ADAL" clId="{C123A120-2F6D-4844-AA89-6FD7E14224A6}" dt="2020-11-19T08:27:09.681" v="175" actId="47"/>
        <pc:sldMkLst>
          <pc:docMk/>
          <pc:sldMk cId="2358569435" sldId="429"/>
        </pc:sldMkLst>
      </pc:sldChg>
      <pc:sldChg chg="del">
        <pc:chgData name="Boots,Peter P.J.H.M." userId="62820fc1-bcb9-4de1-9f3b-286e25ff0f25" providerId="ADAL" clId="{C123A120-2F6D-4844-AA89-6FD7E14224A6}" dt="2020-11-18T10:10:42.987" v="0" actId="47"/>
        <pc:sldMkLst>
          <pc:docMk/>
          <pc:sldMk cId="401834964" sldId="430"/>
        </pc:sldMkLst>
      </pc:sldChg>
      <pc:sldChg chg="modSp mod modAnim">
        <pc:chgData name="Boots,Peter P.J.H.M." userId="62820fc1-bcb9-4de1-9f3b-286e25ff0f25" providerId="ADAL" clId="{C123A120-2F6D-4844-AA89-6FD7E14224A6}" dt="2020-11-19T09:06:21.744" v="1436"/>
        <pc:sldMkLst>
          <pc:docMk/>
          <pc:sldMk cId="482597152" sldId="431"/>
        </pc:sldMkLst>
        <pc:spChg chg="mod">
          <ac:chgData name="Boots,Peter P.J.H.M." userId="62820fc1-bcb9-4de1-9f3b-286e25ff0f25" providerId="ADAL" clId="{C123A120-2F6D-4844-AA89-6FD7E14224A6}" dt="2020-11-19T09:05:17.335" v="1428" actId="115"/>
          <ac:spMkLst>
            <pc:docMk/>
            <pc:sldMk cId="482597152" sldId="431"/>
            <ac:spMk id="3" creationId="{B54470FA-1E4D-4792-A218-98D17EAA5998}"/>
          </ac:spMkLst>
        </pc:spChg>
      </pc:sldChg>
      <pc:sldChg chg="modSp mod modAnim">
        <pc:chgData name="Boots,Peter P.J.H.M." userId="62820fc1-bcb9-4de1-9f3b-286e25ff0f25" providerId="ADAL" clId="{C123A120-2F6D-4844-AA89-6FD7E14224A6}" dt="2020-11-19T09:06:30.609" v="1438"/>
        <pc:sldMkLst>
          <pc:docMk/>
          <pc:sldMk cId="1405341927" sldId="432"/>
        </pc:sldMkLst>
        <pc:spChg chg="mod">
          <ac:chgData name="Boots,Peter P.J.H.M." userId="62820fc1-bcb9-4de1-9f3b-286e25ff0f25" providerId="ADAL" clId="{C123A120-2F6D-4844-AA89-6FD7E14224A6}" dt="2020-11-19T09:05:22.247" v="1429" actId="115"/>
          <ac:spMkLst>
            <pc:docMk/>
            <pc:sldMk cId="1405341927" sldId="432"/>
            <ac:spMk id="3" creationId="{735C740C-DF66-4FD7-8D01-4CAE9E9B8D72}"/>
          </ac:spMkLst>
        </pc:spChg>
      </pc:sldChg>
      <pc:sldChg chg="modSp new mod ord modAnim">
        <pc:chgData name="Boots,Peter P.J.H.M." userId="62820fc1-bcb9-4de1-9f3b-286e25ff0f25" providerId="ADAL" clId="{C123A120-2F6D-4844-AA89-6FD7E14224A6}" dt="2020-11-19T09:06:43.346" v="1440"/>
        <pc:sldMkLst>
          <pc:docMk/>
          <pc:sldMk cId="1249718395" sldId="433"/>
        </pc:sldMkLst>
        <pc:spChg chg="mod">
          <ac:chgData name="Boots,Peter P.J.H.M." userId="62820fc1-bcb9-4de1-9f3b-286e25ff0f25" providerId="ADAL" clId="{C123A120-2F6D-4844-AA89-6FD7E14224A6}" dt="2020-11-19T09:05:30.347" v="1430" actId="2711"/>
          <ac:spMkLst>
            <pc:docMk/>
            <pc:sldMk cId="1249718395" sldId="433"/>
            <ac:spMk id="2" creationId="{959A72AF-F577-4B01-9F7F-4542901E4442}"/>
          </ac:spMkLst>
        </pc:spChg>
        <pc:spChg chg="mod">
          <ac:chgData name="Boots,Peter P.J.H.M." userId="62820fc1-bcb9-4de1-9f3b-286e25ff0f25" providerId="ADAL" clId="{C123A120-2F6D-4844-AA89-6FD7E14224A6}" dt="2020-11-19T09:05:50.147" v="1433" actId="20577"/>
          <ac:spMkLst>
            <pc:docMk/>
            <pc:sldMk cId="1249718395" sldId="433"/>
            <ac:spMk id="3" creationId="{E290883B-2FE9-48F4-8338-397BEAA1B726}"/>
          </ac:spMkLst>
        </pc:spChg>
      </pc:sldChg>
      <pc:sldChg chg="addSp modSp new mod modAnim">
        <pc:chgData name="Boots,Peter P.J.H.M." userId="62820fc1-bcb9-4de1-9f3b-286e25ff0f25" providerId="ADAL" clId="{C123A120-2F6D-4844-AA89-6FD7E14224A6}" dt="2020-11-19T09:05:53.072" v="1434" actId="20577"/>
        <pc:sldMkLst>
          <pc:docMk/>
          <pc:sldMk cId="1304312663" sldId="434"/>
        </pc:sldMkLst>
        <pc:spChg chg="mod">
          <ac:chgData name="Boots,Peter P.J.H.M." userId="62820fc1-bcb9-4de1-9f3b-286e25ff0f25" providerId="ADAL" clId="{C123A120-2F6D-4844-AA89-6FD7E14224A6}" dt="2020-11-19T09:05:42.084" v="1432" actId="2711"/>
          <ac:spMkLst>
            <pc:docMk/>
            <pc:sldMk cId="1304312663" sldId="434"/>
            <ac:spMk id="2" creationId="{A1ABDD79-1D06-4B82-BCBA-C6621CBEE673}"/>
          </ac:spMkLst>
        </pc:spChg>
        <pc:spChg chg="mod">
          <ac:chgData name="Boots,Peter P.J.H.M." userId="62820fc1-bcb9-4de1-9f3b-286e25ff0f25" providerId="ADAL" clId="{C123A120-2F6D-4844-AA89-6FD7E14224A6}" dt="2020-11-19T09:05:53.072" v="1434" actId="20577"/>
          <ac:spMkLst>
            <pc:docMk/>
            <pc:sldMk cId="1304312663" sldId="434"/>
            <ac:spMk id="3" creationId="{CEE9A32A-E639-4BD5-9CA4-6007C88C0960}"/>
          </ac:spMkLst>
        </pc:spChg>
        <pc:spChg chg="add mod">
          <ac:chgData name="Boots,Peter P.J.H.M." userId="62820fc1-bcb9-4de1-9f3b-286e25ff0f25" providerId="ADAL" clId="{C123A120-2F6D-4844-AA89-6FD7E14224A6}" dt="2020-11-19T08:56:42.414" v="1186" actId="1076"/>
          <ac:spMkLst>
            <pc:docMk/>
            <pc:sldMk cId="1304312663" sldId="434"/>
            <ac:spMk id="4" creationId="{65FC32B6-F362-4601-A725-A5D02BBDED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351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92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8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874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6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4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98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4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8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rtos.org/a0011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rogrammersought.com/article/407662505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2"/>
            <a:ext cx="9143999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03463" y="469990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474" y="757698"/>
            <a:ext cx="8336526" cy="4385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93F8B-B3C9-4F19-AB02-07402F12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074" y="1240298"/>
            <a:ext cx="6082938" cy="2951929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embedded systems</a:t>
            </a:r>
            <a:endParaRPr lang="en-NL" sz="61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9E0EA-F6D3-465B-99B4-C3F90C8FE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074" y="4192228"/>
            <a:ext cx="7342522" cy="481109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500" dirty="0" err="1"/>
              <a:t>FreeRTOS</a:t>
            </a:r>
            <a:endParaRPr lang="en-US" sz="1500" dirty="0"/>
          </a:p>
          <a:p>
            <a:pPr algn="l">
              <a:spcAft>
                <a:spcPts val="600"/>
              </a:spcAft>
            </a:pPr>
            <a:r>
              <a:rPr lang="en-US" sz="1500" dirty="0"/>
              <a:t>Part 3: Memory usage</a:t>
            </a:r>
            <a:endParaRPr lang="en-NL" sz="1500" dirty="0"/>
          </a:p>
        </p:txBody>
      </p:sp>
      <p:sp>
        <p:nvSpPr>
          <p:cNvPr id="79" name="Dianummer"/>
          <p:cNvSpPr txBox="1"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NL"/>
              <a:pPr>
                <a:spcAft>
                  <a:spcPts val="600"/>
                </a:spcAft>
              </a:pPr>
              <a:t>1</a:t>
            </a:fld>
            <a:endParaRPr lang="en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72AF-F577-4B01-9F7F-4542901E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osDelay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883B-2FE9-48F4-8338-397BEAA1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714500"/>
            <a:ext cx="7869115" cy="2686050"/>
          </a:xfrm>
        </p:spPr>
        <p:txBody>
          <a:bodyPr>
            <a:normAutofit/>
          </a:bodyPr>
          <a:lstStyle/>
          <a:p>
            <a:r>
              <a:rPr lang="en-US" dirty="0"/>
              <a:t>How is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  <a:r>
              <a:rPr lang="en-US" dirty="0"/>
              <a:t> implemented in v2?</a:t>
            </a:r>
          </a:p>
          <a:p>
            <a:pPr lvl="1"/>
            <a:r>
              <a:rPr lang="en-US" dirty="0"/>
              <a:t>Please note:</a:t>
            </a:r>
          </a:p>
          <a:p>
            <a:pPr lvl="2"/>
            <a:r>
              <a:rPr lang="en-US" dirty="0"/>
              <a:t>In v2 this will wait for 1000 </a:t>
            </a:r>
            <a:r>
              <a:rPr lang="en-US" dirty="0" err="1"/>
              <a:t>timerticks</a:t>
            </a:r>
            <a:endParaRPr lang="en-US" dirty="0"/>
          </a:p>
          <a:p>
            <a:pPr lvl="2"/>
            <a:r>
              <a:rPr lang="en-US" dirty="0"/>
              <a:t>In v1, this will wait for 1000 msec</a:t>
            </a:r>
          </a:p>
          <a:p>
            <a:pPr lvl="1"/>
            <a:r>
              <a:rPr lang="en-US" dirty="0"/>
              <a:t>It is calling </a:t>
            </a:r>
            <a:r>
              <a:rPr lang="en-US" dirty="0" err="1"/>
              <a:t>FreeRTOS</a:t>
            </a:r>
            <a:r>
              <a:rPr lang="en-US" dirty="0"/>
              <a:t>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dirty="0"/>
              <a:t> puts the thread in the queue of Blocked threads</a:t>
            </a:r>
          </a:p>
          <a:p>
            <a:pPr lvl="1"/>
            <a:r>
              <a:rPr lang="en-US" dirty="0"/>
              <a:t>At every </a:t>
            </a:r>
            <a:r>
              <a:rPr lang="en-US" dirty="0" err="1"/>
              <a:t>timertick</a:t>
            </a:r>
            <a:r>
              <a:rPr lang="en-US" dirty="0"/>
              <a:t>, scheduler checks whether the thread has been waiting long enough</a:t>
            </a:r>
          </a:p>
          <a:p>
            <a:pPr lvl="1"/>
            <a:r>
              <a:rPr lang="en-US" dirty="0"/>
              <a:t>After the required number of </a:t>
            </a:r>
            <a:r>
              <a:rPr lang="en-US" dirty="0" err="1"/>
              <a:t>timerticks</a:t>
            </a:r>
            <a:r>
              <a:rPr lang="en-US" dirty="0"/>
              <a:t>, the thread goes back to the Ready state</a:t>
            </a:r>
          </a:p>
          <a:p>
            <a:r>
              <a:rPr lang="en-US" dirty="0"/>
              <a:t>Result: while waiting, the thread uses no CPU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97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D79-1D06-4B82-BCBA-C6621CBE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HAL_Delay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A32A-E639-4BD5-9CA4-6007C88C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  <a:r>
              <a:rPr lang="en-US" dirty="0"/>
              <a:t> implemented?</a:t>
            </a:r>
          </a:p>
          <a:p>
            <a:pPr lvl="1"/>
            <a:r>
              <a:rPr lang="en-US" dirty="0"/>
              <a:t>This is using busy waiting: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HAL_GetTick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wait){}</a:t>
            </a:r>
          </a:p>
          <a:p>
            <a:r>
              <a:rPr lang="en-US" dirty="0"/>
              <a:t>Result: while waiting, the thread continuously uses CPU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FC32B6-F362-4601-A725-A5D02BBDED23}"/>
              </a:ext>
            </a:extLst>
          </p:cNvPr>
          <p:cNvSpPr/>
          <p:nvPr/>
        </p:nvSpPr>
        <p:spPr>
          <a:xfrm>
            <a:off x="2655277" y="3296383"/>
            <a:ext cx="2995246" cy="116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osDelay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HAL_Delay</a:t>
            </a:r>
            <a:r>
              <a:rPr lang="en-US" dirty="0"/>
              <a:t> can have very different effects on lower priority threads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1AA7-CAAD-453A-844A-5F10F93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3CB7-A069-40EC-8C39-AFB2764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714500"/>
            <a:ext cx="7797531" cy="2686050"/>
          </a:xfrm>
        </p:spPr>
        <p:txBody>
          <a:bodyPr/>
          <a:lstStyle/>
          <a:p>
            <a:r>
              <a:rPr lang="en-US" dirty="0"/>
              <a:t>Memory is limited on embedded devices</a:t>
            </a:r>
          </a:p>
          <a:p>
            <a:r>
              <a:rPr lang="en-US" dirty="0"/>
              <a:t>So we must be careful with allocating memory</a:t>
            </a:r>
          </a:p>
          <a:p>
            <a:r>
              <a:rPr lang="en-US" dirty="0"/>
              <a:t>Memory is allocated on the </a:t>
            </a:r>
            <a:r>
              <a:rPr lang="en-US" u="sng" dirty="0"/>
              <a:t>heap</a:t>
            </a:r>
          </a:p>
          <a:p>
            <a:r>
              <a:rPr lang="en-US" dirty="0"/>
              <a:t>Size of the </a:t>
            </a:r>
            <a:r>
              <a:rPr lang="en-US" dirty="0" err="1"/>
              <a:t>FreeRTOS</a:t>
            </a:r>
            <a:r>
              <a:rPr lang="en-US" dirty="0"/>
              <a:t> heap defined by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configTOTAL_HEAP_SIZE</a:t>
            </a:r>
            <a:r>
              <a:rPr lang="en-US" dirty="0"/>
              <a:t> in </a:t>
            </a:r>
            <a:r>
              <a:rPr lang="en-US" dirty="0" err="1"/>
              <a:t>FreeRTOSConfig.h</a:t>
            </a:r>
            <a:endParaRPr lang="en-US" dirty="0"/>
          </a:p>
          <a:p>
            <a:pPr lvl="1"/>
            <a:r>
              <a:rPr lang="en-US" dirty="0"/>
              <a:t>Or in STM32CubeMX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892AF-CACC-4202-AD2E-C30D6ED3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4" y="3375944"/>
            <a:ext cx="3167746" cy="1774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1574A-5C17-484C-9F5C-1AC58291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29" y="2377568"/>
            <a:ext cx="4562640" cy="6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1AC0-FF79-4524-84A8-186F56F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heap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CD43-0D53-4F22-B6C4-C1319250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</a:t>
            </a:r>
            <a:r>
              <a:rPr lang="en-US" dirty="0"/>
              <a:t>, the heap can be handled in 5 ways:</a:t>
            </a:r>
          </a:p>
          <a:p>
            <a:pPr lvl="1"/>
            <a:r>
              <a:rPr lang="en-US" dirty="0"/>
              <a:t>heap_1 </a:t>
            </a:r>
          </a:p>
          <a:p>
            <a:pPr lvl="2"/>
            <a:r>
              <a:rPr lang="en-US" dirty="0"/>
              <a:t>simplest, does not permit memory to be freed</a:t>
            </a:r>
          </a:p>
          <a:p>
            <a:pPr lvl="1"/>
            <a:r>
              <a:rPr lang="en-US" dirty="0"/>
              <a:t>heap_2 </a:t>
            </a:r>
          </a:p>
          <a:p>
            <a:pPr lvl="2"/>
            <a:r>
              <a:rPr lang="en-US" dirty="0"/>
              <a:t>permits memory to be freed, but does not combine adjacent free blocks</a:t>
            </a:r>
          </a:p>
          <a:p>
            <a:pPr lvl="1"/>
            <a:r>
              <a:rPr lang="en-US" dirty="0"/>
              <a:t>heap_3 </a:t>
            </a:r>
          </a:p>
          <a:p>
            <a:pPr lvl="2"/>
            <a:r>
              <a:rPr lang="en-US" dirty="0"/>
              <a:t>simply wraps the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for thread safety</a:t>
            </a:r>
          </a:p>
          <a:p>
            <a:pPr lvl="1"/>
            <a:r>
              <a:rPr lang="en-US" dirty="0"/>
              <a:t>heap_4 </a:t>
            </a:r>
          </a:p>
          <a:p>
            <a:pPr lvl="2"/>
            <a:r>
              <a:rPr lang="en-US" dirty="0"/>
              <a:t>combines adjacent free blocks to avoid fragmentation </a:t>
            </a:r>
          </a:p>
          <a:p>
            <a:pPr lvl="2"/>
            <a:r>
              <a:rPr lang="en-US" dirty="0"/>
              <a:t>includes absolute address placement option</a:t>
            </a:r>
          </a:p>
          <a:p>
            <a:pPr lvl="1"/>
            <a:r>
              <a:rPr lang="en-US" dirty="0"/>
              <a:t>heap_5 </a:t>
            </a:r>
          </a:p>
          <a:p>
            <a:pPr lvl="2"/>
            <a:r>
              <a:rPr lang="en-US" dirty="0"/>
              <a:t>as heap_4, but can span the heap across multiple non-adjacent memory areas</a:t>
            </a:r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6A9C3-248B-4818-9855-9EFB72E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41" y="9525"/>
            <a:ext cx="3804860" cy="2186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D7E71-68BB-4521-93A5-89453174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4" y="1050587"/>
            <a:ext cx="4344692" cy="61506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25AC17-BF76-4F81-BA66-8FE11A1422DF}"/>
              </a:ext>
            </a:extLst>
          </p:cNvPr>
          <p:cNvSpPr/>
          <p:nvPr/>
        </p:nvSpPr>
        <p:spPr>
          <a:xfrm rot="978879">
            <a:off x="4040617" y="142158"/>
            <a:ext cx="1357286" cy="41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 in </a:t>
            </a:r>
            <a:r>
              <a:rPr lang="en-US" sz="1400" dirty="0" err="1"/>
              <a:t>CubeMX</a:t>
            </a:r>
            <a:endParaRPr lang="en-NL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1E0653-A52D-42FF-AFB4-0ED48561969F}"/>
              </a:ext>
            </a:extLst>
          </p:cNvPr>
          <p:cNvSpPr/>
          <p:nvPr/>
        </p:nvSpPr>
        <p:spPr>
          <a:xfrm rot="920753">
            <a:off x="32472" y="824186"/>
            <a:ext cx="1850845" cy="49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</a:t>
            </a:r>
            <a:r>
              <a:rPr lang="en-US" sz="1400" dirty="0" err="1"/>
              <a:t>FreeRTOSConfig.h</a:t>
            </a:r>
            <a:endParaRPr lang="en-NL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7F0B0D-10E3-494F-A5D6-934AF779DD13}"/>
              </a:ext>
            </a:extLst>
          </p:cNvPr>
          <p:cNvSpPr/>
          <p:nvPr/>
        </p:nvSpPr>
        <p:spPr>
          <a:xfrm>
            <a:off x="7467601" y="3372255"/>
            <a:ext cx="1219200" cy="901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more details, see </a:t>
            </a:r>
            <a:r>
              <a:rPr lang="en-US" dirty="0">
                <a:hlinkClick r:id="rId4"/>
              </a:rPr>
              <a:t>here</a:t>
            </a:r>
            <a:endParaRPr lang="en-NL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E25511C-3BF3-4E9C-82BE-ED9387138730}"/>
              </a:ext>
            </a:extLst>
          </p:cNvPr>
          <p:cNvSpPr/>
          <p:nvPr/>
        </p:nvSpPr>
        <p:spPr>
          <a:xfrm rot="920753">
            <a:off x="-68585" y="3429325"/>
            <a:ext cx="1580678" cy="49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Best use his one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7098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96BF-20D1-4216-B71D-64CFBA03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heaps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B993-1340-4981-93AA-42740C1F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that there are 2 heaps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FreeRTOS</a:t>
            </a:r>
            <a:r>
              <a:rPr lang="en-US" dirty="0"/>
              <a:t> heap</a:t>
            </a:r>
          </a:p>
          <a:p>
            <a:pPr lvl="2"/>
            <a:r>
              <a:rPr lang="en-US" dirty="0"/>
              <a:t>For objects created, or memory allocated in </a:t>
            </a:r>
            <a:r>
              <a:rPr lang="en-US" dirty="0" err="1"/>
              <a:t>FreeRTOS</a:t>
            </a:r>
            <a:endParaRPr lang="en-US" dirty="0"/>
          </a:p>
          <a:p>
            <a:pPr lvl="2"/>
            <a:r>
              <a:rPr lang="en-US" dirty="0" err="1"/>
              <a:t>osMutexNew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osMutexDelete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/>
              <a:t>osThreadNew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osThreadTerminate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osThreadExit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The C/C++ heap</a:t>
            </a:r>
          </a:p>
          <a:p>
            <a:pPr lvl="2"/>
            <a:r>
              <a:rPr lang="en-US" dirty="0"/>
              <a:t>For standard malloc/free and C++ objects</a:t>
            </a:r>
          </a:p>
        </p:txBody>
      </p:sp>
    </p:spTree>
    <p:extLst>
      <p:ext uri="{BB962C8B-B14F-4D97-AF65-F5344CB8AC3E}">
        <p14:creationId xmlns:p14="http://schemas.microsoft.com/office/powerpoint/2010/main" val="178491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76C8-17C1-453D-87AF-F80034BF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specifics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6520-2D9B-4483-A571-4FB57F94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uses 2 pieces of memory in the heap:</a:t>
            </a:r>
          </a:p>
          <a:p>
            <a:pPr lvl="1"/>
            <a:r>
              <a:rPr lang="en-US" dirty="0"/>
              <a:t>A Thread Control Block: </a:t>
            </a:r>
          </a:p>
          <a:p>
            <a:pPr lvl="2"/>
            <a:r>
              <a:rPr lang="en-US" dirty="0"/>
              <a:t>Around 92 bytes</a:t>
            </a:r>
          </a:p>
          <a:p>
            <a:pPr lvl="2"/>
            <a:r>
              <a:rPr lang="en-US" dirty="0"/>
              <a:t>Exact size depends on the configuration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 Stack: user defined in thread attributes</a:t>
            </a:r>
          </a:p>
          <a:p>
            <a:pPr lvl="2"/>
            <a:r>
              <a:rPr lang="en-US" dirty="0"/>
              <a:t>Used for function calls</a:t>
            </a:r>
          </a:p>
          <a:p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196430-0174-46BD-A9D9-70AFE43E8707}"/>
              </a:ext>
            </a:extLst>
          </p:cNvPr>
          <p:cNvGrpSpPr/>
          <p:nvPr/>
        </p:nvGrpSpPr>
        <p:grpSpPr>
          <a:xfrm>
            <a:off x="2469600" y="3547853"/>
            <a:ext cx="4204799" cy="1275750"/>
            <a:chOff x="4579199" y="3134741"/>
            <a:chExt cx="4572000" cy="162580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04F4DE-E3D4-4D24-95D2-BD627228D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9199" y="3134741"/>
              <a:ext cx="4572000" cy="1625809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81D3416-D307-4814-AAFE-59D545FFF549}"/>
                </a:ext>
              </a:extLst>
            </p:cNvPr>
            <p:cNvSpPr/>
            <p:nvPr/>
          </p:nvSpPr>
          <p:spPr>
            <a:xfrm rot="1303113">
              <a:off x="4641255" y="3205390"/>
              <a:ext cx="1500326" cy="314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95292E1-068F-48CB-B8A8-D3014844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20" y="0"/>
            <a:ext cx="3187080" cy="23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9BB4-23D5-4EC4-A1E6-200B8D59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32B0-E2EC-4B54-917E-C3CA8DD3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When a thread must be ended,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osThreadTerminate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osThreadExit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one thread terminates another thread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TCB and stack of terminated thread are released </a:t>
            </a:r>
            <a:r>
              <a:rPr lang="en-US" u="sng" dirty="0"/>
              <a:t>immediately</a:t>
            </a:r>
          </a:p>
          <a:p>
            <a:pPr lvl="1"/>
            <a:r>
              <a:rPr lang="en-US" dirty="0"/>
              <a:t>If a thread terminates itself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i</a:t>
            </a:r>
            <a:r>
              <a:rPr lang="en-US" dirty="0"/>
              <a:t>t will be added to a waiting list;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TCB and stack of terminated thread will be released </a:t>
            </a:r>
            <a:r>
              <a:rPr lang="en-US" u="sng" dirty="0"/>
              <a:t>by the Idle Thread</a:t>
            </a:r>
          </a:p>
          <a:p>
            <a:endParaRPr lang="en-US" dirty="0"/>
          </a:p>
          <a:p>
            <a:r>
              <a:rPr lang="en-US" dirty="0"/>
              <a:t>Important consequence: </a:t>
            </a:r>
          </a:p>
          <a:p>
            <a:pPr lvl="1"/>
            <a:r>
              <a:rPr lang="en-US" dirty="0"/>
              <a:t>If a thread terminates itself, and the Idle Thread never has a chance to run, then the TCB and stack </a:t>
            </a:r>
            <a:r>
              <a:rPr lang="en-US" u="sng" dirty="0"/>
              <a:t>will not be released</a:t>
            </a:r>
            <a:endParaRPr lang="en-NL" u="sng" dirty="0"/>
          </a:p>
        </p:txBody>
      </p:sp>
    </p:spTree>
    <p:extLst>
      <p:ext uri="{BB962C8B-B14F-4D97-AF65-F5344CB8AC3E}">
        <p14:creationId xmlns:p14="http://schemas.microsoft.com/office/powerpoint/2010/main" val="4868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D50-D49C-469C-A954-B80343B5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Thread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490F-94A5-46CE-AA3E-24130D5A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14500"/>
            <a:ext cx="7546500" cy="2686050"/>
          </a:xfrm>
        </p:spPr>
        <p:txBody>
          <a:bodyPr>
            <a:noAutofit/>
          </a:bodyPr>
          <a:lstStyle/>
          <a:p>
            <a:r>
              <a:rPr lang="en-US" dirty="0"/>
              <a:t>This is a thread with the </a:t>
            </a:r>
            <a:r>
              <a:rPr lang="en-US" u="sng" dirty="0"/>
              <a:t>lowest priority</a:t>
            </a:r>
          </a:p>
          <a:p>
            <a:r>
              <a:rPr lang="en-US" dirty="0"/>
              <a:t>Will only run if</a:t>
            </a:r>
          </a:p>
          <a:p>
            <a:pPr lvl="1"/>
            <a:r>
              <a:rPr lang="en-US" dirty="0"/>
              <a:t>There are no other threads, or</a:t>
            </a:r>
          </a:p>
          <a:p>
            <a:pPr lvl="1"/>
            <a:r>
              <a:rPr lang="en-US" dirty="0"/>
              <a:t>All other threads are Blocked or Suspended</a:t>
            </a:r>
          </a:p>
          <a:p>
            <a:r>
              <a:rPr lang="en-US" dirty="0"/>
              <a:t>Consequently: </a:t>
            </a:r>
          </a:p>
          <a:p>
            <a:pPr lvl="1"/>
            <a:r>
              <a:rPr lang="en-US" u="sng" dirty="0"/>
              <a:t>if there is at least one other thread Running or Ready, the Idle Thread will not run</a:t>
            </a:r>
          </a:p>
          <a:p>
            <a:endParaRPr lang="en-US" dirty="0"/>
          </a:p>
          <a:p>
            <a:r>
              <a:rPr lang="en-US" dirty="0"/>
              <a:t>The Idle Thread </a:t>
            </a:r>
          </a:p>
          <a:p>
            <a:pPr lvl="1"/>
            <a:r>
              <a:rPr lang="en-US" dirty="0"/>
              <a:t>Checks for terminated threads: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prvCheckTasksWaitingTermination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Cleans up TCB/Stack for each of these threads: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prvDeleteTCB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more details: </a:t>
            </a:r>
            <a:r>
              <a:rPr lang="en-US" dirty="0">
                <a:hlinkClick r:id="rId2"/>
              </a:rPr>
              <a:t>https://www.programmersought.com/article/4076625059/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B9001-5EB2-4ADC-8EEE-2275BCA7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12" y="2638"/>
            <a:ext cx="2787588" cy="29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43EE-58FD-45EC-9B26-92B592E6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70FA-1E4D-4792-A218-98D17EAA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a Blocking function</a:t>
            </a:r>
          </a:p>
          <a:p>
            <a:pPr lvl="1"/>
            <a:r>
              <a:rPr lang="en-US" dirty="0"/>
              <a:t>A thread might have to wait for something</a:t>
            </a:r>
          </a:p>
          <a:p>
            <a:pPr lvl="1"/>
            <a:r>
              <a:rPr lang="en-US" dirty="0"/>
              <a:t>While it is waiting</a:t>
            </a:r>
          </a:p>
          <a:p>
            <a:pPr lvl="2"/>
            <a:r>
              <a:rPr lang="en-US" dirty="0"/>
              <a:t>It is in the Blocked state (so not Ready or Running)</a:t>
            </a:r>
          </a:p>
          <a:p>
            <a:pPr lvl="2"/>
            <a:r>
              <a:rPr lang="en-US" dirty="0"/>
              <a:t>It does not use any CPU time</a:t>
            </a:r>
          </a:p>
          <a:p>
            <a:r>
              <a:rPr lang="en-US" u="sng" dirty="0"/>
              <a:t>Only when all threads are Blocked, then the Idle Thread can run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osDelay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osMutexAcquire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…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25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6D0-516A-406E-8465-02620707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740C-DF66-4FD7-8D01-4CAE9E9B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a busy wait function</a:t>
            </a:r>
          </a:p>
          <a:p>
            <a:pPr lvl="1"/>
            <a:r>
              <a:rPr lang="en-US" dirty="0"/>
              <a:t>A thread also might have to wait for something</a:t>
            </a:r>
          </a:p>
          <a:p>
            <a:pPr lvl="1"/>
            <a:r>
              <a:rPr lang="en-US" dirty="0"/>
              <a:t>While it is waiting</a:t>
            </a:r>
          </a:p>
          <a:p>
            <a:pPr lvl="2"/>
            <a:r>
              <a:rPr lang="en-US" dirty="0"/>
              <a:t>It is executing code</a:t>
            </a:r>
          </a:p>
          <a:p>
            <a:pPr lvl="2"/>
            <a:r>
              <a:rPr lang="en-US" dirty="0"/>
              <a:t>Continuously switching between Ready ↔ Running</a:t>
            </a:r>
          </a:p>
          <a:p>
            <a:pPr lvl="2"/>
            <a:r>
              <a:rPr lang="en-US" dirty="0"/>
              <a:t>Lower priority threads can never run</a:t>
            </a:r>
          </a:p>
          <a:p>
            <a:r>
              <a:rPr lang="en-US" u="sng" dirty="0"/>
              <a:t>If there is just one thread busy waiting, then the Idle Thread can not run</a:t>
            </a:r>
          </a:p>
          <a:p>
            <a:r>
              <a:rPr lang="en-US" dirty="0"/>
              <a:t>Example: in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HAL_UART_Receive</a:t>
            </a:r>
            <a:r>
              <a:rPr lang="en-US" dirty="0"/>
              <a:t>, we wait for a flag to be set: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while(__HAL_UART_GET_FLAG(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Flag) == RESET) { … }</a:t>
            </a:r>
          </a:p>
        </p:txBody>
      </p:sp>
    </p:spTree>
    <p:extLst>
      <p:ext uri="{BB962C8B-B14F-4D97-AF65-F5344CB8AC3E}">
        <p14:creationId xmlns:p14="http://schemas.microsoft.com/office/powerpoint/2010/main" val="14053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B9014B762A642932990316E5E74A8" ma:contentTypeVersion="13" ma:contentTypeDescription="Een nieuw document maken." ma:contentTypeScope="" ma:versionID="f89b76f2fac0bbbeeb967753ebdac074">
  <xsd:schema xmlns:xsd="http://www.w3.org/2001/XMLSchema" xmlns:xs="http://www.w3.org/2001/XMLSchema" xmlns:p="http://schemas.microsoft.com/office/2006/metadata/properties" xmlns:ns3="a2d28288-610e-46db-b1fd-09241fa3085a" xmlns:ns4="63e84714-4d9f-4094-a96a-9e4dd1f7ed1f" targetNamespace="http://schemas.microsoft.com/office/2006/metadata/properties" ma:root="true" ma:fieldsID="7739dd66fc2eb0e7859ac0e9f8facde7" ns3:_="" ns4:_="">
    <xsd:import namespace="a2d28288-610e-46db-b1fd-09241fa3085a"/>
    <xsd:import namespace="63e84714-4d9f-4094-a96a-9e4dd1f7e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28288-610e-46db-b1fd-09241fa308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84714-4d9f-4094-a96a-9e4dd1f7ed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2E988-E3D7-487B-B018-D4F08D97DC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753F0B-8D8F-457C-B17A-DA18F3D33669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a2d28288-610e-46db-b1fd-09241fa3085a"/>
    <ds:schemaRef ds:uri="http://purl.org/dc/terms/"/>
    <ds:schemaRef ds:uri="http://schemas.openxmlformats.org/package/2006/metadata/core-properties"/>
    <ds:schemaRef ds:uri="63e84714-4d9f-4094-a96a-9e4dd1f7ed1f"/>
  </ds:schemaRefs>
</ds:datastoreItem>
</file>

<file path=customXml/itemProps3.xml><?xml version="1.0" encoding="utf-8"?>
<ds:datastoreItem xmlns:ds="http://schemas.openxmlformats.org/officeDocument/2006/customXml" ds:itemID="{BC35E7AD-C039-41E7-A29D-F6CF91C96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d28288-610e-46db-b1fd-09241fa3085a"/>
    <ds:schemaRef ds:uri="63e84714-4d9f-4094-a96a-9e4dd1f7e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Franklin Gothic Book</vt:lpstr>
      <vt:lpstr>Helvetica Neue</vt:lpstr>
      <vt:lpstr>Crop</vt:lpstr>
      <vt:lpstr>embedded systems</vt:lpstr>
      <vt:lpstr>Memory usage</vt:lpstr>
      <vt:lpstr>Handling the heap</vt:lpstr>
      <vt:lpstr>Note about heaps</vt:lpstr>
      <vt:lpstr>Thread specifics</vt:lpstr>
      <vt:lpstr>Terminating a thread</vt:lpstr>
      <vt:lpstr>Idle Thread</vt:lpstr>
      <vt:lpstr>Blocking functions</vt:lpstr>
      <vt:lpstr>Busy waiting</vt:lpstr>
      <vt:lpstr>osDelay</vt:lpstr>
      <vt:lpstr>HAL_Delay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in embedded systems</dc:title>
  <dc:creator>Boots,Peter P.J.H.M.</dc:creator>
  <cp:lastModifiedBy>Boots,Peter P.J.H.M.</cp:lastModifiedBy>
  <cp:revision>37</cp:revision>
  <dcterms:created xsi:type="dcterms:W3CDTF">2020-07-06T09:37:04Z</dcterms:created>
  <dcterms:modified xsi:type="dcterms:W3CDTF">2020-11-19T09:06:52Z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0x010100DF4B9014B762A642932990316E5E74A8</vt:lpwstr>
  </property>
</Properties>
</file>