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82" r:id="rId12"/>
    <p:sldId id="283" r:id="rId13"/>
    <p:sldId id="281" r:id="rId14"/>
    <p:sldId id="284" r:id="rId15"/>
    <p:sldId id="26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7F6AE-62AC-4E6A-8BCD-30DF491E86C9}" v="2" dt="2022-01-25T23:39:2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0D94-CE26-456C-AF57-24AE107A0FC3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4D07-B3A3-4337-80EE-F677316CD4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06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structured Text ?   </a:t>
            </a:r>
          </a:p>
          <a:p>
            <a:pPr algn="l"/>
            <a:r>
              <a:rPr lang="en-US" dirty="0"/>
              <a:t>Scalable – Powerful = </a:t>
            </a:r>
            <a:r>
              <a:rPr lang="en-US" dirty="0">
                <a:latin typeface="TimesLTStd-Roman"/>
              </a:rPr>
              <a:t>D</a:t>
            </a:r>
            <a:r>
              <a:rPr lang="en-US" sz="1200" b="0" i="0" u="none" strike="noStrike" baseline="0" dirty="0">
                <a:latin typeface="TimesLTStd-Roman"/>
              </a:rPr>
              <a:t>eveloped to program complex arithmetic functions, manipulate </a:t>
            </a:r>
            <a:r>
              <a:rPr lang="nl-NL" sz="1200" b="0" i="0" u="none" strike="noStrike" baseline="0" dirty="0">
                <a:latin typeface="TimesLTStd-Roman"/>
              </a:rPr>
              <a:t>tables, </a:t>
            </a:r>
            <a:r>
              <a:rPr lang="en-US" sz="1200" b="0" i="0" u="none" strike="noStrike" baseline="0" dirty="0">
                <a:latin typeface="TimesLTStd-Roman"/>
              </a:rPr>
              <a:t>and work with </a:t>
            </a:r>
          </a:p>
          <a:p>
            <a:pPr algn="l"/>
            <a:r>
              <a:rPr lang="en-US" sz="1200" b="0" i="0" u="none" strike="noStrike" baseline="0" dirty="0">
                <a:latin typeface="TimesLTStd-Roman"/>
              </a:rPr>
              <a:t>word objects and text.  </a:t>
            </a:r>
          </a:p>
          <a:p>
            <a:pPr algn="l"/>
            <a:r>
              <a:rPr lang="en-US" dirty="0">
                <a:latin typeface="TimesLTStd-Roman"/>
              </a:rPr>
              <a:t>C</a:t>
            </a:r>
            <a:r>
              <a:rPr lang="en-US" sz="1200" b="0" i="0" u="none" strike="noStrike" baseline="0" dirty="0">
                <a:latin typeface="TimesLTStd-Roman"/>
              </a:rPr>
              <a:t>onditional instructions, the declaration of a variable, state machines sequences,</a:t>
            </a:r>
            <a:endParaRPr lang="en-US" dirty="0">
              <a:latin typeface="TimesLTStd-Roman"/>
            </a:endParaRPr>
          </a:p>
          <a:p>
            <a:pPr algn="l"/>
            <a:r>
              <a:rPr lang="en-US" sz="1200" b="0" i="0" u="none" strike="noStrike" baseline="0" dirty="0">
                <a:latin typeface="TimesLTStd-Roman"/>
              </a:rPr>
              <a:t>OOP possibilities: supports UML class diagram, state diagram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1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71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rules as in the real world math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581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19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always call a function block via an instance, that is a copy of the function block</a:t>
            </a:r>
            <a:endParaRPr lang="nl-NL" sz="800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58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47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35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85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4D07-B3A3-4337-80EE-F677316CD48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98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AF551-68D3-4635-B225-827FFC56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44C90A-4F57-43DD-9DB2-4FDE829D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CDF2D4-CB3F-4EA6-92DF-6C97A375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61A65-67C7-4301-95CF-9BAE89A6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711484-D96F-41F0-B2EA-35438A1C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17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F52C4-6A7E-4569-ACED-BD4655C4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5D083A-DEE1-491C-9E8B-A5954A72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EE6930-CE38-4FD5-BF46-D0E95D1A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04E693-1942-4E32-8A96-7E6FEC98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A31EDD-2FC4-434B-B4F8-8E535B7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6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B8C4D0-E491-4D8A-ACEC-FBCE22B21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2C61D-263D-4DAB-AB35-D3A210A74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2A0A81-9DAC-4F51-8409-13EF8351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85B64A-D3C2-4034-AACC-79AAE485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4A932B-B973-4F7C-99D6-7B12F32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4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7351A-FA46-48B5-9756-65783B3C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5D247D-A43E-4350-BCC5-27949078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A5726B-B67B-4594-BAC6-DBBFD739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B1FEF6-AB57-4702-980F-1F42D235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924AAC-409D-48F1-AEC3-EE26FA95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1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62381-18EF-48A0-AB98-7745CED5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C385A5-45E2-41C1-9E73-74F1DDEA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B0DA08-CDA5-4395-8352-63D29457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5FB3DD-526B-4D1D-8696-A20B18AA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629A22-736F-47C4-90DB-8836FCC9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8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9F2C0-8E77-4B17-A945-B84E98B3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8E74D-AA64-4F7C-A78C-3F652271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DD2BAF-9A13-4C39-9A4C-13830B56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998CF7-C78D-4813-A1C9-C37BA809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9D686B-8E8A-4945-AAE7-BF80DC8A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AECE96-8982-4211-8F03-B1899C1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84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6697F-11AD-4B1E-B4AC-253AC5FD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BD80C7F-7DF1-4D6B-9D1E-673EE027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BB2076-B7E0-4CCF-B691-658250008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959768C-EB10-42CF-B5B8-AA0AB5ADB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0D46304-ECDD-44BF-A45B-263F893B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7269782-DF9A-4001-9729-65F52E3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6A75A3-764B-4A7D-83C1-A6F50246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C333DDE-5216-4A85-8BA1-28A2BA41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750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922D3-AFEA-4B80-919B-10CC6C3C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5C789E-05CB-48FA-9A51-C046EF81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8BE8B2-2062-4219-92D6-16446AA8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9A950D-FFC1-4AC1-98D8-7457B384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9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82A4C43-C8BB-4A9F-BF2E-B551B3D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163D3BF-C908-4EE9-8FB6-4757416A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AAFC-E062-4F4A-A2E7-9E9720D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42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6063D-A7F9-47E4-9B4C-169D8DA1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28294-C6BD-48FC-A982-896758FF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2E83D9-7160-49B1-8352-2462B984C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273FCD-97E2-4BC1-AD94-E19CE19D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84A34B-C498-4346-B50F-A53F66E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8EB7D3-88B7-476C-9478-147CDA1A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79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82E54-4F1F-4E5D-B837-311F3EAD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C81BF82-F31B-4DD7-88A9-F50DD5DC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ECB28F-D81E-48D6-AFCE-D8D9ECDF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199BD9-7FC2-4555-87D3-3571DE1D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1D9C08-A360-447E-801D-42836849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C870EC-4A68-46CD-B15B-D317B1AD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9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1CEB84-461E-45A7-8C22-745F81B8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04F842-AEE8-444B-B1E9-965EF9CD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370CC2-FADF-4AC8-B13B-476002B8C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97E1-CB94-43D6-A77E-6BA4810141EB}" type="datetimeFigureOut">
              <a:rPr lang="nl-NL" smtClean="0"/>
              <a:t>20-2-2022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A968E7-805B-4EAF-94A0-1C4E67204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9485C9-F148-4DA3-A688-1134186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84FA-058C-4AD6-B5FA-681323B6DC0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8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ED560-6A46-4180-B031-2A789AD7C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 -4</a:t>
            </a:r>
            <a:br>
              <a:rPr lang="en-US" dirty="0"/>
            </a:br>
            <a:r>
              <a:rPr lang="en-US" dirty="0"/>
              <a:t>M&amp;M IndustrialAutomation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63C552-7010-4F57-969B-EA0172FC2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 Structured 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471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AB1BA2-7B8E-4571-8A22-47E5001BBB6A}"/>
              </a:ext>
            </a:extLst>
          </p:cNvPr>
          <p:cNvSpPr txBox="1"/>
          <p:nvPr/>
        </p:nvSpPr>
        <p:spPr>
          <a:xfrm>
            <a:off x="124196" y="452318"/>
            <a:ext cx="1167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Loop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a limited number of repetitions using a 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… TO … BY … DO … END_FOR structure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B9BA89A-BDBD-4729-AAAF-146017191E86}"/>
              </a:ext>
            </a:extLst>
          </p:cNvPr>
          <p:cNvSpPr txBox="1"/>
          <p:nvPr/>
        </p:nvSpPr>
        <p:spPr>
          <a:xfrm>
            <a:off x="258946" y="1862937"/>
            <a:ext cx="1167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MyArray[i]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Num[i]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8EE220-BEF0-4351-A02F-5D2F0B4F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6" y="2965780"/>
            <a:ext cx="12067804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//While Loop</a:t>
            </a:r>
          </a:p>
          <a:p>
            <a:endParaRPr lang="nl-NL" altLang="nl-NL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 WHILE loop is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the FOR loop in order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execute instructions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altLang="nl-NL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a WHILE loop is a boolean expression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kumimoji="0" lang="nl-NL" altLang="nl-N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ED26333-05AA-44CE-8A33-79CA67980AC6}"/>
              </a:ext>
            </a:extLst>
          </p:cNvPr>
          <p:cNvSpPr txBox="1"/>
          <p:nvPr/>
        </p:nvSpPr>
        <p:spPr>
          <a:xfrm>
            <a:off x="124196" y="4693223"/>
            <a:ext cx="5238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iCounter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iCounter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iCounter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varA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END_WHILE</a:t>
            </a:r>
          </a:p>
        </p:txBody>
      </p:sp>
    </p:spTree>
    <p:extLst>
      <p:ext uri="{BB962C8B-B14F-4D97-AF65-F5344CB8AC3E}">
        <p14:creationId xmlns:p14="http://schemas.microsoft.com/office/powerpoint/2010/main" val="190985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AB1BA2-7B8E-4571-8A22-47E5001BBB6A}"/>
              </a:ext>
            </a:extLst>
          </p:cNvPr>
          <p:cNvSpPr txBox="1"/>
          <p:nvPr/>
        </p:nvSpPr>
        <p:spPr>
          <a:xfrm>
            <a:off x="258946" y="221486"/>
            <a:ext cx="1167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 Blocks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function block is a POU that supplies one or more values during execution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336F2C-E99D-4378-8A5D-A178F11D3BA5}"/>
              </a:ext>
            </a:extLst>
          </p:cNvPr>
          <p:cNvSpPr txBox="1"/>
          <p:nvPr/>
        </p:nvSpPr>
        <p:spPr>
          <a:xfrm>
            <a:off x="258946" y="1544925"/>
            <a:ext cx="916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MyDelayON : TON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Instance of Function Block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</a:t>
            </a:r>
            <a:endParaRPr lang="en-US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END_VAR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See also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4F2B446-D521-408D-89A1-ED439D331518}"/>
              </a:ext>
            </a:extLst>
          </p:cNvPr>
          <p:cNvSpPr txBox="1"/>
          <p:nvPr/>
        </p:nvSpPr>
        <p:spPr>
          <a:xfrm>
            <a:off x="6389435" y="3773386"/>
            <a:ext cx="488455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....or separately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MyDelayON.IN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Button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MyDelayON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T#1M2S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MyDelayON();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qLight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MyDelayON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timeElapsed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MyDelayON.ET;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2D9BF72-A0BD-487D-A673-48290D59C4E4}"/>
              </a:ext>
            </a:extLst>
          </p:cNvPr>
          <p:cNvSpPr txBox="1"/>
          <p:nvPr/>
        </p:nvSpPr>
        <p:spPr>
          <a:xfrm>
            <a:off x="115107" y="3804164"/>
            <a:ext cx="568745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FUBs in-line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MyDelayON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Button,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T#1M2S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Q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boolResult,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RemainingTime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E6B5E50D-5867-421E-B2E6-7E58407A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00" y="1762203"/>
            <a:ext cx="16956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3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C94D9D5-AD4D-4408-A91C-5311077D4A46}"/>
              </a:ext>
            </a:extLst>
          </p:cNvPr>
          <p:cNvSpPr txBox="1"/>
          <p:nvPr/>
        </p:nvSpPr>
        <p:spPr>
          <a:xfrm>
            <a:off x="582915" y="683151"/>
            <a:ext cx="8496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function FB call example.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PID_XServoControl 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fbdiscretePID;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</a:t>
            </a:r>
          </a:p>
          <a:p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END_VAR</a:t>
            </a:r>
          </a:p>
          <a:p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Auto_Mode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MV_max_sat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MV_min_sat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PID_XServoControl</a:t>
            </a:r>
            <a:r>
              <a:rPr lang="nl-NL" sz="20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PrGain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Executing the PID COntroller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PID_XServoControl(i_Process_value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SERVO_XPOS2.Yout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q_MV_out 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SERVO_XPOS2.Xin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qx_Saturation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SaturationWarning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D9A59F9-3558-43F4-9C9A-53A866A8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465" y="3429000"/>
            <a:ext cx="250542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AB1BA2-7B8E-4571-8A22-47E5001BBB6A}"/>
              </a:ext>
            </a:extLst>
          </p:cNvPr>
          <p:cNvSpPr txBox="1"/>
          <p:nvPr/>
        </p:nvSpPr>
        <p:spPr>
          <a:xfrm>
            <a:off x="124196" y="452318"/>
            <a:ext cx="1167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function is a POU that supplies precisely one data element when executed and: whose call in a textual languages can occur as an operator in expressions. The data element can also be an array or a structure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B9BA89A-BDBD-4729-AAAF-146017191E86}"/>
              </a:ext>
            </a:extLst>
          </p:cNvPr>
          <p:cNvSpPr txBox="1"/>
          <p:nvPr/>
        </p:nvSpPr>
        <p:spPr>
          <a:xfrm>
            <a:off x="124193" y="1975811"/>
            <a:ext cx="11674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SUMMATION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INT;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VAR_INPUT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ivarA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ivarB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ivarC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:INT;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END_VAR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variables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END_VAR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E881691-4E1E-4E68-93C5-CA16E02E69F6}"/>
              </a:ext>
            </a:extLst>
          </p:cNvPr>
          <p:cNvSpPr txBox="1"/>
          <p:nvPr/>
        </p:nvSpPr>
        <p:spPr>
          <a:xfrm>
            <a:off x="124192" y="4422634"/>
            <a:ext cx="1167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SUMMATION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ivarB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ivarC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5CC63FE-356A-452A-9479-5B0292A9259F}"/>
              </a:ext>
            </a:extLst>
          </p:cNvPr>
          <p:cNvSpPr txBox="1"/>
          <p:nvPr/>
        </p:nvSpPr>
        <p:spPr>
          <a:xfrm>
            <a:off x="0" y="4877288"/>
            <a:ext cx="11674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Functions.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function call in Structured text: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921A729-0619-4725-B8E2-A0C055FA38C2}"/>
              </a:ext>
            </a:extLst>
          </p:cNvPr>
          <p:cNvSpPr txBox="1"/>
          <p:nvPr/>
        </p:nvSpPr>
        <p:spPr>
          <a:xfrm>
            <a:off x="-1" y="5839772"/>
            <a:ext cx="6096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SUMMATION(varA,varB,varC)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1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49A79-1278-4DF7-BDD6-29BB88C6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86" y="2150455"/>
            <a:ext cx="3860031" cy="2557090"/>
          </a:xfrm>
          <a:prstGeom prst="rect">
            <a:avLst/>
          </a:prstGeom>
          <a:noFill/>
          <a:ln w="6350">
            <a:solidFill>
              <a:schemeClr val="accent6">
                <a:lumMod val="75000"/>
                <a:alpha val="75000"/>
              </a:schemeClr>
            </a:solidFill>
            <a:prstDash val="lgDash"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ProcessTime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TON;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ProcessTime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(in:=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iVar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altLang="nl-NL" dirty="0">
                <a:solidFill>
                  <a:srgbClr val="0033CC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altLang="nl-NL" dirty="0">
                <a:solidFill>
                  <a:srgbClr val="0033CC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bVar1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8B11A4-A2C8-4EDF-8393-3EDCB90C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81121"/>
            <a:ext cx="4135748" cy="4219084"/>
          </a:xfrm>
          <a:prstGeom prst="rect">
            <a:avLst/>
          </a:prstGeom>
          <a:noFill/>
          <a:ln w="6350">
            <a:solidFill>
              <a:schemeClr val="accent6">
                <a:lumMod val="75000"/>
              </a:schemeClr>
            </a:solidFill>
            <a:prstDash val="lgDash"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bVar2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bVar3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ProcessTime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PT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T#10S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ProcessTime</a:t>
            </a:r>
            <a:r>
              <a:rPr lang="nl-NL" altLang="nl-NL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alt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iVar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END_IF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altLang="nl-NL" dirty="0">
                <a:solidFill>
                  <a:srgbClr val="0033CC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altLang="nl-NL" dirty="0">
                <a:solidFill>
                  <a:srgbClr val="0033CC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altLang="nl-NL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bVar1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nl-NL" alt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bVar1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bVar1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bVar2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bVar1 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bVar2</a:t>
            </a: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END_CASE</a:t>
            </a:r>
            <a:r>
              <a:rPr lang="nl-NL" alt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5" name="Verbindingslijn: gebogen 4">
            <a:extLst>
              <a:ext uri="{FF2B5EF4-FFF2-40B4-BE49-F238E27FC236}">
                <a16:creationId xmlns:a16="http://schemas.microsoft.com/office/drawing/2014/main" id="{95E65400-3515-4B3B-86D3-23D5AD03B8CB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 flipH="1" flipV="1">
            <a:off x="4250926" y="794597"/>
            <a:ext cx="2226424" cy="5599472"/>
          </a:xfrm>
          <a:prstGeom prst="bentConnector5">
            <a:avLst>
              <a:gd name="adj1" fmla="val -10268"/>
              <a:gd name="adj2" fmla="val 48769"/>
              <a:gd name="adj3" fmla="val 110268"/>
            </a:avLst>
          </a:prstGeom>
          <a:ln w="28575" cmpd="dbl">
            <a:solidFill>
              <a:schemeClr val="accent6">
                <a:lumMod val="50000"/>
              </a:schemeClr>
            </a:solidFill>
            <a:prstDash val="dashDot"/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C9558768-EF83-41C0-864D-18528A556D20}"/>
              </a:ext>
            </a:extLst>
          </p:cNvPr>
          <p:cNvSpPr txBox="1"/>
          <p:nvPr/>
        </p:nvSpPr>
        <p:spPr>
          <a:xfrm>
            <a:off x="120720" y="1061792"/>
            <a:ext cx="11108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Statement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machines are used regularly, especially in automation technology.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following an example </a:t>
            </a:r>
            <a:endParaRPr lang="nl-NL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738F570A-7E85-4759-B245-4EA1049B84F2}"/>
              </a:ext>
            </a:extLst>
          </p:cNvPr>
          <p:cNvSpPr txBox="1"/>
          <p:nvPr/>
        </p:nvSpPr>
        <p:spPr>
          <a:xfrm>
            <a:off x="3971228" y="129659"/>
            <a:ext cx="3838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Text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6CB0995-46B5-4D7D-835D-11E6997B4F1D}"/>
              </a:ext>
            </a:extLst>
          </p:cNvPr>
          <p:cNvSpPr txBox="1"/>
          <p:nvPr/>
        </p:nvSpPr>
        <p:spPr>
          <a:xfrm>
            <a:off x="638175" y="743724"/>
            <a:ext cx="11239499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mainly research based. There are abundance of information  about CODESYS and Structured Text on YouTube.</a:t>
            </a:r>
            <a:endParaRPr lang="nl-NL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8D601F9-4BB0-4732-8906-5F8A971E08B5}"/>
              </a:ext>
            </a:extLst>
          </p:cNvPr>
          <p:cNvSpPr txBox="1"/>
          <p:nvPr/>
        </p:nvSpPr>
        <p:spPr>
          <a:xfrm>
            <a:off x="2732926" y="2598003"/>
            <a:ext cx="613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of PRESENTATION</a:t>
            </a:r>
          </a:p>
          <a:p>
            <a:pPr algn="ctr"/>
            <a:r>
              <a:rPr lang="en-US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0742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578C86E1-1EF6-40D1-9719-3C774AE5562A}"/>
              </a:ext>
            </a:extLst>
          </p:cNvPr>
          <p:cNvSpPr txBox="1"/>
          <p:nvPr/>
        </p:nvSpPr>
        <p:spPr>
          <a:xfrm>
            <a:off x="4572000" y="148709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505EC7C-DCBC-4272-92AA-9764C94684C3}"/>
              </a:ext>
            </a:extLst>
          </p:cNvPr>
          <p:cNvSpPr txBox="1"/>
          <p:nvPr/>
        </p:nvSpPr>
        <p:spPr>
          <a:xfrm>
            <a:off x="1666875" y="87891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IEC 6-1131-3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Text - 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4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B361DDB-F729-4AA8-A8A7-2483B18589F6}"/>
              </a:ext>
            </a:extLst>
          </p:cNvPr>
          <p:cNvSpPr txBox="1"/>
          <p:nvPr/>
        </p:nvSpPr>
        <p:spPr>
          <a:xfrm>
            <a:off x="230819" y="883301"/>
            <a:ext cx="1125688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LTStd-Roman"/>
              </a:rPr>
              <a:t>The standard, which is currently followed to a greater or lesser degree by most of the major PLC manufacturers, includes various programming languages:</a:t>
            </a:r>
          </a:p>
          <a:p>
            <a:pPr algn="l"/>
            <a:endParaRPr lang="en-US" dirty="0">
              <a:latin typeface="TimesLTStd-Roman"/>
            </a:endParaRPr>
          </a:p>
          <a:p>
            <a:pPr algn="l"/>
            <a:endParaRPr lang="en-US" dirty="0">
              <a:latin typeface="TimesLTStd-Roman"/>
            </a:endParaRPr>
          </a:p>
          <a:p>
            <a:pPr algn="l"/>
            <a:endParaRPr lang="en-US" dirty="0">
              <a:latin typeface="TimesLTStd-Roman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TimesLTStd-Roman"/>
              </a:rPr>
              <a:t>Structured Text – ST (textual)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TimesLTStd-Roman"/>
              </a:rPr>
              <a:t>Function Block Diagram – FBD ( graphical)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TimesLTStd-Roman"/>
              </a:rPr>
              <a:t>Ladder Diagram – LD (graphical)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TimesLTStd-Roman"/>
              </a:rPr>
              <a:t>Instruction List – IL (textual)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>
                <a:latin typeface="TimesLTStd-Roman"/>
              </a:rPr>
              <a:t>Sequential Function Chart – SFC ( graphical)</a:t>
            </a:r>
          </a:p>
          <a:p>
            <a:pPr marL="342900" indent="-342900" algn="l">
              <a:buFont typeface="+mj-lt"/>
              <a:buAutoNum type="arabicPeriod"/>
            </a:pP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A03A0C-58AE-4ABB-AAF6-481F617E1CEA}"/>
              </a:ext>
            </a:extLst>
          </p:cNvPr>
          <p:cNvSpPr txBox="1"/>
          <p:nvPr/>
        </p:nvSpPr>
        <p:spPr>
          <a:xfrm>
            <a:off x="3631948" y="323771"/>
            <a:ext cx="4928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IEC 6-1131-3 Languages</a:t>
            </a:r>
            <a:endParaRPr lang="nl-NL" sz="2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5BD5A0E-355E-415A-9171-E0236AF3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135" y="4672917"/>
            <a:ext cx="1628925" cy="1301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5D46CED-3E65-4068-BD73-FFF490CC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02878"/>
            <a:ext cx="1822303" cy="109338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08F8C00-5451-45F3-86DC-CFDF2850F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67" y="2508743"/>
            <a:ext cx="1562027" cy="156202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4EA945F-0BEC-4F86-ACB1-AB88B1A4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266" y="2689036"/>
            <a:ext cx="1682807" cy="1682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D11F3C-7E99-435B-8A4F-06D1A7852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537" y="1502878"/>
            <a:ext cx="1346168" cy="134616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3AC6F855-3E87-4F53-B131-603774AC4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355" y="4432346"/>
            <a:ext cx="2078350" cy="17829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991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10BA69C3-EA30-4FE8-B612-6CFFFE4FC610}"/>
              </a:ext>
            </a:extLst>
          </p:cNvPr>
          <p:cNvSpPr txBox="1"/>
          <p:nvPr/>
        </p:nvSpPr>
        <p:spPr>
          <a:xfrm>
            <a:off x="3993272" y="295860"/>
            <a:ext cx="4494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vs Ladder Diagram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87EDE8-FF7C-4F66-9D9D-94228089DC76}"/>
              </a:ext>
            </a:extLst>
          </p:cNvPr>
          <p:cNvSpPr txBox="1"/>
          <p:nvPr/>
        </p:nvSpPr>
        <p:spPr>
          <a:xfrm>
            <a:off x="6240591" y="1672024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(Start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M10.0)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Stop 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Motor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Motor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END_IF</a:t>
            </a:r>
            <a:endParaRPr lang="nl-NL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256F2CD-AF45-4ED4-91DC-E2222D707155}"/>
              </a:ext>
            </a:extLst>
          </p:cNvPr>
          <p:cNvGrpSpPr/>
          <p:nvPr/>
        </p:nvGrpSpPr>
        <p:grpSpPr>
          <a:xfrm>
            <a:off x="735054" y="1683200"/>
            <a:ext cx="4494639" cy="1454977"/>
            <a:chOff x="875013" y="1974023"/>
            <a:chExt cx="4494639" cy="1454977"/>
          </a:xfrm>
        </p:grpSpPr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0B1D66A2-608C-4394-BFC8-B7B820C1DBFA}"/>
                </a:ext>
              </a:extLst>
            </p:cNvPr>
            <p:cNvGrpSpPr/>
            <p:nvPr/>
          </p:nvGrpSpPr>
          <p:grpSpPr>
            <a:xfrm>
              <a:off x="875013" y="1974023"/>
              <a:ext cx="4494639" cy="1454977"/>
              <a:chOff x="875013" y="1974023"/>
              <a:chExt cx="4494639" cy="1454977"/>
            </a:xfrm>
          </p:grpSpPr>
          <p:pic>
            <p:nvPicPr>
              <p:cNvPr id="9" name="Afbeelding 8">
                <a:extLst>
                  <a:ext uri="{FF2B5EF4-FFF2-40B4-BE49-F238E27FC236}">
                    <a16:creationId xmlns:a16="http://schemas.microsoft.com/office/drawing/2014/main" id="{280786E4-72BD-41FE-BFA7-E3EB67026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5013" y="1974023"/>
                <a:ext cx="4494639" cy="1454977"/>
              </a:xfrm>
              <a:prstGeom prst="rect">
                <a:avLst/>
              </a:prstGeom>
            </p:spPr>
          </p:pic>
          <p:cxnSp>
            <p:nvCxnSpPr>
              <p:cNvPr id="11" name="Rechte verbindingslijn 10">
                <a:extLst>
                  <a:ext uri="{FF2B5EF4-FFF2-40B4-BE49-F238E27FC236}">
                    <a16:creationId xmlns:a16="http://schemas.microsoft.com/office/drawing/2014/main" id="{46BFC758-4B65-4B13-A31B-E120F1E5A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5337" y="2491873"/>
                <a:ext cx="165145" cy="15447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7DBB890-7FDF-49D5-8F77-DD6D7C57F58B}"/>
                </a:ext>
              </a:extLst>
            </p:cNvPr>
            <p:cNvSpPr txBox="1"/>
            <p:nvPr/>
          </p:nvSpPr>
          <p:spPr>
            <a:xfrm>
              <a:off x="4403819" y="2053173"/>
              <a:ext cx="7114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Motor</a:t>
              </a:r>
              <a:endParaRPr lang="nl-NL" sz="1400" b="1" dirty="0"/>
            </a:p>
          </p:txBody>
        </p:sp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07A91378-20E4-41EE-831B-CE5AB5D0A06C}"/>
              </a:ext>
            </a:extLst>
          </p:cNvPr>
          <p:cNvSpPr txBox="1"/>
          <p:nvPr/>
        </p:nvSpPr>
        <p:spPr>
          <a:xfrm>
            <a:off x="1851584" y="46941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Motor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M10.0)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Stop;  </a:t>
            </a:r>
            <a:endParaRPr lang="nl-NL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B6D7703D-9A95-4E40-A9AE-9250EA2D604C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D975DFC-D528-4A00-A9EB-CA72E524E80B}"/>
              </a:ext>
            </a:extLst>
          </p:cNvPr>
          <p:cNvSpPr txBox="1"/>
          <p:nvPr/>
        </p:nvSpPr>
        <p:spPr>
          <a:xfrm>
            <a:off x="407931" y="352709"/>
            <a:ext cx="5786994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Structured Text 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–Based.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Powerful.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Compatible.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D9E7B7-F875-42DD-8315-353BE8CC1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7" r="20561"/>
          <a:stretch/>
        </p:blipFill>
        <p:spPr>
          <a:xfrm>
            <a:off x="3941583" y="814374"/>
            <a:ext cx="7842486" cy="46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4418984" y="184241"/>
            <a:ext cx="3137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Structured Text 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8B1DC67-CF32-4C6D-8D14-4FF930391CFB}"/>
              </a:ext>
            </a:extLst>
          </p:cNvPr>
          <p:cNvSpPr txBox="1"/>
          <p:nvPr/>
        </p:nvSpPr>
        <p:spPr>
          <a:xfrm>
            <a:off x="201045" y="1106429"/>
            <a:ext cx="94179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constructs that return a value( note “;”)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Variable1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Variable2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MotorSpeed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ElapsedTime + OffSet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nl-N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9184A83-AC53-404F-8955-DF827FB15121}"/>
              </a:ext>
            </a:extLst>
          </p:cNvPr>
          <p:cNvSpPr txBox="1"/>
          <p:nvPr/>
        </p:nvSpPr>
        <p:spPr>
          <a:xfrm>
            <a:off x="201045" y="3429000"/>
            <a:ext cx="86485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 a value to a variable using “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FinalResult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Variable1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Variable2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Totaldistance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MotorSpeed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ElapsedTime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nl-N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AB1BA2-7B8E-4571-8A22-47E5001BBB6A}"/>
              </a:ext>
            </a:extLst>
          </p:cNvPr>
          <p:cNvSpPr txBox="1"/>
          <p:nvPr/>
        </p:nvSpPr>
        <p:spPr>
          <a:xfrm>
            <a:off x="124195" y="683151"/>
            <a:ext cx="8295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//Comments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line comment uses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“//”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Multi-line comments or block comments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“(* … *)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F2D221-6C67-4875-B678-33964DCABB4A}"/>
              </a:ext>
            </a:extLst>
          </p:cNvPr>
          <p:cNvSpPr txBox="1"/>
          <p:nvPr/>
        </p:nvSpPr>
        <p:spPr>
          <a:xfrm>
            <a:off x="0" y="2929920"/>
            <a:ext cx="72635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Operations work on the binary level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Toggle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Toggle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//Inverse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MyResult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Var1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2#0110_1100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Var3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NOT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2#1010_1010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86751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B2F7372-9B94-4D1A-A536-8CE60345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" t="2973"/>
          <a:stretch/>
        </p:blipFill>
        <p:spPr>
          <a:xfrm>
            <a:off x="103659" y="774663"/>
            <a:ext cx="4935436" cy="25939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E4D4556-D86A-47ED-A1F2-92632AD31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968"/>
          <a:stretch/>
        </p:blipFill>
        <p:spPr>
          <a:xfrm>
            <a:off x="103659" y="3887889"/>
            <a:ext cx="7681698" cy="28447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C8B0339-90B0-46D8-A62B-ADDFFC7A11F9}"/>
              </a:ext>
            </a:extLst>
          </p:cNvPr>
          <p:cNvSpPr txBox="1"/>
          <p:nvPr/>
        </p:nvSpPr>
        <p:spPr>
          <a:xfrm>
            <a:off x="5039095" y="3462754"/>
            <a:ext cx="279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Example Online Monitoring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315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0D70A2A-4181-452A-9D6D-18060C5D9571}"/>
              </a:ext>
            </a:extLst>
          </p:cNvPr>
          <p:cNvSpPr txBox="1"/>
          <p:nvPr/>
        </p:nvSpPr>
        <p:spPr>
          <a:xfrm>
            <a:off x="5039095" y="221486"/>
            <a:ext cx="211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LTStd-Roman"/>
              </a:rPr>
              <a:t>Structured Text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AB1BA2-7B8E-4571-8A22-47E5001BBB6A}"/>
              </a:ext>
            </a:extLst>
          </p:cNvPr>
          <p:cNvSpPr txBox="1"/>
          <p:nvPr/>
        </p:nvSpPr>
        <p:spPr>
          <a:xfrm>
            <a:off x="124195" y="683151"/>
            <a:ext cx="1167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//Arithmetic Operations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 Operations are completed with “+”, “-”, “/”, “*” or “MOD”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F2D221-6C67-4875-B678-33964DCABB4A}"/>
              </a:ext>
            </a:extLst>
          </p:cNvPr>
          <p:cNvSpPr txBox="1"/>
          <p:nvPr/>
        </p:nvSpPr>
        <p:spPr>
          <a:xfrm>
            <a:off x="0" y="1873096"/>
            <a:ext cx="649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MyResult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varB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ScaledResult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varA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(varB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varC)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Var2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varB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B9BA89A-BDBD-4729-AAAF-146017191E86}"/>
              </a:ext>
            </a:extLst>
          </p:cNvPr>
          <p:cNvSpPr txBox="1"/>
          <p:nvPr/>
        </p:nvSpPr>
        <p:spPr>
          <a:xfrm>
            <a:off x="258947" y="3552625"/>
            <a:ext cx="11674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statements use a structure of IF … THEN … ELSE / ELSEIF … END_IF</a:t>
            </a:r>
          </a:p>
          <a:p>
            <a:endParaRPr 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)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END_IF</a:t>
            </a:r>
          </a:p>
        </p:txBody>
      </p:sp>
    </p:spTree>
    <p:extLst>
      <p:ext uri="{BB962C8B-B14F-4D97-AF65-F5344CB8AC3E}">
        <p14:creationId xmlns:p14="http://schemas.microsoft.com/office/powerpoint/2010/main" val="921513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1036</Words>
  <Application>Microsoft Office PowerPoint</Application>
  <PresentationFormat>Breedbeeld</PresentationFormat>
  <Paragraphs>192</Paragraphs>
  <Slides>15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Neue</vt:lpstr>
      <vt:lpstr>Times New Roman</vt:lpstr>
      <vt:lpstr>TimesLTStd-Roman</vt:lpstr>
      <vt:lpstr>Kantoorthema</vt:lpstr>
      <vt:lpstr>SI -4 M&amp;M IndustrialAutomation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Figaroa,Oswald O.E.</dc:creator>
  <cp:lastModifiedBy>Figaroa,Oswald O.E.</cp:lastModifiedBy>
  <cp:revision>43</cp:revision>
  <dcterms:created xsi:type="dcterms:W3CDTF">2022-01-11T13:31:31Z</dcterms:created>
  <dcterms:modified xsi:type="dcterms:W3CDTF">2022-02-20T12:26:52Z</dcterms:modified>
</cp:coreProperties>
</file>