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74" r:id="rId6"/>
    <p:sldId id="275" r:id="rId7"/>
    <p:sldId id="260" r:id="rId8"/>
    <p:sldId id="266" r:id="rId9"/>
    <p:sldId id="270" r:id="rId10"/>
    <p:sldId id="273" r:id="rId11"/>
    <p:sldId id="276" r:id="rId12"/>
    <p:sldId id="278" r:id="rId13"/>
    <p:sldId id="279" r:id="rId14"/>
    <p:sldId id="280" r:id="rId15"/>
    <p:sldId id="261" r:id="rId16"/>
    <p:sldId id="267" r:id="rId17"/>
    <p:sldId id="281" r:id="rId18"/>
    <p:sldId id="262" r:id="rId19"/>
    <p:sldId id="263" r:id="rId20"/>
    <p:sldId id="277" r:id="rId21"/>
    <p:sldId id="264" r:id="rId22"/>
    <p:sldId id="26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ws.amazon.com/document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161" y="1866901"/>
            <a:ext cx="8229600" cy="1143000"/>
          </a:xfrm>
        </p:spPr>
        <p:txBody>
          <a:bodyPr>
            <a:normAutofit/>
          </a:bodyPr>
          <a:lstStyle/>
          <a:p>
            <a:r>
              <a:rPr lang="en-US" sz="3200" dirty="0"/>
              <a:t>Design and Development of New Polling System</a:t>
            </a:r>
            <a:endParaRPr sz="3200" dirty="0"/>
          </a:p>
        </p:txBody>
      </p:sp>
      <p:sp>
        <p:nvSpPr>
          <p:cNvPr id="3" name="Content Placeholder 2"/>
          <p:cNvSpPr>
            <a:spLocks noGrp="1"/>
          </p:cNvSpPr>
          <p:nvPr>
            <p:ph idx="1"/>
          </p:nvPr>
        </p:nvSpPr>
        <p:spPr>
          <a:xfrm>
            <a:off x="457200" y="3009902"/>
            <a:ext cx="8229600" cy="3116262"/>
          </a:xfrm>
        </p:spPr>
        <p:txBody>
          <a:bodyPr>
            <a:normAutofit/>
          </a:bodyPr>
          <a:lstStyle/>
          <a:p>
            <a:pPr marL="0" indent="0" algn="r">
              <a:buNone/>
            </a:pPr>
            <a:r>
              <a:rPr lang="en-IN" sz="2800" dirty="0"/>
              <a:t>Viduran Neelakandan</a:t>
            </a:r>
          </a:p>
          <a:p>
            <a:pPr marL="0" indent="0" algn="r">
              <a:buNone/>
            </a:pPr>
            <a:r>
              <a:rPr lang="en-IN" sz="2800" dirty="0"/>
              <a:t>Jayavel Rajan</a:t>
            </a:r>
          </a:p>
          <a:p>
            <a:pPr marL="0" indent="0" algn="r">
              <a:buNone/>
            </a:pPr>
            <a:r>
              <a:rPr lang="en-IN" sz="2800" dirty="0"/>
              <a:t>Akash Suresh</a:t>
            </a:r>
          </a:p>
          <a:p>
            <a:pPr marL="0" indent="0" algn="r">
              <a:buNone/>
            </a:pPr>
            <a:r>
              <a:rPr lang="en-IN" sz="2800" dirty="0"/>
              <a:t>Gaurang Wadhawan</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9268-EFF7-7917-6DC9-96988180864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88C61BE-4102-319B-55F5-B4014F867429}"/>
              </a:ext>
            </a:extLst>
          </p:cNvPr>
          <p:cNvPicPr>
            <a:picLocks noGrp="1" noChangeAspect="1"/>
          </p:cNvPicPr>
          <p:nvPr>
            <p:ph idx="1"/>
          </p:nvPr>
        </p:nvPicPr>
        <p:blipFill>
          <a:blip r:embed="rId2"/>
          <a:stretch>
            <a:fillRect/>
          </a:stretch>
        </p:blipFill>
        <p:spPr>
          <a:xfrm>
            <a:off x="457201" y="1417638"/>
            <a:ext cx="8229599" cy="4819611"/>
          </a:xfrm>
          <a:prstGeom prst="rect">
            <a:avLst/>
          </a:prstGeom>
        </p:spPr>
      </p:pic>
    </p:spTree>
    <p:extLst>
      <p:ext uri="{BB962C8B-B14F-4D97-AF65-F5344CB8AC3E}">
        <p14:creationId xmlns:p14="http://schemas.microsoft.com/office/powerpoint/2010/main" val="147935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18211-4E06-0BCE-7576-D06235EDEDD0}"/>
              </a:ext>
            </a:extLst>
          </p:cNvPr>
          <p:cNvSpPr>
            <a:spLocks noGrp="1"/>
          </p:cNvSpPr>
          <p:nvPr>
            <p:ph type="title"/>
          </p:nvPr>
        </p:nvSpPr>
        <p:spPr/>
        <p:txBody>
          <a:bodyPr>
            <a:normAutofit/>
          </a:bodyPr>
          <a:lstStyle/>
          <a:p>
            <a:r>
              <a:rPr lang="en-US" dirty="0"/>
              <a:t>Sprint Overview</a:t>
            </a:r>
            <a:endParaRPr lang="en-IN" dirty="0"/>
          </a:p>
        </p:txBody>
      </p:sp>
      <p:sp>
        <p:nvSpPr>
          <p:cNvPr id="3" name="Content Placeholder 2">
            <a:extLst>
              <a:ext uri="{FF2B5EF4-FFF2-40B4-BE49-F238E27FC236}">
                <a16:creationId xmlns:a16="http://schemas.microsoft.com/office/drawing/2014/main" id="{242AA3A6-42C0-1E51-4988-CD114924915A}"/>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Sprint 1: Core System Stability &amp; Fair Access</a:t>
            </a:r>
          </a:p>
          <a:p>
            <a:pPr lvl="1"/>
            <a:r>
              <a:rPr lang="en-IN" sz="2000" dirty="0">
                <a:latin typeface="Times New Roman" panose="02020603050405020304" pitchFamily="18" charset="0"/>
                <a:cs typeface="Times New Roman" panose="02020603050405020304" pitchFamily="18" charset="0"/>
              </a:rPr>
              <a:t>User Stories: 1, 3, 7, 10</a:t>
            </a:r>
          </a:p>
          <a:p>
            <a:r>
              <a:rPr lang="en-US" sz="2400" dirty="0">
                <a:latin typeface="Times New Roman" panose="02020603050405020304" pitchFamily="18" charset="0"/>
                <a:cs typeface="Times New Roman" panose="02020603050405020304" pitchFamily="18" charset="0"/>
              </a:rPr>
              <a:t>Sprint 2: Real-Time Interaction &amp; Session Handling</a:t>
            </a:r>
          </a:p>
          <a:p>
            <a:pPr lvl="1"/>
            <a:r>
              <a:rPr lang="en-IN" sz="2000" dirty="0">
                <a:latin typeface="Times New Roman" panose="02020603050405020304" pitchFamily="18" charset="0"/>
                <a:cs typeface="Times New Roman" panose="02020603050405020304" pitchFamily="18" charset="0"/>
              </a:rPr>
              <a:t>User Stories: 2, 4, 5, 9</a:t>
            </a:r>
          </a:p>
          <a:p>
            <a:r>
              <a:rPr lang="en-US" sz="2400" dirty="0">
                <a:latin typeface="Times New Roman" panose="02020603050405020304" pitchFamily="18" charset="0"/>
                <a:cs typeface="Times New Roman" panose="02020603050405020304" pitchFamily="18" charset="0"/>
              </a:rPr>
              <a:t>Sprint 3: Confirmation, Feedback, and Waitlisting</a:t>
            </a:r>
          </a:p>
          <a:p>
            <a:pPr lvl="1"/>
            <a:r>
              <a:rPr lang="en-IN" sz="2000" dirty="0">
                <a:latin typeface="Times New Roman" panose="02020603050405020304" pitchFamily="18" charset="0"/>
                <a:cs typeface="Times New Roman" panose="02020603050405020304" pitchFamily="18" charset="0"/>
              </a:rPr>
              <a:t>User Stories: 6, 8, 11, 12</a:t>
            </a:r>
          </a:p>
        </p:txBody>
      </p:sp>
    </p:spTree>
    <p:extLst>
      <p:ext uri="{BB962C8B-B14F-4D97-AF65-F5344CB8AC3E}">
        <p14:creationId xmlns:p14="http://schemas.microsoft.com/office/powerpoint/2010/main" val="1107880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B07A-CD44-167A-A0AA-AD5EE70B3146}"/>
              </a:ext>
            </a:extLst>
          </p:cNvPr>
          <p:cNvSpPr>
            <a:spLocks noGrp="1"/>
          </p:cNvSpPr>
          <p:nvPr>
            <p:ph type="title"/>
          </p:nvPr>
        </p:nvSpPr>
        <p:spPr/>
        <p:txBody>
          <a:bodyPr>
            <a:normAutofit/>
          </a:bodyPr>
          <a:lstStyle/>
          <a:p>
            <a:r>
              <a:rPr lang="en-US" sz="3000" dirty="0"/>
              <a:t>Sprint 1: Core System Stability &amp; Fair Access</a:t>
            </a:r>
            <a:endParaRPr lang="en-IN" sz="3000" dirty="0"/>
          </a:p>
        </p:txBody>
      </p:sp>
      <p:sp>
        <p:nvSpPr>
          <p:cNvPr id="3" name="Content Placeholder 2">
            <a:extLst>
              <a:ext uri="{FF2B5EF4-FFF2-40B4-BE49-F238E27FC236}">
                <a16:creationId xmlns:a16="http://schemas.microsoft.com/office/drawing/2014/main" id="{66EC59F7-A93A-3DF2-E630-ED17DF493F83}"/>
              </a:ext>
            </a:extLst>
          </p:cNvPr>
          <p:cNvSpPr>
            <a:spLocks noGrp="1"/>
          </p:cNvSpPr>
          <p:nvPr>
            <p:ph idx="1"/>
          </p:nvPr>
        </p:nvSpPr>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Objectives :</a:t>
            </a:r>
          </a:p>
          <a:p>
            <a:r>
              <a:rPr lang="en-US" sz="2400" dirty="0">
                <a:latin typeface="Times New Roman" panose="02020603050405020304" pitchFamily="18" charset="0"/>
                <a:cs typeface="Times New Roman" panose="02020603050405020304" pitchFamily="18" charset="0"/>
              </a:rPr>
              <a:t>Ensure the system can handle peak loads without crashing</a:t>
            </a:r>
          </a:p>
          <a:p>
            <a:r>
              <a:rPr lang="en-US" sz="2400" dirty="0">
                <a:latin typeface="Times New Roman" panose="02020603050405020304" pitchFamily="18" charset="0"/>
                <a:cs typeface="Times New Roman" panose="02020603050405020304" pitchFamily="18" charset="0"/>
              </a:rPr>
              <a:t>Guarantee fair access to all users regardless of internet speed</a:t>
            </a:r>
          </a:p>
          <a:p>
            <a:r>
              <a:rPr lang="en-US" sz="2400" dirty="0">
                <a:latin typeface="Times New Roman" panose="02020603050405020304" pitchFamily="18" charset="0"/>
                <a:cs typeface="Times New Roman" panose="02020603050405020304" pitchFamily="18" charset="0"/>
              </a:rPr>
              <a:t>Establish a stable foundation for future features</a:t>
            </a:r>
          </a:p>
          <a:p>
            <a:pPr marL="0" indent="0">
              <a:buNone/>
            </a:pPr>
            <a:r>
              <a:rPr lang="en-US" sz="2400" b="1" dirty="0">
                <a:latin typeface="Times New Roman" panose="02020603050405020304" pitchFamily="18" charset="0"/>
                <a:cs typeface="Times New Roman" panose="02020603050405020304" pitchFamily="18" charset="0"/>
              </a:rPr>
              <a:t>Activities:</a:t>
            </a:r>
          </a:p>
          <a:p>
            <a:r>
              <a:rPr lang="en-US" sz="2400" dirty="0">
                <a:latin typeface="Times New Roman" panose="02020603050405020304" pitchFamily="18" charset="0"/>
                <a:cs typeface="Times New Roman" panose="02020603050405020304" pitchFamily="18" charset="0"/>
              </a:rPr>
              <a:t>Designed a scalable backend using Node.js and Express</a:t>
            </a:r>
          </a:p>
          <a:p>
            <a:r>
              <a:rPr lang="en-US" sz="2400" dirty="0">
                <a:latin typeface="Times New Roman" panose="02020603050405020304" pitchFamily="18" charset="0"/>
                <a:cs typeface="Times New Roman" panose="02020603050405020304" pitchFamily="18" charset="0"/>
              </a:rPr>
              <a:t>Integrated MongoDB for secure and fast data storage</a:t>
            </a:r>
          </a:p>
          <a:p>
            <a:r>
              <a:rPr lang="en-US" sz="2400" dirty="0">
                <a:latin typeface="Times New Roman" panose="02020603050405020304" pitchFamily="18" charset="0"/>
                <a:cs typeface="Times New Roman" panose="02020603050405020304" pitchFamily="18" charset="0"/>
              </a:rPr>
              <a:t>Implemented session management to keep users logged in</a:t>
            </a:r>
          </a:p>
          <a:p>
            <a:r>
              <a:rPr lang="en-US" sz="2400" dirty="0">
                <a:latin typeface="Times New Roman" panose="02020603050405020304" pitchFamily="18" charset="0"/>
                <a:cs typeface="Times New Roman" panose="02020603050405020304" pitchFamily="18" charset="0"/>
              </a:rPr>
              <a:t>Used load balancing techniques to distribute traffic</a:t>
            </a:r>
          </a:p>
          <a:p>
            <a:r>
              <a:rPr lang="en-US" sz="2400" dirty="0">
                <a:latin typeface="Times New Roman" panose="02020603050405020304" pitchFamily="18" charset="0"/>
                <a:cs typeface="Times New Roman" panose="02020603050405020304" pitchFamily="18" charset="0"/>
              </a:rPr>
              <a:t>Ensured polling requests are processed in a fair sequence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93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D56D-AD86-781D-D268-E932EB31C24B}"/>
              </a:ext>
            </a:extLst>
          </p:cNvPr>
          <p:cNvSpPr>
            <a:spLocks noGrp="1"/>
          </p:cNvSpPr>
          <p:nvPr>
            <p:ph type="title"/>
          </p:nvPr>
        </p:nvSpPr>
        <p:spPr/>
        <p:txBody>
          <a:bodyPr>
            <a:normAutofit/>
          </a:bodyPr>
          <a:lstStyle/>
          <a:p>
            <a:r>
              <a:rPr lang="en-US" sz="3000" dirty="0"/>
              <a:t>Sprint 2: Real-Time Interaction &amp; Session Handling</a:t>
            </a:r>
            <a:endParaRPr lang="en-IN" sz="3000" dirty="0"/>
          </a:p>
        </p:txBody>
      </p:sp>
      <p:sp>
        <p:nvSpPr>
          <p:cNvPr id="3" name="Content Placeholder 2">
            <a:extLst>
              <a:ext uri="{FF2B5EF4-FFF2-40B4-BE49-F238E27FC236}">
                <a16:creationId xmlns:a16="http://schemas.microsoft.com/office/drawing/2014/main" id="{4D7E86DF-7120-24B2-03BE-7B77E8440D12}"/>
              </a:ext>
            </a:extLst>
          </p:cNvPr>
          <p:cNvSpPr>
            <a:spLocks noGrp="1"/>
          </p:cNvSpPr>
          <p:nvPr>
            <p:ph idx="1"/>
          </p:nvPr>
        </p:nvSpPr>
        <p:spPr/>
        <p:txBody>
          <a:bodyPr>
            <a:normAutofit fontScale="92500"/>
          </a:bodyPr>
          <a:lstStyle/>
          <a:p>
            <a:pPr marL="0" indent="0">
              <a:buNone/>
            </a:pPr>
            <a:r>
              <a:rPr lang="en-US" sz="2400" b="1" dirty="0">
                <a:latin typeface="Times New Roman" panose="02020603050405020304" pitchFamily="18" charset="0"/>
                <a:cs typeface="Times New Roman" panose="02020603050405020304" pitchFamily="18" charset="0"/>
              </a:rPr>
              <a:t>Objectives:</a:t>
            </a:r>
          </a:p>
          <a:p>
            <a:r>
              <a:rPr lang="en-US" sz="2400" dirty="0">
                <a:latin typeface="Times New Roman" panose="02020603050405020304" pitchFamily="18" charset="0"/>
                <a:cs typeface="Times New Roman" panose="02020603050405020304" pitchFamily="18" charset="0"/>
              </a:rPr>
              <a:t>Improve user interaction and feedback during elective selection</a:t>
            </a:r>
          </a:p>
          <a:p>
            <a:r>
              <a:rPr lang="en-IN" sz="2400" dirty="0">
                <a:latin typeface="Times New Roman" panose="02020603050405020304" pitchFamily="18" charset="0"/>
                <a:cs typeface="Times New Roman" panose="02020603050405020304" pitchFamily="18" charset="0"/>
              </a:rPr>
              <a:t>Handle login session management and persistence</a:t>
            </a:r>
          </a:p>
          <a:p>
            <a:r>
              <a:rPr lang="en-US" sz="2400" dirty="0">
                <a:latin typeface="Times New Roman" panose="02020603050405020304" pitchFamily="18" charset="0"/>
                <a:cs typeface="Times New Roman" panose="02020603050405020304" pitchFamily="18" charset="0"/>
              </a:rPr>
              <a:t>Update seat availability dynamically for better decision making</a:t>
            </a:r>
          </a:p>
          <a:p>
            <a:pPr marL="0" indent="0">
              <a:buNone/>
            </a:pPr>
            <a:r>
              <a:rPr lang="en-US" sz="2400" b="1" dirty="0">
                <a:latin typeface="Times New Roman" panose="02020603050405020304" pitchFamily="18" charset="0"/>
                <a:cs typeface="Times New Roman" panose="02020603050405020304" pitchFamily="18" charset="0"/>
              </a:rPr>
              <a:t>Activities:</a:t>
            </a:r>
          </a:p>
          <a:p>
            <a:r>
              <a:rPr lang="en-US" sz="2400" dirty="0">
                <a:latin typeface="Times New Roman" panose="02020603050405020304" pitchFamily="18" charset="0"/>
                <a:cs typeface="Times New Roman" panose="02020603050405020304" pitchFamily="18" charset="0"/>
              </a:rPr>
              <a:t>Added dynamic seat availability using frontend updates from backend data</a:t>
            </a:r>
          </a:p>
          <a:p>
            <a:r>
              <a:rPr lang="en-US" sz="2400" dirty="0">
                <a:latin typeface="Times New Roman" panose="02020603050405020304" pitchFamily="18" charset="0"/>
                <a:cs typeface="Times New Roman" panose="02020603050405020304" pitchFamily="18" charset="0"/>
              </a:rPr>
              <a:t>Ensured users stay logged in through polling completion</a:t>
            </a:r>
          </a:p>
          <a:p>
            <a:r>
              <a:rPr lang="en-US" sz="2400" dirty="0">
                <a:latin typeface="Times New Roman" panose="02020603050405020304" pitchFamily="18" charset="0"/>
                <a:cs typeface="Times New Roman" panose="02020603050405020304" pitchFamily="18" charset="0"/>
              </a:rPr>
              <a:t>Optimized the polling submission process for speed</a:t>
            </a:r>
          </a:p>
          <a:p>
            <a:r>
              <a:rPr lang="en-US" sz="2400" dirty="0">
                <a:latin typeface="Times New Roman" panose="02020603050405020304" pitchFamily="18" charset="0"/>
                <a:cs typeface="Times New Roman" panose="02020603050405020304" pitchFamily="18" charset="0"/>
              </a:rPr>
              <a:t>Enhanced UI/UX responsiveness with proper error handling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534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249E-7315-C11B-1294-1FADD58290FD}"/>
              </a:ext>
            </a:extLst>
          </p:cNvPr>
          <p:cNvSpPr>
            <a:spLocks noGrp="1"/>
          </p:cNvSpPr>
          <p:nvPr>
            <p:ph type="title"/>
          </p:nvPr>
        </p:nvSpPr>
        <p:spPr/>
        <p:txBody>
          <a:bodyPr>
            <a:normAutofit/>
          </a:bodyPr>
          <a:lstStyle/>
          <a:p>
            <a:r>
              <a:rPr lang="en-US" sz="3000" dirty="0"/>
              <a:t>Sprint 3: Confirmation, Feedback, and Waitlisting</a:t>
            </a:r>
            <a:endParaRPr lang="en-IN" sz="3000" dirty="0"/>
          </a:p>
        </p:txBody>
      </p:sp>
      <p:sp>
        <p:nvSpPr>
          <p:cNvPr id="3" name="Content Placeholder 2">
            <a:extLst>
              <a:ext uri="{FF2B5EF4-FFF2-40B4-BE49-F238E27FC236}">
                <a16:creationId xmlns:a16="http://schemas.microsoft.com/office/drawing/2014/main" id="{367074DB-F163-3A24-4760-8F855A8413E0}"/>
              </a:ext>
            </a:extLst>
          </p:cNvPr>
          <p:cNvSpPr>
            <a:spLocks noGrp="1"/>
          </p:cNvSpPr>
          <p:nvPr>
            <p:ph idx="1"/>
          </p:nvPr>
        </p:nvSpPr>
        <p:spPr/>
        <p:txBody>
          <a:bodyPr>
            <a:normAutofit fontScale="92500"/>
          </a:bodyPr>
          <a:lstStyle/>
          <a:p>
            <a:pPr marL="0" indent="0">
              <a:buNone/>
            </a:pPr>
            <a:r>
              <a:rPr lang="en-US" sz="2400" b="1" dirty="0">
                <a:latin typeface="Times New Roman" panose="02020603050405020304" pitchFamily="18" charset="0"/>
                <a:cs typeface="Times New Roman" panose="02020603050405020304" pitchFamily="18" charset="0"/>
              </a:rPr>
              <a:t>Objectives:</a:t>
            </a:r>
          </a:p>
          <a:p>
            <a:r>
              <a:rPr lang="en-US" sz="2400" dirty="0">
                <a:latin typeface="Times New Roman" panose="02020603050405020304" pitchFamily="18" charset="0"/>
                <a:cs typeface="Times New Roman" panose="02020603050405020304" pitchFamily="18" charset="0"/>
              </a:rPr>
              <a:t>Provide clear feedback and confirmation to users after polling</a:t>
            </a:r>
          </a:p>
          <a:p>
            <a:r>
              <a:rPr lang="en-US" sz="2400" dirty="0">
                <a:latin typeface="Times New Roman" panose="02020603050405020304" pitchFamily="18" charset="0"/>
                <a:cs typeface="Times New Roman" panose="02020603050405020304" pitchFamily="18" charset="0"/>
              </a:rPr>
              <a:t>Add functionality to waitlist users when electives are full</a:t>
            </a:r>
          </a:p>
          <a:p>
            <a:r>
              <a:rPr lang="en-US" sz="2400" dirty="0">
                <a:latin typeface="Times New Roman" panose="02020603050405020304" pitchFamily="18" charset="0"/>
                <a:cs typeface="Times New Roman" panose="02020603050405020304" pitchFamily="18" charset="0"/>
              </a:rPr>
              <a:t>Notify students about successful registrations</a:t>
            </a:r>
          </a:p>
          <a:p>
            <a:pPr marL="0" indent="0">
              <a:buNone/>
            </a:pPr>
            <a:r>
              <a:rPr lang="en-US" sz="2400" b="1" dirty="0">
                <a:latin typeface="Times New Roman" panose="02020603050405020304" pitchFamily="18" charset="0"/>
                <a:cs typeface="Times New Roman" panose="02020603050405020304" pitchFamily="18" charset="0"/>
              </a:rPr>
              <a:t>Activities:</a:t>
            </a:r>
          </a:p>
          <a:p>
            <a:r>
              <a:rPr lang="en-US" sz="2400" dirty="0">
                <a:latin typeface="Times New Roman" panose="02020603050405020304" pitchFamily="18" charset="0"/>
                <a:cs typeface="Times New Roman" panose="02020603050405020304" pitchFamily="18" charset="0"/>
              </a:rPr>
              <a:t>Created a confirmation screen after successful polling</a:t>
            </a:r>
          </a:p>
          <a:p>
            <a:r>
              <a:rPr lang="en-US" sz="2400" dirty="0">
                <a:latin typeface="Times New Roman" panose="02020603050405020304" pitchFamily="18" charset="0"/>
                <a:cs typeface="Times New Roman" panose="02020603050405020304" pitchFamily="18" charset="0"/>
              </a:rPr>
              <a:t>Saved selected electives to MongoDB for each user</a:t>
            </a:r>
          </a:p>
          <a:p>
            <a:r>
              <a:rPr lang="en-US" sz="2400" dirty="0">
                <a:latin typeface="Times New Roman" panose="02020603050405020304" pitchFamily="18" charset="0"/>
                <a:cs typeface="Times New Roman" panose="02020603050405020304" pitchFamily="18" charset="0"/>
              </a:rPr>
              <a:t>Implemented a waitlist option when elective limits are exceeded</a:t>
            </a:r>
          </a:p>
          <a:p>
            <a:r>
              <a:rPr lang="en-US" sz="2400" dirty="0">
                <a:latin typeface="Times New Roman" panose="02020603050405020304" pitchFamily="18" charset="0"/>
                <a:cs typeface="Times New Roman" panose="02020603050405020304" pitchFamily="18" charset="0"/>
              </a:rPr>
              <a:t>Displayed final selected electives with feedback messages</a:t>
            </a:r>
          </a:p>
          <a:p>
            <a:r>
              <a:rPr lang="en-US" sz="2400" dirty="0">
                <a:latin typeface="Times New Roman" panose="02020603050405020304" pitchFamily="18" charset="0"/>
                <a:cs typeface="Times New Roman" panose="02020603050405020304" pitchFamily="18" charset="0"/>
              </a:rPr>
              <a:t>Added a simple notification mechanism (alerts) post-registration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872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Architecture</a:t>
            </a:r>
          </a:p>
        </p:txBody>
      </p:sp>
      <p:pic>
        <p:nvPicPr>
          <p:cNvPr id="1026" name="Picture 2">
            <a:extLst>
              <a:ext uri="{FF2B5EF4-FFF2-40B4-BE49-F238E27FC236}">
                <a16:creationId xmlns:a16="http://schemas.microsoft.com/office/drawing/2014/main" id="{7F0B7D3B-18A0-9BC8-0BD0-8E0E22B700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0240" y="1417638"/>
            <a:ext cx="5619968" cy="4525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7830-7C97-B99B-AA09-9B11B28694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DF512F-4FA7-B59E-6C1F-E6E0C43EA7B7}"/>
              </a:ext>
            </a:extLst>
          </p:cNvPr>
          <p:cNvSpPr>
            <a:spLocks noGrp="1"/>
          </p:cNvSpPr>
          <p:nvPr>
            <p:ph idx="1"/>
          </p:nvPr>
        </p:nvSpPr>
        <p:spPr>
          <a:xfrm>
            <a:off x="457200" y="1764163"/>
            <a:ext cx="8229600" cy="4525963"/>
          </a:xfrm>
        </p:spPr>
        <p:txBody>
          <a:bodyPr>
            <a:normAutofit fontScale="77500" lnSpcReduction="20000"/>
          </a:bodyPr>
          <a:lstStyle/>
          <a:p>
            <a:pPr>
              <a:lnSpc>
                <a:spcPct val="120000"/>
              </a:lnSpc>
              <a:spcAft>
                <a:spcPts val="800"/>
              </a:spcAft>
            </a:pPr>
            <a:r>
              <a:rPr lang="en-US" sz="2600" b="0" i="0" u="none" strike="noStrike" dirty="0">
                <a:solidFill>
                  <a:srgbClr val="000000"/>
                </a:solidFill>
                <a:effectLst/>
                <a:latin typeface="Times New Roman" panose="02020603050405020304" pitchFamily="18" charset="0"/>
              </a:rPr>
              <a:t>It describes the procedures from user login to waitlisting or elective confirmation. Important choices like seat availability, confirmation handling, and authentication are all part of the flow. Additionally, it handles situations where all seats are taken by providing a waitlist or requesting a new selection. All users are guaranteed a seamless, dependable, and equitable registration process as a result.</a:t>
            </a:r>
          </a:p>
          <a:p>
            <a:pPr>
              <a:lnSpc>
                <a:spcPct val="120000"/>
              </a:lnSpc>
              <a:spcAft>
                <a:spcPts val="800"/>
              </a:spcAft>
            </a:pPr>
            <a:r>
              <a:rPr lang="en-US" sz="2600" b="0" i="0" u="none" strike="noStrike" dirty="0">
                <a:solidFill>
                  <a:srgbClr val="000000"/>
                </a:solidFill>
                <a:effectLst/>
                <a:latin typeface="Times New Roman" panose="02020603050405020304" pitchFamily="18" charset="0"/>
              </a:rPr>
              <a:t>The user must successfully complete authentication on the Login Page to start the </a:t>
            </a:r>
            <a:r>
              <a:rPr lang="en-US" sz="2600" b="0" i="0" u="none" strike="noStrike" dirty="0" err="1">
                <a:solidFill>
                  <a:srgbClr val="000000"/>
                </a:solidFill>
                <a:effectLst/>
                <a:latin typeface="Times New Roman" panose="02020603050405020304" pitchFamily="18" charset="0"/>
              </a:rPr>
              <a:t>process.The</a:t>
            </a:r>
            <a:r>
              <a:rPr lang="en-US" sz="2600" b="0" i="0" u="none" strike="noStrike" dirty="0">
                <a:solidFill>
                  <a:srgbClr val="000000"/>
                </a:solidFill>
                <a:effectLst/>
                <a:latin typeface="Times New Roman" panose="02020603050405020304" pitchFamily="18" charset="0"/>
              </a:rPr>
              <a:t> process terminates and an error message appears if authentication is </a:t>
            </a:r>
            <a:r>
              <a:rPr lang="en-US" sz="2600" b="0" i="0" u="none" strike="noStrike" dirty="0" err="1">
                <a:solidFill>
                  <a:srgbClr val="000000"/>
                </a:solidFill>
                <a:effectLst/>
                <a:latin typeface="Times New Roman" panose="02020603050405020304" pitchFamily="18" charset="0"/>
              </a:rPr>
              <a:t>unsuccessful.The</a:t>
            </a:r>
            <a:r>
              <a:rPr lang="en-US" sz="2600" b="0" i="0" u="none" strike="noStrike" dirty="0">
                <a:solidFill>
                  <a:srgbClr val="000000"/>
                </a:solidFill>
                <a:effectLst/>
                <a:latin typeface="Times New Roman" panose="02020603050405020304" pitchFamily="18" charset="0"/>
              </a:rPr>
              <a:t> student moves on to elective selection if they are successful.</a:t>
            </a:r>
          </a:p>
          <a:p>
            <a:pPr marL="0" indent="0" fontAlgn="base">
              <a:lnSpc>
                <a:spcPct val="120000"/>
              </a:lnSpc>
              <a:buNone/>
            </a:pPr>
            <a:endParaRPr lang="en-US" sz="2200" b="0" i="0" u="none" strike="noStrike" dirty="0">
              <a:solidFill>
                <a:srgbClr val="000000"/>
              </a:solidFill>
              <a:effectLst/>
              <a:latin typeface="Times New Roman" panose="02020603050405020304" pitchFamily="18" charset="0"/>
            </a:endParaRPr>
          </a:p>
          <a:p>
            <a:pPr marL="0" indent="0">
              <a:spcAft>
                <a:spcPts val="800"/>
              </a:spcAft>
              <a:buNone/>
            </a:pPr>
            <a:br>
              <a:rPr lang="en-US" sz="1400" b="0" dirty="0">
                <a:effectLst/>
              </a:rPr>
            </a:br>
            <a:br>
              <a:rPr lang="en-US" sz="1400" b="0" dirty="0">
                <a:effectLst/>
              </a:rPr>
            </a:br>
            <a:br>
              <a:rPr lang="en-US" sz="1400" b="0" dirty="0">
                <a:effectLst/>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582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9C83-DBE0-3124-55AE-07B96FE443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35E265-A244-1ABF-2C29-BF364B39F1B9}"/>
              </a:ext>
            </a:extLst>
          </p:cNvPr>
          <p:cNvSpPr>
            <a:spLocks noGrp="1"/>
          </p:cNvSpPr>
          <p:nvPr>
            <p:ph idx="1"/>
          </p:nvPr>
        </p:nvSpPr>
        <p:spPr/>
        <p:txBody>
          <a:bodyPr>
            <a:normAutofit/>
          </a:bodyPr>
          <a:lstStyle/>
          <a:p>
            <a:pPr fontAlgn="base">
              <a:lnSpc>
                <a:spcPct val="120000"/>
              </a:lnSpc>
            </a:pPr>
            <a:r>
              <a:rPr lang="en-US" sz="2200" b="0" i="0" u="none" strike="noStrike" dirty="0">
                <a:solidFill>
                  <a:srgbClr val="000000"/>
                </a:solidFill>
                <a:effectLst/>
                <a:latin typeface="Times New Roman" panose="02020603050405020304" pitchFamily="18" charset="0"/>
              </a:rPr>
              <a:t>The system verifies seat availability for the selected subject once it has reached the Elective Selection </a:t>
            </a:r>
            <a:r>
              <a:rPr lang="en-US" sz="2200" b="0" i="0" u="none" strike="noStrike" dirty="0" err="1">
                <a:solidFill>
                  <a:srgbClr val="000000"/>
                </a:solidFill>
                <a:effectLst/>
                <a:latin typeface="Times New Roman" panose="02020603050405020304" pitchFamily="18" charset="0"/>
              </a:rPr>
              <a:t>page.The</a:t>
            </a:r>
            <a:r>
              <a:rPr lang="en-US" sz="2200" b="0" i="0" u="none" strike="noStrike" dirty="0">
                <a:solidFill>
                  <a:srgbClr val="000000"/>
                </a:solidFill>
                <a:effectLst/>
                <a:latin typeface="Times New Roman" panose="02020603050405020304" pitchFamily="18" charset="0"/>
              </a:rPr>
              <a:t> student is asked to confirm their selection if there are seats </a:t>
            </a:r>
            <a:r>
              <a:rPr lang="en-US" sz="2200" b="0" i="0" u="none" strike="noStrike" dirty="0" err="1">
                <a:solidFill>
                  <a:srgbClr val="000000"/>
                </a:solidFill>
                <a:effectLst/>
                <a:latin typeface="Times New Roman" panose="02020603050405020304" pitchFamily="18" charset="0"/>
              </a:rPr>
              <a:t>available.The</a:t>
            </a:r>
            <a:r>
              <a:rPr lang="en-US" sz="2200" b="0" i="0" u="none" strike="noStrike" dirty="0">
                <a:solidFill>
                  <a:srgbClr val="000000"/>
                </a:solidFill>
                <a:effectLst/>
                <a:latin typeface="Times New Roman" panose="02020603050405020304" pitchFamily="18" charset="0"/>
              </a:rPr>
              <a:t> course is marked as successfully selected if it is verified.</a:t>
            </a:r>
          </a:p>
          <a:p>
            <a:pPr fontAlgn="base">
              <a:lnSpc>
                <a:spcPct val="120000"/>
              </a:lnSpc>
              <a:spcAft>
                <a:spcPts val="800"/>
              </a:spcAft>
            </a:pPr>
            <a:r>
              <a:rPr lang="en-US" sz="2200" b="0" i="0" u="none" strike="noStrike" dirty="0">
                <a:solidFill>
                  <a:srgbClr val="000000"/>
                </a:solidFill>
                <a:effectLst/>
                <a:latin typeface="Times New Roman" panose="02020603050405020304" pitchFamily="18" charset="0"/>
              </a:rPr>
              <a:t>Students are given the option to join a waitlist if the elective is </a:t>
            </a:r>
            <a:r>
              <a:rPr lang="en-US" sz="2200" b="0" i="0" u="none" strike="noStrike" dirty="0" err="1">
                <a:solidFill>
                  <a:srgbClr val="000000"/>
                </a:solidFill>
                <a:effectLst/>
                <a:latin typeface="Times New Roman" panose="02020603050405020304" pitchFamily="18" charset="0"/>
              </a:rPr>
              <a:t>full.Their</a:t>
            </a:r>
            <a:r>
              <a:rPr lang="en-US" sz="2200" b="0" i="0" u="none" strike="noStrike" dirty="0">
                <a:solidFill>
                  <a:srgbClr val="000000"/>
                </a:solidFill>
                <a:effectLst/>
                <a:latin typeface="Times New Roman" panose="02020603050405020304" pitchFamily="18" charset="0"/>
              </a:rPr>
              <a:t> entry is noted appropriately if they decide to add themselves to the </a:t>
            </a:r>
            <a:r>
              <a:rPr lang="en-US" sz="2200" b="0" i="0" u="none" strike="noStrike" dirty="0" err="1">
                <a:solidFill>
                  <a:srgbClr val="000000"/>
                </a:solidFill>
                <a:effectLst/>
                <a:latin typeface="Times New Roman" panose="02020603050405020304" pitchFamily="18" charset="0"/>
              </a:rPr>
              <a:t>waitlist.They</a:t>
            </a:r>
            <a:r>
              <a:rPr lang="en-US" sz="2200" b="0" i="0" u="none" strike="noStrike" dirty="0">
                <a:solidFill>
                  <a:srgbClr val="000000"/>
                </a:solidFill>
                <a:effectLst/>
                <a:latin typeface="Times New Roman" panose="02020603050405020304" pitchFamily="18" charset="0"/>
              </a:rPr>
              <a:t> are asked to choose again if they don't</a:t>
            </a:r>
            <a:endParaRPr lang="en-IN" sz="2200" dirty="0"/>
          </a:p>
        </p:txBody>
      </p:sp>
    </p:spTree>
    <p:extLst>
      <p:ext uri="{BB962C8B-B14F-4D97-AF65-F5344CB8AC3E}">
        <p14:creationId xmlns:p14="http://schemas.microsoft.com/office/powerpoint/2010/main" val="385381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Advantages</a:t>
            </a:r>
          </a:p>
        </p:txBody>
      </p:sp>
      <p:sp>
        <p:nvSpPr>
          <p:cNvPr id="3" name="Content Placeholder 2"/>
          <p:cNvSpPr>
            <a:spLocks noGrp="1"/>
          </p:cNvSpPr>
          <p:nvPr>
            <p:ph idx="1"/>
          </p:nvPr>
        </p:nvSpPr>
        <p:spPr>
          <a:xfrm>
            <a:off x="457200" y="1652239"/>
            <a:ext cx="8229600" cy="4525963"/>
          </a:xfrm>
        </p:spPr>
        <p:txBody>
          <a:bodyPr>
            <a:normAutofit lnSpcReduction="10000"/>
          </a:bodyPr>
          <a:lstStyle/>
          <a:p>
            <a:pPr marL="457200" indent="-457200">
              <a:buFont typeface="+mj-lt"/>
              <a:buAutoNum type="arabicPeriod"/>
            </a:pPr>
            <a:r>
              <a:rPr lang="en-US" sz="2400" dirty="0"/>
              <a:t>Scalability :The system can handle a large number of users by distributing traffic through a load balancer and queue management system.</a:t>
            </a:r>
          </a:p>
          <a:p>
            <a:pPr marL="457200" indent="-457200">
              <a:buFont typeface="+mj-lt"/>
              <a:buAutoNum type="arabicPeriod"/>
            </a:pPr>
            <a:r>
              <a:rPr lang="en-US" sz="2400" dirty="0"/>
              <a:t>Reliability :With session management and distributed servers, the polling website ensures uninterrupted service.</a:t>
            </a:r>
          </a:p>
          <a:p>
            <a:pPr marL="457200" indent="-457200">
              <a:buFont typeface="+mj-lt"/>
              <a:buAutoNum type="arabicPeriod"/>
            </a:pPr>
            <a:r>
              <a:rPr lang="en-US" sz="2400" dirty="0"/>
              <a:t>Efficient Request Handling :The queue management system prevents system crashes by processing requests in an organized manner. </a:t>
            </a:r>
          </a:p>
          <a:p>
            <a:pPr marL="457200" indent="-457200">
              <a:buFont typeface="+mj-lt"/>
              <a:buAutoNum type="arabicPeriod"/>
            </a:pPr>
            <a:r>
              <a:rPr lang="en-US" sz="2400" dirty="0"/>
              <a:t>Real Time Notifications :Users receive timely updates through the notification system</a:t>
            </a:r>
          </a:p>
          <a:p>
            <a:pPr marL="457200" indent="-457200">
              <a:buFont typeface="+mj-lt"/>
              <a:buAutoNum type="arabicPeriod"/>
            </a:pPr>
            <a:r>
              <a:rPr lang="en-US" sz="2400" dirty="0"/>
              <a:t>.Data Insights :Logs and analytics help in monitoring user behavior and system performance for future improvements.</a:t>
            </a:r>
            <a:endParaRP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Disadvantages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t>Infrastructure Cost :Implementing load balancing, queue management, and analytics requires significant cloud resources.</a:t>
            </a:r>
          </a:p>
          <a:p>
            <a:pPr marL="457200" indent="-457200">
              <a:buFont typeface="+mj-lt"/>
              <a:buAutoNum type="arabicPeriod"/>
            </a:pPr>
            <a:r>
              <a:rPr lang="en-US" sz="2400" dirty="0"/>
              <a:t>Complexity :Managing multiple services and integrations increases system complexity.</a:t>
            </a:r>
          </a:p>
          <a:p>
            <a:pPr marL="457200" indent="-457200">
              <a:buFont typeface="+mj-lt"/>
              <a:buAutoNum type="arabicPeriod"/>
            </a:pPr>
            <a:r>
              <a:rPr lang="en-US" sz="2400" dirty="0"/>
              <a:t>Latency Issues :Queueing requests may introduce slight delays in processing.</a:t>
            </a:r>
          </a:p>
          <a:p>
            <a:pPr marL="457200" indent="-457200">
              <a:buFont typeface="+mj-lt"/>
              <a:buAutoNum type="arabicPeriod"/>
            </a:pPr>
            <a:r>
              <a:rPr lang="en-US" sz="2400" dirty="0"/>
              <a:t>Security Risks :User authentication and session management must be robust to prevent data breaches.</a:t>
            </a:r>
          </a:p>
          <a:p>
            <a:pPr marL="457200" indent="-457200">
              <a:buFont typeface="+mj-lt"/>
              <a:buAutoNum type="arabicPeriod"/>
            </a:pPr>
            <a:r>
              <a:rPr lang="en-US" sz="2400" dirty="0"/>
              <a:t>Dependency on Cloud Services :System performance relies on cloud provider availability and pricing.</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elective polling system is designed to streamline and optimize the process of elective selection for students, ensuring a fair and efficient allocation of seats. In many educational institutions, the current system faces issues such as website crashes due to heavy traffic, unfair seat distribution, and delays in processing student preferences. These challenges lead to frustration among students and administrative inefficiencies</a:t>
            </a:r>
            <a:r>
              <a:rPr lang="en-US" sz="2000"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5D7E-A98F-DCCC-84FB-0C9E7F2FCEC9}"/>
              </a:ext>
            </a:extLst>
          </p:cNvPr>
          <p:cNvSpPr>
            <a:spLocks noGrp="1"/>
          </p:cNvSpPr>
          <p:nvPr>
            <p:ph type="title"/>
          </p:nvPr>
        </p:nvSpPr>
        <p:spPr/>
        <p:txBody>
          <a:bodyPr/>
          <a:lstStyle/>
          <a:p>
            <a:r>
              <a:rPr lang="en-US" dirty="0" err="1"/>
              <a:t>Futurework</a:t>
            </a:r>
            <a:endParaRPr lang="en-IN" dirty="0"/>
          </a:p>
        </p:txBody>
      </p:sp>
      <p:sp>
        <p:nvSpPr>
          <p:cNvPr id="3" name="Content Placeholder 2">
            <a:extLst>
              <a:ext uri="{FF2B5EF4-FFF2-40B4-BE49-F238E27FC236}">
                <a16:creationId xmlns:a16="http://schemas.microsoft.com/office/drawing/2014/main" id="{DC5E11A6-F11F-3DEC-A05E-3286D22869FA}"/>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Future enhancements to the elective polling system could include the integration of AI-based recommendation engines that suggest electives based on a student’s academic history or interests. A role-based admin panel can be added for staff to manage courses, view real-time analytics, and override entries when needed. Additionally, integrating blockchain technology could ensure data immutability and secure record-keeping of student choices. The system can also be expanded to support mobile platforms and multi-lingual interfaces for broader accessibility. As the system matures, implementing real-time waitlists and automated conflict resolution between elective schedules can further streamline the process.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671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a:bodyPr>
          <a:lstStyle/>
          <a:p>
            <a:pPr marL="0" indent="0" algn="just">
              <a:buNone/>
            </a:pPr>
            <a:r>
              <a:rPr lang="en-US" sz="2400" dirty="0"/>
              <a:t>			The proposed elective polling system architecture enhances reliability, scalability, and fairness in seat allocation. By integrating load balancing, queue management, caching, and real-time notifications, it prevents crashes and ensures smooth operation during peak usage. The system's analytics and monitoring components help optimize performance and user experience. Implementing this system on AWS provides a robust and scalable solution, making elective selection more transparent and efficient for students.</a:t>
            </a:r>
            <a:endParaRPr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t>Amazon Web Services (AWS) Documentation - </a:t>
            </a:r>
            <a:r>
              <a:rPr lang="en-US" sz="2400" dirty="0">
                <a:hlinkClick r:id="rId2"/>
              </a:rPr>
              <a:t>https://aws.amazon.com/documentation/</a:t>
            </a:r>
            <a:endParaRPr lang="en-US" sz="2400" dirty="0"/>
          </a:p>
          <a:p>
            <a:pPr marL="457200" indent="-457200">
              <a:buFont typeface="+mj-lt"/>
              <a:buAutoNum type="arabicPeriod"/>
            </a:pPr>
            <a:r>
              <a:rPr lang="en-US" sz="2400" dirty="0"/>
              <a:t>Load Balancing in Cloud Computing, IEEE Journals</a:t>
            </a:r>
          </a:p>
          <a:p>
            <a:pPr marL="457200" indent="-457200">
              <a:buFont typeface="+mj-lt"/>
              <a:buAutoNum type="arabicPeriod"/>
            </a:pPr>
            <a:r>
              <a:rPr lang="en-US" sz="2400" dirty="0"/>
              <a:t>Queue Management Systems: Best Practices, ResearchGate</a:t>
            </a:r>
          </a:p>
          <a:p>
            <a:pPr marL="457200" indent="-457200">
              <a:buFont typeface="+mj-lt"/>
              <a:buAutoNum type="arabicPeriod"/>
            </a:pPr>
            <a:r>
              <a:rPr lang="en-US" sz="2400" dirty="0"/>
              <a:t>Best Practices for Scalable Web Applications, ACM Digital Library</a:t>
            </a:r>
          </a:p>
          <a:p>
            <a:pPr marL="457200" indent="-457200">
              <a:buFont typeface="+mj-lt"/>
              <a:buAutoNum type="arabicPeriod"/>
            </a:pPr>
            <a:r>
              <a:rPr lang="en-US" sz="2400" dirty="0"/>
              <a:t>Cloud-Based Voting and Polling Systems, Springer Publications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The elective polling system is a cloud-based solution designed to address the challenges faced by educational institutions in managing elective course selections. Traditional systems often suffer from crashes due to high traffic, leading to unfair seat allocation and inefficiencies. This project aims to implement a scalable and reliable system using AWS services, including EC2 for computing, RDS for database management, SQS for queue management, and Cognito for authentication. </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Problem Statement</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elective selection process in many educational institutions faces significant challenges, primarily due to system crashes and unfair seat allocation. When students attempt to register for electives simultaneously, traditional web applications fail to handle the sudden surge in traffic, leading to website downtime and frustration. </a:t>
            </a:r>
          </a:p>
          <a:p>
            <a:r>
              <a:rPr lang="en-US" sz="2400" dirty="0">
                <a:latin typeface="Times New Roman" panose="02020603050405020304" pitchFamily="18" charset="0"/>
                <a:cs typeface="Times New Roman" panose="02020603050405020304" pitchFamily="18" charset="0"/>
              </a:rPr>
              <a:t>Additionally, the lack of an efficient queue management system results in some students securing seats unfairly while others are unable to enroll in their preferred courses. </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1020-3164-DEA0-0D42-ADC65D800EA5}"/>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541AA645-BDCA-247D-F04C-98983AB9C8A8}"/>
              </a:ext>
            </a:extLst>
          </p:cNvPr>
          <p:cNvSpPr>
            <a:spLocks noGrp="1"/>
          </p:cNvSpPr>
          <p:nvPr>
            <p:ph idx="1"/>
          </p:nvPr>
        </p:nvSpPr>
        <p:spPr>
          <a:xfrm>
            <a:off x="457200" y="1417638"/>
            <a:ext cx="8229600" cy="4525963"/>
          </a:xfrm>
        </p:spPr>
        <p:txBody>
          <a:bodyPr>
            <a:normAutofit fontScale="92500"/>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existing elective polling system used by many educational institutions, students are required to log in and select their preferred electives through a centralized web portal. However, these systems often lack the scalability to handle high volumes of traffic, especially during peak selection hours. As a result, the website frequently crashes or slows down, leading to unfair advantages for students with faster internet connections. </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Additionally, there is no real-time feedback on seat availability, and the absence of a queue-based selection mechanism results in some students being locked out or missing their choices altogether. Administrative staff also face challenges due to the lack of automation and transparency in the process.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44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20A9-3662-F6E5-E934-DC2DE5C08C38}"/>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F04FD59A-9173-039E-3FFB-BEB840C414C0}"/>
              </a:ext>
            </a:extLst>
          </p:cNvPr>
          <p:cNvSpPr>
            <a:spLocks noGrp="1"/>
          </p:cNvSpPr>
          <p:nvPr>
            <p:ph idx="1"/>
          </p:nvPr>
        </p:nvSpPr>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The proposed system is a cloud-based elective polling platform designed to overcome the shortcomings of the traditional approach. Built on Amazon Web Services (AWS), the system leverages key services such as EC2 for scalable compute resources, SQS for fair and orderly request handling, and RDS for secure data storage. AWS Cognito is used for managing student authentication, while CloudWatch and </a:t>
            </a:r>
            <a:r>
              <a:rPr lang="en-US" sz="2400" dirty="0" err="1">
                <a:latin typeface="Times New Roman" panose="02020603050405020304" pitchFamily="18" charset="0"/>
                <a:cs typeface="Times New Roman" panose="02020603050405020304" pitchFamily="18" charset="0"/>
              </a:rPr>
              <a:t>QuickSight</a:t>
            </a:r>
            <a:r>
              <a:rPr lang="en-US" sz="2400" dirty="0">
                <a:latin typeface="Times New Roman" panose="02020603050405020304" pitchFamily="18" charset="0"/>
                <a:cs typeface="Times New Roman" panose="02020603050405020304" pitchFamily="18" charset="0"/>
              </a:rPr>
              <a:t> provide real-time monitoring and analytics.</a:t>
            </a:r>
          </a:p>
          <a:p>
            <a:pPr algn="just"/>
            <a:r>
              <a:rPr lang="en-US" sz="2400" dirty="0">
                <a:latin typeface="Times New Roman" panose="02020603050405020304" pitchFamily="18" charset="0"/>
                <a:cs typeface="Times New Roman" panose="02020603050405020304" pitchFamily="18" charset="0"/>
              </a:rPr>
              <a:t>Students can log in, view available electives, select up to three preferences, and confirm their choices. The system ensures fair allocation by processing requests in a managed queue and updates seat availability in real time. This cloud-native design not only enhances performance and reliability but also improves user satisfaction and administrative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67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Requirements</a:t>
            </a:r>
          </a:p>
        </p:txBody>
      </p:sp>
      <p:sp>
        <p:nvSpPr>
          <p:cNvPr id="3" name="Content Placeholder 2"/>
          <p:cNvSpPr>
            <a:spLocks noGrp="1"/>
          </p:cNvSpPr>
          <p:nvPr>
            <p:ph idx="1"/>
          </p:nvPr>
        </p:nvSpPr>
        <p:spPr/>
        <p:txBody>
          <a:bodyPr/>
          <a:lstStyle/>
          <a:p>
            <a:pPr marL="0" indent="0">
              <a:buNone/>
            </a:pPr>
            <a:r>
              <a:rPr lang="en-IN" sz="2800" b="1" dirty="0">
                <a:latin typeface="Times New Roman" panose="02020603050405020304" pitchFamily="18" charset="0"/>
                <a:cs typeface="Times New Roman" panose="02020603050405020304" pitchFamily="18" charset="0"/>
              </a:rPr>
              <a:t>Hardware:</a:t>
            </a:r>
          </a:p>
          <a:p>
            <a:pPr marL="0" indent="0">
              <a:buNone/>
            </a:pPr>
            <a:endParaRPr lang="en-IN"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Processor: Minimum Intel Core i5 or equivalent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RAM: At least 8GB (16GB recommended for better performance)</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Storage: Minimum 100GB SSD (Preferably scalable cloud storage)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Internet Connection: Stable high-speed internet for cloud interactions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Server Requirements: AWS EC2 instances with auto-scaling capabilities</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Load Balancer: AWS Elastic Load Balancer for traffic distribution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C4C0-0722-328E-4C5E-484AF250A2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084A5E-8698-719E-2A5B-E656A84DD30F}"/>
              </a:ext>
            </a:extLst>
          </p:cNvPr>
          <p:cNvSpPr>
            <a:spLocks noGrp="1"/>
          </p:cNvSpPr>
          <p:nvPr>
            <p:ph idx="1"/>
          </p:nvPr>
        </p:nvSpPr>
        <p:spPr/>
        <p:txBody>
          <a:bodyPr>
            <a:normAutofit/>
          </a:bodyPr>
          <a:lstStyle/>
          <a:p>
            <a:pPr marL="0" indent="0">
              <a:buNone/>
            </a:pPr>
            <a:r>
              <a:rPr lang="en-IN" sz="2800" b="1" dirty="0">
                <a:latin typeface="Times New Roman" panose="02020603050405020304" pitchFamily="18" charset="0"/>
                <a:cs typeface="Times New Roman" panose="02020603050405020304" pitchFamily="18" charset="0"/>
              </a:rPr>
              <a:t>Software:</a:t>
            </a:r>
          </a:p>
          <a:p>
            <a:r>
              <a:rPr lang="en-US" sz="2000" dirty="0">
                <a:latin typeface="Times New Roman" panose="02020603050405020304" pitchFamily="18" charset="0"/>
                <a:cs typeface="Times New Roman" panose="02020603050405020304" pitchFamily="18" charset="0"/>
              </a:rPr>
              <a:t>Operating System: Windows 10/11, macOS, or Linux</a:t>
            </a:r>
          </a:p>
          <a:p>
            <a:r>
              <a:rPr lang="en-IN" sz="2000" dirty="0">
                <a:latin typeface="Times New Roman" panose="02020603050405020304" pitchFamily="18" charset="0"/>
                <a:cs typeface="Times New Roman" panose="02020603050405020304" pitchFamily="18" charset="0"/>
              </a:rPr>
              <a:t>Programming Languages: Python, JavaScript (Node.js), SQL</a:t>
            </a:r>
          </a:p>
          <a:p>
            <a:r>
              <a:rPr lang="en-US" sz="2000" dirty="0">
                <a:latin typeface="Times New Roman" panose="02020603050405020304" pitchFamily="18" charset="0"/>
                <a:cs typeface="Times New Roman" panose="02020603050405020304" pitchFamily="18" charset="0"/>
              </a:rPr>
              <a:t>Frameworks &amp; Libraries: React.js (Frontend), Express.js (Backend), AWS SDK</a:t>
            </a:r>
          </a:p>
          <a:p>
            <a:r>
              <a:rPr lang="en-IN" sz="2000" dirty="0">
                <a:latin typeface="Times New Roman" panose="02020603050405020304" pitchFamily="18" charset="0"/>
                <a:cs typeface="Times New Roman" panose="02020603050405020304" pitchFamily="18" charset="0"/>
              </a:rPr>
              <a:t>Database: AWS RDS (MySQL/PostgreSQL)</a:t>
            </a:r>
          </a:p>
          <a:p>
            <a:r>
              <a:rPr lang="en-IN" sz="2000" dirty="0">
                <a:latin typeface="Times New Roman" panose="02020603050405020304" pitchFamily="18" charset="0"/>
                <a:cs typeface="Times New Roman" panose="02020603050405020304" pitchFamily="18" charset="0"/>
              </a:rPr>
              <a:t>Cloud Services: AWS EC2, AWS RDS, AWS SQS, AWS Lambda, AWS </a:t>
            </a:r>
            <a:r>
              <a:rPr lang="en-IN" sz="2000" dirty="0" err="1">
                <a:latin typeface="Times New Roman" panose="02020603050405020304" pitchFamily="18" charset="0"/>
                <a:cs typeface="Times New Roman" panose="02020603050405020304" pitchFamily="18" charset="0"/>
              </a:rPr>
              <a:t>ElastiCache</a:t>
            </a:r>
            <a:r>
              <a:rPr lang="en-IN" sz="2000" dirty="0">
                <a:latin typeface="Times New Roman" panose="02020603050405020304" pitchFamily="18" charset="0"/>
                <a:cs typeface="Times New Roman" panose="02020603050405020304" pitchFamily="18" charset="0"/>
              </a:rPr>
              <a:t>, AWS Cognito</a:t>
            </a:r>
          </a:p>
          <a:p>
            <a:r>
              <a:rPr lang="en-US" sz="2000" dirty="0">
                <a:latin typeface="Times New Roman" panose="02020603050405020304" pitchFamily="18" charset="0"/>
                <a:cs typeface="Times New Roman" panose="02020603050405020304" pitchFamily="18" charset="0"/>
              </a:rPr>
              <a:t>Monitoring Tools: AWS CloudWatch and AWS </a:t>
            </a:r>
            <a:r>
              <a:rPr lang="en-US" sz="2000" dirty="0" err="1">
                <a:latin typeface="Times New Roman" panose="02020603050405020304" pitchFamily="18" charset="0"/>
                <a:cs typeface="Times New Roman" panose="02020603050405020304" pitchFamily="18" charset="0"/>
              </a:rPr>
              <a:t>QuickSight</a:t>
            </a:r>
            <a:r>
              <a:rPr lang="en-US" sz="2000" dirty="0">
                <a:latin typeface="Times New Roman" panose="02020603050405020304" pitchFamily="18" charset="0"/>
                <a:cs typeface="Times New Roman" panose="02020603050405020304" pitchFamily="18" charset="0"/>
              </a:rPr>
              <a:t> for analytics</a:t>
            </a:r>
          </a:p>
          <a:p>
            <a:r>
              <a:rPr lang="en-IN" sz="2000" dirty="0">
                <a:latin typeface="Times New Roman" panose="02020603050405020304" pitchFamily="18" charset="0"/>
                <a:cs typeface="Times New Roman" panose="02020603050405020304" pitchFamily="18" charset="0"/>
              </a:rPr>
              <a:t>Version Control: GitHub or GitLab for source code management</a:t>
            </a:r>
          </a:p>
          <a:p>
            <a:r>
              <a:rPr lang="en-US" sz="2000" dirty="0">
                <a:latin typeface="Times New Roman" panose="02020603050405020304" pitchFamily="18" charset="0"/>
                <a:cs typeface="Times New Roman" panose="02020603050405020304" pitchFamily="18" charset="0"/>
              </a:rPr>
              <a:t>Deployment Tools: AWS </a:t>
            </a:r>
            <a:r>
              <a:rPr lang="en-US" sz="2000" dirty="0" err="1">
                <a:latin typeface="Times New Roman" panose="02020603050405020304" pitchFamily="18" charset="0"/>
                <a:cs typeface="Times New Roman" panose="02020603050405020304" pitchFamily="18" charset="0"/>
              </a:rPr>
              <a:t>CodePipeline</a:t>
            </a:r>
            <a:r>
              <a:rPr lang="en-US" sz="2000" dirty="0">
                <a:latin typeface="Times New Roman" panose="02020603050405020304" pitchFamily="18" charset="0"/>
                <a:cs typeface="Times New Roman" panose="02020603050405020304" pitchFamily="18" charset="0"/>
              </a:rPr>
              <a:t>, AWS </a:t>
            </a:r>
            <a:r>
              <a:rPr lang="en-US" sz="2000" dirty="0" err="1">
                <a:latin typeface="Times New Roman" panose="02020603050405020304" pitchFamily="18" charset="0"/>
                <a:cs typeface="Times New Roman" panose="02020603050405020304" pitchFamily="18" charset="0"/>
              </a:rPr>
              <a:t>CodeDeploy</a:t>
            </a:r>
            <a:r>
              <a:rPr lang="en-US" sz="2000" dirty="0">
                <a:latin typeface="Times New Roman" panose="02020603050405020304" pitchFamily="18" charset="0"/>
                <a:cs typeface="Times New Roman" panose="02020603050405020304" pitchFamily="18" charset="0"/>
              </a:rPr>
              <a:t> for CI/CD integration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24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B62C-F65C-A850-6801-0E77D6E0B997}"/>
              </a:ext>
            </a:extLst>
          </p:cNvPr>
          <p:cNvSpPr>
            <a:spLocks noGrp="1"/>
          </p:cNvSpPr>
          <p:nvPr>
            <p:ph type="title"/>
          </p:nvPr>
        </p:nvSpPr>
        <p:spPr/>
        <p:txBody>
          <a:bodyPr/>
          <a:lstStyle/>
          <a:p>
            <a:r>
              <a:rPr lang="en-IN" dirty="0"/>
              <a:t>Product Backlog</a:t>
            </a:r>
          </a:p>
        </p:txBody>
      </p:sp>
      <p:pic>
        <p:nvPicPr>
          <p:cNvPr id="5" name="Content Placeholder 4">
            <a:extLst>
              <a:ext uri="{FF2B5EF4-FFF2-40B4-BE49-F238E27FC236}">
                <a16:creationId xmlns:a16="http://schemas.microsoft.com/office/drawing/2014/main" id="{C6C09DCF-471E-25F1-AFCC-1A65E378F061}"/>
              </a:ext>
            </a:extLst>
          </p:cNvPr>
          <p:cNvPicPr>
            <a:picLocks noGrp="1" noChangeAspect="1"/>
          </p:cNvPicPr>
          <p:nvPr>
            <p:ph idx="1"/>
          </p:nvPr>
        </p:nvPicPr>
        <p:blipFill>
          <a:blip r:embed="rId2"/>
          <a:stretch>
            <a:fillRect/>
          </a:stretch>
        </p:blipFill>
        <p:spPr>
          <a:xfrm>
            <a:off x="910350" y="1600200"/>
            <a:ext cx="7323300" cy="4525963"/>
          </a:xfrm>
        </p:spPr>
      </p:pic>
    </p:spTree>
    <p:extLst>
      <p:ext uri="{BB962C8B-B14F-4D97-AF65-F5344CB8AC3E}">
        <p14:creationId xmlns:p14="http://schemas.microsoft.com/office/powerpoint/2010/main" val="678499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TotalTime>
  <Words>1561</Words>
  <Application>Microsoft Office PowerPoint</Application>
  <PresentationFormat>On-screen Show (4:3)</PresentationFormat>
  <Paragraphs>105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Design and Development of New Polling System</vt:lpstr>
      <vt:lpstr>Introduction</vt:lpstr>
      <vt:lpstr>Abstract</vt:lpstr>
      <vt:lpstr>Problem Statement</vt:lpstr>
      <vt:lpstr>Existing System</vt:lpstr>
      <vt:lpstr>Proposed System</vt:lpstr>
      <vt:lpstr>System Requirements</vt:lpstr>
      <vt:lpstr>PowerPoint Presentation</vt:lpstr>
      <vt:lpstr>Product Backlog</vt:lpstr>
      <vt:lpstr>PowerPoint Presentation</vt:lpstr>
      <vt:lpstr>Sprint Overview</vt:lpstr>
      <vt:lpstr>Sprint 1: Core System Stability &amp; Fair Access</vt:lpstr>
      <vt:lpstr>Sprint 2: Real-Time Interaction &amp; Session Handling</vt:lpstr>
      <vt:lpstr>Sprint 3: Confirmation, Feedback, and Waitlisting</vt:lpstr>
      <vt:lpstr>System Architecture</vt:lpstr>
      <vt:lpstr>PowerPoint Presentation</vt:lpstr>
      <vt:lpstr>PowerPoint Presentation</vt:lpstr>
      <vt:lpstr>Advantages</vt:lpstr>
      <vt:lpstr>Disadvantages</vt:lpstr>
      <vt:lpstr>Futurework</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Jaya vel rajan</cp:lastModifiedBy>
  <cp:revision>7</cp:revision>
  <dcterms:created xsi:type="dcterms:W3CDTF">2013-01-27T09:14:16Z</dcterms:created>
  <dcterms:modified xsi:type="dcterms:W3CDTF">2025-04-24T04:22:42Z</dcterms:modified>
  <cp:category/>
</cp:coreProperties>
</file>