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7" r:id="rId2"/>
    <p:sldId id="258" r:id="rId3"/>
    <p:sldId id="261" r:id="rId4"/>
    <p:sldId id="260"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4B2D4D-97A8-4CE8-BF98-DB6CC999909F}"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28DBA-95DC-41CD-8A7D-87393BDE875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6419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4B2D4D-97A8-4CE8-BF98-DB6CC999909F}"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28DBA-95DC-41CD-8A7D-87393BDE875E}" type="slidenum">
              <a:rPr lang="en-US" smtClean="0"/>
              <a:t>‹#›</a:t>
            </a:fld>
            <a:endParaRPr lang="en-US"/>
          </a:p>
        </p:txBody>
      </p:sp>
    </p:spTree>
    <p:extLst>
      <p:ext uri="{BB962C8B-B14F-4D97-AF65-F5344CB8AC3E}">
        <p14:creationId xmlns:p14="http://schemas.microsoft.com/office/powerpoint/2010/main" val="2612969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4B2D4D-97A8-4CE8-BF98-DB6CC999909F}"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28DBA-95DC-41CD-8A7D-87393BDE875E}" type="slidenum">
              <a:rPr lang="en-US" smtClean="0"/>
              <a:t>‹#›</a:t>
            </a:fld>
            <a:endParaRPr lang="en-US"/>
          </a:p>
        </p:txBody>
      </p:sp>
    </p:spTree>
    <p:extLst>
      <p:ext uri="{BB962C8B-B14F-4D97-AF65-F5344CB8AC3E}">
        <p14:creationId xmlns:p14="http://schemas.microsoft.com/office/powerpoint/2010/main" val="327549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4B2D4D-97A8-4CE8-BF98-DB6CC999909F}"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28DBA-95DC-41CD-8A7D-87393BDE875E}" type="slidenum">
              <a:rPr lang="en-US" smtClean="0"/>
              <a:t>‹#›</a:t>
            </a:fld>
            <a:endParaRPr lang="en-US"/>
          </a:p>
        </p:txBody>
      </p:sp>
    </p:spTree>
    <p:extLst>
      <p:ext uri="{BB962C8B-B14F-4D97-AF65-F5344CB8AC3E}">
        <p14:creationId xmlns:p14="http://schemas.microsoft.com/office/powerpoint/2010/main" val="816293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4B2D4D-97A8-4CE8-BF98-DB6CC999909F}"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28DBA-95DC-41CD-8A7D-87393BDE875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733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4B2D4D-97A8-4CE8-BF98-DB6CC999909F}"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28DBA-95DC-41CD-8A7D-87393BDE875E}" type="slidenum">
              <a:rPr lang="en-US" smtClean="0"/>
              <a:t>‹#›</a:t>
            </a:fld>
            <a:endParaRPr lang="en-US"/>
          </a:p>
        </p:txBody>
      </p:sp>
    </p:spTree>
    <p:extLst>
      <p:ext uri="{BB962C8B-B14F-4D97-AF65-F5344CB8AC3E}">
        <p14:creationId xmlns:p14="http://schemas.microsoft.com/office/powerpoint/2010/main" val="1096300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4B2D4D-97A8-4CE8-BF98-DB6CC999909F}" type="datetimeFigureOut">
              <a:rPr lang="en-US" smtClean="0"/>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C28DBA-95DC-41CD-8A7D-87393BDE875E}" type="slidenum">
              <a:rPr lang="en-US" smtClean="0"/>
              <a:t>‹#›</a:t>
            </a:fld>
            <a:endParaRPr lang="en-US"/>
          </a:p>
        </p:txBody>
      </p:sp>
    </p:spTree>
    <p:extLst>
      <p:ext uri="{BB962C8B-B14F-4D97-AF65-F5344CB8AC3E}">
        <p14:creationId xmlns:p14="http://schemas.microsoft.com/office/powerpoint/2010/main" val="407265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4B2D4D-97A8-4CE8-BF98-DB6CC999909F}" type="datetimeFigureOut">
              <a:rPr lang="en-US" smtClean="0"/>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C28DBA-95DC-41CD-8A7D-87393BDE875E}" type="slidenum">
              <a:rPr lang="en-US" smtClean="0"/>
              <a:t>‹#›</a:t>
            </a:fld>
            <a:endParaRPr lang="en-US"/>
          </a:p>
        </p:txBody>
      </p:sp>
    </p:spTree>
    <p:extLst>
      <p:ext uri="{BB962C8B-B14F-4D97-AF65-F5344CB8AC3E}">
        <p14:creationId xmlns:p14="http://schemas.microsoft.com/office/powerpoint/2010/main" val="4032819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24B2D4D-97A8-4CE8-BF98-DB6CC999909F}" type="datetimeFigureOut">
              <a:rPr lang="en-US" smtClean="0"/>
              <a:t>1/11/2024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0C28DBA-95DC-41CD-8A7D-87393BDE875E}" type="slidenum">
              <a:rPr lang="en-US" smtClean="0"/>
              <a:t>‹#›</a:t>
            </a:fld>
            <a:endParaRPr lang="en-US"/>
          </a:p>
        </p:txBody>
      </p:sp>
    </p:spTree>
    <p:extLst>
      <p:ext uri="{BB962C8B-B14F-4D97-AF65-F5344CB8AC3E}">
        <p14:creationId xmlns:p14="http://schemas.microsoft.com/office/powerpoint/2010/main" val="1321999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4B2D4D-97A8-4CE8-BF98-DB6CC999909F}" type="datetimeFigureOut">
              <a:rPr lang="en-US" smtClean="0"/>
              <a:t>1/11/2024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0C28DBA-95DC-41CD-8A7D-87393BDE875E}" type="slidenum">
              <a:rPr lang="en-US" smtClean="0"/>
              <a:t>‹#›</a:t>
            </a:fld>
            <a:endParaRPr lang="en-US"/>
          </a:p>
        </p:txBody>
      </p:sp>
    </p:spTree>
    <p:extLst>
      <p:ext uri="{BB962C8B-B14F-4D97-AF65-F5344CB8AC3E}">
        <p14:creationId xmlns:p14="http://schemas.microsoft.com/office/powerpoint/2010/main" val="126020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24B2D4D-97A8-4CE8-BF98-DB6CC999909F}"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28DBA-95DC-41CD-8A7D-87393BDE875E}" type="slidenum">
              <a:rPr lang="en-US" smtClean="0"/>
              <a:t>‹#›</a:t>
            </a:fld>
            <a:endParaRPr lang="en-US"/>
          </a:p>
        </p:txBody>
      </p:sp>
    </p:spTree>
    <p:extLst>
      <p:ext uri="{BB962C8B-B14F-4D97-AF65-F5344CB8AC3E}">
        <p14:creationId xmlns:p14="http://schemas.microsoft.com/office/powerpoint/2010/main" val="1342897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24B2D4D-97A8-4CE8-BF98-DB6CC999909F}" type="datetimeFigureOut">
              <a:rPr lang="en-US" smtClean="0"/>
              <a:t>1/11/2024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0C28DBA-95DC-41CD-8A7D-87393BDE875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32486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2"/>
                </a:solidFill>
                <a:effectLst>
                  <a:outerShdw blurRad="38100" dist="38100" dir="2700000" algn="tl">
                    <a:srgbClr val="000000">
                      <a:alpha val="43137"/>
                    </a:srgbClr>
                  </a:outerShdw>
                </a:effectLst>
              </a:rPr>
              <a:t>Food Survey</a:t>
            </a:r>
            <a:endParaRPr lang="en-US" b="1" dirty="0">
              <a:solidFill>
                <a:schemeClr val="accent2"/>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US" dirty="0" smtClean="0"/>
              <a:t>Presentation</a:t>
            </a:r>
            <a:endParaRPr lang="en-US" dirty="0"/>
          </a:p>
        </p:txBody>
      </p:sp>
    </p:spTree>
    <p:extLst>
      <p:ext uri="{BB962C8B-B14F-4D97-AF65-F5344CB8AC3E}">
        <p14:creationId xmlns:p14="http://schemas.microsoft.com/office/powerpoint/2010/main" val="1979724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effectLst>
                  <a:outerShdw blurRad="38100" dist="38100" dir="2700000" algn="tl">
                    <a:srgbClr val="000000">
                      <a:alpha val="43137"/>
                    </a:srgbClr>
                  </a:outerShdw>
                </a:effectLst>
              </a:rPr>
              <a:t>Introduction</a:t>
            </a:r>
            <a:endParaRPr lang="en-US" b="1" dirty="0">
              <a:solidFill>
                <a:schemeClr val="accent2"/>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I conducted </a:t>
            </a:r>
            <a:r>
              <a:rPr lang="en-US" dirty="0"/>
              <a:t>a survey to gain insights into how individuals' dietary preferences and habits evolved during the COVID-19 period. The pandemic brought about significant changes in our daily lives, influencing everything from work routines to leisure activities and, inevitably, our approach to food choices</a:t>
            </a:r>
            <a:r>
              <a:rPr lang="en-US" dirty="0" smtClean="0"/>
              <a:t>.</a:t>
            </a:r>
          </a:p>
          <a:p>
            <a:endParaRPr lang="en-US" dirty="0"/>
          </a:p>
          <a:p>
            <a:r>
              <a:rPr lang="en-US" dirty="0"/>
              <a:t>I have examined the participants' food choices and overall food consumption as part of the survey. This presentation aims to provide a concise overview of the analytics pertaining to food choices.</a:t>
            </a:r>
          </a:p>
        </p:txBody>
      </p:sp>
    </p:spTree>
    <p:extLst>
      <p:ext uri="{BB962C8B-B14F-4D97-AF65-F5344CB8AC3E}">
        <p14:creationId xmlns:p14="http://schemas.microsoft.com/office/powerpoint/2010/main" val="1355905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effectLst>
                  <a:outerShdw blurRad="38100" dist="38100" dir="2700000" algn="tl">
                    <a:srgbClr val="000000">
                      <a:alpha val="43137"/>
                    </a:srgbClr>
                  </a:outerShdw>
                </a:effectLst>
              </a:rPr>
              <a:t>How did I collected data? (Data Source)</a:t>
            </a:r>
            <a:endParaRPr lang="en-US" b="1" dirty="0">
              <a:solidFill>
                <a:schemeClr val="accent2"/>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a:t>The data for this analysis was collected from a diverse range of participants encompassing various age groups, different genders, and distinct food preferences. The individuals who actively participated in the survey were residents of urban areas, contributing valuable insights into their respective lifestyles, dietary habits, and preferences. </a:t>
            </a:r>
            <a:endParaRPr lang="en-US" dirty="0" smtClean="0"/>
          </a:p>
          <a:p>
            <a:endParaRPr lang="en-US" dirty="0"/>
          </a:p>
          <a:p>
            <a:pPr marL="0" indent="0">
              <a:buNone/>
            </a:pPr>
            <a:r>
              <a:rPr lang="en-US" dirty="0" smtClean="0"/>
              <a:t>This </a:t>
            </a:r>
            <a:r>
              <a:rPr lang="en-US" dirty="0"/>
              <a:t>broad spectrum of survey respondents ensures a comprehensive and representative understanding of the diverse factors influencing food choices within the city context.</a:t>
            </a:r>
            <a:r>
              <a:rPr lang="en-US" dirty="0" smtClean="0"/>
              <a:t>.</a:t>
            </a:r>
            <a:endParaRPr lang="en-US" dirty="0"/>
          </a:p>
        </p:txBody>
      </p:sp>
    </p:spTree>
    <p:extLst>
      <p:ext uri="{BB962C8B-B14F-4D97-AF65-F5344CB8AC3E}">
        <p14:creationId xmlns:p14="http://schemas.microsoft.com/office/powerpoint/2010/main" val="734292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effectLst>
                  <a:outerShdw blurRad="38100" dist="38100" dir="2700000" algn="tl">
                    <a:srgbClr val="000000">
                      <a:alpha val="43137"/>
                    </a:srgbClr>
                  </a:outerShdw>
                </a:effectLst>
              </a:rPr>
              <a:t>Objective</a:t>
            </a:r>
            <a:endParaRPr lang="en-US" b="1" dirty="0">
              <a:solidFill>
                <a:schemeClr val="accent2"/>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0" indent="0">
              <a:buNone/>
            </a:pPr>
            <a:r>
              <a:rPr lang="en-US" dirty="0"/>
              <a:t>The primary objective of the survey, </a:t>
            </a:r>
            <a:r>
              <a:rPr lang="en-US" dirty="0" smtClean="0"/>
              <a:t>is </a:t>
            </a:r>
            <a:r>
              <a:rPr lang="en-US" dirty="0"/>
              <a:t>to discern and analyze the intricate patterns and preferences in food choices among a diverse population in urban areas. T</a:t>
            </a:r>
            <a:r>
              <a:rPr lang="en-US" dirty="0" smtClean="0"/>
              <a:t>he </a:t>
            </a:r>
            <a:r>
              <a:rPr lang="en-US" dirty="0"/>
              <a:t>aim is to identify trends, correlations, and factors influencing dietary </a:t>
            </a:r>
            <a:r>
              <a:rPr lang="en-US" dirty="0" smtClean="0"/>
              <a:t>habits</a:t>
            </a:r>
          </a:p>
          <a:p>
            <a:pPr marL="0" indent="0">
              <a:buNone/>
            </a:pPr>
            <a:endParaRPr lang="en-US" dirty="0" smtClean="0"/>
          </a:p>
          <a:p>
            <a:pPr marL="0" indent="0">
              <a:buNone/>
            </a:pPr>
            <a:r>
              <a:rPr lang="en-US" dirty="0" smtClean="0"/>
              <a:t>The </a:t>
            </a:r>
            <a:r>
              <a:rPr lang="en-US" dirty="0"/>
              <a:t>survey seeks to provide actionable insights for the food industry, enabling them to tailor their products and strategies to better align with the evolving needs and preferences of the urban consumer base. </a:t>
            </a:r>
            <a:endParaRPr lang="en-US" dirty="0" smtClean="0"/>
          </a:p>
          <a:p>
            <a:pPr marL="0" indent="0">
              <a:buNone/>
            </a:pPr>
            <a:endParaRPr lang="en-US" dirty="0"/>
          </a:p>
          <a:p>
            <a:pPr marL="0" indent="0">
              <a:buNone/>
            </a:pPr>
            <a:r>
              <a:rPr lang="en-US" dirty="0" smtClean="0"/>
              <a:t>Ultimately</a:t>
            </a:r>
            <a:r>
              <a:rPr lang="en-US" dirty="0"/>
              <a:t>, the objective is to empower the food industry stakeholders to make informed decisions, optimize offerings, and enhance overall consumer satisfaction.</a:t>
            </a:r>
          </a:p>
        </p:txBody>
      </p:sp>
    </p:spTree>
    <p:extLst>
      <p:ext uri="{BB962C8B-B14F-4D97-AF65-F5344CB8AC3E}">
        <p14:creationId xmlns:p14="http://schemas.microsoft.com/office/powerpoint/2010/main" val="2890492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effectLst>
                  <a:outerShdw blurRad="38100" dist="38100" dir="2700000" algn="tl">
                    <a:srgbClr val="000000">
                      <a:alpha val="43137"/>
                    </a:srgbClr>
                  </a:outerShdw>
                </a:effectLst>
              </a:rPr>
              <a:t>M</a:t>
            </a:r>
            <a:r>
              <a:rPr lang="en-US" b="1" dirty="0" smtClean="0">
                <a:solidFill>
                  <a:schemeClr val="accent2"/>
                </a:solidFill>
                <a:effectLst>
                  <a:outerShdw blurRad="38100" dist="38100" dir="2700000" algn="tl">
                    <a:srgbClr val="000000">
                      <a:alpha val="43137"/>
                    </a:srgbClr>
                  </a:outerShdw>
                </a:effectLst>
              </a:rPr>
              <a:t>ethodology</a:t>
            </a:r>
            <a:endParaRPr lang="en-US" b="1" dirty="0">
              <a:solidFill>
                <a:schemeClr val="accent2"/>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lnSpcReduction="10000"/>
          </a:bodyPr>
          <a:lstStyle/>
          <a:p>
            <a:pPr marL="0" indent="0">
              <a:buNone/>
            </a:pPr>
            <a:r>
              <a:rPr lang="en-US" dirty="0"/>
              <a:t>In developing the </a:t>
            </a:r>
            <a:r>
              <a:rPr lang="en-US" dirty="0" smtClean="0"/>
              <a:t>methodology, </a:t>
            </a:r>
            <a:r>
              <a:rPr lang="en-US" dirty="0"/>
              <a:t>the process unfolded in three key stages</a:t>
            </a:r>
            <a:r>
              <a:rPr lang="en-US" dirty="0" smtClean="0"/>
              <a:t>.</a:t>
            </a:r>
          </a:p>
          <a:p>
            <a:r>
              <a:rPr lang="en-US" dirty="0" smtClean="0">
                <a:solidFill>
                  <a:schemeClr val="accent1"/>
                </a:solidFill>
              </a:rPr>
              <a:t>1. </a:t>
            </a:r>
            <a:r>
              <a:rPr lang="en-US" dirty="0"/>
              <a:t>Initially, </a:t>
            </a:r>
            <a:r>
              <a:rPr lang="en-US" b="1" dirty="0"/>
              <a:t>raw data </a:t>
            </a:r>
            <a:r>
              <a:rPr lang="en-US" dirty="0"/>
              <a:t>was collected from diverse participants through surveys, capturing a comprehensive snapshot of their food choices and preferences</a:t>
            </a:r>
            <a:r>
              <a:rPr lang="en-US" dirty="0" smtClean="0"/>
              <a:t>.</a:t>
            </a:r>
          </a:p>
          <a:p>
            <a:r>
              <a:rPr lang="en-US" dirty="0" smtClean="0">
                <a:solidFill>
                  <a:schemeClr val="accent1"/>
                </a:solidFill>
              </a:rPr>
              <a:t>2. </a:t>
            </a:r>
            <a:r>
              <a:rPr lang="en-US" dirty="0"/>
              <a:t>a meticulous </a:t>
            </a:r>
            <a:r>
              <a:rPr lang="en-US" b="1" dirty="0"/>
              <a:t>data cleaning </a:t>
            </a:r>
            <a:r>
              <a:rPr lang="en-US" dirty="0"/>
              <a:t>phase was implemented to refine the information, eliminating extraneous elements such as blank spaces, capitalization inconsistencies, and ensuring overall data integrity</a:t>
            </a:r>
            <a:r>
              <a:rPr lang="en-US" dirty="0" smtClean="0"/>
              <a:t>.</a:t>
            </a:r>
          </a:p>
          <a:p>
            <a:r>
              <a:rPr lang="en-US" dirty="0" smtClean="0">
                <a:solidFill>
                  <a:schemeClr val="accent1"/>
                </a:solidFill>
              </a:rPr>
              <a:t>3. </a:t>
            </a:r>
            <a:r>
              <a:rPr lang="en-US" dirty="0"/>
              <a:t>Following the data cleaning process, an in-depth analysis was conducted utilizing </a:t>
            </a:r>
            <a:r>
              <a:rPr lang="en-US" b="1" dirty="0"/>
              <a:t>pivot tables</a:t>
            </a:r>
            <a:r>
              <a:rPr lang="en-US" dirty="0"/>
              <a:t>, exploring questions that delved into the impact of the pandemic on food budgets and gender-based contributions to the survey. </a:t>
            </a:r>
            <a:endParaRPr lang="en-US" dirty="0" smtClean="0"/>
          </a:p>
          <a:p>
            <a:r>
              <a:rPr lang="en-US" dirty="0" smtClean="0">
                <a:solidFill>
                  <a:schemeClr val="accent1"/>
                </a:solidFill>
              </a:rPr>
              <a:t>4. </a:t>
            </a:r>
            <a:r>
              <a:rPr lang="en-US" dirty="0"/>
              <a:t>Lastly, the insights derived from the analysis were visually presented </a:t>
            </a:r>
            <a:r>
              <a:rPr lang="en-US" b="1" dirty="0"/>
              <a:t>through graphs and charts,</a:t>
            </a:r>
            <a:r>
              <a:rPr lang="en-US" dirty="0"/>
              <a:t> offering a clear and concise representation of the nuanced trends and patterns within the data</a:t>
            </a:r>
            <a:endParaRPr lang="en-US" dirty="0" smtClean="0">
              <a:solidFill>
                <a:schemeClr val="accent1"/>
              </a:solidFill>
            </a:endParaRPr>
          </a:p>
        </p:txBody>
      </p:sp>
    </p:spTree>
    <p:extLst>
      <p:ext uri="{BB962C8B-B14F-4D97-AF65-F5344CB8AC3E}">
        <p14:creationId xmlns:p14="http://schemas.microsoft.com/office/powerpoint/2010/main" val="974612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effectLst>
                  <a:outerShdw blurRad="38100" dist="38100" dir="2700000" algn="tl">
                    <a:srgbClr val="000000">
                      <a:alpha val="43137"/>
                    </a:srgbClr>
                  </a:outerShdw>
                </a:effectLst>
              </a:rPr>
              <a:t>Solutions: </a:t>
            </a:r>
            <a:endParaRPr lang="en-US" b="1" dirty="0">
              <a:solidFill>
                <a:schemeClr val="accent2"/>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marL="0" indent="0">
              <a:buNone/>
            </a:pPr>
            <a:r>
              <a:rPr lang="en-US" dirty="0"/>
              <a:t>In developing the </a:t>
            </a:r>
            <a:r>
              <a:rPr lang="en-US" dirty="0" smtClean="0"/>
              <a:t>methodology, </a:t>
            </a:r>
            <a:r>
              <a:rPr lang="en-US" dirty="0"/>
              <a:t>the process unfolded in three key stages</a:t>
            </a:r>
            <a:r>
              <a:rPr lang="en-US" dirty="0" smtClean="0"/>
              <a:t>.</a:t>
            </a:r>
          </a:p>
          <a:p>
            <a:r>
              <a:rPr lang="en-US" dirty="0" smtClean="0">
                <a:solidFill>
                  <a:schemeClr val="accent1"/>
                </a:solidFill>
              </a:rPr>
              <a:t>1. </a:t>
            </a:r>
            <a:r>
              <a:rPr lang="en-US" dirty="0" smtClean="0">
                <a:solidFill>
                  <a:schemeClr val="tx1"/>
                </a:solidFill>
              </a:rPr>
              <a:t>Female </a:t>
            </a:r>
            <a:r>
              <a:rPr lang="en-US" dirty="0" smtClean="0">
                <a:solidFill>
                  <a:schemeClr val="tx1"/>
                </a:solidFill>
              </a:rPr>
              <a:t>contributed </a:t>
            </a:r>
            <a:r>
              <a:rPr lang="en-US" dirty="0" smtClean="0">
                <a:solidFill>
                  <a:schemeClr val="tx1"/>
                </a:solidFill>
              </a:rPr>
              <a:t>the most in the survey and age group of 24 were affected by </a:t>
            </a:r>
            <a:r>
              <a:rPr lang="en-US" dirty="0" err="1" smtClean="0">
                <a:solidFill>
                  <a:schemeClr val="tx1"/>
                </a:solidFill>
              </a:rPr>
              <a:t>covid</a:t>
            </a:r>
            <a:r>
              <a:rPr lang="en-US" dirty="0" smtClean="0">
                <a:solidFill>
                  <a:schemeClr val="tx1"/>
                </a:solidFill>
              </a:rPr>
              <a:t> the most. </a:t>
            </a:r>
            <a:endParaRPr lang="en-US" dirty="0">
              <a:solidFill>
                <a:schemeClr val="tx1"/>
              </a:solidFill>
            </a:endParaRPr>
          </a:p>
          <a:p>
            <a:r>
              <a:rPr lang="en-US" dirty="0" smtClean="0">
                <a:solidFill>
                  <a:schemeClr val="tx1"/>
                </a:solidFill>
              </a:rPr>
              <a:t>2. </a:t>
            </a:r>
            <a:r>
              <a:rPr lang="en-US" dirty="0" smtClean="0">
                <a:solidFill>
                  <a:schemeClr val="tx1"/>
                </a:solidFill>
              </a:rPr>
              <a:t>As Comfort </a:t>
            </a:r>
            <a:r>
              <a:rPr lang="en-US" dirty="0" smtClean="0">
                <a:solidFill>
                  <a:schemeClr val="tx1"/>
                </a:solidFill>
              </a:rPr>
              <a:t>food </a:t>
            </a:r>
            <a:r>
              <a:rPr lang="en-US" dirty="0" smtClean="0">
                <a:solidFill>
                  <a:schemeClr val="tx1"/>
                </a:solidFill>
              </a:rPr>
              <a:t>type was </a:t>
            </a:r>
            <a:r>
              <a:rPr lang="en-US" dirty="0" smtClean="0">
                <a:solidFill>
                  <a:schemeClr val="tx1"/>
                </a:solidFill>
              </a:rPr>
              <a:t>preferred by people during </a:t>
            </a:r>
            <a:r>
              <a:rPr lang="en-US" dirty="0" err="1" smtClean="0">
                <a:solidFill>
                  <a:schemeClr val="tx1"/>
                </a:solidFill>
              </a:rPr>
              <a:t>covid</a:t>
            </a:r>
            <a:r>
              <a:rPr lang="en-US" dirty="0" smtClean="0">
                <a:solidFill>
                  <a:schemeClr val="tx1"/>
                </a:solidFill>
              </a:rPr>
              <a:t> </a:t>
            </a:r>
            <a:r>
              <a:rPr lang="en-US" dirty="0" smtClean="0">
                <a:solidFill>
                  <a:schemeClr val="tx1"/>
                </a:solidFill>
              </a:rPr>
              <a:t>the most common of all comfort food was rice </a:t>
            </a:r>
          </a:p>
          <a:p>
            <a:endParaRPr lang="en-US" dirty="0" smtClean="0">
              <a:solidFill>
                <a:schemeClr val="tx1"/>
              </a:solidFill>
            </a:endParaRPr>
          </a:p>
          <a:p>
            <a:pPr marL="0" indent="0">
              <a:buNone/>
            </a:pPr>
            <a:r>
              <a:rPr lang="en-US" dirty="0" smtClean="0">
                <a:solidFill>
                  <a:schemeClr val="tx1"/>
                </a:solidFill>
              </a:rPr>
              <a:t>3. People ranging 24 years and 28 years prefer that their budget was </a:t>
            </a:r>
            <a:r>
              <a:rPr lang="en-US" dirty="0" err="1" smtClean="0">
                <a:solidFill>
                  <a:schemeClr val="tx1"/>
                </a:solidFill>
              </a:rPr>
              <a:t>was</a:t>
            </a:r>
            <a:r>
              <a:rPr lang="en-US" dirty="0" smtClean="0">
                <a:solidFill>
                  <a:schemeClr val="tx1"/>
                </a:solidFill>
              </a:rPr>
              <a:t> affected due to </a:t>
            </a:r>
            <a:r>
              <a:rPr lang="en-US" dirty="0" err="1" smtClean="0">
                <a:solidFill>
                  <a:schemeClr val="tx1"/>
                </a:solidFill>
              </a:rPr>
              <a:t>covid</a:t>
            </a:r>
            <a:r>
              <a:rPr lang="en-US" dirty="0" smtClean="0">
                <a:solidFill>
                  <a:schemeClr val="tx1"/>
                </a:solidFill>
              </a:rPr>
              <a:t>. </a:t>
            </a:r>
            <a:endParaRPr lang="en-US" dirty="0">
              <a:solidFill>
                <a:schemeClr val="tx1"/>
              </a:solidFill>
            </a:endParaRPr>
          </a:p>
        </p:txBody>
      </p:sp>
    </p:spTree>
    <p:extLst>
      <p:ext uri="{BB962C8B-B14F-4D97-AF65-F5344CB8AC3E}">
        <p14:creationId xmlns:p14="http://schemas.microsoft.com/office/powerpoint/2010/main" val="163756382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157</TotalTime>
  <Words>496</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Calibri</vt:lpstr>
      <vt:lpstr>Calibri Light</vt:lpstr>
      <vt:lpstr>Retrospect</vt:lpstr>
      <vt:lpstr>Food Survey</vt:lpstr>
      <vt:lpstr>Introduction</vt:lpstr>
      <vt:lpstr>How did I collected data? (Data Source)</vt:lpstr>
      <vt:lpstr>Objective</vt:lpstr>
      <vt:lpstr>Methodology</vt:lpstr>
      <vt:lpstr>Solutions: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Survey</dc:title>
  <dc:creator>admin</dc:creator>
  <cp:lastModifiedBy>admin</cp:lastModifiedBy>
  <cp:revision>12</cp:revision>
  <dcterms:created xsi:type="dcterms:W3CDTF">2024-01-09T16:27:00Z</dcterms:created>
  <dcterms:modified xsi:type="dcterms:W3CDTF">2024-01-11T17:02:41Z</dcterms:modified>
</cp:coreProperties>
</file>