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306" r:id="rId3"/>
    <p:sldId id="307" r:id="rId4"/>
    <p:sldId id="308" r:id="rId5"/>
    <p:sldId id="309" r:id="rId6"/>
    <p:sldId id="310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 snapToObjects="1">
      <p:cViewPr>
        <p:scale>
          <a:sx n="51" d="100"/>
          <a:sy n="51" d="100"/>
        </p:scale>
        <p:origin x="122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68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ademia.edu/105672379/Exploring_Research_Profiling_Platforms_A_Case_Study_of_VIDWANs_Expert_Database_and_National_Researcher_Network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Content_management_syste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mbridge.org/core/journals/bjpsych-advances/article/how-to-carry-out-a-literature-search-for-a-systematic-review-a-practical-guide/629E710311A566E54F951E5E83621122" TargetMode="External"/><Relationship Id="rId5" Type="http://schemas.openxmlformats.org/officeDocument/2006/relationships/hyperlink" Target="https://link.springer.com/article/10.1007/s00778-010-0208-4" TargetMode="External"/><Relationship Id="rId4" Type="http://schemas.openxmlformats.org/officeDocument/2006/relationships/hyperlink" Target="https://libguides.mit.edu/cite-write/bibtex" TargetMode="External"/><Relationship Id="rId9" Type="http://schemas.openxmlformats.org/officeDocument/2006/relationships/hyperlink" Target="https://vidwan.inflibnet.ac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C93D1-9804-1919-92A6-BD93715FDF94}"/>
              </a:ext>
            </a:extLst>
          </p:cNvPr>
          <p:cNvSpPr txBox="1"/>
          <p:nvPr/>
        </p:nvSpPr>
        <p:spPr>
          <a:xfrm>
            <a:off x="1034716" y="2201779"/>
            <a:ext cx="10363200" cy="400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4D450-19F4-3BB1-AFF0-01A6409DBEFE}"/>
              </a:ext>
            </a:extLst>
          </p:cNvPr>
          <p:cNvSpPr txBox="1"/>
          <p:nvPr/>
        </p:nvSpPr>
        <p:spPr>
          <a:xfrm>
            <a:off x="331287" y="2007232"/>
            <a:ext cx="6523604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Problem Statement ID :-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1614</a:t>
            </a:r>
            <a:endParaRPr lang="en-IN" sz="2000" dirty="0">
              <a:effectLst/>
              <a:latin typeface="+mn-lt"/>
            </a:endParaRPr>
          </a:p>
          <a:p>
            <a:pPr marL="283464" indent="-283464" algn="l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Problem Statement Title :- </a:t>
            </a:r>
            <a:r>
              <a:rPr lang="en-US" sz="2000" i="0" kern="1200" dirty="0">
                <a:solidFill>
                  <a:srgbClr val="212529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Publications summary generator for faculty members profile building</a:t>
            </a:r>
          </a:p>
          <a:p>
            <a:pPr marL="283464" indent="-283464" algn="l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Theme :-  </a:t>
            </a:r>
            <a:r>
              <a:rPr lang="en-IN" sz="2000" b="0" i="0" kern="1200" cap="all" dirty="0">
                <a:solidFill>
                  <a:srgbClr val="002449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Smart Education</a:t>
            </a:r>
            <a:endParaRPr lang="en-IN" sz="2000" dirty="0">
              <a:effectLst/>
              <a:latin typeface="+mn-lt"/>
            </a:endParaRPr>
          </a:p>
          <a:p>
            <a:pPr marL="283464" indent="-283464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PS Category :-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Software</a:t>
            </a:r>
            <a:endParaRPr lang="en-IN" sz="2000" dirty="0">
              <a:effectLst/>
              <a:latin typeface="+mn-lt"/>
            </a:endParaRPr>
          </a:p>
          <a:p>
            <a:pPr marL="283464" indent="-283464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Team ID :- #######</a:t>
            </a:r>
            <a:endParaRPr lang="en-IN" sz="2000" dirty="0">
              <a:effectLst/>
              <a:latin typeface="+mn-lt"/>
            </a:endParaRPr>
          </a:p>
          <a:p>
            <a:pPr marL="283464" indent="-283464" algn="just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+mn-lt"/>
                <a:ea typeface="ＭＳ Ｐゴシック" panose="020B0600070205080204" pitchFamily="34" charset="-128"/>
                <a:cs typeface="Arial" panose="020B0604020202020204" pitchFamily="34" charset="0"/>
              </a:rPr>
              <a:t>Team Name :-</a:t>
            </a:r>
            <a:r>
              <a:rPr lang="en-IN" sz="2000" dirty="0"/>
              <a:t> ByteForce</a:t>
            </a:r>
            <a:endParaRPr lang="en-IN" sz="2000" dirty="0"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74234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SIH’24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CD5F0AA9-4CD3-6E9A-1D18-587549F23B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687286" cy="63527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ByteForce</a:t>
            </a:r>
          </a:p>
        </p:txBody>
      </p:sp>
      <p:pic>
        <p:nvPicPr>
          <p:cNvPr id="52" name="Google Shape;93;p2">
            <a:extLst>
              <a:ext uri="{FF2B5EF4-FFF2-40B4-BE49-F238E27FC236}">
                <a16:creationId xmlns:a16="http://schemas.microsoft.com/office/drawing/2014/main" id="{E02701F2-7052-0F5C-C3C3-AE829444DF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0" y="1"/>
            <a:ext cx="1757381" cy="83634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B8DBDE-35DC-9179-2978-DDAFB7E666E1}"/>
              </a:ext>
            </a:extLst>
          </p:cNvPr>
          <p:cNvSpPr txBox="1"/>
          <p:nvPr/>
        </p:nvSpPr>
        <p:spPr>
          <a:xfrm>
            <a:off x="104766" y="1665774"/>
            <a:ext cx="5701845" cy="4585871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Comprehensive Solution:</a:t>
            </a:r>
            <a:br>
              <a:rPr lang="en-US" dirty="0"/>
            </a:br>
            <a:r>
              <a:rPr lang="en-US" dirty="0"/>
              <a:t>A streamlined platform to simplify faculty profile management and academic publication summarization</a:t>
            </a:r>
          </a:p>
          <a:p>
            <a:r>
              <a:rPr lang="en-US" sz="2000" b="1" dirty="0"/>
              <a:t>Core Features: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Crawling &amp; Data Retrieval:</a:t>
            </a:r>
            <a:r>
              <a:rPr lang="en-US" dirty="0"/>
              <a:t> Automates data extraction from top academic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 Queries:</a:t>
            </a:r>
            <a:r>
              <a:rPr lang="en-US" dirty="0"/>
              <a:t> Tailor’s publication records for specific timeframes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Export Functions:</a:t>
            </a:r>
            <a:r>
              <a:rPr lang="en-US" dirty="0"/>
              <a:t> Effortlessly exports data in Word and Excel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Faculty Profiles:</a:t>
            </a:r>
            <a:r>
              <a:rPr lang="en-US" dirty="0"/>
              <a:t> Showcases comprehensive publication histories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 Search Filters</a:t>
            </a:r>
            <a:r>
              <a:rPr lang="en-US" dirty="0"/>
              <a:t>: Delivers ultra-targeted, dynamic filters for pinpoint publication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Security:</a:t>
            </a:r>
            <a:r>
              <a:rPr lang="en-US" dirty="0"/>
              <a:t> Guarantees secure handling and storage of sensitive information</a:t>
            </a:r>
          </a:p>
        </p:txBody>
      </p:sp>
      <p:sp>
        <p:nvSpPr>
          <p:cNvPr id="15364" name="TextBox 15363">
            <a:extLst>
              <a:ext uri="{FF2B5EF4-FFF2-40B4-BE49-F238E27FC236}">
                <a16:creationId xmlns:a16="http://schemas.microsoft.com/office/drawing/2014/main" id="{0C584923-FFBF-7FB5-7B7A-559CC77B7F66}"/>
              </a:ext>
            </a:extLst>
          </p:cNvPr>
          <p:cNvSpPr txBox="1"/>
          <p:nvPr/>
        </p:nvSpPr>
        <p:spPr>
          <a:xfrm>
            <a:off x="104766" y="1202725"/>
            <a:ext cx="5701845" cy="466428"/>
          </a:xfrm>
          <a:custGeom>
            <a:avLst/>
            <a:gdLst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61665 h 461665"/>
              <a:gd name="connsiteX4" fmla="*/ 0 w 6089504"/>
              <a:gd name="connsiteY4" fmla="*/ 0 h 461665"/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41028 h 461665"/>
              <a:gd name="connsiteX4" fmla="*/ 0 w 6089504"/>
              <a:gd name="connsiteY4" fmla="*/ 0 h 461665"/>
              <a:gd name="connsiteX0" fmla="*/ 4762 w 6094266"/>
              <a:gd name="connsiteY0" fmla="*/ 0 h 466428"/>
              <a:gd name="connsiteX1" fmla="*/ 6094266 w 6094266"/>
              <a:gd name="connsiteY1" fmla="*/ 0 h 466428"/>
              <a:gd name="connsiteX2" fmla="*/ 6094266 w 6094266"/>
              <a:gd name="connsiteY2" fmla="*/ 461665 h 466428"/>
              <a:gd name="connsiteX3" fmla="*/ 0 w 6094266"/>
              <a:gd name="connsiteY3" fmla="*/ 466428 h 466428"/>
              <a:gd name="connsiteX4" fmla="*/ 4762 w 6094266"/>
              <a:gd name="connsiteY4" fmla="*/ 0 h 46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4266" h="466428">
                <a:moveTo>
                  <a:pt x="4762" y="0"/>
                </a:moveTo>
                <a:lnTo>
                  <a:pt x="6094266" y="0"/>
                </a:lnTo>
                <a:lnTo>
                  <a:pt x="6094266" y="461665"/>
                </a:lnTo>
                <a:lnTo>
                  <a:pt x="0" y="466428"/>
                </a:lnTo>
                <a:cubicBezTo>
                  <a:pt x="1587" y="310952"/>
                  <a:pt x="3175" y="155476"/>
                  <a:pt x="4762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kern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Solution Overview</a:t>
            </a: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5368" name="Rectangle 15367">
            <a:extLst>
              <a:ext uri="{FF2B5EF4-FFF2-40B4-BE49-F238E27FC236}">
                <a16:creationId xmlns:a16="http://schemas.microsoft.com/office/drawing/2014/main" id="{9B87D59C-71C4-D4B1-8117-BF47B7964C39}"/>
              </a:ext>
            </a:extLst>
          </p:cNvPr>
          <p:cNvSpPr/>
          <p:nvPr/>
        </p:nvSpPr>
        <p:spPr>
          <a:xfrm>
            <a:off x="5949568" y="1665774"/>
            <a:ext cx="6137666" cy="214249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/>
              <a:t>Streamlines Accreditation:</a:t>
            </a:r>
            <a:r>
              <a:rPr lang="en-IN" dirty="0"/>
              <a:t> Delivers structured data for swift compliance submissions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/>
              <a:t>Minimizes Manual Labor:</a:t>
            </a:r>
            <a:r>
              <a:rPr lang="en-IN" dirty="0"/>
              <a:t> Automates data retrieval, optimizing efficiency and 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>
                <a:solidFill>
                  <a:srgbClr val="010000"/>
                </a:solidFill>
              </a:rPr>
              <a:t>Amplifies Research Impact:</a:t>
            </a:r>
            <a:r>
              <a:rPr lang="en-IN" dirty="0">
                <a:solidFill>
                  <a:srgbClr val="010000"/>
                </a:solidFill>
              </a:rPr>
              <a:t> Elevates faculty visibility and institutional recognition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b="1" dirty="0"/>
              <a:t>Enables Strategic Insights:</a:t>
            </a:r>
            <a:r>
              <a:rPr lang="en-IN" dirty="0"/>
              <a:t> Provides actionable data for informed research decisions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369" name="Rectangle 15368">
            <a:extLst>
              <a:ext uri="{FF2B5EF4-FFF2-40B4-BE49-F238E27FC236}">
                <a16:creationId xmlns:a16="http://schemas.microsoft.com/office/drawing/2014/main" id="{34ECF89E-F189-BD37-4E6B-2B359ED8E618}"/>
              </a:ext>
            </a:extLst>
          </p:cNvPr>
          <p:cNvSpPr/>
          <p:nvPr/>
        </p:nvSpPr>
        <p:spPr>
          <a:xfrm>
            <a:off x="5949568" y="1202725"/>
            <a:ext cx="6137666" cy="46166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ＭＳ Ｐゴシック" pitchFamily="1" charset="-128"/>
                <a:cs typeface="+mn-cs"/>
              </a:rPr>
              <a:t>How It Solves the Problem</a:t>
            </a:r>
            <a:endParaRPr lang="en-IN" dirty="0"/>
          </a:p>
        </p:txBody>
      </p:sp>
      <p:sp>
        <p:nvSpPr>
          <p:cNvPr id="15372" name="Rectangle 15371">
            <a:extLst>
              <a:ext uri="{FF2B5EF4-FFF2-40B4-BE49-F238E27FC236}">
                <a16:creationId xmlns:a16="http://schemas.microsoft.com/office/drawing/2014/main" id="{638474CD-6EB4-9601-D45C-E6509E6119E7}"/>
              </a:ext>
            </a:extLst>
          </p:cNvPr>
          <p:cNvSpPr/>
          <p:nvPr/>
        </p:nvSpPr>
        <p:spPr>
          <a:xfrm>
            <a:off x="5949568" y="3850832"/>
            <a:ext cx="6137666" cy="2401999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73" name="Rectangle 15372">
            <a:extLst>
              <a:ext uri="{FF2B5EF4-FFF2-40B4-BE49-F238E27FC236}">
                <a16:creationId xmlns:a16="http://schemas.microsoft.com/office/drawing/2014/main" id="{FCAD6E1F-2AC4-127D-7EB2-E0715173B8C2}"/>
              </a:ext>
            </a:extLst>
          </p:cNvPr>
          <p:cNvSpPr/>
          <p:nvPr/>
        </p:nvSpPr>
        <p:spPr>
          <a:xfrm>
            <a:off x="5949568" y="3850832"/>
            <a:ext cx="6137666" cy="418673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76" name="TextBox 15375">
            <a:extLst>
              <a:ext uri="{FF2B5EF4-FFF2-40B4-BE49-F238E27FC236}">
                <a16:creationId xmlns:a16="http://schemas.microsoft.com/office/drawing/2014/main" id="{E5D40377-3A09-3BB8-09E7-4A9AC5945928}"/>
              </a:ext>
            </a:extLst>
          </p:cNvPr>
          <p:cNvSpPr txBox="1"/>
          <p:nvPr/>
        </p:nvSpPr>
        <p:spPr>
          <a:xfrm>
            <a:off x="247723" y="746237"/>
            <a:ext cx="1197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  <a:buClrTx/>
              <a:buSzPts val="3200"/>
            </a:pPr>
            <a:r>
              <a:rPr lang="en-US" sz="2400" b="1" u="sng" kern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Proposed Solution:- ARPER(Academic Research and Publication Evaluation Repository)</a:t>
            </a:r>
            <a:endParaRPr lang="en-IN" sz="2400" u="sng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j-lt"/>
            </a:endParaRPr>
          </a:p>
        </p:txBody>
      </p:sp>
      <p:sp>
        <p:nvSpPr>
          <p:cNvPr id="15398" name="Rectangle 18">
            <a:extLst>
              <a:ext uri="{FF2B5EF4-FFF2-40B4-BE49-F238E27FC236}">
                <a16:creationId xmlns:a16="http://schemas.microsoft.com/office/drawing/2014/main" id="{F00491B1-7DA3-B10F-FED7-361B711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9846E-EB5D-36A7-DB5A-679168973625}"/>
              </a:ext>
            </a:extLst>
          </p:cNvPr>
          <p:cNvSpPr txBox="1"/>
          <p:nvPr/>
        </p:nvSpPr>
        <p:spPr>
          <a:xfrm>
            <a:off x="5949568" y="3808264"/>
            <a:ext cx="607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Unique Features of Our Solution</a:t>
            </a: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9A297-AA51-B533-9110-68225AB36967}"/>
              </a:ext>
            </a:extLst>
          </p:cNvPr>
          <p:cNvSpPr txBox="1"/>
          <p:nvPr/>
        </p:nvSpPr>
        <p:spPr>
          <a:xfrm>
            <a:off x="5949567" y="4222393"/>
            <a:ext cx="6137665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AI-driven Assistance: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Allows instant, direct interaction with publications via a smart chatbot</a:t>
            </a:r>
            <a:endParaRPr lang="en-IN" sz="1650" b="1" dirty="0"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50" b="1" dirty="0">
                <a:latin typeface="+mn-lt"/>
              </a:rPr>
              <a:t>Autonomous Data Harvesting:</a:t>
            </a:r>
            <a:r>
              <a:rPr lang="en-IN" sz="1650" dirty="0">
                <a:latin typeface="+mn-lt"/>
              </a:rPr>
              <a:t> </a:t>
            </a:r>
            <a:r>
              <a:rPr lang="en-IN" sz="1650" dirty="0">
                <a:solidFill>
                  <a:srgbClr val="010000"/>
                </a:solidFill>
                <a:latin typeface="+mn-lt"/>
              </a:rPr>
              <a:t>Streamlines</a:t>
            </a:r>
            <a:r>
              <a:rPr lang="en-IN" sz="1650" dirty="0">
                <a:latin typeface="+mn-lt"/>
              </a:rPr>
              <a:t> acquisition from top academic repositories</a:t>
            </a:r>
          </a:p>
          <a:p>
            <a:pPr marL="285750" marR="0" lvl="0" indent="-28575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50" b="1" dirty="0">
                <a:latin typeface="+mn-lt"/>
              </a:rPr>
              <a:t>Precision Customization:</a:t>
            </a:r>
            <a:r>
              <a:rPr lang="en-IN" sz="1650" dirty="0">
                <a:latin typeface="+mn-lt"/>
              </a:rPr>
              <a:t> Delivers finely tuned, bespoke publication filters</a:t>
            </a:r>
            <a:endParaRPr lang="en-US" sz="1650" dirty="0">
              <a:solidFill>
                <a:schemeClr val="accent2"/>
              </a:solidFill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650" b="1" dirty="0">
                <a:latin typeface="+mn-lt"/>
              </a:rPr>
              <a:t>Omnichannel Export:</a:t>
            </a:r>
            <a:r>
              <a:rPr lang="en-IN" sz="1650" dirty="0">
                <a:latin typeface="+mn-lt"/>
              </a:rPr>
              <a:t> Facilitates seamless, multi-format dissemination</a:t>
            </a:r>
            <a:endParaRPr kumimoji="0" lang="en-US" altLang="en-US" sz="16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8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883966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SIH’24</a:t>
            </a: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DC649B73-7575-B71C-2CC9-E26E7E3809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687286" cy="63527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ByteForce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63E95-F3D6-D7F4-0DAD-AECD96128E0D}"/>
              </a:ext>
            </a:extLst>
          </p:cNvPr>
          <p:cNvSpPr txBox="1"/>
          <p:nvPr/>
        </p:nvSpPr>
        <p:spPr>
          <a:xfrm>
            <a:off x="104766" y="1271417"/>
            <a:ext cx="6089504" cy="532453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u="sng" dirty="0">
                <a:latin typeface="+mj-lt"/>
              </a:rPr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React.js &amp; Tailwind CSS: </a:t>
            </a:r>
            <a:r>
              <a:rPr lang="en-IN" dirty="0"/>
              <a:t>Engaging &amp; responsive web interface. </a:t>
            </a:r>
          </a:p>
          <a:p>
            <a:r>
              <a:rPr lang="en-IN" sz="2000" b="1" u="sng" dirty="0">
                <a:solidFill>
                  <a:srgbClr val="010000"/>
                </a:solidFill>
                <a:latin typeface="+mj-lt"/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0000"/>
                </a:solidFill>
              </a:rPr>
              <a:t>Django: </a:t>
            </a:r>
            <a:r>
              <a:rPr lang="en-IN" dirty="0">
                <a:solidFill>
                  <a:srgbClr val="010000"/>
                </a:solidFill>
              </a:rPr>
              <a:t>Handles backend services.</a:t>
            </a:r>
          </a:p>
          <a:p>
            <a:r>
              <a:rPr lang="en-IN" sz="2000" b="1" u="sng" dirty="0">
                <a:solidFill>
                  <a:srgbClr val="010000"/>
                </a:solidFill>
                <a:latin typeface="+mj-lt"/>
              </a:rPr>
              <a:t>Libraries: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0000"/>
                </a:solidFill>
              </a:rPr>
              <a:t>Data Processing &amp; File Generation: </a:t>
            </a:r>
            <a:r>
              <a:rPr lang="en-IN" dirty="0">
                <a:solidFill>
                  <a:srgbClr val="010000"/>
                </a:solidFill>
              </a:rPr>
              <a:t>python-docx, Pandas, </a:t>
            </a:r>
            <a:r>
              <a:rPr lang="en-IN" dirty="0" err="1">
                <a:solidFill>
                  <a:srgbClr val="010000"/>
                </a:solidFill>
              </a:rPr>
              <a:t>Bibtex</a:t>
            </a:r>
            <a:r>
              <a:rPr lang="en-IN" dirty="0">
                <a:solidFill>
                  <a:srgbClr val="010000"/>
                </a:solidFill>
              </a:rPr>
              <a:t> parser , </a:t>
            </a:r>
            <a:r>
              <a:rPr lang="en-IN" dirty="0" err="1">
                <a:solidFill>
                  <a:srgbClr val="010000"/>
                </a:solidFill>
              </a:rPr>
              <a:t>Numpy</a:t>
            </a:r>
            <a:endParaRPr lang="en-IN" dirty="0">
              <a:solidFill>
                <a:srgbClr val="01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10000"/>
                </a:solidFill>
              </a:rPr>
              <a:t>Visualization: </a:t>
            </a:r>
            <a:r>
              <a:rPr lang="en-IN" dirty="0">
                <a:solidFill>
                  <a:srgbClr val="010000"/>
                </a:solidFill>
              </a:rPr>
              <a:t>Matplotlib, chart.js</a:t>
            </a:r>
            <a:endParaRPr lang="en-IN" b="1" dirty="0">
              <a:solidFill>
                <a:srgbClr val="010000"/>
              </a:solidFill>
            </a:endParaRPr>
          </a:p>
          <a:p>
            <a:r>
              <a:rPr lang="en-IN" sz="2400" b="1" u="sng" dirty="0">
                <a:latin typeface="+mj-lt"/>
              </a:rPr>
              <a:t>Crawling &amp; Data Retrieval: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APIs and SDKs: </a:t>
            </a:r>
            <a:r>
              <a:rPr lang="en-IN" dirty="0"/>
              <a:t>Integration with scholarly databases such as Google Scholar, DBLP, </a:t>
            </a:r>
            <a:r>
              <a:rPr lang="en-IN" dirty="0" err="1"/>
              <a:t>CrossRef</a:t>
            </a:r>
            <a:r>
              <a:rPr lang="en-IN" dirty="0"/>
              <a:t>, ORCID, and </a:t>
            </a:r>
            <a:r>
              <a:rPr lang="en-IN" dirty="0" err="1"/>
              <a:t>arXiv</a:t>
            </a:r>
            <a:r>
              <a:rPr lang="en-IN" dirty="0"/>
              <a:t>.</a:t>
            </a:r>
          </a:p>
          <a:p>
            <a:r>
              <a:rPr lang="en-IN" sz="2000" b="1" u="sng" dirty="0">
                <a:latin typeface="+mj-lt"/>
              </a:rPr>
              <a:t>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PostgreSQL: </a:t>
            </a:r>
            <a:r>
              <a:rPr lang="en-IN" dirty="0"/>
              <a:t>Structured storage of faculty profiles and publication records.</a:t>
            </a:r>
          </a:p>
          <a:p>
            <a:pPr marL="0" marR="0" lvl="0" indent="0" algn="l" defTabSz="4572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1" charset="-128"/>
                <a:cs typeface="Arial" panose="020B0604020202020204" pitchFamily="34" charset="0"/>
              </a:rPr>
              <a:t>Cloud Services:</a:t>
            </a:r>
          </a:p>
          <a:p>
            <a:pPr marL="285750" marR="0" lvl="0" indent="-285750" algn="l" defTabSz="4572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ＭＳ Ｐゴシック" pitchFamily="1" charset="-128"/>
                <a:cs typeface="Arial" panose="020B0604020202020204" pitchFamily="34" charset="0"/>
              </a:rPr>
              <a:t>Firebase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1" charset="-128"/>
                <a:cs typeface="Arial" panose="020B0604020202020204" pitchFamily="34" charset="0"/>
              </a:rPr>
              <a:t>: OAuth-based email authentication</a:t>
            </a:r>
          </a:p>
          <a:p>
            <a:pPr marL="285750" marR="0" lvl="0" indent="-285750" algn="l" defTabSz="4572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chemeClr val="tx1"/>
                </a:solidFill>
                <a:ea typeface="ＭＳ Ｐゴシック" pitchFamily="1" charset="-128"/>
                <a:cs typeface="Arial" panose="020B0604020202020204" pitchFamily="34" charset="0"/>
              </a:rPr>
              <a:t>AWS: </a:t>
            </a:r>
            <a:r>
              <a:rPr lang="en-US" dirty="0">
                <a:solidFill>
                  <a:schemeClr val="tx1"/>
                </a:solidFill>
                <a:ea typeface="ＭＳ Ｐゴシック" pitchFamily="1" charset="-128"/>
                <a:cs typeface="Arial" panose="020B0604020202020204" pitchFamily="34" charset="0"/>
              </a:rPr>
              <a:t>EC2 for web hosting &amp; RDS for database management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0F76C0-C453-819B-2A3C-9A672FD39BDB}"/>
              </a:ext>
            </a:extLst>
          </p:cNvPr>
          <p:cNvSpPr txBox="1"/>
          <p:nvPr/>
        </p:nvSpPr>
        <p:spPr>
          <a:xfrm>
            <a:off x="104766" y="806352"/>
            <a:ext cx="6089504" cy="466428"/>
          </a:xfrm>
          <a:custGeom>
            <a:avLst/>
            <a:gdLst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61665 h 461665"/>
              <a:gd name="connsiteX4" fmla="*/ 0 w 6089504"/>
              <a:gd name="connsiteY4" fmla="*/ 0 h 461665"/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41028 h 461665"/>
              <a:gd name="connsiteX4" fmla="*/ 0 w 6089504"/>
              <a:gd name="connsiteY4" fmla="*/ 0 h 461665"/>
              <a:gd name="connsiteX0" fmla="*/ 4762 w 6094266"/>
              <a:gd name="connsiteY0" fmla="*/ 0 h 466428"/>
              <a:gd name="connsiteX1" fmla="*/ 6094266 w 6094266"/>
              <a:gd name="connsiteY1" fmla="*/ 0 h 466428"/>
              <a:gd name="connsiteX2" fmla="*/ 6094266 w 6094266"/>
              <a:gd name="connsiteY2" fmla="*/ 461665 h 466428"/>
              <a:gd name="connsiteX3" fmla="*/ 0 w 6094266"/>
              <a:gd name="connsiteY3" fmla="*/ 466428 h 466428"/>
              <a:gd name="connsiteX4" fmla="*/ 4762 w 6094266"/>
              <a:gd name="connsiteY4" fmla="*/ 0 h 46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4266" h="466428">
                <a:moveTo>
                  <a:pt x="4762" y="0"/>
                </a:moveTo>
                <a:lnTo>
                  <a:pt x="6094266" y="0"/>
                </a:lnTo>
                <a:lnTo>
                  <a:pt x="6094266" y="461665"/>
                </a:lnTo>
                <a:lnTo>
                  <a:pt x="0" y="466428"/>
                </a:lnTo>
                <a:cubicBezTo>
                  <a:pt x="1587" y="310952"/>
                  <a:pt x="3175" y="155476"/>
                  <a:pt x="4762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Tech Stack</a:t>
            </a:r>
          </a:p>
        </p:txBody>
      </p:sp>
      <p:sp>
        <p:nvSpPr>
          <p:cNvPr id="17416" name="Rectangle 17415">
            <a:extLst>
              <a:ext uri="{FF2B5EF4-FFF2-40B4-BE49-F238E27FC236}">
                <a16:creationId xmlns:a16="http://schemas.microsoft.com/office/drawing/2014/main" id="{F150E601-04C7-7030-1E8A-505445013CDD}"/>
              </a:ext>
            </a:extLst>
          </p:cNvPr>
          <p:cNvSpPr/>
          <p:nvPr/>
        </p:nvSpPr>
        <p:spPr>
          <a:xfrm>
            <a:off x="6281881" y="1197472"/>
            <a:ext cx="5772006" cy="5057909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8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7417" name="Rectangle 17416">
            <a:extLst>
              <a:ext uri="{FF2B5EF4-FFF2-40B4-BE49-F238E27FC236}">
                <a16:creationId xmlns:a16="http://schemas.microsoft.com/office/drawing/2014/main" id="{48BA0015-C939-EECC-E9EC-AB7C453AB3F1}"/>
              </a:ext>
            </a:extLst>
          </p:cNvPr>
          <p:cNvSpPr/>
          <p:nvPr/>
        </p:nvSpPr>
        <p:spPr>
          <a:xfrm>
            <a:off x="6282114" y="806352"/>
            <a:ext cx="5772006" cy="461924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18" name="TextBox 17417">
            <a:extLst>
              <a:ext uri="{FF2B5EF4-FFF2-40B4-BE49-F238E27FC236}">
                <a16:creationId xmlns:a16="http://schemas.microsoft.com/office/drawing/2014/main" id="{EFE1F8CA-6C3B-78A5-9D98-5029204F4709}"/>
              </a:ext>
            </a:extLst>
          </p:cNvPr>
          <p:cNvSpPr txBox="1"/>
          <p:nvPr/>
        </p:nvSpPr>
        <p:spPr>
          <a:xfrm>
            <a:off x="6294704" y="811115"/>
            <a:ext cx="5755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Process Flow</a:t>
            </a:r>
          </a:p>
        </p:txBody>
      </p:sp>
      <p:sp>
        <p:nvSpPr>
          <p:cNvPr id="17419" name="TextBox 17418">
            <a:extLst>
              <a:ext uri="{FF2B5EF4-FFF2-40B4-BE49-F238E27FC236}">
                <a16:creationId xmlns:a16="http://schemas.microsoft.com/office/drawing/2014/main" id="{D767DC39-4869-57B5-01CF-21F367522FFB}"/>
              </a:ext>
            </a:extLst>
          </p:cNvPr>
          <p:cNvSpPr txBox="1"/>
          <p:nvPr/>
        </p:nvSpPr>
        <p:spPr>
          <a:xfrm>
            <a:off x="13811520" y="4137578"/>
            <a:ext cx="1913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17420" name="Google Shape;93;p2">
            <a:extLst>
              <a:ext uri="{FF2B5EF4-FFF2-40B4-BE49-F238E27FC236}">
                <a16:creationId xmlns:a16="http://schemas.microsoft.com/office/drawing/2014/main" id="{8AD53F16-5758-297C-986E-A84E56D4C8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0" y="1"/>
            <a:ext cx="1757381" cy="83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E027D3D-258B-6375-F99E-15D8D544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7800" y="5288302"/>
            <a:ext cx="300297" cy="30029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D09E89B-7C5C-5A65-E912-A0504C9DF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7422" y="4224836"/>
            <a:ext cx="444338" cy="62844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5CD5DEF-5851-1DD1-A5E5-93C0927BA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78724" y="3504511"/>
            <a:ext cx="252000" cy="288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F0B305F8-52E8-1D1A-0158-C78A0D2BD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8335" y="3504511"/>
            <a:ext cx="252000" cy="28800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BE8DE37-F3D4-AA15-DFC6-AB829AB10F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7946" y="3499612"/>
            <a:ext cx="252000" cy="288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B6153E6-C70C-8BD3-73E6-D6A22A2F55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4649" y="3504512"/>
            <a:ext cx="216021" cy="288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F6FA4BF-75C2-D3CB-5ACB-FB10F4018E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7422" y="2302820"/>
            <a:ext cx="245802" cy="25902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95D9B3F-3673-C2B7-0567-F02698A389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0733" y="1362762"/>
            <a:ext cx="288000" cy="28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FF300BB3-A98D-6072-38CF-1864E06D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66629" y="1387368"/>
            <a:ext cx="279116" cy="24858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9E9EDDE-E073-4800-7FC9-1D0FFE946D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597557" y="3504511"/>
            <a:ext cx="252000" cy="288000"/>
          </a:xfrm>
          <a:prstGeom prst="rect">
            <a:avLst/>
          </a:prstGeom>
        </p:spPr>
      </p:pic>
      <p:pic>
        <p:nvPicPr>
          <p:cNvPr id="17410" name="Graphic 17409">
            <a:extLst>
              <a:ext uri="{FF2B5EF4-FFF2-40B4-BE49-F238E27FC236}">
                <a16:creationId xmlns:a16="http://schemas.microsoft.com/office/drawing/2014/main" id="{0CFC7ED6-F170-1D50-C1AF-219EE8E0B50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94704" y="1284126"/>
            <a:ext cx="5734313" cy="4934114"/>
          </a:xfrm>
          <a:prstGeom prst="rect">
            <a:avLst/>
          </a:prstGeom>
        </p:spPr>
      </p:pic>
      <p:pic>
        <p:nvPicPr>
          <p:cNvPr id="17411" name="Graphic 17410">
            <a:extLst>
              <a:ext uri="{FF2B5EF4-FFF2-40B4-BE49-F238E27FC236}">
                <a16:creationId xmlns:a16="http://schemas.microsoft.com/office/drawing/2014/main" id="{232FDEFF-1FA5-7631-5198-3C4754B6FDF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05708" y="5362491"/>
            <a:ext cx="378324" cy="226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6105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SIH’24</a:t>
            </a: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42FE8AC3-1A26-D55E-78A3-82041BD982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687286" cy="63527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ByteForce</a:t>
            </a:r>
          </a:p>
        </p:txBody>
      </p:sp>
      <p:pic>
        <p:nvPicPr>
          <p:cNvPr id="4" name="Google Shape;93;p2">
            <a:extLst>
              <a:ext uri="{FF2B5EF4-FFF2-40B4-BE49-F238E27FC236}">
                <a16:creationId xmlns:a16="http://schemas.microsoft.com/office/drawing/2014/main" id="{AEEF5A5A-EFE8-16FE-8199-B8B4C66875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0" y="1"/>
            <a:ext cx="1757381" cy="836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84837-C67D-3069-8948-FEC7C0B2870E}"/>
              </a:ext>
            </a:extLst>
          </p:cNvPr>
          <p:cNvSpPr txBox="1"/>
          <p:nvPr/>
        </p:nvSpPr>
        <p:spPr>
          <a:xfrm>
            <a:off x="104766" y="1491587"/>
            <a:ext cx="6089504" cy="4647426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Technical Feasibility: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State-of-the-Art Stack: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Employs cutting-edge technologies for robust performance and scalability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Integrity: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rigorous security protocols and compliance for sensitive information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Financial Feasibility: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Cost-Effective: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Leverages efficient, cost-conscious solutions to minimize initial investment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 Feasibility: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Demand: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Addresses a pressing need for streamlined publication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Competitive Advantage: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Distinguishes with advanced features and a user-centric approach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Operational Feasibility: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Implementation: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Streamlined deployment process ensures timely project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7BB8-49B0-45E5-FB30-C1E37EC93D72}"/>
              </a:ext>
            </a:extLst>
          </p:cNvPr>
          <p:cNvSpPr txBox="1"/>
          <p:nvPr/>
        </p:nvSpPr>
        <p:spPr>
          <a:xfrm>
            <a:off x="104766" y="1028538"/>
            <a:ext cx="6089504" cy="466428"/>
          </a:xfrm>
          <a:custGeom>
            <a:avLst/>
            <a:gdLst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61665 h 461665"/>
              <a:gd name="connsiteX4" fmla="*/ 0 w 6089504"/>
              <a:gd name="connsiteY4" fmla="*/ 0 h 461665"/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41028 h 461665"/>
              <a:gd name="connsiteX4" fmla="*/ 0 w 6089504"/>
              <a:gd name="connsiteY4" fmla="*/ 0 h 461665"/>
              <a:gd name="connsiteX0" fmla="*/ 4762 w 6094266"/>
              <a:gd name="connsiteY0" fmla="*/ 0 h 466428"/>
              <a:gd name="connsiteX1" fmla="*/ 6094266 w 6094266"/>
              <a:gd name="connsiteY1" fmla="*/ 0 h 466428"/>
              <a:gd name="connsiteX2" fmla="*/ 6094266 w 6094266"/>
              <a:gd name="connsiteY2" fmla="*/ 461665 h 466428"/>
              <a:gd name="connsiteX3" fmla="*/ 0 w 6094266"/>
              <a:gd name="connsiteY3" fmla="*/ 466428 h 466428"/>
              <a:gd name="connsiteX4" fmla="*/ 4762 w 6094266"/>
              <a:gd name="connsiteY4" fmla="*/ 0 h 46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4266" h="466428">
                <a:moveTo>
                  <a:pt x="4762" y="0"/>
                </a:moveTo>
                <a:lnTo>
                  <a:pt x="6094266" y="0"/>
                </a:lnTo>
                <a:lnTo>
                  <a:pt x="6094266" y="461665"/>
                </a:lnTo>
                <a:lnTo>
                  <a:pt x="0" y="466428"/>
                </a:lnTo>
                <a:cubicBezTo>
                  <a:pt x="1587" y="310952"/>
                  <a:pt x="3175" y="155476"/>
                  <a:pt x="4762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kern="12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Feasibility Assessment</a:t>
            </a: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668E7-D9C3-D50C-5B2B-6AB198951B03}"/>
              </a:ext>
            </a:extLst>
          </p:cNvPr>
          <p:cNvSpPr/>
          <p:nvPr/>
        </p:nvSpPr>
        <p:spPr>
          <a:xfrm>
            <a:off x="6316601" y="1324412"/>
            <a:ext cx="5772006" cy="4814601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1F4B3-5F14-D5BA-7329-1AEA201BD950}"/>
              </a:ext>
            </a:extLst>
          </p:cNvPr>
          <p:cNvSpPr/>
          <p:nvPr/>
        </p:nvSpPr>
        <p:spPr>
          <a:xfrm>
            <a:off x="6316897" y="1028538"/>
            <a:ext cx="5772006" cy="461924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Key Challenges and Responses</a:t>
            </a: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27555-4C0A-DF4E-3833-7151DFE97DA7}"/>
              </a:ext>
            </a:extLst>
          </p:cNvPr>
          <p:cNvSpPr txBox="1"/>
          <p:nvPr/>
        </p:nvSpPr>
        <p:spPr>
          <a:xfrm>
            <a:off x="6316601" y="1486253"/>
            <a:ext cx="577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+mn-lt"/>
              </a:rPr>
              <a:t>Challenge: Integrating Diverse Data Sources</a:t>
            </a:r>
            <a:br>
              <a:rPr lang="en-IN" dirty="0">
                <a:latin typeface="+mn-lt"/>
              </a:rPr>
            </a:br>
            <a:r>
              <a:rPr lang="en-IN" b="1" dirty="0">
                <a:latin typeface="+mn-lt"/>
              </a:rPr>
              <a:t>Mitigation:</a:t>
            </a:r>
            <a:r>
              <a:rPr lang="en-IN" dirty="0">
                <a:latin typeface="+mn-lt"/>
              </a:rPr>
              <a:t> Leverage a suite of APIs and libraries for robust data integration and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+mn-lt"/>
              </a:rPr>
              <a:t>Challenge: Data Accuracy Concerns</a:t>
            </a:r>
            <a:br>
              <a:rPr lang="en-IN" dirty="0">
                <a:latin typeface="+mn-lt"/>
              </a:rPr>
            </a:br>
            <a:r>
              <a:rPr lang="en-IN" b="1" dirty="0">
                <a:latin typeface="+mn-lt"/>
              </a:rPr>
              <a:t>Mitigation:</a:t>
            </a:r>
            <a:r>
              <a:rPr lang="en-IN" dirty="0">
                <a:latin typeface="+mn-lt"/>
              </a:rPr>
              <a:t> Enforce stringent validation protocols and multi-source checks to guarantee data precision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+mn-lt"/>
              </a:rPr>
              <a:t>Challenge: Export Functionality Management</a:t>
            </a:r>
            <a:br>
              <a:rPr lang="en-IN" dirty="0">
                <a:latin typeface="+mn-lt"/>
              </a:rPr>
            </a:br>
            <a:r>
              <a:rPr lang="en-IN" b="1" dirty="0">
                <a:latin typeface="+mn-lt"/>
              </a:rPr>
              <a:t>Mitigation:</a:t>
            </a:r>
            <a:r>
              <a:rPr lang="en-IN" dirty="0">
                <a:latin typeface="+mn-lt"/>
              </a:rPr>
              <a:t> Deliver flexible export solutions for Word and Excel, optimizing user experience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+mn-lt"/>
              </a:rPr>
              <a:t>Challenge: User Adoption Barriers</a:t>
            </a:r>
            <a:br>
              <a:rPr lang="en-IN" dirty="0">
                <a:latin typeface="+mn-lt"/>
              </a:rPr>
            </a:br>
            <a:r>
              <a:rPr lang="en-IN" b="1" dirty="0">
                <a:latin typeface="+mn-lt"/>
              </a:rPr>
              <a:t>Mitigation:</a:t>
            </a:r>
            <a:r>
              <a:rPr lang="en-IN" dirty="0">
                <a:latin typeface="+mn-lt"/>
              </a:rPr>
              <a:t> Provide in-depth training and user-friendly interfaces for effortless adoption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Challenge: Complex Data Mapping</a:t>
            </a:r>
            <a:br>
              <a:rPr lang="en-US" dirty="0">
                <a:latin typeface="+mn-lt"/>
              </a:rPr>
            </a:br>
            <a:r>
              <a:rPr lang="en-US" b="1" dirty="0">
                <a:latin typeface="+mn-lt"/>
              </a:rPr>
              <a:t>Mitigation:</a:t>
            </a:r>
            <a:r>
              <a:rPr lang="en-US" dirty="0">
                <a:latin typeface="+mn-lt"/>
              </a:rPr>
              <a:t> Design intuitive data mapping tools to simplify the alignment of diverse data sets</a:t>
            </a:r>
          </a:p>
        </p:txBody>
      </p:sp>
    </p:spTree>
    <p:extLst>
      <p:ext uri="{BB962C8B-B14F-4D97-AF65-F5344CB8AC3E}">
        <p14:creationId xmlns:p14="http://schemas.microsoft.com/office/powerpoint/2010/main" val="213609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SIH’24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983A5C0-F3BA-341F-5CE5-592D0C7FAB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687286" cy="63527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ByteForce</a:t>
            </a:r>
          </a:p>
        </p:txBody>
      </p:sp>
      <p:pic>
        <p:nvPicPr>
          <p:cNvPr id="5" name="Google Shape;93;p2">
            <a:extLst>
              <a:ext uri="{FF2B5EF4-FFF2-40B4-BE49-F238E27FC236}">
                <a16:creationId xmlns:a16="http://schemas.microsoft.com/office/drawing/2014/main" id="{3144A8E9-C82E-54FC-AFA0-17F5108B71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0" y="1"/>
            <a:ext cx="1757381" cy="83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7218AE-330B-B83B-0CC7-CDFD7D858566}"/>
              </a:ext>
            </a:extLst>
          </p:cNvPr>
          <p:cNvSpPr txBox="1"/>
          <p:nvPr/>
        </p:nvSpPr>
        <p:spPr>
          <a:xfrm>
            <a:off x="104766" y="1028538"/>
            <a:ext cx="6089504" cy="466428"/>
          </a:xfrm>
          <a:custGeom>
            <a:avLst/>
            <a:gdLst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61665 h 461665"/>
              <a:gd name="connsiteX4" fmla="*/ 0 w 6089504"/>
              <a:gd name="connsiteY4" fmla="*/ 0 h 461665"/>
              <a:gd name="connsiteX0" fmla="*/ 0 w 6089504"/>
              <a:gd name="connsiteY0" fmla="*/ 0 h 461665"/>
              <a:gd name="connsiteX1" fmla="*/ 6089504 w 6089504"/>
              <a:gd name="connsiteY1" fmla="*/ 0 h 461665"/>
              <a:gd name="connsiteX2" fmla="*/ 6089504 w 6089504"/>
              <a:gd name="connsiteY2" fmla="*/ 461665 h 461665"/>
              <a:gd name="connsiteX3" fmla="*/ 0 w 6089504"/>
              <a:gd name="connsiteY3" fmla="*/ 441028 h 461665"/>
              <a:gd name="connsiteX4" fmla="*/ 0 w 6089504"/>
              <a:gd name="connsiteY4" fmla="*/ 0 h 461665"/>
              <a:gd name="connsiteX0" fmla="*/ 4762 w 6094266"/>
              <a:gd name="connsiteY0" fmla="*/ 0 h 466428"/>
              <a:gd name="connsiteX1" fmla="*/ 6094266 w 6094266"/>
              <a:gd name="connsiteY1" fmla="*/ 0 h 466428"/>
              <a:gd name="connsiteX2" fmla="*/ 6094266 w 6094266"/>
              <a:gd name="connsiteY2" fmla="*/ 461665 h 466428"/>
              <a:gd name="connsiteX3" fmla="*/ 0 w 6094266"/>
              <a:gd name="connsiteY3" fmla="*/ 466428 h 466428"/>
              <a:gd name="connsiteX4" fmla="*/ 4762 w 6094266"/>
              <a:gd name="connsiteY4" fmla="*/ 0 h 46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4266" h="466428">
                <a:moveTo>
                  <a:pt x="4762" y="0"/>
                </a:moveTo>
                <a:lnTo>
                  <a:pt x="6094266" y="0"/>
                </a:lnTo>
                <a:lnTo>
                  <a:pt x="6094266" y="461665"/>
                </a:lnTo>
                <a:lnTo>
                  <a:pt x="0" y="466428"/>
                </a:lnTo>
                <a:cubicBezTo>
                  <a:pt x="1587" y="310952"/>
                  <a:pt x="3175" y="155476"/>
                  <a:pt x="4762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Impact on Target Audience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6B041-BD77-E17F-B6F2-69FD2FD5D079}"/>
              </a:ext>
            </a:extLst>
          </p:cNvPr>
          <p:cNvSpPr/>
          <p:nvPr/>
        </p:nvSpPr>
        <p:spPr>
          <a:xfrm>
            <a:off x="6315228" y="1491587"/>
            <a:ext cx="5772006" cy="4801313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73695B-50DA-49BC-3CF6-22E7AC328CFB}"/>
              </a:ext>
            </a:extLst>
          </p:cNvPr>
          <p:cNvSpPr/>
          <p:nvPr/>
        </p:nvSpPr>
        <p:spPr>
          <a:xfrm>
            <a:off x="6315228" y="1028538"/>
            <a:ext cx="5772006" cy="461924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AEEB2-DE84-B790-3CDF-562943381D70}"/>
              </a:ext>
            </a:extLst>
          </p:cNvPr>
          <p:cNvSpPr txBox="1"/>
          <p:nvPr/>
        </p:nvSpPr>
        <p:spPr>
          <a:xfrm>
            <a:off x="6268476" y="1033301"/>
            <a:ext cx="581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Key Benefits </a:t>
            </a:r>
            <a:endParaRPr lang="en-IN" sz="2400" b="1" u="sng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FD8EF-A759-4047-4524-1F50D6EA605F}"/>
              </a:ext>
            </a:extLst>
          </p:cNvPr>
          <p:cNvSpPr txBox="1"/>
          <p:nvPr/>
        </p:nvSpPr>
        <p:spPr>
          <a:xfrm>
            <a:off x="6268476" y="1496974"/>
            <a:ext cx="586550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For Institution: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Accreditation-Optimized:</a:t>
            </a:r>
            <a:r>
              <a:rPr lang="en-US" dirty="0">
                <a:latin typeface="+mn-lt"/>
              </a:rPr>
              <a:t> Delivers detailed, compliance-focused 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Efficiency Boost:</a:t>
            </a:r>
            <a:r>
              <a:rPr lang="en-US" dirty="0">
                <a:latin typeface="+mn-lt"/>
              </a:rPr>
              <a:t> Accelerates data processing and report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Unified Records:</a:t>
            </a:r>
            <a:r>
              <a:rPr lang="en-US" dirty="0">
                <a:latin typeface="+mn-lt"/>
              </a:rPr>
              <a:t> Integrates diverse publications seamlessly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Strategic Insights:</a:t>
            </a:r>
            <a:r>
              <a:rPr lang="en-US" dirty="0">
                <a:latin typeface="+mn-lt"/>
              </a:rPr>
              <a:t> Provides actionable data to refine institutional objectives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+mj-lt"/>
              </a:rPr>
              <a:t>For Faculty:</a:t>
            </a:r>
            <a:endParaRPr lang="en-I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Elevated Prestige:</a:t>
            </a:r>
            <a:r>
              <a:rPr lang="en-IN" dirty="0">
                <a:latin typeface="+mn-lt"/>
              </a:rPr>
              <a:t> Enhances academic profiles with precise 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/>
                </a:solidFill>
                <a:latin typeface="+mn-lt"/>
              </a:rPr>
              <a:t>Bespoke Reports:</a:t>
            </a:r>
            <a:r>
              <a:rPr lang="en-IN" dirty="0">
                <a:solidFill>
                  <a:schemeClr val="accent2"/>
                </a:solidFill>
                <a:latin typeface="+mn-lt"/>
              </a:rPr>
              <a:t> Custom outputs for institutional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Rapid Export:</a:t>
            </a:r>
            <a:r>
              <a:rPr lang="en-IN" dirty="0">
                <a:latin typeface="+mn-lt"/>
              </a:rPr>
              <a:t> Effortless transfer across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+mn-lt"/>
              </a:rPr>
              <a:t>Streamlined Oversight:</a:t>
            </a:r>
            <a:r>
              <a:rPr lang="en-IN" dirty="0">
                <a:latin typeface="+mn-lt"/>
              </a:rPr>
              <a:t> Simplifies academic record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CFA55D-3080-7908-B43C-C11CB1798B54}"/>
              </a:ext>
            </a:extLst>
          </p:cNvPr>
          <p:cNvSpPr/>
          <p:nvPr/>
        </p:nvSpPr>
        <p:spPr>
          <a:xfrm>
            <a:off x="104766" y="1496974"/>
            <a:ext cx="6089504" cy="4795926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Positive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Enhanced Academic Renown: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Amplifies faculty prominence and profile distinction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Streamlined Data Aggregation: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Refines the consolidation and management of research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Bespoke Accreditation Reports: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Delivers customized summaries for precise institutional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Effortless Data Transition: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Facilitates smooth transfer across multiple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Insightful Strategic Analytics: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Provides actionable intelligence to guide academic strategies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Negative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Scalability Constraints: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Initial scaling may be limited, but modular upgrades will support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Data Integration Hurdles: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Combining data sources can be complex, yet advanced methods will ensure smooth management.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E8CEB9E-BB4A-D155-13D9-5596ECDC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SIH’24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DD64133B-4470-9FB4-4B07-626FBD7C7A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687286" cy="63527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ByteForce</a:t>
            </a:r>
          </a:p>
        </p:txBody>
      </p:sp>
      <p:pic>
        <p:nvPicPr>
          <p:cNvPr id="5" name="Google Shape;93;p2">
            <a:extLst>
              <a:ext uri="{FF2B5EF4-FFF2-40B4-BE49-F238E27FC236}">
                <a16:creationId xmlns:a16="http://schemas.microsoft.com/office/drawing/2014/main" id="{010CB7C5-B71D-55A2-D52C-BCA724CAE8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0" y="1"/>
            <a:ext cx="1757381" cy="83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F79753-3944-6BB0-05EA-ADC491C712DE}"/>
              </a:ext>
            </a:extLst>
          </p:cNvPr>
          <p:cNvSpPr txBox="1"/>
          <p:nvPr/>
        </p:nvSpPr>
        <p:spPr>
          <a:xfrm>
            <a:off x="609600" y="1258199"/>
            <a:ext cx="10972800" cy="5482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Research and Academic Papers: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4"/>
              </a:rPr>
              <a:t>BibTeX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4"/>
              </a:rPr>
              <a:t> Citation Guide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+mn-lt"/>
                <a:hlinkClick r:id="rId5"/>
              </a:rPr>
              <a:t>A Survey of Content Management Systems for Scholarly Information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Articles: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6"/>
              </a:rPr>
              <a:t>How to Conduct a Literature Search for Systematic Reviews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hlinkClick r:id="rId7"/>
              </a:rPr>
              <a:t>Content Management System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Case Studies and Implementation Examples: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8"/>
              </a:rPr>
              <a:t>Exploring Research Profiling Platforms: A Case Study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9"/>
              </a:rPr>
              <a:t>VIDWAN: National Researcher Network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9266</TotalTime>
  <Words>777</Words>
  <Application>Microsoft Office PowerPoint</Application>
  <PresentationFormat>Widescreen</PresentationFormat>
  <Paragraphs>117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Meet Vora</cp:lastModifiedBy>
  <cp:revision>156</cp:revision>
  <dcterms:created xsi:type="dcterms:W3CDTF">2013-12-12T18:46:50Z</dcterms:created>
  <dcterms:modified xsi:type="dcterms:W3CDTF">2024-09-18T08:09:26Z</dcterms:modified>
  <cp:category/>
</cp:coreProperties>
</file>