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7F755D4-A0AA-8940-93CC-C7C31F0B00A3}" type="datetimeFigureOut">
              <a:rPr lang="en-US" smtClean="0"/>
              <a:t>6/27/2024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CD0E8D45-E4C9-0E47-920B-20270CF4D374}" type="slidenum">
              <a:rPr lang="en-US" smtClean="0"/>
              <a:t>‹#›</a:t>
            </a:fld>
            <a:endParaRPr lang="en-US"/>
          </a:p>
        </p:txBody>
      </p:sp>
    </p:spTree>
    <p:extLst>
      <p:ext uri="{BB962C8B-B14F-4D97-AF65-F5344CB8AC3E}">
        <p14:creationId xmlns:p14="http://schemas.microsoft.com/office/powerpoint/2010/main" val="419063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hyperlink" Target="https://gamma.app" TargetMode="External" /></Relationships>
</file>

<file path=ppt/slides/_rels/slide10.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image" Target="../media/image13.png" /><Relationship Id="rId7" Type="http://schemas.openxmlformats.org/officeDocument/2006/relationships/hyperlink" Target="https://gamma.app" TargetMode="External" /><Relationship Id="rId2" Type="http://schemas.openxmlformats.org/officeDocument/2006/relationships/notesSlide" Target="../notesSlides/notesSlide10.xml" /><Relationship Id="rId1" Type="http://schemas.openxmlformats.org/officeDocument/2006/relationships/slideLayout" Target="../slideLayouts/slideLayout1.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hyperlink" Target="https://gamma.app" TargetMode="External" /><Relationship Id="rId5" Type="http://schemas.openxmlformats.org/officeDocument/2006/relationships/image" Target="../media/image5.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hyperlink" Target="https://gamma.app" TargetMode="Externa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hyperlink" Target="https://gamma.app"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hyperlink" Target="https://gamma.app" TargetMode="External" /></Relationships>
</file>

<file path=ppt/slides/_rels/slide8.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image" Target="../media/image9.png" /><Relationship Id="rId7" Type="http://schemas.openxmlformats.org/officeDocument/2006/relationships/hyperlink" Target="https://gamma.app" TargetMode="External"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95644" y="504716"/>
            <a:ext cx="7415927" cy="3193971"/>
          </a:xfrm>
          <a:prstGeom prst="rect">
            <a:avLst/>
          </a:prstGeom>
          <a:noFill/>
          <a:ln/>
        </p:spPr>
        <p:txBody>
          <a:bodyPr wrap="square" rtlCol="0" anchor="t"/>
          <a:lstStyle/>
          <a:p>
            <a:pPr marL="0" indent="0">
              <a:lnSpc>
                <a:spcPts val="8384"/>
              </a:lnSpc>
              <a:buNone/>
            </a:pPr>
            <a:r>
              <a:rPr lang="en-US" sz="6707" dirty="0">
                <a:solidFill>
                  <a:srgbClr val="60A9FF"/>
                </a:solidFill>
                <a:latin typeface="Roboto Slab" pitchFamily="34" charset="0"/>
                <a:ea typeface="Roboto Slab" pitchFamily="34" charset="-122"/>
                <a:cs typeface="Roboto Slab" pitchFamily="34" charset="-120"/>
              </a:rPr>
              <a:t>Introduction to Bus Ticketing and Payment System</a:t>
            </a:r>
            <a:endParaRPr lang="en-US" sz="6707" dirty="0"/>
          </a:p>
        </p:txBody>
      </p:sp>
      <p:sp>
        <p:nvSpPr>
          <p:cNvPr id="6" name="Text 3"/>
          <p:cNvSpPr/>
          <p:nvPr/>
        </p:nvSpPr>
        <p:spPr>
          <a:xfrm>
            <a:off x="864037" y="4752023"/>
            <a:ext cx="7415927" cy="158019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Discover the innovative technologies transforming the public transportation experience. This comprehensive system streamlines ticket purchasing, fare management, and passenger analytics for seamless, efficient bus travel.</a:t>
            </a:r>
            <a:endParaRPr lang="en-US" sz="1944" dirty="0"/>
          </a:p>
        </p:txBody>
      </p:sp>
      <p:sp>
        <p:nvSpPr>
          <p:cNvPr id="7" name="Shape 4"/>
          <p:cNvSpPr/>
          <p:nvPr/>
        </p:nvSpPr>
        <p:spPr>
          <a:xfrm>
            <a:off x="864037" y="6628328"/>
            <a:ext cx="394930" cy="394930"/>
          </a:xfrm>
          <a:prstGeom prst="roundRect">
            <a:avLst>
              <a:gd name="adj" fmla="val 23151155"/>
            </a:avLst>
          </a:prstGeom>
          <a:noFill/>
          <a:ln w="7620">
            <a:solidFill>
              <a:srgbClr val="FFFFFF"/>
            </a:solidFill>
            <a:prstDash val="solid"/>
          </a:ln>
        </p:spPr>
      </p:sp>
      <p:sp>
        <p:nvSpPr>
          <p:cNvPr id="9" name="Text 5"/>
          <p:cNvSpPr/>
          <p:nvPr/>
        </p:nvSpPr>
        <p:spPr>
          <a:xfrm>
            <a:off x="1382315" y="6609874"/>
            <a:ext cx="8465069" cy="1112703"/>
          </a:xfrm>
          <a:prstGeom prst="rect">
            <a:avLst/>
          </a:prstGeom>
          <a:noFill/>
          <a:ln/>
        </p:spPr>
        <p:txBody>
          <a:bodyPr wrap="none" rtlCol="0" anchor="t"/>
          <a:lstStyle/>
          <a:p>
            <a:pPr marL="0" indent="0" algn="l">
              <a:lnSpc>
                <a:spcPts val="3402"/>
              </a:lnSpc>
              <a:buNone/>
            </a:pPr>
            <a:r>
              <a:rPr lang="en-US" sz="2430" b="1" dirty="0">
                <a:solidFill>
                  <a:srgbClr val="D6E5EF"/>
                </a:solidFill>
                <a:latin typeface="Roboto" pitchFamily="34" charset="0"/>
                <a:ea typeface="Roboto" pitchFamily="34" charset="-122"/>
                <a:cs typeface="Roboto" pitchFamily="34" charset="-120"/>
              </a:rPr>
              <a:t>by Vishnu Sai .P</a:t>
            </a:r>
          </a:p>
          <a:p>
            <a:pPr marL="0" indent="0" algn="l">
              <a:lnSpc>
                <a:spcPts val="3402"/>
              </a:lnSpc>
              <a:buNone/>
            </a:pPr>
            <a:r>
              <a:rPr lang="en-US" sz="2430" b="1" dirty="0">
                <a:solidFill>
                  <a:srgbClr val="D6E5EF"/>
                </a:solidFill>
                <a:latin typeface="Roboto" pitchFamily="34" charset="0"/>
                <a:ea typeface="Roboto" pitchFamily="34" charset="-122"/>
                <a:cs typeface="Roboto" pitchFamily="34" charset="-120"/>
              </a:rPr>
              <a:t>192211432</a:t>
            </a:r>
          </a:p>
          <a:p>
            <a:pPr marL="0" indent="0" algn="l">
              <a:lnSpc>
                <a:spcPts val="3402"/>
              </a:lnSpc>
              <a:buNone/>
            </a:pPr>
            <a:endParaRPr lang="en-US" sz="2430"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64037" y="821888"/>
            <a:ext cx="12902327" cy="1543050"/>
          </a:xfrm>
          <a:prstGeom prst="rect">
            <a:avLst/>
          </a:prstGeom>
          <a:noFill/>
          <a:ln/>
        </p:spPr>
        <p:txBody>
          <a:bodyPr wrap="squar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Future Trends and Innovations in Bus Ticketing</a:t>
            </a:r>
            <a:endParaRPr lang="en-US" sz="4860" dirty="0"/>
          </a:p>
        </p:txBody>
      </p:sp>
      <p:pic>
        <p:nvPicPr>
          <p:cNvPr id="5" name="Image 0" descr="preencoded.png"/>
          <p:cNvPicPr>
            <a:picLocks noChangeAspect="1"/>
          </p:cNvPicPr>
          <p:nvPr/>
        </p:nvPicPr>
        <p:blipFill>
          <a:blip r:embed="rId3"/>
          <a:stretch>
            <a:fillRect/>
          </a:stretch>
        </p:blipFill>
        <p:spPr>
          <a:xfrm>
            <a:off x="864037" y="2858691"/>
            <a:ext cx="617220" cy="617220"/>
          </a:xfrm>
          <a:prstGeom prst="rect">
            <a:avLst/>
          </a:prstGeom>
        </p:spPr>
      </p:pic>
      <p:sp>
        <p:nvSpPr>
          <p:cNvPr id="6" name="Text 3"/>
          <p:cNvSpPr/>
          <p:nvPr/>
        </p:nvSpPr>
        <p:spPr>
          <a:xfrm>
            <a:off x="864037" y="3722727"/>
            <a:ext cx="2947868" cy="771525"/>
          </a:xfrm>
          <a:prstGeom prst="rect">
            <a:avLst/>
          </a:prstGeom>
          <a:noFill/>
          <a:ln/>
        </p:spPr>
        <p:txBody>
          <a:bodyPr wrap="squar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Contactless Payments</a:t>
            </a:r>
            <a:endParaRPr lang="en-US" sz="2430" dirty="0"/>
          </a:p>
        </p:txBody>
      </p:sp>
      <p:sp>
        <p:nvSpPr>
          <p:cNvPr id="7" name="Text 4"/>
          <p:cNvSpPr/>
          <p:nvPr/>
        </p:nvSpPr>
        <p:spPr>
          <a:xfrm>
            <a:off x="864037" y="4642366"/>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Widespread adoption of mobile wallets, tap-and-go NFC, and QR code scanning will drive a cashless, frictionless boarding experience.</a:t>
            </a:r>
            <a:endParaRPr lang="en-US" sz="1944" dirty="0"/>
          </a:p>
        </p:txBody>
      </p:sp>
      <p:pic>
        <p:nvPicPr>
          <p:cNvPr id="8" name="Image 1" descr="preencoded.png"/>
          <p:cNvPicPr>
            <a:picLocks noChangeAspect="1"/>
          </p:cNvPicPr>
          <p:nvPr/>
        </p:nvPicPr>
        <p:blipFill>
          <a:blip r:embed="rId4"/>
          <a:stretch>
            <a:fillRect/>
          </a:stretch>
        </p:blipFill>
        <p:spPr>
          <a:xfrm>
            <a:off x="4182189" y="2858691"/>
            <a:ext cx="617220" cy="617220"/>
          </a:xfrm>
          <a:prstGeom prst="rect">
            <a:avLst/>
          </a:prstGeom>
        </p:spPr>
      </p:pic>
      <p:sp>
        <p:nvSpPr>
          <p:cNvPr id="9" name="Text 5"/>
          <p:cNvSpPr/>
          <p:nvPr/>
        </p:nvSpPr>
        <p:spPr>
          <a:xfrm>
            <a:off x="4182189" y="3722727"/>
            <a:ext cx="2947868" cy="771525"/>
          </a:xfrm>
          <a:prstGeom prst="rect">
            <a:avLst/>
          </a:prstGeom>
          <a:noFill/>
          <a:ln/>
        </p:spPr>
        <p:txBody>
          <a:bodyPr wrap="squar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AI-Powered Analytics</a:t>
            </a:r>
            <a:endParaRPr lang="en-US" sz="2430" dirty="0"/>
          </a:p>
        </p:txBody>
      </p:sp>
      <p:sp>
        <p:nvSpPr>
          <p:cNvPr id="10" name="Text 6"/>
          <p:cNvSpPr/>
          <p:nvPr/>
        </p:nvSpPr>
        <p:spPr>
          <a:xfrm>
            <a:off x="4182189" y="4642366"/>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Advanced data analytics and AI-driven insights will help optimize routes, predict demand, and personalize the passenger experience.</a:t>
            </a:r>
            <a:endParaRPr lang="en-US" sz="1944" dirty="0"/>
          </a:p>
        </p:txBody>
      </p:sp>
      <p:pic>
        <p:nvPicPr>
          <p:cNvPr id="11" name="Image 2" descr="preencoded.png"/>
          <p:cNvPicPr>
            <a:picLocks noChangeAspect="1"/>
          </p:cNvPicPr>
          <p:nvPr/>
        </p:nvPicPr>
        <p:blipFill>
          <a:blip r:embed="rId5"/>
          <a:stretch>
            <a:fillRect/>
          </a:stretch>
        </p:blipFill>
        <p:spPr>
          <a:xfrm>
            <a:off x="7500342" y="2858691"/>
            <a:ext cx="617220" cy="617220"/>
          </a:xfrm>
          <a:prstGeom prst="rect">
            <a:avLst/>
          </a:prstGeom>
        </p:spPr>
      </p:pic>
      <p:sp>
        <p:nvSpPr>
          <p:cNvPr id="12" name="Text 7"/>
          <p:cNvSpPr/>
          <p:nvPr/>
        </p:nvSpPr>
        <p:spPr>
          <a:xfrm>
            <a:off x="7500342" y="3722727"/>
            <a:ext cx="2947868" cy="771525"/>
          </a:xfrm>
          <a:prstGeom prst="rect">
            <a:avLst/>
          </a:prstGeom>
          <a:noFill/>
          <a:ln/>
        </p:spPr>
        <p:txBody>
          <a:bodyPr wrap="squar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Mobility as a Service</a:t>
            </a:r>
            <a:endParaRPr lang="en-US" sz="2430" dirty="0"/>
          </a:p>
        </p:txBody>
      </p:sp>
      <p:sp>
        <p:nvSpPr>
          <p:cNvPr id="13" name="Text 8"/>
          <p:cNvSpPr/>
          <p:nvPr/>
        </p:nvSpPr>
        <p:spPr>
          <a:xfrm>
            <a:off x="7500342" y="4642366"/>
            <a:ext cx="2947868" cy="276534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Integrated Mobility-as-a-Service (MaaS) platforms will enable seamless multimodal journey planning and payments across public and private transport.</a:t>
            </a:r>
            <a:endParaRPr lang="en-US" sz="1944" dirty="0"/>
          </a:p>
        </p:txBody>
      </p:sp>
      <p:pic>
        <p:nvPicPr>
          <p:cNvPr id="14" name="Image 3" descr="preencoded.png"/>
          <p:cNvPicPr>
            <a:picLocks noChangeAspect="1"/>
          </p:cNvPicPr>
          <p:nvPr/>
        </p:nvPicPr>
        <p:blipFill>
          <a:blip r:embed="rId6"/>
          <a:stretch>
            <a:fillRect/>
          </a:stretch>
        </p:blipFill>
        <p:spPr>
          <a:xfrm>
            <a:off x="10818495" y="2858691"/>
            <a:ext cx="617220" cy="617220"/>
          </a:xfrm>
          <a:prstGeom prst="rect">
            <a:avLst/>
          </a:prstGeom>
        </p:spPr>
      </p:pic>
      <p:sp>
        <p:nvSpPr>
          <p:cNvPr id="15" name="Text 9"/>
          <p:cNvSpPr/>
          <p:nvPr/>
        </p:nvSpPr>
        <p:spPr>
          <a:xfrm>
            <a:off x="10818495" y="3722727"/>
            <a:ext cx="2947868"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Digital Inclusion</a:t>
            </a:r>
            <a:endParaRPr lang="en-US" sz="2430" dirty="0"/>
          </a:p>
        </p:txBody>
      </p:sp>
      <p:sp>
        <p:nvSpPr>
          <p:cNvPr id="16" name="Text 10"/>
          <p:cNvSpPr/>
          <p:nvPr/>
        </p:nvSpPr>
        <p:spPr>
          <a:xfrm>
            <a:off x="10818495" y="4256603"/>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Innovative solutions will ensure equitable access and enable underserved communities to benefit from advanced ticketing technologies.</a:t>
            </a:r>
            <a:endParaRPr lang="en-US" sz="1944"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43677" y="664607"/>
            <a:ext cx="12943046" cy="1506617"/>
          </a:xfrm>
          <a:prstGeom prst="rect">
            <a:avLst/>
          </a:prstGeom>
          <a:noFill/>
          <a:ln/>
        </p:spPr>
        <p:txBody>
          <a:bodyPr wrap="square" rtlCol="0" anchor="t"/>
          <a:lstStyle/>
          <a:p>
            <a:pPr marL="0" indent="0">
              <a:lnSpc>
                <a:spcPts val="5932"/>
              </a:lnSpc>
              <a:buNone/>
            </a:pPr>
            <a:r>
              <a:rPr lang="en-US" sz="4746" dirty="0">
                <a:solidFill>
                  <a:srgbClr val="60A9FF"/>
                </a:solidFill>
                <a:latin typeface="Roboto Slab" pitchFamily="34" charset="0"/>
                <a:ea typeface="Roboto Slab" pitchFamily="34" charset="-122"/>
                <a:cs typeface="Roboto Slab" pitchFamily="34" charset="-120"/>
              </a:rPr>
              <a:t>Importance of Efficient Bus Ticketing Solutions</a:t>
            </a:r>
            <a:endParaRPr lang="en-US" sz="4746" dirty="0"/>
          </a:p>
        </p:txBody>
      </p:sp>
      <p:sp>
        <p:nvSpPr>
          <p:cNvPr id="5" name="Shape 3"/>
          <p:cNvSpPr/>
          <p:nvPr/>
        </p:nvSpPr>
        <p:spPr>
          <a:xfrm>
            <a:off x="843677" y="2924413"/>
            <a:ext cx="421838" cy="421838"/>
          </a:xfrm>
          <a:prstGeom prst="roundRect">
            <a:avLst>
              <a:gd name="adj" fmla="val 34291"/>
            </a:avLst>
          </a:prstGeom>
          <a:solidFill>
            <a:srgbClr val="12161D"/>
          </a:solidFill>
          <a:ln/>
        </p:spPr>
      </p:sp>
      <p:sp>
        <p:nvSpPr>
          <p:cNvPr id="6" name="Text 4"/>
          <p:cNvSpPr/>
          <p:nvPr/>
        </p:nvSpPr>
        <p:spPr>
          <a:xfrm>
            <a:off x="1506498" y="2924413"/>
            <a:ext cx="4570095" cy="376595"/>
          </a:xfrm>
          <a:prstGeom prst="rect">
            <a:avLst/>
          </a:prstGeom>
          <a:noFill/>
          <a:ln/>
        </p:spPr>
        <p:txBody>
          <a:bodyPr wrap="none" rtlCol="0" anchor="t"/>
          <a:lstStyle/>
          <a:p>
            <a:pPr marL="0" indent="0">
              <a:lnSpc>
                <a:spcPts val="2966"/>
              </a:lnSpc>
              <a:buNone/>
            </a:pPr>
            <a:r>
              <a:rPr lang="en-US" sz="2373" dirty="0">
                <a:solidFill>
                  <a:srgbClr val="60A9FF"/>
                </a:solidFill>
                <a:latin typeface="Roboto Slab" pitchFamily="34" charset="0"/>
                <a:ea typeface="Roboto Slab" pitchFamily="34" charset="-122"/>
                <a:cs typeface="Roboto Slab" pitchFamily="34" charset="-120"/>
              </a:rPr>
              <a:t>Improved Passenger Experience</a:t>
            </a:r>
            <a:endParaRPr lang="en-US" sz="2373" dirty="0"/>
          </a:p>
        </p:txBody>
      </p:sp>
      <p:sp>
        <p:nvSpPr>
          <p:cNvPr id="7" name="Text 5"/>
          <p:cNvSpPr/>
          <p:nvPr/>
        </p:nvSpPr>
        <p:spPr>
          <a:xfrm>
            <a:off x="1506498" y="3445550"/>
            <a:ext cx="5688211" cy="1157288"/>
          </a:xfrm>
          <a:prstGeom prst="rect">
            <a:avLst/>
          </a:prstGeom>
          <a:noFill/>
          <a:ln/>
        </p:spPr>
        <p:txBody>
          <a:bodyPr wrap="square" rtlCol="0" anchor="t"/>
          <a:lstStyle/>
          <a:p>
            <a:pPr marL="0" indent="0">
              <a:lnSpc>
                <a:spcPts val="3037"/>
              </a:lnSpc>
              <a:buNone/>
            </a:pPr>
            <a:r>
              <a:rPr lang="en-US" sz="1898" dirty="0">
                <a:solidFill>
                  <a:srgbClr val="D6E5EF"/>
                </a:solidFill>
                <a:latin typeface="Roboto" pitchFamily="34" charset="0"/>
                <a:ea typeface="Roboto" pitchFamily="34" charset="-122"/>
                <a:cs typeface="Roboto" pitchFamily="34" charset="-120"/>
              </a:rPr>
              <a:t>Streamlined ticketing and contactless payment options enhance convenience and reduce wait times, leading to a more enjoyable journey for bus riders.</a:t>
            </a:r>
            <a:endParaRPr lang="en-US" sz="1898" dirty="0"/>
          </a:p>
        </p:txBody>
      </p:sp>
      <p:sp>
        <p:nvSpPr>
          <p:cNvPr id="8" name="Shape 6"/>
          <p:cNvSpPr/>
          <p:nvPr/>
        </p:nvSpPr>
        <p:spPr>
          <a:xfrm>
            <a:off x="7435691" y="2924413"/>
            <a:ext cx="421838" cy="421838"/>
          </a:xfrm>
          <a:prstGeom prst="roundRect">
            <a:avLst>
              <a:gd name="adj" fmla="val 34291"/>
            </a:avLst>
          </a:prstGeom>
          <a:solidFill>
            <a:srgbClr val="12161D"/>
          </a:solidFill>
          <a:ln/>
        </p:spPr>
      </p:sp>
      <p:sp>
        <p:nvSpPr>
          <p:cNvPr id="9" name="Text 7"/>
          <p:cNvSpPr/>
          <p:nvPr/>
        </p:nvSpPr>
        <p:spPr>
          <a:xfrm>
            <a:off x="8098512" y="2924413"/>
            <a:ext cx="3013472" cy="376595"/>
          </a:xfrm>
          <a:prstGeom prst="rect">
            <a:avLst/>
          </a:prstGeom>
          <a:noFill/>
          <a:ln/>
        </p:spPr>
        <p:txBody>
          <a:bodyPr wrap="none" rtlCol="0" anchor="t"/>
          <a:lstStyle/>
          <a:p>
            <a:pPr marL="0" indent="0">
              <a:lnSpc>
                <a:spcPts val="2966"/>
              </a:lnSpc>
              <a:buNone/>
            </a:pPr>
            <a:r>
              <a:rPr lang="en-US" sz="2373" dirty="0">
                <a:solidFill>
                  <a:srgbClr val="60A9FF"/>
                </a:solidFill>
                <a:latin typeface="Roboto Slab" pitchFamily="34" charset="0"/>
                <a:ea typeface="Roboto Slab" pitchFamily="34" charset="-122"/>
                <a:cs typeface="Roboto Slab" pitchFamily="34" charset="-120"/>
              </a:rPr>
              <a:t>Increased Revenue</a:t>
            </a:r>
            <a:endParaRPr lang="en-US" sz="2373" dirty="0"/>
          </a:p>
        </p:txBody>
      </p:sp>
      <p:sp>
        <p:nvSpPr>
          <p:cNvPr id="10" name="Text 8"/>
          <p:cNvSpPr/>
          <p:nvPr/>
        </p:nvSpPr>
        <p:spPr>
          <a:xfrm>
            <a:off x="8098512" y="3445550"/>
            <a:ext cx="5688211" cy="1543050"/>
          </a:xfrm>
          <a:prstGeom prst="rect">
            <a:avLst/>
          </a:prstGeom>
          <a:noFill/>
          <a:ln/>
        </p:spPr>
        <p:txBody>
          <a:bodyPr wrap="square" rtlCol="0" anchor="t"/>
          <a:lstStyle/>
          <a:p>
            <a:pPr marL="0" indent="0">
              <a:lnSpc>
                <a:spcPts val="3037"/>
              </a:lnSpc>
              <a:buNone/>
            </a:pPr>
            <a:r>
              <a:rPr lang="en-US" sz="1898" dirty="0">
                <a:solidFill>
                  <a:srgbClr val="D6E5EF"/>
                </a:solidFill>
                <a:latin typeface="Roboto" pitchFamily="34" charset="0"/>
                <a:ea typeface="Roboto" pitchFamily="34" charset="-122"/>
                <a:cs typeface="Roboto" pitchFamily="34" charset="-120"/>
              </a:rPr>
              <a:t>Automated fare collection and real-time passenger data analytics help bus operators optimize pricing, reduce fare evasion, and maximize revenue generation.</a:t>
            </a:r>
            <a:endParaRPr lang="en-US" sz="1898" dirty="0"/>
          </a:p>
        </p:txBody>
      </p:sp>
      <p:sp>
        <p:nvSpPr>
          <p:cNvPr id="11" name="Shape 9"/>
          <p:cNvSpPr/>
          <p:nvPr/>
        </p:nvSpPr>
        <p:spPr>
          <a:xfrm>
            <a:off x="843677" y="5500687"/>
            <a:ext cx="421838" cy="421838"/>
          </a:xfrm>
          <a:prstGeom prst="roundRect">
            <a:avLst>
              <a:gd name="adj" fmla="val 34291"/>
            </a:avLst>
          </a:prstGeom>
          <a:solidFill>
            <a:srgbClr val="12161D"/>
          </a:solidFill>
          <a:ln/>
        </p:spPr>
      </p:sp>
      <p:sp>
        <p:nvSpPr>
          <p:cNvPr id="12" name="Text 10"/>
          <p:cNvSpPr/>
          <p:nvPr/>
        </p:nvSpPr>
        <p:spPr>
          <a:xfrm>
            <a:off x="1506498" y="5500687"/>
            <a:ext cx="3167658" cy="376595"/>
          </a:xfrm>
          <a:prstGeom prst="rect">
            <a:avLst/>
          </a:prstGeom>
          <a:noFill/>
          <a:ln/>
        </p:spPr>
        <p:txBody>
          <a:bodyPr wrap="none" rtlCol="0" anchor="t"/>
          <a:lstStyle/>
          <a:p>
            <a:pPr marL="0" indent="0">
              <a:lnSpc>
                <a:spcPts val="2966"/>
              </a:lnSpc>
              <a:buNone/>
            </a:pPr>
            <a:r>
              <a:rPr lang="en-US" sz="2373" dirty="0">
                <a:solidFill>
                  <a:srgbClr val="60A9FF"/>
                </a:solidFill>
                <a:latin typeface="Roboto Slab" pitchFamily="34" charset="0"/>
                <a:ea typeface="Roboto Slab" pitchFamily="34" charset="-122"/>
                <a:cs typeface="Roboto Slab" pitchFamily="34" charset="-120"/>
              </a:rPr>
              <a:t>Operational Efficiency</a:t>
            </a:r>
            <a:endParaRPr lang="en-US" sz="2373" dirty="0"/>
          </a:p>
        </p:txBody>
      </p:sp>
      <p:sp>
        <p:nvSpPr>
          <p:cNvPr id="13" name="Text 11"/>
          <p:cNvSpPr/>
          <p:nvPr/>
        </p:nvSpPr>
        <p:spPr>
          <a:xfrm>
            <a:off x="1506498" y="6021824"/>
            <a:ext cx="5688211" cy="1543050"/>
          </a:xfrm>
          <a:prstGeom prst="rect">
            <a:avLst/>
          </a:prstGeom>
          <a:noFill/>
          <a:ln/>
        </p:spPr>
        <p:txBody>
          <a:bodyPr wrap="square" rtlCol="0" anchor="t"/>
          <a:lstStyle/>
          <a:p>
            <a:pPr marL="0" indent="0">
              <a:lnSpc>
                <a:spcPts val="3037"/>
              </a:lnSpc>
              <a:buNone/>
            </a:pPr>
            <a:r>
              <a:rPr lang="en-US" sz="1898" dirty="0">
                <a:solidFill>
                  <a:srgbClr val="D6E5EF"/>
                </a:solidFill>
                <a:latin typeface="Roboto" pitchFamily="34" charset="0"/>
                <a:ea typeface="Roboto" pitchFamily="34" charset="-122"/>
                <a:cs typeface="Roboto" pitchFamily="34" charset="-120"/>
              </a:rPr>
              <a:t>Digitized ticketing systems enable better resource planning, fleet management, and data-driven decision-making to improve overall operational efficiency.</a:t>
            </a:r>
            <a:endParaRPr lang="en-US" sz="1898" dirty="0"/>
          </a:p>
        </p:txBody>
      </p:sp>
      <p:sp>
        <p:nvSpPr>
          <p:cNvPr id="14" name="Shape 12"/>
          <p:cNvSpPr/>
          <p:nvPr/>
        </p:nvSpPr>
        <p:spPr>
          <a:xfrm>
            <a:off x="7435691" y="5500687"/>
            <a:ext cx="421838" cy="421838"/>
          </a:xfrm>
          <a:prstGeom prst="roundRect">
            <a:avLst>
              <a:gd name="adj" fmla="val 34291"/>
            </a:avLst>
          </a:prstGeom>
          <a:solidFill>
            <a:srgbClr val="12161D"/>
          </a:solidFill>
          <a:ln/>
        </p:spPr>
      </p:sp>
      <p:sp>
        <p:nvSpPr>
          <p:cNvPr id="15" name="Text 13"/>
          <p:cNvSpPr/>
          <p:nvPr/>
        </p:nvSpPr>
        <p:spPr>
          <a:xfrm>
            <a:off x="8098512" y="5500687"/>
            <a:ext cx="3372445" cy="376595"/>
          </a:xfrm>
          <a:prstGeom prst="rect">
            <a:avLst/>
          </a:prstGeom>
          <a:noFill/>
          <a:ln/>
        </p:spPr>
        <p:txBody>
          <a:bodyPr wrap="none" rtlCol="0" anchor="t"/>
          <a:lstStyle/>
          <a:p>
            <a:pPr marL="0" indent="0">
              <a:lnSpc>
                <a:spcPts val="2966"/>
              </a:lnSpc>
              <a:buNone/>
            </a:pPr>
            <a:r>
              <a:rPr lang="en-US" sz="2373" dirty="0">
                <a:solidFill>
                  <a:srgbClr val="60A9FF"/>
                </a:solidFill>
                <a:latin typeface="Roboto Slab" pitchFamily="34" charset="0"/>
                <a:ea typeface="Roboto Slab" pitchFamily="34" charset="-122"/>
                <a:cs typeface="Roboto Slab" pitchFamily="34" charset="-120"/>
              </a:rPr>
              <a:t>Environmental Benefits</a:t>
            </a:r>
            <a:endParaRPr lang="en-US" sz="2373" dirty="0"/>
          </a:p>
        </p:txBody>
      </p:sp>
      <p:sp>
        <p:nvSpPr>
          <p:cNvPr id="16" name="Text 14"/>
          <p:cNvSpPr/>
          <p:nvPr/>
        </p:nvSpPr>
        <p:spPr>
          <a:xfrm>
            <a:off x="8098512" y="6021824"/>
            <a:ext cx="5688211" cy="1157288"/>
          </a:xfrm>
          <a:prstGeom prst="rect">
            <a:avLst/>
          </a:prstGeom>
          <a:noFill/>
          <a:ln/>
        </p:spPr>
        <p:txBody>
          <a:bodyPr wrap="square" rtlCol="0" anchor="t"/>
          <a:lstStyle/>
          <a:p>
            <a:pPr marL="0" indent="0">
              <a:lnSpc>
                <a:spcPts val="3037"/>
              </a:lnSpc>
              <a:buNone/>
            </a:pPr>
            <a:r>
              <a:rPr lang="en-US" sz="1898" dirty="0">
                <a:solidFill>
                  <a:srgbClr val="D6E5EF"/>
                </a:solidFill>
                <a:latin typeface="Roboto" pitchFamily="34" charset="0"/>
                <a:ea typeface="Roboto" pitchFamily="34" charset="-122"/>
                <a:cs typeface="Roboto" pitchFamily="34" charset="-120"/>
              </a:rPr>
              <a:t>Paperless ticketing and contactless payment reduce the carbon footprint associated with traditional ticket printing and handling.</a:t>
            </a:r>
            <a:endParaRPr lang="en-US" sz="1898"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64037" y="1031796"/>
            <a:ext cx="12902327" cy="1543050"/>
          </a:xfrm>
          <a:prstGeom prst="rect">
            <a:avLst/>
          </a:prstGeom>
          <a:noFill/>
          <a:ln/>
        </p:spPr>
        <p:txBody>
          <a:bodyPr wrap="squar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Key Features of a Bus Ticketing and Payment System</a:t>
            </a:r>
            <a:endParaRPr lang="en-US" sz="4860" dirty="0"/>
          </a:p>
        </p:txBody>
      </p:sp>
      <p:sp>
        <p:nvSpPr>
          <p:cNvPr id="5" name="Text 3"/>
          <p:cNvSpPr/>
          <p:nvPr/>
        </p:nvSpPr>
        <p:spPr>
          <a:xfrm>
            <a:off x="864037" y="3191947"/>
            <a:ext cx="2773918" cy="771525"/>
          </a:xfrm>
          <a:prstGeom prst="rect">
            <a:avLst/>
          </a:prstGeom>
          <a:noFill/>
          <a:ln/>
        </p:spPr>
        <p:txBody>
          <a:bodyPr wrap="squar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Contactless Payments</a:t>
            </a:r>
            <a:endParaRPr lang="en-US" sz="2430" dirty="0"/>
          </a:p>
        </p:txBody>
      </p:sp>
      <p:sp>
        <p:nvSpPr>
          <p:cNvPr id="6" name="Text 4"/>
          <p:cNvSpPr/>
          <p:nvPr/>
        </p:nvSpPr>
        <p:spPr>
          <a:xfrm>
            <a:off x="864037" y="4210288"/>
            <a:ext cx="2773918" cy="2765346"/>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Seamless boarding and fare collection through tap-and-go NFC technology, mobile wallets, and bank cards, reducing delays and physical touchpoints.</a:t>
            </a:r>
            <a:endParaRPr lang="en-US" sz="1944" dirty="0"/>
          </a:p>
        </p:txBody>
      </p:sp>
      <p:sp>
        <p:nvSpPr>
          <p:cNvPr id="7" name="Text 5"/>
          <p:cNvSpPr/>
          <p:nvPr/>
        </p:nvSpPr>
        <p:spPr>
          <a:xfrm>
            <a:off x="4247793" y="3191947"/>
            <a:ext cx="2773918" cy="385763"/>
          </a:xfrm>
          <a:prstGeom prst="rect">
            <a:avLst/>
          </a:prstGeom>
          <a:noFill/>
          <a:ln/>
        </p:spPr>
        <p:txBody>
          <a:bodyPr wrap="non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Mobile Ticketing</a:t>
            </a:r>
            <a:endParaRPr lang="en-US" sz="2430" dirty="0"/>
          </a:p>
        </p:txBody>
      </p:sp>
      <p:sp>
        <p:nvSpPr>
          <p:cNvPr id="8" name="Text 6"/>
          <p:cNvSpPr/>
          <p:nvPr/>
        </p:nvSpPr>
        <p:spPr>
          <a:xfrm>
            <a:off x="4247793" y="3824526"/>
            <a:ext cx="2773918" cy="2765346"/>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Passengers can purchase and display tickets directly on their smartphones, eliminating the need for physical tickets and enhancing convenience.</a:t>
            </a:r>
            <a:endParaRPr lang="en-US" sz="1944" dirty="0"/>
          </a:p>
        </p:txBody>
      </p:sp>
      <p:sp>
        <p:nvSpPr>
          <p:cNvPr id="9" name="Text 7"/>
          <p:cNvSpPr/>
          <p:nvPr/>
        </p:nvSpPr>
        <p:spPr>
          <a:xfrm>
            <a:off x="7631549" y="3191947"/>
            <a:ext cx="2773918" cy="771525"/>
          </a:xfrm>
          <a:prstGeom prst="rect">
            <a:avLst/>
          </a:prstGeom>
          <a:noFill/>
          <a:ln/>
        </p:spPr>
        <p:txBody>
          <a:bodyPr wrap="squar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Real-Time Passenger Data</a:t>
            </a:r>
            <a:endParaRPr lang="en-US" sz="2430" dirty="0"/>
          </a:p>
        </p:txBody>
      </p:sp>
      <p:sp>
        <p:nvSpPr>
          <p:cNvPr id="10" name="Text 8"/>
          <p:cNvSpPr/>
          <p:nvPr/>
        </p:nvSpPr>
        <p:spPr>
          <a:xfrm>
            <a:off x="7631549" y="4210288"/>
            <a:ext cx="2773918" cy="2765346"/>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Advanced analytics provide bus operators with valuable insights on passenger trends, travel patterns, and revenue data to optimize operations.</a:t>
            </a:r>
            <a:endParaRPr lang="en-US" sz="1944" dirty="0"/>
          </a:p>
        </p:txBody>
      </p:sp>
      <p:sp>
        <p:nvSpPr>
          <p:cNvPr id="11" name="Text 9"/>
          <p:cNvSpPr/>
          <p:nvPr/>
        </p:nvSpPr>
        <p:spPr>
          <a:xfrm>
            <a:off x="11015305" y="3191947"/>
            <a:ext cx="2773918" cy="771525"/>
          </a:xfrm>
          <a:prstGeom prst="rect">
            <a:avLst/>
          </a:prstGeom>
          <a:noFill/>
          <a:ln/>
        </p:spPr>
        <p:txBody>
          <a:bodyPr wrap="squar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Integrated Fare Management</a:t>
            </a:r>
            <a:endParaRPr lang="en-US" sz="2430" dirty="0"/>
          </a:p>
        </p:txBody>
      </p:sp>
      <p:sp>
        <p:nvSpPr>
          <p:cNvPr id="12" name="Text 10"/>
          <p:cNvSpPr/>
          <p:nvPr/>
        </p:nvSpPr>
        <p:spPr>
          <a:xfrm>
            <a:off x="11015305" y="4210288"/>
            <a:ext cx="2773918" cy="2765346"/>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Unified payment systems that enable seamless travel across different modes of public transportation, simplifying the passenger experience.</a:t>
            </a:r>
            <a:endParaRPr lang="en-US" sz="1944"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64037" y="820579"/>
            <a:ext cx="8499753" cy="771525"/>
          </a:xfrm>
          <a:prstGeom prst="rect">
            <a:avLst/>
          </a:prstGeom>
          <a:noFill/>
          <a:ln/>
        </p:spPr>
        <p:txBody>
          <a:bodyPr wrap="non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Contactless Payment Options</a:t>
            </a:r>
            <a:endParaRPr lang="en-US" sz="4860" dirty="0"/>
          </a:p>
        </p:txBody>
      </p:sp>
      <p:pic>
        <p:nvPicPr>
          <p:cNvPr id="5" name="Image 0" descr="preencoded.png"/>
          <p:cNvPicPr>
            <a:picLocks noChangeAspect="1"/>
          </p:cNvPicPr>
          <p:nvPr/>
        </p:nvPicPr>
        <p:blipFill>
          <a:blip r:embed="rId3"/>
          <a:stretch>
            <a:fillRect/>
          </a:stretch>
        </p:blipFill>
        <p:spPr>
          <a:xfrm>
            <a:off x="864037" y="2085856"/>
            <a:ext cx="4053840" cy="2505432"/>
          </a:xfrm>
          <a:prstGeom prst="rect">
            <a:avLst/>
          </a:prstGeom>
        </p:spPr>
      </p:pic>
      <p:sp>
        <p:nvSpPr>
          <p:cNvPr id="6" name="Text 3"/>
          <p:cNvSpPr/>
          <p:nvPr/>
        </p:nvSpPr>
        <p:spPr>
          <a:xfrm>
            <a:off x="864037" y="4899898"/>
            <a:ext cx="3086100"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Tap-and-Go NFC</a:t>
            </a:r>
            <a:endParaRPr lang="en-US" sz="2430" dirty="0"/>
          </a:p>
        </p:txBody>
      </p:sp>
      <p:sp>
        <p:nvSpPr>
          <p:cNvPr id="7" name="Text 4"/>
          <p:cNvSpPr/>
          <p:nvPr/>
        </p:nvSpPr>
        <p:spPr>
          <a:xfrm>
            <a:off x="864037" y="5433774"/>
            <a:ext cx="4053840" cy="1975247"/>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Passengers can quickly board buses and pay fares by tapping their credit/debit cards or mobile wallets equipped with Near-Field Communication (NFC) technology.</a:t>
            </a:r>
            <a:endParaRPr lang="en-US" sz="1944" dirty="0"/>
          </a:p>
        </p:txBody>
      </p:sp>
      <p:pic>
        <p:nvPicPr>
          <p:cNvPr id="8" name="Image 1" descr="preencoded.png"/>
          <p:cNvPicPr>
            <a:picLocks noChangeAspect="1"/>
          </p:cNvPicPr>
          <p:nvPr/>
        </p:nvPicPr>
        <p:blipFill>
          <a:blip r:embed="rId4"/>
          <a:stretch>
            <a:fillRect/>
          </a:stretch>
        </p:blipFill>
        <p:spPr>
          <a:xfrm>
            <a:off x="5288161" y="2085856"/>
            <a:ext cx="4053959" cy="2505432"/>
          </a:xfrm>
          <a:prstGeom prst="rect">
            <a:avLst/>
          </a:prstGeom>
        </p:spPr>
      </p:pic>
      <p:sp>
        <p:nvSpPr>
          <p:cNvPr id="9" name="Text 5"/>
          <p:cNvSpPr/>
          <p:nvPr/>
        </p:nvSpPr>
        <p:spPr>
          <a:xfrm>
            <a:off x="5288161" y="4899898"/>
            <a:ext cx="3086100"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Mobile Wallets</a:t>
            </a:r>
            <a:endParaRPr lang="en-US" sz="2430" dirty="0"/>
          </a:p>
        </p:txBody>
      </p:sp>
      <p:sp>
        <p:nvSpPr>
          <p:cNvPr id="10" name="Text 6"/>
          <p:cNvSpPr/>
          <p:nvPr/>
        </p:nvSpPr>
        <p:spPr>
          <a:xfrm>
            <a:off x="5288161" y="5433774"/>
            <a:ext cx="4053959" cy="1975247"/>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Integrated mobile ticketing apps allow passengers to securely store payment methods and purchase tickets directly on their smartphones for a seamless boarding experience.</a:t>
            </a:r>
            <a:endParaRPr lang="en-US" sz="1944" dirty="0"/>
          </a:p>
        </p:txBody>
      </p:sp>
      <p:pic>
        <p:nvPicPr>
          <p:cNvPr id="11" name="Image 2" descr="preencoded.png"/>
          <p:cNvPicPr>
            <a:picLocks noChangeAspect="1"/>
          </p:cNvPicPr>
          <p:nvPr/>
        </p:nvPicPr>
        <p:blipFill>
          <a:blip r:embed="rId5"/>
          <a:stretch>
            <a:fillRect/>
          </a:stretch>
        </p:blipFill>
        <p:spPr>
          <a:xfrm>
            <a:off x="9712404" y="2085856"/>
            <a:ext cx="4053959" cy="2505432"/>
          </a:xfrm>
          <a:prstGeom prst="rect">
            <a:avLst/>
          </a:prstGeom>
        </p:spPr>
      </p:pic>
      <p:sp>
        <p:nvSpPr>
          <p:cNvPr id="12" name="Text 7"/>
          <p:cNvSpPr/>
          <p:nvPr/>
        </p:nvSpPr>
        <p:spPr>
          <a:xfrm>
            <a:off x="9712404" y="4899898"/>
            <a:ext cx="3423047"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Contactless Bank Cards</a:t>
            </a:r>
            <a:endParaRPr lang="en-US" sz="2430" dirty="0"/>
          </a:p>
        </p:txBody>
      </p:sp>
      <p:sp>
        <p:nvSpPr>
          <p:cNvPr id="13" name="Text 8"/>
          <p:cNvSpPr/>
          <p:nvPr/>
        </p:nvSpPr>
        <p:spPr>
          <a:xfrm>
            <a:off x="9712404" y="5433774"/>
            <a:ext cx="4053959" cy="1975247"/>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Passengers can use their contactless-enabled bank cards to pay for bus fares, eliminating the need to carry cash or physical tickets.</a:t>
            </a:r>
            <a:endParaRPr lang="en-US" sz="1944"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30433"/>
          </a:xfrm>
          <a:prstGeom prst="rect">
            <a:avLst/>
          </a:prstGeom>
          <a:solidFill>
            <a:srgbClr val="202733"/>
          </a:solidFill>
          <a:ln/>
        </p:spPr>
      </p:sp>
      <p:sp>
        <p:nvSpPr>
          <p:cNvPr id="4" name="Text 2"/>
          <p:cNvSpPr/>
          <p:nvPr/>
        </p:nvSpPr>
        <p:spPr>
          <a:xfrm>
            <a:off x="856893" y="673298"/>
            <a:ext cx="12235220" cy="765096"/>
          </a:xfrm>
          <a:prstGeom prst="rect">
            <a:avLst/>
          </a:prstGeom>
          <a:noFill/>
          <a:ln/>
        </p:spPr>
        <p:txBody>
          <a:bodyPr wrap="none" rtlCol="0" anchor="t"/>
          <a:lstStyle/>
          <a:p>
            <a:pPr marL="0" indent="0">
              <a:lnSpc>
                <a:spcPts val="6025"/>
              </a:lnSpc>
              <a:buNone/>
            </a:pPr>
            <a:r>
              <a:rPr lang="en-US" sz="4820" dirty="0">
                <a:solidFill>
                  <a:srgbClr val="60A9FF"/>
                </a:solidFill>
                <a:latin typeface="Roboto Slab" pitchFamily="34" charset="0"/>
                <a:ea typeface="Roboto Slab" pitchFamily="34" charset="-122"/>
                <a:cs typeface="Roboto Slab" pitchFamily="34" charset="-120"/>
              </a:rPr>
              <a:t>Mobile Ticketing and App-based Solutions</a:t>
            </a:r>
            <a:endParaRPr lang="en-US" sz="4820" dirty="0"/>
          </a:p>
        </p:txBody>
      </p:sp>
      <p:sp>
        <p:nvSpPr>
          <p:cNvPr id="5" name="Text 3"/>
          <p:cNvSpPr/>
          <p:nvPr/>
        </p:nvSpPr>
        <p:spPr>
          <a:xfrm>
            <a:off x="856893" y="2025848"/>
            <a:ext cx="6159698" cy="2349579"/>
          </a:xfrm>
          <a:prstGeom prst="rect">
            <a:avLst/>
          </a:prstGeom>
          <a:noFill/>
          <a:ln/>
        </p:spPr>
        <p:txBody>
          <a:bodyPr wrap="square" rtlCol="0" anchor="t"/>
          <a:lstStyle/>
          <a:p>
            <a:pPr marL="0" indent="0">
              <a:lnSpc>
                <a:spcPts val="3085"/>
              </a:lnSpc>
              <a:buNone/>
            </a:pPr>
            <a:r>
              <a:rPr lang="en-US" sz="1928" dirty="0">
                <a:solidFill>
                  <a:srgbClr val="D6E5EF"/>
                </a:solidFill>
                <a:latin typeface="Roboto" pitchFamily="34" charset="0"/>
                <a:ea typeface="Roboto" pitchFamily="34" charset="-122"/>
                <a:cs typeface="Roboto" pitchFamily="34" charset="-120"/>
              </a:rPr>
              <a:t>Innovative mobile ticketing apps revolutionize the bus travel experience, allowing passengers to purchase and display tickets conveniently on their smartphones. These seamless digital solutions streamline the boarding process, reduce queues, and provide real-time journey information at their fingertips.</a:t>
            </a:r>
            <a:endParaRPr lang="en-US" sz="1928" dirty="0"/>
          </a:p>
        </p:txBody>
      </p:sp>
      <p:sp>
        <p:nvSpPr>
          <p:cNvPr id="6" name="Text 4"/>
          <p:cNvSpPr/>
          <p:nvPr/>
        </p:nvSpPr>
        <p:spPr>
          <a:xfrm>
            <a:off x="856893" y="4595693"/>
            <a:ext cx="6159698" cy="2741176"/>
          </a:xfrm>
          <a:prstGeom prst="rect">
            <a:avLst/>
          </a:prstGeom>
          <a:noFill/>
          <a:ln/>
        </p:spPr>
        <p:txBody>
          <a:bodyPr wrap="square" rtlCol="0" anchor="t"/>
          <a:lstStyle/>
          <a:p>
            <a:pPr marL="0" indent="0">
              <a:lnSpc>
                <a:spcPts val="3085"/>
              </a:lnSpc>
              <a:buNone/>
            </a:pPr>
            <a:r>
              <a:rPr lang="en-US" sz="1928" dirty="0">
                <a:solidFill>
                  <a:srgbClr val="D6E5EF"/>
                </a:solidFill>
                <a:latin typeface="Roboto" pitchFamily="34" charset="0"/>
                <a:ea typeface="Roboto" pitchFamily="34" charset="-122"/>
                <a:cs typeface="Roboto" pitchFamily="34" charset="-120"/>
              </a:rPr>
              <a:t>Integrated mobile payment options, such as digital wallets and QR code scanning, further enhance the convenience, ensuring a frictionless and contactless transaction for passengers. Advanced features like multi-modal trip planning, real-time schedule updates, and push notifications keep riders informed and empowered throughout their journey.</a:t>
            </a:r>
            <a:endParaRPr lang="en-US" sz="1928" dirty="0"/>
          </a:p>
        </p:txBody>
      </p:sp>
      <p:pic>
        <p:nvPicPr>
          <p:cNvPr id="7" name="Image 0" descr="preencoded.png"/>
          <p:cNvPicPr>
            <a:picLocks noChangeAspect="1"/>
          </p:cNvPicPr>
          <p:nvPr/>
        </p:nvPicPr>
        <p:blipFill>
          <a:blip r:embed="rId3"/>
          <a:stretch>
            <a:fillRect/>
          </a:stretch>
        </p:blipFill>
        <p:spPr>
          <a:xfrm>
            <a:off x="7621429" y="2080974"/>
            <a:ext cx="6159698" cy="4619744"/>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241584"/>
            <a:ext cx="7415927" cy="1543050"/>
          </a:xfrm>
          <a:prstGeom prst="rect">
            <a:avLst/>
          </a:prstGeom>
          <a:noFill/>
          <a:ln/>
        </p:spPr>
        <p:txBody>
          <a:bodyPr wrap="squar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Integrated Fare Management Systems</a:t>
            </a:r>
            <a:endParaRPr lang="en-US" sz="4860" dirty="0"/>
          </a:p>
        </p:txBody>
      </p:sp>
      <p:sp>
        <p:nvSpPr>
          <p:cNvPr id="6" name="Text 3"/>
          <p:cNvSpPr/>
          <p:nvPr/>
        </p:nvSpPr>
        <p:spPr>
          <a:xfrm>
            <a:off x="864037" y="3154918"/>
            <a:ext cx="7415927" cy="158019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Integrated fare management systems enable seamless, multimodal travel by allowing passengers to use a single payment method across different modes of public transportation, such as buses, trains, and subways.</a:t>
            </a:r>
            <a:endParaRPr lang="en-US" sz="1944" dirty="0"/>
          </a:p>
        </p:txBody>
      </p:sp>
      <p:sp>
        <p:nvSpPr>
          <p:cNvPr id="7" name="Text 4"/>
          <p:cNvSpPr/>
          <p:nvPr/>
        </p:nvSpPr>
        <p:spPr>
          <a:xfrm>
            <a:off x="864037" y="5012769"/>
            <a:ext cx="7415927" cy="1975247"/>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These unified systems streamline the passenger experience, eliminating the need to purchase separate tickets or manage multiple payment cards. Advanced features like capped fares, fare aggregation, and embedded loyalty programs further enhance the convenience and affordability of public transit.</a:t>
            </a:r>
            <a:endParaRPr lang="en-US" sz="1944"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31981"/>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9144000" y="0"/>
            <a:ext cx="5486400" cy="8231981"/>
          </a:xfrm>
          <a:prstGeom prst="rect">
            <a:avLst/>
          </a:prstGeom>
        </p:spPr>
      </p:pic>
      <p:sp>
        <p:nvSpPr>
          <p:cNvPr id="5" name="Text 2"/>
          <p:cNvSpPr/>
          <p:nvPr/>
        </p:nvSpPr>
        <p:spPr>
          <a:xfrm>
            <a:off x="860108" y="675799"/>
            <a:ext cx="7423785" cy="2303859"/>
          </a:xfrm>
          <a:prstGeom prst="rect">
            <a:avLst/>
          </a:prstGeom>
          <a:noFill/>
          <a:ln/>
        </p:spPr>
        <p:txBody>
          <a:bodyPr wrap="square" rtlCol="0" anchor="t"/>
          <a:lstStyle/>
          <a:p>
            <a:pPr marL="0" indent="0">
              <a:lnSpc>
                <a:spcPts val="6047"/>
              </a:lnSpc>
              <a:buNone/>
            </a:pPr>
            <a:r>
              <a:rPr lang="en-US" sz="4838" dirty="0">
                <a:solidFill>
                  <a:srgbClr val="60A9FF"/>
                </a:solidFill>
                <a:latin typeface="Roboto Slab" pitchFamily="34" charset="0"/>
                <a:ea typeface="Roboto Slab" pitchFamily="34" charset="-122"/>
                <a:cs typeface="Roboto Slab" pitchFamily="34" charset="-120"/>
              </a:rPr>
              <a:t>Real-time Passenger Information and Analytics</a:t>
            </a:r>
            <a:endParaRPr lang="en-US" sz="4838" dirty="0"/>
          </a:p>
        </p:txBody>
      </p:sp>
      <p:sp>
        <p:nvSpPr>
          <p:cNvPr id="6" name="Text 3"/>
          <p:cNvSpPr/>
          <p:nvPr/>
        </p:nvSpPr>
        <p:spPr>
          <a:xfrm>
            <a:off x="860108" y="3348276"/>
            <a:ext cx="7423785" cy="1965722"/>
          </a:xfrm>
          <a:prstGeom prst="rect">
            <a:avLst/>
          </a:prstGeom>
          <a:noFill/>
          <a:ln/>
        </p:spPr>
        <p:txBody>
          <a:bodyPr wrap="square" rtlCol="0" anchor="t"/>
          <a:lstStyle/>
          <a:p>
            <a:pPr marL="0" indent="0">
              <a:lnSpc>
                <a:spcPts val="3096"/>
              </a:lnSpc>
              <a:buNone/>
            </a:pPr>
            <a:r>
              <a:rPr lang="en-US" sz="1935" dirty="0">
                <a:solidFill>
                  <a:srgbClr val="D6E5EF"/>
                </a:solidFill>
                <a:latin typeface="Roboto" pitchFamily="34" charset="0"/>
                <a:ea typeface="Roboto" pitchFamily="34" charset="-122"/>
                <a:cs typeface="Roboto" pitchFamily="34" charset="-120"/>
              </a:rPr>
              <a:t>Advanced bus ticketing systems leverage real-time data to provide passengers with up-to-the-minute journey information. Riders can access estimated arrival times, service disruptions, and trip planning details directly on their smartphones through intuitive mobile apps.</a:t>
            </a:r>
            <a:endParaRPr lang="en-US" sz="1935" dirty="0"/>
          </a:p>
        </p:txBody>
      </p:sp>
      <p:sp>
        <p:nvSpPr>
          <p:cNvPr id="7" name="Text 4"/>
          <p:cNvSpPr/>
          <p:nvPr/>
        </p:nvSpPr>
        <p:spPr>
          <a:xfrm>
            <a:off x="860108" y="5590461"/>
            <a:ext cx="7423785" cy="1965722"/>
          </a:xfrm>
          <a:prstGeom prst="rect">
            <a:avLst/>
          </a:prstGeom>
          <a:noFill/>
          <a:ln/>
        </p:spPr>
        <p:txBody>
          <a:bodyPr wrap="square" rtlCol="0" anchor="t"/>
          <a:lstStyle/>
          <a:p>
            <a:pPr marL="0" indent="0">
              <a:lnSpc>
                <a:spcPts val="3096"/>
              </a:lnSpc>
              <a:buNone/>
            </a:pPr>
            <a:r>
              <a:rPr lang="en-US" sz="1935" dirty="0">
                <a:solidFill>
                  <a:srgbClr val="D6E5EF"/>
                </a:solidFill>
                <a:latin typeface="Roboto" pitchFamily="34" charset="0"/>
                <a:ea typeface="Roboto" pitchFamily="34" charset="-122"/>
                <a:cs typeface="Roboto" pitchFamily="34" charset="-120"/>
              </a:rPr>
              <a:t>For bus operators, integrated analytics platforms aggregate passenger data to generate valuable insights. These data-driven tools enable smarter route planning, dynamic fare adjustments, and targeted service improvements to enhance the overall transportation network.</a:t>
            </a:r>
            <a:endParaRPr lang="en-US" sz="1935"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64037" y="821888"/>
            <a:ext cx="12902327" cy="1543050"/>
          </a:xfrm>
          <a:prstGeom prst="rect">
            <a:avLst/>
          </a:prstGeom>
          <a:noFill/>
          <a:ln/>
        </p:spPr>
        <p:txBody>
          <a:bodyPr wrap="squar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Challenges and Considerations in Implementation</a:t>
            </a:r>
            <a:endParaRPr lang="en-US" sz="4860" dirty="0"/>
          </a:p>
        </p:txBody>
      </p:sp>
      <p:pic>
        <p:nvPicPr>
          <p:cNvPr id="5" name="Image 0" descr="preencoded.png"/>
          <p:cNvPicPr>
            <a:picLocks noChangeAspect="1"/>
          </p:cNvPicPr>
          <p:nvPr/>
        </p:nvPicPr>
        <p:blipFill>
          <a:blip r:embed="rId3"/>
          <a:stretch>
            <a:fillRect/>
          </a:stretch>
        </p:blipFill>
        <p:spPr>
          <a:xfrm>
            <a:off x="864037" y="2858691"/>
            <a:ext cx="617220" cy="617220"/>
          </a:xfrm>
          <a:prstGeom prst="rect">
            <a:avLst/>
          </a:prstGeom>
        </p:spPr>
      </p:pic>
      <p:sp>
        <p:nvSpPr>
          <p:cNvPr id="6" name="Text 3"/>
          <p:cNvSpPr/>
          <p:nvPr/>
        </p:nvSpPr>
        <p:spPr>
          <a:xfrm>
            <a:off x="864037" y="3722727"/>
            <a:ext cx="2947868" cy="771525"/>
          </a:xfrm>
          <a:prstGeom prst="rect">
            <a:avLst/>
          </a:prstGeom>
          <a:noFill/>
          <a:ln/>
        </p:spPr>
        <p:txBody>
          <a:bodyPr wrap="squar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Security and Privacy</a:t>
            </a:r>
            <a:endParaRPr lang="en-US" sz="2430" dirty="0"/>
          </a:p>
        </p:txBody>
      </p:sp>
      <p:sp>
        <p:nvSpPr>
          <p:cNvPr id="7" name="Text 4"/>
          <p:cNvSpPr/>
          <p:nvPr/>
        </p:nvSpPr>
        <p:spPr>
          <a:xfrm>
            <a:off x="864037" y="4642366"/>
            <a:ext cx="2947868" cy="276534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Robust security measures are crucial to protect sensitive passenger and payment data. Compliance with data privacy regulations must be maintained.</a:t>
            </a:r>
            <a:endParaRPr lang="en-US" sz="1944" dirty="0"/>
          </a:p>
        </p:txBody>
      </p:sp>
      <p:pic>
        <p:nvPicPr>
          <p:cNvPr id="8" name="Image 1" descr="preencoded.png"/>
          <p:cNvPicPr>
            <a:picLocks noChangeAspect="1"/>
          </p:cNvPicPr>
          <p:nvPr/>
        </p:nvPicPr>
        <p:blipFill>
          <a:blip r:embed="rId4"/>
          <a:stretch>
            <a:fillRect/>
          </a:stretch>
        </p:blipFill>
        <p:spPr>
          <a:xfrm>
            <a:off x="4182189" y="2858691"/>
            <a:ext cx="617220" cy="617220"/>
          </a:xfrm>
          <a:prstGeom prst="rect">
            <a:avLst/>
          </a:prstGeom>
        </p:spPr>
      </p:pic>
      <p:sp>
        <p:nvSpPr>
          <p:cNvPr id="9" name="Text 5"/>
          <p:cNvSpPr/>
          <p:nvPr/>
        </p:nvSpPr>
        <p:spPr>
          <a:xfrm>
            <a:off x="4182189" y="3722727"/>
            <a:ext cx="2947868"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System Integration</a:t>
            </a:r>
            <a:endParaRPr lang="en-US" sz="2430" dirty="0"/>
          </a:p>
        </p:txBody>
      </p:sp>
      <p:sp>
        <p:nvSpPr>
          <p:cNvPr id="10" name="Text 6"/>
          <p:cNvSpPr/>
          <p:nvPr/>
        </p:nvSpPr>
        <p:spPr>
          <a:xfrm>
            <a:off x="4182189" y="4256603"/>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Seamless integration with existing infrastructure, legacy systems, and multiple transportation modes is essential for a cohesive user experience.</a:t>
            </a:r>
            <a:endParaRPr lang="en-US" sz="1944" dirty="0"/>
          </a:p>
        </p:txBody>
      </p:sp>
      <p:pic>
        <p:nvPicPr>
          <p:cNvPr id="11" name="Image 2" descr="preencoded.png"/>
          <p:cNvPicPr>
            <a:picLocks noChangeAspect="1"/>
          </p:cNvPicPr>
          <p:nvPr/>
        </p:nvPicPr>
        <p:blipFill>
          <a:blip r:embed="rId5"/>
          <a:stretch>
            <a:fillRect/>
          </a:stretch>
        </p:blipFill>
        <p:spPr>
          <a:xfrm>
            <a:off x="7500342" y="2858691"/>
            <a:ext cx="617220" cy="617220"/>
          </a:xfrm>
          <a:prstGeom prst="rect">
            <a:avLst/>
          </a:prstGeom>
        </p:spPr>
      </p:pic>
      <p:sp>
        <p:nvSpPr>
          <p:cNvPr id="12" name="Text 7"/>
          <p:cNvSpPr/>
          <p:nvPr/>
        </p:nvSpPr>
        <p:spPr>
          <a:xfrm>
            <a:off x="7500342" y="3722727"/>
            <a:ext cx="2947868"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Accessibility</a:t>
            </a:r>
            <a:endParaRPr lang="en-US" sz="2430" dirty="0"/>
          </a:p>
        </p:txBody>
      </p:sp>
      <p:sp>
        <p:nvSpPr>
          <p:cNvPr id="13" name="Text 8"/>
          <p:cNvSpPr/>
          <p:nvPr/>
        </p:nvSpPr>
        <p:spPr>
          <a:xfrm>
            <a:off x="7500342" y="4256603"/>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Ensuring the system is inclusive and accessible for all passengers, including those with disabilities or limited digital literacy.</a:t>
            </a:r>
            <a:endParaRPr lang="en-US" sz="1944" dirty="0"/>
          </a:p>
        </p:txBody>
      </p:sp>
      <p:pic>
        <p:nvPicPr>
          <p:cNvPr id="14" name="Image 3" descr="preencoded.png"/>
          <p:cNvPicPr>
            <a:picLocks noChangeAspect="1"/>
          </p:cNvPicPr>
          <p:nvPr/>
        </p:nvPicPr>
        <p:blipFill>
          <a:blip r:embed="rId6"/>
          <a:stretch>
            <a:fillRect/>
          </a:stretch>
        </p:blipFill>
        <p:spPr>
          <a:xfrm>
            <a:off x="10818495" y="2858691"/>
            <a:ext cx="617220" cy="617220"/>
          </a:xfrm>
          <a:prstGeom prst="rect">
            <a:avLst/>
          </a:prstGeom>
        </p:spPr>
      </p:pic>
      <p:sp>
        <p:nvSpPr>
          <p:cNvPr id="15" name="Text 9"/>
          <p:cNvSpPr/>
          <p:nvPr/>
        </p:nvSpPr>
        <p:spPr>
          <a:xfrm>
            <a:off x="10818495" y="3722727"/>
            <a:ext cx="2947868" cy="385763"/>
          </a:xfrm>
          <a:prstGeom prst="rect">
            <a:avLst/>
          </a:prstGeom>
          <a:noFill/>
          <a:ln/>
        </p:spPr>
        <p:txBody>
          <a:bodyPr wrap="none" rtlCol="0" anchor="t"/>
          <a:lstStyle/>
          <a:p>
            <a:pPr marL="0" indent="0" algn="l">
              <a:lnSpc>
                <a:spcPts val="3038"/>
              </a:lnSpc>
              <a:buNone/>
            </a:pPr>
            <a:r>
              <a:rPr lang="en-US" sz="2430" dirty="0">
                <a:solidFill>
                  <a:srgbClr val="60A9FF"/>
                </a:solidFill>
                <a:latin typeface="Roboto Slab" pitchFamily="34" charset="0"/>
                <a:ea typeface="Roboto Slab" pitchFamily="34" charset="-122"/>
                <a:cs typeface="Roboto Slab" pitchFamily="34" charset="-120"/>
              </a:rPr>
              <a:t>User Adoption</a:t>
            </a:r>
            <a:endParaRPr lang="en-US" sz="2430" dirty="0"/>
          </a:p>
        </p:txBody>
      </p:sp>
      <p:sp>
        <p:nvSpPr>
          <p:cNvPr id="16" name="Text 10"/>
          <p:cNvSpPr/>
          <p:nvPr/>
        </p:nvSpPr>
        <p:spPr>
          <a:xfrm>
            <a:off x="10818495" y="4256603"/>
            <a:ext cx="2947868" cy="2370296"/>
          </a:xfrm>
          <a:prstGeom prst="rect">
            <a:avLst/>
          </a:prstGeom>
          <a:noFill/>
          <a:ln/>
        </p:spPr>
        <p:txBody>
          <a:bodyPr wrap="square" rtlCol="0" anchor="t"/>
          <a:lstStyle/>
          <a:p>
            <a:pPr marL="0" indent="0" algn="l">
              <a:lnSpc>
                <a:spcPts val="3110"/>
              </a:lnSpc>
              <a:buNone/>
            </a:pPr>
            <a:r>
              <a:rPr lang="en-US" sz="1944" dirty="0">
                <a:solidFill>
                  <a:srgbClr val="D6E5EF"/>
                </a:solidFill>
                <a:latin typeface="Roboto" pitchFamily="34" charset="0"/>
                <a:ea typeface="Roboto" pitchFamily="34" charset="-122"/>
                <a:cs typeface="Roboto" pitchFamily="34" charset="-120"/>
              </a:rPr>
              <a:t>Engaging passengers and promoting the benefits of the new system to drive widespread adoption and encourage behavioral change.</a:t>
            </a:r>
            <a:endParaRPr lang="en-US" sz="1944"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864037" y="948571"/>
            <a:ext cx="12263437" cy="771525"/>
          </a:xfrm>
          <a:prstGeom prst="rect">
            <a:avLst/>
          </a:prstGeom>
          <a:noFill/>
          <a:ln/>
        </p:spPr>
        <p:txBody>
          <a:bodyPr wrap="none" rtlCol="0" anchor="t"/>
          <a:lstStyle/>
          <a:p>
            <a:pPr marL="0" indent="0">
              <a:lnSpc>
                <a:spcPts val="6075"/>
              </a:lnSpc>
              <a:buNone/>
            </a:pPr>
            <a:r>
              <a:rPr lang="en-US" sz="4860" dirty="0">
                <a:solidFill>
                  <a:srgbClr val="60A9FF"/>
                </a:solidFill>
                <a:latin typeface="Roboto Slab" pitchFamily="34" charset="0"/>
                <a:ea typeface="Roboto Slab" pitchFamily="34" charset="-122"/>
                <a:cs typeface="Roboto Slab" pitchFamily="34" charset="-120"/>
              </a:rPr>
              <a:t>Benefits for Passengers and Bus Operators</a:t>
            </a:r>
            <a:endParaRPr lang="en-US" sz="4860" dirty="0"/>
          </a:p>
        </p:txBody>
      </p:sp>
      <p:sp>
        <p:nvSpPr>
          <p:cNvPr id="5" name="Shape 3"/>
          <p:cNvSpPr/>
          <p:nvPr/>
        </p:nvSpPr>
        <p:spPr>
          <a:xfrm>
            <a:off x="864037" y="2213848"/>
            <a:ext cx="6327815" cy="2212657"/>
          </a:xfrm>
          <a:prstGeom prst="roundRect">
            <a:avLst>
              <a:gd name="adj" fmla="val 6695"/>
            </a:avLst>
          </a:prstGeom>
          <a:solidFill>
            <a:srgbClr val="12161D"/>
          </a:solidFill>
          <a:ln/>
        </p:spPr>
      </p:sp>
      <p:sp>
        <p:nvSpPr>
          <p:cNvPr id="6" name="Text 4"/>
          <p:cNvSpPr/>
          <p:nvPr/>
        </p:nvSpPr>
        <p:spPr>
          <a:xfrm>
            <a:off x="1110853" y="2460665"/>
            <a:ext cx="4766191" cy="385763"/>
          </a:xfrm>
          <a:prstGeom prst="rect">
            <a:avLst/>
          </a:prstGeom>
          <a:noFill/>
          <a:ln/>
        </p:spPr>
        <p:txBody>
          <a:bodyPr wrap="non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Enhanced Passenger Experience</a:t>
            </a:r>
            <a:endParaRPr lang="en-US" sz="2430" dirty="0"/>
          </a:p>
        </p:txBody>
      </p:sp>
      <p:sp>
        <p:nvSpPr>
          <p:cNvPr id="7" name="Text 5"/>
          <p:cNvSpPr/>
          <p:nvPr/>
        </p:nvSpPr>
        <p:spPr>
          <a:xfrm>
            <a:off x="1110853" y="2994541"/>
            <a:ext cx="5834182" cy="118514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Streamlined ticketing, contactless payments, and real-time information create a more seamless, convenient, and enjoyable journey for bus riders.</a:t>
            </a:r>
            <a:endParaRPr lang="en-US" sz="1944" dirty="0"/>
          </a:p>
        </p:txBody>
      </p:sp>
      <p:sp>
        <p:nvSpPr>
          <p:cNvPr id="8" name="Shape 6"/>
          <p:cNvSpPr/>
          <p:nvPr/>
        </p:nvSpPr>
        <p:spPr>
          <a:xfrm>
            <a:off x="7438668" y="2213848"/>
            <a:ext cx="6327815" cy="2212657"/>
          </a:xfrm>
          <a:prstGeom prst="roundRect">
            <a:avLst>
              <a:gd name="adj" fmla="val 6695"/>
            </a:avLst>
          </a:prstGeom>
          <a:solidFill>
            <a:srgbClr val="12161D"/>
          </a:solidFill>
          <a:ln/>
        </p:spPr>
      </p:sp>
      <p:sp>
        <p:nvSpPr>
          <p:cNvPr id="9" name="Text 7"/>
          <p:cNvSpPr/>
          <p:nvPr/>
        </p:nvSpPr>
        <p:spPr>
          <a:xfrm>
            <a:off x="7685484" y="2460665"/>
            <a:ext cx="3086100" cy="385763"/>
          </a:xfrm>
          <a:prstGeom prst="rect">
            <a:avLst/>
          </a:prstGeom>
          <a:noFill/>
          <a:ln/>
        </p:spPr>
        <p:txBody>
          <a:bodyPr wrap="non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Increased Ridership</a:t>
            </a:r>
            <a:endParaRPr lang="en-US" sz="2430" dirty="0"/>
          </a:p>
        </p:txBody>
      </p:sp>
      <p:sp>
        <p:nvSpPr>
          <p:cNvPr id="10" name="Text 8"/>
          <p:cNvSpPr/>
          <p:nvPr/>
        </p:nvSpPr>
        <p:spPr>
          <a:xfrm>
            <a:off x="7685484" y="2994541"/>
            <a:ext cx="5834182" cy="118514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Improved accessibility and user-friendly technology encourage more people to use public transportation, leading to higher passenger volumes and revenues.</a:t>
            </a:r>
            <a:endParaRPr lang="en-US" sz="1944" dirty="0"/>
          </a:p>
        </p:txBody>
      </p:sp>
      <p:sp>
        <p:nvSpPr>
          <p:cNvPr id="11" name="Shape 9"/>
          <p:cNvSpPr/>
          <p:nvPr/>
        </p:nvSpPr>
        <p:spPr>
          <a:xfrm>
            <a:off x="864037" y="4673322"/>
            <a:ext cx="6327815" cy="2607707"/>
          </a:xfrm>
          <a:prstGeom prst="roundRect">
            <a:avLst>
              <a:gd name="adj" fmla="val 5681"/>
            </a:avLst>
          </a:prstGeom>
          <a:solidFill>
            <a:srgbClr val="12161D"/>
          </a:solidFill>
          <a:ln/>
        </p:spPr>
      </p:sp>
      <p:sp>
        <p:nvSpPr>
          <p:cNvPr id="12" name="Text 10"/>
          <p:cNvSpPr/>
          <p:nvPr/>
        </p:nvSpPr>
        <p:spPr>
          <a:xfrm>
            <a:off x="1110853" y="4920139"/>
            <a:ext cx="3478292" cy="385763"/>
          </a:xfrm>
          <a:prstGeom prst="rect">
            <a:avLst/>
          </a:prstGeom>
          <a:noFill/>
          <a:ln/>
        </p:spPr>
        <p:txBody>
          <a:bodyPr wrap="non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Operational Efficiencies</a:t>
            </a:r>
            <a:endParaRPr lang="en-US" sz="2430" dirty="0"/>
          </a:p>
        </p:txBody>
      </p:sp>
      <p:sp>
        <p:nvSpPr>
          <p:cNvPr id="13" name="Text 11"/>
          <p:cNvSpPr/>
          <p:nvPr/>
        </p:nvSpPr>
        <p:spPr>
          <a:xfrm>
            <a:off x="1110853" y="5454015"/>
            <a:ext cx="5834182" cy="118514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Automated fare collection, route optimization, and data analytics help bus operators improve resource allocation, reduce costs, and deliver better services.</a:t>
            </a:r>
            <a:endParaRPr lang="en-US" sz="1944" dirty="0"/>
          </a:p>
        </p:txBody>
      </p:sp>
      <p:sp>
        <p:nvSpPr>
          <p:cNvPr id="14" name="Shape 12"/>
          <p:cNvSpPr/>
          <p:nvPr/>
        </p:nvSpPr>
        <p:spPr>
          <a:xfrm>
            <a:off x="7438668" y="4673322"/>
            <a:ext cx="6327815" cy="2607707"/>
          </a:xfrm>
          <a:prstGeom prst="roundRect">
            <a:avLst>
              <a:gd name="adj" fmla="val 5681"/>
            </a:avLst>
          </a:prstGeom>
          <a:solidFill>
            <a:srgbClr val="12161D"/>
          </a:solidFill>
          <a:ln/>
        </p:spPr>
      </p:sp>
      <p:sp>
        <p:nvSpPr>
          <p:cNvPr id="15" name="Text 13"/>
          <p:cNvSpPr/>
          <p:nvPr/>
        </p:nvSpPr>
        <p:spPr>
          <a:xfrm>
            <a:off x="7685484" y="4920139"/>
            <a:ext cx="3455075" cy="385763"/>
          </a:xfrm>
          <a:prstGeom prst="rect">
            <a:avLst/>
          </a:prstGeom>
          <a:noFill/>
          <a:ln/>
        </p:spPr>
        <p:txBody>
          <a:bodyPr wrap="none" rtlCol="0" anchor="t"/>
          <a:lstStyle/>
          <a:p>
            <a:pPr marL="0" indent="0">
              <a:lnSpc>
                <a:spcPts val="3038"/>
              </a:lnSpc>
              <a:buNone/>
            </a:pPr>
            <a:r>
              <a:rPr lang="en-US" sz="2430" dirty="0">
                <a:solidFill>
                  <a:srgbClr val="60A9FF"/>
                </a:solidFill>
                <a:latin typeface="Roboto Slab" pitchFamily="34" charset="0"/>
                <a:ea typeface="Roboto Slab" pitchFamily="34" charset="-122"/>
                <a:cs typeface="Roboto Slab" pitchFamily="34" charset="-120"/>
              </a:rPr>
              <a:t>Environmental Benefits</a:t>
            </a:r>
            <a:endParaRPr lang="en-US" sz="2430" dirty="0"/>
          </a:p>
        </p:txBody>
      </p:sp>
      <p:sp>
        <p:nvSpPr>
          <p:cNvPr id="16" name="Text 14"/>
          <p:cNvSpPr/>
          <p:nvPr/>
        </p:nvSpPr>
        <p:spPr>
          <a:xfrm>
            <a:off x="7685484" y="5454015"/>
            <a:ext cx="5834182" cy="1580198"/>
          </a:xfrm>
          <a:prstGeom prst="rect">
            <a:avLst/>
          </a:prstGeom>
          <a:noFill/>
          <a:ln/>
        </p:spPr>
        <p:txBody>
          <a:bodyPr wrap="square" rtlCol="0" anchor="t"/>
          <a:lstStyle/>
          <a:p>
            <a:pPr marL="0" indent="0">
              <a:lnSpc>
                <a:spcPts val="3110"/>
              </a:lnSpc>
              <a:buNone/>
            </a:pPr>
            <a:r>
              <a:rPr lang="en-US" sz="1944" dirty="0">
                <a:solidFill>
                  <a:srgbClr val="D6E5EF"/>
                </a:solidFill>
                <a:latin typeface="Roboto" pitchFamily="34" charset="0"/>
                <a:ea typeface="Roboto" pitchFamily="34" charset="-122"/>
                <a:cs typeface="Roboto" pitchFamily="34" charset="-120"/>
              </a:rPr>
              <a:t>Paperless ticketing and reduced reliance on physical infrastructure contribute to a smaller carbon footprint and more sustainable public transportation systems.</a:t>
            </a:r>
            <a:endParaRPr lang="en-US" sz="1944"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Jaya chandra reddy Vattipally</cp:lastModifiedBy>
  <cp:revision>2</cp:revision>
  <dcterms:created xsi:type="dcterms:W3CDTF">2024-06-26T19:19:17Z</dcterms:created>
  <dcterms:modified xsi:type="dcterms:W3CDTF">2024-06-26T19:21:00Z</dcterms:modified>
</cp:coreProperties>
</file>