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75" r:id="rId6"/>
    <p:sldId id="260" r:id="rId7"/>
    <p:sldId id="268" r:id="rId8"/>
    <p:sldId id="280" r:id="rId9"/>
    <p:sldId id="281" r:id="rId10"/>
    <p:sldId id="282" r:id="rId11"/>
    <p:sldId id="283" r:id="rId12"/>
    <p:sldId id="28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C19A40-0167-584B-A7CB-461731199C45}">
          <p14:sldIdLst>
            <p14:sldId id="256"/>
            <p14:sldId id="257"/>
            <p14:sldId id="258"/>
            <p14:sldId id="267"/>
            <p14:sldId id="275"/>
            <p14:sldId id="260"/>
            <p14:sldId id="268"/>
            <p14:sldId id="280"/>
            <p14:sldId id="281"/>
            <p14:sldId id="282"/>
            <p14:sldId id="283"/>
            <p14:sldId id="28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361"/>
    <a:srgbClr val="002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D5DC-3978-EC4C-B74F-8A98E2937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FF72D-9900-D043-B20A-0BB4F6C6D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05EF2-F798-AE47-832A-07B880E6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290-D626-A945-9665-77A41792174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6258C-AFA0-B24D-BDC5-A75C780C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3554-5427-7B47-BF2D-288485F1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DC9-57DD-0049-847F-3A767341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22DA-23A2-4E41-AB0F-345D0476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F68F2-45A7-C14B-B1E4-88037BB9C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3F3F-45B8-2546-8BA4-61E42186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290-D626-A945-9665-77A41792174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6705-4AE2-8749-89A7-CACE1A9E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6BA0-78E5-F243-B567-D4CFAEC3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DC9-57DD-0049-847F-3A767341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23046-7648-934E-AE22-F2954CBF6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B9FDF-DE11-A940-B47D-8C6D56020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42F03-05F9-6846-B2F3-C1453721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290-D626-A945-9665-77A41792174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6357-27BD-C64C-8B13-685D3DA3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6577-4C07-CC44-BA04-6EF6041A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DC9-57DD-0049-847F-3A767341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20D8-6102-A547-B52C-31DB133C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F148-9D52-E74F-A7C5-0BE06F9B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315A-9E6E-A04B-A5FA-03CD1B28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290-D626-A945-9665-77A41792174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02121-277F-4C4C-BF04-3C6459C7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53F4F-5802-E24D-8ED2-43F5BA78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DC9-57DD-0049-847F-3A767341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6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024A-E6CD-A547-821C-37747302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ECE7D-5D63-3C4C-B69F-20D5F367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6AAE-A1D5-7A4F-9992-5C43A9DA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290-D626-A945-9665-77A41792174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EF21C-8CF2-1043-91BD-7D5C41A4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5E0C-1D3B-8845-B03B-7F14382D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DC9-57DD-0049-847F-3A767341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4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FC3C-B4D1-1442-A321-AFD13788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7BC5-6D82-8048-8ABB-33CD38B26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96601-A411-AE41-8F84-A29CD3DC2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B0CF7-9014-D645-AACB-32F3571E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290-D626-A945-9665-77A41792174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4D113-3F17-D245-A396-26D7CB42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2E37-6C34-E64A-9172-2A5006F5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DC9-57DD-0049-847F-3A767341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7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F621-5DF1-D54F-8048-7A56092A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862CC-96C8-EE44-B9C8-5BDBAFF6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4726E-AE0F-7A4F-BE70-212806D2E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DB066-08A4-8D41-8EE9-2B13D0752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C847-59DB-834B-A6BA-E0143E315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C6252-DC98-2344-881E-C1CA2288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290-D626-A945-9665-77A41792174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B5D16-3D35-AC4E-AB46-CFEBDD3D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4FCC1-9F0E-6F4C-973E-4BF0D529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DC9-57DD-0049-847F-3A767341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74C-CF69-2444-8A82-FE853D03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FCBEF-02EB-884A-BC83-4B5045BD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290-D626-A945-9665-77A41792174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9F470-4DAC-EB4C-AACC-2239D7C2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A24C6-F510-C641-A97E-BA5F12B5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DC9-57DD-0049-847F-3A767341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1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67D06-C2F6-8A46-B271-2AC76BAA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290-D626-A945-9665-77A41792174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A22B7-51B8-604F-97F0-CDBC7976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D3900-485F-D443-BAE3-AE0C4FF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DC9-57DD-0049-847F-3A767341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8AA1-C0CC-4145-A9F4-6D931C57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4766-4C4A-E94E-8079-0677F97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139D3-1079-4342-87FD-507EA98F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EEEAD-9950-534D-90AC-E6AA3F1B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290-D626-A945-9665-77A41792174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E42D-3B29-9447-A5B5-A767BE54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38673-9C01-ED42-BE40-CBEF116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DC9-57DD-0049-847F-3A767341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8BAA-101A-AF4C-8F17-4CEA181E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DAA2D-0BAF-BD49-B351-FE72C53B9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EE9ED-4B62-2942-A94C-DEBF7AEB7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96C1C-CDF4-2B42-8083-BA2B96ED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B290-D626-A945-9665-77A41792174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F1F8E-8EFC-C740-9557-65949A65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B0873-A74B-B544-BBF2-B864DC1C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6DDC9-57DD-0049-847F-3A767341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E9757-2C5E-EC47-B70A-9D869980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0E3FF-5879-D648-8E6D-A7D8108D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29C79-3696-9146-9D91-182B3C7A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B290-D626-A945-9665-77A41792174D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D955-D9B0-6E46-AFAA-10BDE59DE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872B-4F54-8749-8C77-FFC61D1EC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DDC9-57DD-0049-847F-3A7673410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5F2097-9D81-8B4D-A833-D2FF74658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70" y="2751658"/>
            <a:ext cx="4141760" cy="2269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972D11-223F-D640-8370-60A6B536AB2D}"/>
              </a:ext>
            </a:extLst>
          </p:cNvPr>
          <p:cNvSpPr txBox="1"/>
          <p:nvPr/>
        </p:nvSpPr>
        <p:spPr>
          <a:xfrm>
            <a:off x="442807" y="3636804"/>
            <a:ext cx="51323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53361"/>
                </a:solidFill>
              </a:rPr>
              <a:t>Course Number:	DSA 5103</a:t>
            </a:r>
          </a:p>
          <a:p>
            <a:r>
              <a:rPr lang="en-US" sz="2000" dirty="0">
                <a:solidFill>
                  <a:srgbClr val="053361"/>
                </a:solidFill>
              </a:rPr>
              <a:t>Course Name:	Intelligent Data Analytics</a:t>
            </a:r>
          </a:p>
          <a:p>
            <a:r>
              <a:rPr lang="en-US" sz="2000" dirty="0">
                <a:solidFill>
                  <a:srgbClr val="053361"/>
                </a:solidFill>
              </a:rPr>
              <a:t>Semester:	Fall</a:t>
            </a:r>
          </a:p>
          <a:p>
            <a:r>
              <a:rPr lang="en-US" sz="2000" dirty="0">
                <a:solidFill>
                  <a:srgbClr val="053361"/>
                </a:solidFill>
              </a:rPr>
              <a:t>Year:		2019</a:t>
            </a:r>
          </a:p>
          <a:p>
            <a:r>
              <a:rPr lang="en-US" sz="2000" dirty="0">
                <a:solidFill>
                  <a:srgbClr val="053361"/>
                </a:solidFill>
              </a:rPr>
              <a:t>Names: 		Meghana Nagendra </a:t>
            </a:r>
          </a:p>
          <a:p>
            <a:r>
              <a:rPr lang="en-US" sz="2000" dirty="0">
                <a:solidFill>
                  <a:srgbClr val="053361"/>
                </a:solidFill>
              </a:rPr>
              <a:t>	</a:t>
            </a:r>
            <a:r>
              <a:rPr lang="en-US" sz="2000">
                <a:solidFill>
                  <a:srgbClr val="053361"/>
                </a:solidFill>
              </a:rPr>
              <a:t>	Sai </a:t>
            </a:r>
            <a:r>
              <a:rPr lang="en-US" sz="2000" dirty="0">
                <a:solidFill>
                  <a:srgbClr val="053361"/>
                </a:solidFill>
              </a:rPr>
              <a:t>Kiran Reddy </a:t>
            </a:r>
            <a:r>
              <a:rPr lang="en-US" sz="2000" dirty="0" err="1">
                <a:solidFill>
                  <a:srgbClr val="053361"/>
                </a:solidFill>
              </a:rPr>
              <a:t>Mamidi</a:t>
            </a:r>
            <a:r>
              <a:rPr lang="en-US" sz="2000" dirty="0">
                <a:solidFill>
                  <a:srgbClr val="053361"/>
                </a:solidFill>
              </a:rPr>
              <a:t> </a:t>
            </a:r>
          </a:p>
          <a:p>
            <a:r>
              <a:rPr lang="en-US" sz="2000" dirty="0">
                <a:solidFill>
                  <a:srgbClr val="053361"/>
                </a:solidFill>
              </a:rPr>
              <a:t>                                Ram </a:t>
            </a:r>
            <a:r>
              <a:rPr lang="en-US" sz="2000" dirty="0" err="1">
                <a:solidFill>
                  <a:srgbClr val="053361"/>
                </a:solidFill>
              </a:rPr>
              <a:t>Charan</a:t>
            </a:r>
            <a:r>
              <a:rPr lang="en-US" sz="2000" dirty="0">
                <a:solidFill>
                  <a:srgbClr val="053361"/>
                </a:solidFill>
              </a:rPr>
              <a:t> Reddy </a:t>
            </a:r>
            <a:r>
              <a:rPr lang="en-US" sz="2000" dirty="0" err="1">
                <a:solidFill>
                  <a:srgbClr val="053361"/>
                </a:solidFill>
              </a:rPr>
              <a:t>Kankanala</a:t>
            </a:r>
            <a:r>
              <a:rPr lang="en-US" sz="2000" dirty="0">
                <a:solidFill>
                  <a:srgbClr val="053361"/>
                </a:solidFill>
              </a:rPr>
              <a:t>                         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A814F4-4F2D-AA48-96EA-C7CC9AED16E3}"/>
              </a:ext>
            </a:extLst>
          </p:cNvPr>
          <p:cNvSpPr/>
          <p:nvPr/>
        </p:nvSpPr>
        <p:spPr>
          <a:xfrm>
            <a:off x="634066" y="997332"/>
            <a:ext cx="52522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USED CARS PRICE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PREDICTION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8D5CCC-CCCC-B646-BD67-3F8E3AAD66D4}"/>
              </a:ext>
            </a:extLst>
          </p:cNvPr>
          <p:cNvSpPr/>
          <p:nvPr/>
        </p:nvSpPr>
        <p:spPr>
          <a:xfrm>
            <a:off x="8611444" y="4188484"/>
            <a:ext cx="2576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295C"/>
                </a:solidFill>
                <a:effectLst>
                  <a:reflection blurRad="6350" stA="53000" endA="300" endPos="35500" dir="5400000" sy="-90000" algn="bl" rotWithShape="0"/>
                </a:effectLst>
              </a:rPr>
              <a:t>GROUP-20</a:t>
            </a:r>
          </a:p>
        </p:txBody>
      </p:sp>
    </p:spTree>
    <p:extLst>
      <p:ext uri="{BB962C8B-B14F-4D97-AF65-F5344CB8AC3E}">
        <p14:creationId xmlns:p14="http://schemas.microsoft.com/office/powerpoint/2010/main" val="2876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61EF-23C2-DC42-AF08-F26D20C4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639"/>
            <a:ext cx="10515600" cy="83807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0D837-4473-3B4E-91E9-CD435D1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>
            <a:normAutofit/>
          </a:bodyPr>
          <a:lstStyle/>
          <a:p>
            <a:r>
              <a:rPr lang="en-US" sz="2000" dirty="0"/>
              <a:t>We performed K-fold cross validation with number of folds = 10, to get the results of the model and check the accuracy of the predictions. </a:t>
            </a:r>
          </a:p>
          <a:p>
            <a:r>
              <a:rPr lang="en-US" sz="2000" dirty="0"/>
              <a:t>The metrics used for calculating the performance of the model are Root mean squared error and R^2 Score. The results are as follows:</a:t>
            </a:r>
          </a:p>
          <a:p>
            <a:pPr marL="0" indent="0">
              <a:buNone/>
            </a:pPr>
            <a:r>
              <a:rPr lang="en-US" sz="2400" dirty="0"/>
              <a:t>Multiple Linear Regression: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LASSO Regressor: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65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0714-5BF3-B849-AF52-8889F652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Results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7195-B5C2-6042-90ED-25F63C79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497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MARS: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C75EF0-4A66-0143-BC28-298B5A1A62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6934" y="3994154"/>
          <a:ext cx="78867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949874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29725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5076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R^2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9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2.3369448569917393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0.0000106348553879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4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1.0080987311299152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-0.000043219378910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3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0.2778974988554263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0.3792270800303933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6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18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F5FC-666C-F94D-BDC6-E2E50895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3644-7B94-064C-8411-3EA9C1F1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Conclusion:</a:t>
            </a:r>
          </a:p>
          <a:p>
            <a:r>
              <a:rPr lang="en-US" sz="2000" dirty="0"/>
              <a:t>It is a challenging task to predict car prices since the number of features is high. So, we cleaned the data appropriately to improve the efficiency of the prediction model.</a:t>
            </a:r>
          </a:p>
          <a:p>
            <a:r>
              <a:rPr lang="en-US" sz="2000" dirty="0"/>
              <a:t>We intend to develop a application with front end that enables users to know not only about price of cars car, but also features that decides price.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Future work:</a:t>
            </a:r>
          </a:p>
          <a:p>
            <a:r>
              <a:rPr lang="en-US" sz="2000" dirty="0"/>
              <a:t>We can extend our work in future to scrape data from sites like eBay and craigslist to predict the prices of cars for these datasets. This is a really useful idea and making it available online would help many customers.</a:t>
            </a:r>
          </a:p>
        </p:txBody>
      </p:sp>
    </p:spTree>
    <p:extLst>
      <p:ext uri="{BB962C8B-B14F-4D97-AF65-F5344CB8AC3E}">
        <p14:creationId xmlns:p14="http://schemas.microsoft.com/office/powerpoint/2010/main" val="421192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A48E-4386-954C-A321-2952B742C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60506-2CDA-094B-989F-3D31BDCD4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Buy your car now!!!</a:t>
            </a:r>
          </a:p>
        </p:txBody>
      </p:sp>
    </p:spTree>
    <p:extLst>
      <p:ext uri="{BB962C8B-B14F-4D97-AF65-F5344CB8AC3E}">
        <p14:creationId xmlns:p14="http://schemas.microsoft.com/office/powerpoint/2010/main" val="178831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C1CF2C-83E1-7E4E-A908-0E8FB4BD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503" y="1477807"/>
            <a:ext cx="4977976" cy="92699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+mn-lt"/>
              </a:rPr>
              <a:t>Outline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BA5867D2-4CD9-964E-A39B-51731F78D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436024"/>
            <a:ext cx="3661831" cy="20061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0AE6-1E6B-7241-B50E-C060EE4B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503" y="2436024"/>
            <a:ext cx="4977578" cy="313242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Introduction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Proposed Work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Proposed Methods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Results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Conclusion and Future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80425C-ABD1-A743-B0C8-DDC1BEF8C4B6}"/>
              </a:ext>
            </a:extLst>
          </p:cNvPr>
          <p:cNvSpPr/>
          <p:nvPr/>
        </p:nvSpPr>
        <p:spPr>
          <a:xfrm>
            <a:off x="937429" y="3551877"/>
            <a:ext cx="2576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295C"/>
                </a:solidFill>
                <a:effectLst>
                  <a:reflection blurRad="6350" stA="53000" endA="300" endPos="35500" dir="5400000" sy="-90000" algn="bl" rotWithShape="0"/>
                </a:effectLst>
              </a:rPr>
              <a:t>GROUP-20</a:t>
            </a:r>
          </a:p>
        </p:txBody>
      </p:sp>
    </p:spTree>
    <p:extLst>
      <p:ext uri="{BB962C8B-B14F-4D97-AF65-F5344CB8AC3E}">
        <p14:creationId xmlns:p14="http://schemas.microsoft.com/office/powerpoint/2010/main" val="9968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1129-05F8-CB46-988D-3B271E46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914"/>
            <a:ext cx="10515600" cy="9399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A077-099D-FA47-828D-5AF18B9E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344"/>
            <a:ext cx="3956222" cy="4824887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In most developing countries, it is a common practice to buy used cars. The high pricing fixed by the manufacturers often influence the customers towards buying more affordable used cars.</a:t>
            </a:r>
          </a:p>
          <a:p>
            <a:pPr algn="just"/>
            <a:r>
              <a:rPr lang="en-US" sz="2000" dirty="0"/>
              <a:t>In general, the prices of the used cars in the market are not constant and various factors (such as fuel, condition and odometer reading) influence the trends in used car pricing. </a:t>
            </a:r>
          </a:p>
          <a:p>
            <a:pPr algn="just"/>
            <a:r>
              <a:rPr lang="en-US" sz="2000" dirty="0"/>
              <a:t>So there, arises a question, </a:t>
            </a:r>
            <a:r>
              <a:rPr lang="en-US" sz="2000" b="1" dirty="0">
                <a:solidFill>
                  <a:srgbClr val="FF0000"/>
                </a:solidFill>
              </a:rPr>
              <a:t>“How can the used car prices be predicted and what are the factors influencing the pricing?”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BEB7ABD-80CE-DC47-A7AC-7BDA5F32A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" r="2119" b="3"/>
          <a:stretch/>
        </p:blipFill>
        <p:spPr>
          <a:xfrm>
            <a:off x="5239265" y="1292660"/>
            <a:ext cx="6276460" cy="41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2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E4F2-602B-4C47-A002-911808D6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B2DD-D272-EB41-B582-0A9B517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691063"/>
          </a:xfrm>
        </p:spPr>
        <p:txBody>
          <a:bodyPr>
            <a:normAutofit/>
          </a:bodyPr>
          <a:lstStyle/>
          <a:p>
            <a:r>
              <a:rPr lang="en-US" sz="2000" dirty="0"/>
              <a:t>The dataset consists of 70000 rows and 22 columns.</a:t>
            </a:r>
          </a:p>
          <a:p>
            <a:r>
              <a:rPr lang="en-US" sz="2000" dirty="0"/>
              <a:t>Initial features from the dataset are: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58F3F-04BC-8D46-AEB5-AE9A36BA93A2}"/>
              </a:ext>
            </a:extLst>
          </p:cNvPr>
          <p:cNvSpPr txBox="1"/>
          <p:nvPr/>
        </p:nvSpPr>
        <p:spPr>
          <a:xfrm>
            <a:off x="838200" y="3266332"/>
            <a:ext cx="10515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Some of the data preprocessing operations performed are dimensionality reduction, outlier removal, imputing missing values and handling categorical values.</a:t>
            </a:r>
          </a:p>
          <a:p>
            <a:pPr lvl="0"/>
            <a:endParaRPr lang="en-US" sz="2000" dirty="0"/>
          </a:p>
          <a:p>
            <a:pPr lvl="0"/>
            <a:r>
              <a:rPr lang="en-US" sz="2400" dirty="0"/>
              <a:t>Dimensionality Reduction: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Removed irrelevant features like city_url, VIN, desc and image_url.</a:t>
            </a:r>
          </a:p>
          <a:p>
            <a:pPr lvl="0"/>
            <a:endParaRPr lang="en-US" sz="2000" dirty="0"/>
          </a:p>
          <a:p>
            <a:pPr lvl="0"/>
            <a:r>
              <a:rPr lang="en-US" sz="2400" dirty="0"/>
              <a:t>Removing Missing values: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Removed rows that have more than 50% missingness.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Removed rows which had price = 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30369-4AFF-6C4D-8211-10D762A3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44" y="1959630"/>
            <a:ext cx="8877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6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F03-2791-1046-9FD3-B5AEB93A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37"/>
            <a:ext cx="10515600" cy="9175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Preprocessing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6DD0-09A7-2449-94CC-595A76AF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447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Outlier Removal:</a:t>
            </a:r>
          </a:p>
          <a:p>
            <a:r>
              <a:rPr lang="en-US" sz="2000" dirty="0"/>
              <a:t>Removed outliers in ‘price’. Like cars that are having price more than 100 thousand that generally people will not prefer.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Imputing Missing values, Handling Categorical Values and Log Transformation:</a:t>
            </a:r>
          </a:p>
          <a:p>
            <a:r>
              <a:rPr lang="en-US" sz="2000" dirty="0"/>
              <a:t>Using fct_lump() missing values imputation, reduction of factor levels and log transformations are applied respectively depending on features.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10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8C06-0156-9D41-BF92-07337618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2247"/>
            <a:ext cx="10515600" cy="8581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88CE-06ED-8549-AC4B-8AC4605F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proposed model provides solution to predicting the price of used cars based on the different features of a car such as Fuel type, manufacturer, manufacture year, size, condition, etc.</a:t>
            </a:r>
          </a:p>
          <a:p>
            <a:r>
              <a:rPr lang="en-US" sz="2000" dirty="0"/>
              <a:t>The regression algorithms proposed to be considered for price prediction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Linear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Lasso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MARS</a:t>
            </a:r>
          </a:p>
        </p:txBody>
      </p:sp>
    </p:spTree>
    <p:extLst>
      <p:ext uri="{BB962C8B-B14F-4D97-AF65-F5344CB8AC3E}">
        <p14:creationId xmlns:p14="http://schemas.microsoft.com/office/powerpoint/2010/main" val="318631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52D6-3409-F245-A077-396E24AD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Proposed Work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874B3-2181-D348-92A8-176FFE89B39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359242"/>
                <a:ext cx="10515600" cy="47753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Multiple Linear Regression:</a:t>
                </a:r>
              </a:p>
              <a:p>
                <a:pPr algn="just"/>
                <a:r>
                  <a:rPr lang="en-US" sz="2000" dirty="0"/>
                  <a:t>The model with k predictor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being the coefficients, the target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represented as follows: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sz="2000" dirty="0"/>
                  <a:t>Gradient Descent algorithm for linear regression which is used to minimize the errors.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                                                   Model building for Used cars.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874B3-2181-D348-92A8-176FFE89B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359242"/>
                <a:ext cx="10515600" cy="4775339"/>
              </a:xfrm>
              <a:blipFill>
                <a:blip r:embed="rId2"/>
                <a:stretch>
                  <a:fillRect l="-844" t="-1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97C606A-A90D-CA41-8020-4A3462D2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79" y="3619589"/>
            <a:ext cx="93472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7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AF8D-1B3B-B743-A53C-D4A9650F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270"/>
            <a:ext cx="10515600" cy="87514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Proposed Work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4D26-D9AD-714A-97DB-F7DBC7FE4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9880"/>
            <a:ext cx="10515600" cy="5008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LASSO(Least Absolute Shrinkage Selector Operator) Regression:</a:t>
            </a:r>
          </a:p>
          <a:p>
            <a:pPr algn="just"/>
            <a:r>
              <a:rPr lang="en-US" sz="2000" dirty="0"/>
              <a:t>The main reason for choosing Lasso Regression is because it is also a type of linear regression and also handles large number of features.</a:t>
            </a:r>
          </a:p>
          <a:p>
            <a:pPr algn="just"/>
            <a:r>
              <a:rPr lang="en-US" sz="2000" dirty="0"/>
              <a:t>Lasso work by penalizing the magnitude of coefficients of features along with minimizing the error between predicted and actual observations. This is called ‘regularization’ technique.</a:t>
            </a: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en-US" sz="2000" dirty="0"/>
              <a:t>It as two hyper parameters names (alpha and lambda).</a:t>
            </a:r>
          </a:p>
          <a:p>
            <a:pPr marL="0" indent="0" algn="ctr">
              <a:buNone/>
            </a:pPr>
            <a:r>
              <a:rPr lang="en-US" sz="2000" dirty="0"/>
              <a:t>Model building for Used cars.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484D1-3F61-434A-8D0C-836A9EC5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4110058"/>
            <a:ext cx="9347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1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4C42-FDE1-8649-87CF-422C7670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476"/>
            <a:ext cx="10515600" cy="9122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Proposed Work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6D4C-F13A-CF45-8821-491E876D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MARS(Multivariate Adaptive Regression Splines):</a:t>
            </a:r>
          </a:p>
          <a:p>
            <a:pPr algn="just"/>
            <a:r>
              <a:rPr lang="en-US" sz="2000" dirty="0"/>
              <a:t>MARS is also similar to linear regression and also handles large number of features.</a:t>
            </a:r>
          </a:p>
          <a:p>
            <a:pPr algn="just"/>
            <a:r>
              <a:rPr lang="en-US" sz="2000" dirty="0"/>
              <a:t>MARS provide a convenient approach to capture the nonlinearity aspect of polynomial regression by assessing cut points (</a:t>
            </a:r>
            <a:r>
              <a:rPr lang="en-US" sz="2000" i="1" dirty="0"/>
              <a:t>knots</a:t>
            </a:r>
            <a:r>
              <a:rPr lang="en-US" sz="2000" dirty="0"/>
              <a:t>) similar to step functions.</a:t>
            </a:r>
          </a:p>
          <a:p>
            <a:pPr algn="just"/>
            <a:r>
              <a:rPr lang="en-US" sz="2000" dirty="0"/>
              <a:t>In MARS we can fix number of degrees and knots to get a better model.</a:t>
            </a:r>
          </a:p>
          <a:p>
            <a:pPr marL="0" indent="0" algn="ctr">
              <a:buNone/>
            </a:pPr>
            <a:r>
              <a:rPr lang="en-US" sz="2000" dirty="0"/>
              <a:t>Model building for Used cars.</a:t>
            </a:r>
          </a:p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7D00B-4770-B94B-AD9D-A6C4E1CE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4149363"/>
            <a:ext cx="92075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3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762</Words>
  <Application>Microsoft Macintosh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Outline</vt:lpstr>
      <vt:lpstr>Introduction</vt:lpstr>
      <vt:lpstr>Data Preprocessing</vt:lpstr>
      <vt:lpstr>Data Preprocessing (Cont.)</vt:lpstr>
      <vt:lpstr>Proposed Work</vt:lpstr>
      <vt:lpstr>Proposed Work (Cont.)</vt:lpstr>
      <vt:lpstr>Proposed Work (Cont.)</vt:lpstr>
      <vt:lpstr>Proposed Work (Cont.)</vt:lpstr>
      <vt:lpstr>Results</vt:lpstr>
      <vt:lpstr>Results (Cont.)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and Analysis of Used Vehicle Resale Pricing</dc:title>
  <dc:creator>Atluri, Sri Satya Krishna</dc:creator>
  <cp:lastModifiedBy>Kankanala, Ram C.</cp:lastModifiedBy>
  <cp:revision>30</cp:revision>
  <dcterms:created xsi:type="dcterms:W3CDTF">2019-12-04T03:47:32Z</dcterms:created>
  <dcterms:modified xsi:type="dcterms:W3CDTF">2019-12-11T03:13:18Z</dcterms:modified>
</cp:coreProperties>
</file>